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7" r:id="rId2"/>
    <p:sldId id="258" r:id="rId3"/>
    <p:sldId id="259" r:id="rId4"/>
    <p:sldId id="329" r:id="rId5"/>
    <p:sldId id="336" r:id="rId6"/>
    <p:sldId id="339" r:id="rId7"/>
    <p:sldId id="361" r:id="rId8"/>
    <p:sldId id="347" r:id="rId9"/>
    <p:sldId id="335" r:id="rId10"/>
    <p:sldId id="305" r:id="rId11"/>
    <p:sldId id="362" r:id="rId12"/>
    <p:sldId id="343" r:id="rId13"/>
    <p:sldId id="342" r:id="rId14"/>
    <p:sldId id="323" r:id="rId15"/>
    <p:sldId id="348" r:id="rId16"/>
    <p:sldId id="352" r:id="rId17"/>
    <p:sldId id="349" r:id="rId18"/>
    <p:sldId id="350" r:id="rId19"/>
    <p:sldId id="353" r:id="rId20"/>
    <p:sldId id="354" r:id="rId21"/>
    <p:sldId id="355" r:id="rId22"/>
    <p:sldId id="356" r:id="rId23"/>
    <p:sldId id="358" r:id="rId24"/>
    <p:sldId id="359" r:id="rId25"/>
  </p:sldIdLst>
  <p:sldSz cx="9144000" cy="51450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43" autoAdjust="0"/>
    <p:restoredTop sz="94660"/>
  </p:normalViewPr>
  <p:slideViewPr>
    <p:cSldViewPr>
      <p:cViewPr varScale="1">
        <p:scale>
          <a:sx n="79" d="100"/>
          <a:sy n="79" d="100"/>
        </p:scale>
        <p:origin x="132" y="762"/>
      </p:cViewPr>
      <p:guideLst>
        <p:guide orient="horz" pos="1620"/>
        <p:guide pos="2880"/>
      </p:guideLst>
    </p:cSldViewPr>
  </p:slideViewPr>
  <p:notesTextViewPr>
    <p:cViewPr>
      <p:scale>
        <a:sx n="1" d="1"/>
        <a:sy n="1" d="1"/>
      </p:scale>
      <p:origin x="0" y="0"/>
    </p:cViewPr>
  </p:notesTextViewPr>
  <p:sorterViewPr>
    <p:cViewPr>
      <p:scale>
        <a:sx n="50" d="100"/>
        <a:sy n="5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E287C42-CD8A-42CE-8E3E-73C352BD5920}" type="doc">
      <dgm:prSet loTypeId="urn:microsoft.com/office/officeart/2005/8/layout/bList2#5" loCatId="picture" qsTypeId="urn:microsoft.com/office/officeart/2005/8/quickstyle/simple1#1" qsCatId="simple" csTypeId="urn:microsoft.com/office/officeart/2005/8/colors/colorful5#1" csCatId="colorful" phldr="1"/>
      <dgm:spPr/>
    </dgm:pt>
    <dgm:pt modelId="{7A236058-1BB6-40B9-9348-7BFCF74797F7}">
      <dgm:prSet phldrT="[Text]" custT="1"/>
      <dgm:spPr>
        <a:noFill/>
        <a:ln>
          <a:noFill/>
        </a:ln>
      </dgm:spPr>
      <dgm:t>
        <a:bodyPr/>
        <a:lstStyle/>
        <a:p>
          <a:r>
            <a:rPr lang="en-US" sz="2000" dirty="0">
              <a:latin typeface="+mn-lt"/>
              <a:ea typeface="+mn-ea"/>
              <a:cs typeface="+mn-ea"/>
              <a:sym typeface="+mn-lt"/>
            </a:rPr>
            <a:t> </a:t>
          </a:r>
        </a:p>
      </dgm:t>
    </dgm:pt>
    <dgm:pt modelId="{E137A754-910B-4A5F-944B-024BF7FEDA5B}" type="sibTrans" cxnId="{FD6DD1D8-C034-48BB-8FFA-29BD3E37E4B3}">
      <dgm:prSet/>
      <dgm:spPr/>
      <dgm:t>
        <a:bodyPr/>
        <a:lstStyle/>
        <a:p>
          <a:endParaRPr lang="en-US" sz="1050">
            <a:latin typeface="+mj-lt"/>
          </a:endParaRPr>
        </a:p>
      </dgm:t>
    </dgm:pt>
    <dgm:pt modelId="{724A6807-07F6-4EB7-8D8C-1F3642101DAC}" type="parTrans" cxnId="{FD6DD1D8-C034-48BB-8FFA-29BD3E37E4B3}">
      <dgm:prSet/>
      <dgm:spPr/>
      <dgm:t>
        <a:bodyPr/>
        <a:lstStyle/>
        <a:p>
          <a:endParaRPr lang="en-US" sz="1050">
            <a:latin typeface="+mj-lt"/>
          </a:endParaRPr>
        </a:p>
      </dgm:t>
    </dgm:pt>
    <dgm:pt modelId="{8120550C-BC87-497C-9931-B1A996EE60C0}" type="pres">
      <dgm:prSet presAssocID="{BE287C42-CD8A-42CE-8E3E-73C352BD5920}" presName="diagram" presStyleCnt="0">
        <dgm:presLayoutVars>
          <dgm:dir/>
          <dgm:animLvl val="lvl"/>
          <dgm:resizeHandles val="exact"/>
        </dgm:presLayoutVars>
      </dgm:prSet>
      <dgm:spPr/>
    </dgm:pt>
    <dgm:pt modelId="{DBB6DB41-98F6-46AA-B628-CAF983E62B48}" type="pres">
      <dgm:prSet presAssocID="{7A236058-1BB6-40B9-9348-7BFCF74797F7}" presName="compNode" presStyleCnt="0"/>
      <dgm:spPr/>
    </dgm:pt>
    <dgm:pt modelId="{A523E08F-BB9E-46F9-A45A-A55A85EE4841}" type="pres">
      <dgm:prSet presAssocID="{7A236058-1BB6-40B9-9348-7BFCF74797F7}" presName="childRect" presStyleLbl="bgAcc1" presStyleIdx="0" presStyleCnt="1">
        <dgm:presLayoutVars>
          <dgm:bulletEnabled val="1"/>
        </dgm:presLayoutVars>
      </dgm:prSet>
      <dgm:spPr>
        <a:noFill/>
        <a:ln>
          <a:noFill/>
        </a:ln>
      </dgm:spPr>
    </dgm:pt>
    <dgm:pt modelId="{8341A2DB-1040-453E-BC64-20AB0EC705B0}" type="pres">
      <dgm:prSet presAssocID="{7A236058-1BB6-40B9-9348-7BFCF74797F7}" presName="parentText" presStyleLbl="node1" presStyleIdx="0" presStyleCnt="0">
        <dgm:presLayoutVars>
          <dgm:chMax val="0"/>
          <dgm:bulletEnabled val="1"/>
        </dgm:presLayoutVars>
      </dgm:prSet>
      <dgm:spPr/>
    </dgm:pt>
    <dgm:pt modelId="{E0F6C998-5693-4BDD-9069-AF61DC425B3A}" type="pres">
      <dgm:prSet presAssocID="{7A236058-1BB6-40B9-9348-7BFCF74797F7}" presName="parentRect" presStyleLbl="alignNode1" presStyleIdx="0" presStyleCnt="1"/>
      <dgm:spPr/>
    </dgm:pt>
    <dgm:pt modelId="{B6A09970-208A-49BF-904E-B64EBDB1A8AC}" type="pres">
      <dgm:prSet presAssocID="{7A236058-1BB6-40B9-9348-7BFCF74797F7}" presName="adorn" presStyleLbl="fgAccFollowNode1" presStyleIdx="0" presStyleCnt="1" custScaleX="591251" custScaleY="591653" custLinFactNeighborX="6946" custLinFactNeighborY="-55487"/>
      <dgm:spPr>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a:ln>
          <a:noFill/>
        </a:ln>
      </dgm:spPr>
    </dgm:pt>
  </dgm:ptLst>
  <dgm:cxnLst>
    <dgm:cxn modelId="{229B9D39-55B0-441D-82B3-3937CEC71C30}" type="presOf" srcId="{7A236058-1BB6-40B9-9348-7BFCF74797F7}" destId="{E0F6C998-5693-4BDD-9069-AF61DC425B3A}" srcOrd="1" destOrd="0" presId="urn:microsoft.com/office/officeart/2005/8/layout/bList2#5"/>
    <dgm:cxn modelId="{12464A9B-7B17-4134-A551-C39B1E1FDE18}" type="presOf" srcId="{7A236058-1BB6-40B9-9348-7BFCF74797F7}" destId="{8341A2DB-1040-453E-BC64-20AB0EC705B0}" srcOrd="0" destOrd="0" presId="urn:microsoft.com/office/officeart/2005/8/layout/bList2#5"/>
    <dgm:cxn modelId="{5AB17DA9-198F-4411-93C5-B88AA9A49AD9}" type="presOf" srcId="{BE287C42-CD8A-42CE-8E3E-73C352BD5920}" destId="{8120550C-BC87-497C-9931-B1A996EE60C0}" srcOrd="0" destOrd="0" presId="urn:microsoft.com/office/officeart/2005/8/layout/bList2#5"/>
    <dgm:cxn modelId="{FD6DD1D8-C034-48BB-8FFA-29BD3E37E4B3}" srcId="{BE287C42-CD8A-42CE-8E3E-73C352BD5920}" destId="{7A236058-1BB6-40B9-9348-7BFCF74797F7}" srcOrd="0" destOrd="0" parTransId="{724A6807-07F6-4EB7-8D8C-1F3642101DAC}" sibTransId="{E137A754-910B-4A5F-944B-024BF7FEDA5B}"/>
    <dgm:cxn modelId="{F82A323E-6F8B-4A5B-984B-93888EB68E07}" type="presParOf" srcId="{8120550C-BC87-497C-9931-B1A996EE60C0}" destId="{DBB6DB41-98F6-46AA-B628-CAF983E62B48}" srcOrd="0" destOrd="0" presId="urn:microsoft.com/office/officeart/2005/8/layout/bList2#5"/>
    <dgm:cxn modelId="{7C046F9B-4F33-4A24-818F-C2432C55D405}" type="presParOf" srcId="{DBB6DB41-98F6-46AA-B628-CAF983E62B48}" destId="{A523E08F-BB9E-46F9-A45A-A55A85EE4841}" srcOrd="0" destOrd="0" presId="urn:microsoft.com/office/officeart/2005/8/layout/bList2#5"/>
    <dgm:cxn modelId="{ABAA26A9-FD61-4CD3-A487-F70413AEA6EE}" type="presParOf" srcId="{DBB6DB41-98F6-46AA-B628-CAF983E62B48}" destId="{8341A2DB-1040-453E-BC64-20AB0EC705B0}" srcOrd="1" destOrd="0" presId="urn:microsoft.com/office/officeart/2005/8/layout/bList2#5"/>
    <dgm:cxn modelId="{9526F50F-1387-4A39-9630-CBB4EB96C932}" type="presParOf" srcId="{DBB6DB41-98F6-46AA-B628-CAF983E62B48}" destId="{E0F6C998-5693-4BDD-9069-AF61DC425B3A}" srcOrd="2" destOrd="0" presId="urn:microsoft.com/office/officeart/2005/8/layout/bList2#5"/>
    <dgm:cxn modelId="{C64E130F-B338-4CA2-9329-DD9E1DA291E2}" type="presParOf" srcId="{DBB6DB41-98F6-46AA-B628-CAF983E62B48}" destId="{B6A09970-208A-49BF-904E-B64EBDB1A8AC}" srcOrd="3" destOrd="0" presId="urn:microsoft.com/office/officeart/2005/8/layout/bList2#5"/>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8223CA-65D0-41CB-9EAA-C200040613B2}" type="doc">
      <dgm:prSet loTypeId="urn:microsoft.com/office/officeart/2005/8/layout/hierarchy1#1" loCatId="hierarchy" qsTypeId="urn:microsoft.com/office/officeart/2005/8/quickstyle/simple1#2" qsCatId="simple" csTypeId="urn:microsoft.com/office/officeart/2005/8/colors/accent1_2#1" csCatId="accent1"/>
      <dgm:spPr/>
    </dgm:pt>
    <dgm:pt modelId="{9284C5CC-E1D3-4954-AFAF-2C8A3BA94D76}">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a:ln>
                <a:noFill/>
              </a:ln>
              <a:solidFill>
                <a:schemeClr val="accent1"/>
              </a:solidFill>
              <a:effectLst/>
              <a:latin typeface="+mn-lt"/>
              <a:ea typeface="+mn-ea"/>
              <a:cs typeface="+mn-ea"/>
              <a:sym typeface="+mn-lt"/>
            </a:rPr>
            <a:t>共护理病人</a:t>
          </a:r>
        </a:p>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b="1" i="0" u="none" strike="noStrike" cap="none" normalizeH="0" baseline="0" dirty="0">
            <a:ln>
              <a:noFill/>
            </a:ln>
            <a:solidFill>
              <a:schemeClr val="accent1"/>
            </a:solidFill>
            <a:effectLst/>
            <a:latin typeface="+mn-lt"/>
            <a:ea typeface="+mn-ea"/>
            <a:cs typeface="+mn-ea"/>
            <a:sym typeface="+mn-lt"/>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b="1" i="0" u="none" strike="noStrike" cap="none" normalizeH="0" baseline="0" dirty="0">
              <a:ln>
                <a:noFill/>
              </a:ln>
              <a:solidFill>
                <a:schemeClr val="accent1"/>
              </a:solidFill>
              <a:effectLst/>
              <a:latin typeface="+mn-lt"/>
              <a:ea typeface="+mn-ea"/>
              <a:cs typeface="+mn-ea"/>
              <a:sym typeface="+mn-lt"/>
            </a:rPr>
            <a:t>545</a:t>
          </a:r>
          <a:r>
            <a:rPr kumimoji="0" lang="zh-CN" altLang="en-US" b="1" i="0" u="none" strike="noStrike" cap="none" normalizeH="0" baseline="0" dirty="0">
              <a:ln>
                <a:noFill/>
              </a:ln>
              <a:solidFill>
                <a:schemeClr val="accent1"/>
              </a:solidFill>
              <a:effectLst/>
              <a:latin typeface="+mn-lt"/>
              <a:ea typeface="+mn-ea"/>
              <a:cs typeface="+mn-ea"/>
              <a:sym typeface="+mn-lt"/>
            </a:rPr>
            <a:t>人</a:t>
          </a:r>
        </a:p>
      </dgm:t>
    </dgm:pt>
    <dgm:pt modelId="{C4ED8C99-2750-4C8C-B6AC-8BB156D01FBD}" type="parTrans" cxnId="{ADAB1565-5B71-46A8-ACCB-BD9BA06DA1F4}">
      <dgm:prSet/>
      <dgm:spPr/>
      <dgm:t>
        <a:bodyPr/>
        <a:lstStyle/>
        <a:p>
          <a:endParaRPr lang="zh-CN" altLang="en-US"/>
        </a:p>
      </dgm:t>
    </dgm:pt>
    <dgm:pt modelId="{4F23FE2F-5A09-487E-93DF-5F20C6F03ECB}" type="sibTrans" cxnId="{ADAB1565-5B71-46A8-ACCB-BD9BA06DA1F4}">
      <dgm:prSet/>
      <dgm:spPr/>
      <dgm:t>
        <a:bodyPr/>
        <a:lstStyle/>
        <a:p>
          <a:endParaRPr lang="zh-CN" altLang="en-US"/>
        </a:p>
      </dgm:t>
    </dgm:pt>
    <dgm:pt modelId="{CA77069A-EDA0-4B2C-9F56-538C7715A8F9}">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a:ln>
                <a:noFill/>
              </a:ln>
              <a:solidFill>
                <a:schemeClr val="accent1"/>
              </a:solidFill>
              <a:effectLst/>
              <a:latin typeface="+mn-lt"/>
              <a:ea typeface="+mn-ea"/>
              <a:cs typeface="+mn-ea"/>
              <a:sym typeface="+mn-lt"/>
            </a:rPr>
            <a:t>烧伤科病人</a:t>
          </a:r>
        </a:p>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b="1" i="0" u="none" strike="noStrike" cap="none" normalizeH="0" baseline="0" dirty="0">
            <a:ln>
              <a:noFill/>
            </a:ln>
            <a:solidFill>
              <a:schemeClr val="accent1"/>
            </a:solidFill>
            <a:effectLst/>
            <a:latin typeface="+mn-lt"/>
            <a:ea typeface="+mn-ea"/>
            <a:cs typeface="+mn-ea"/>
            <a:sym typeface="+mn-lt"/>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b="1" i="0" u="none" strike="noStrike" cap="none" normalizeH="0" baseline="0" dirty="0">
              <a:ln>
                <a:noFill/>
              </a:ln>
              <a:solidFill>
                <a:schemeClr val="accent1"/>
              </a:solidFill>
              <a:effectLst/>
              <a:latin typeface="+mn-lt"/>
              <a:ea typeface="+mn-ea"/>
              <a:cs typeface="+mn-ea"/>
              <a:sym typeface="+mn-lt"/>
            </a:rPr>
            <a:t>56</a:t>
          </a:r>
          <a:r>
            <a:rPr kumimoji="0" lang="zh-CN" altLang="en-US" b="1" i="0" u="none" strike="noStrike" cap="none" normalizeH="0" baseline="0" dirty="0">
              <a:ln>
                <a:noFill/>
              </a:ln>
              <a:solidFill>
                <a:schemeClr val="accent1"/>
              </a:solidFill>
              <a:effectLst/>
              <a:latin typeface="+mn-lt"/>
              <a:ea typeface="+mn-ea"/>
              <a:cs typeface="+mn-ea"/>
              <a:sym typeface="+mn-lt"/>
            </a:rPr>
            <a:t>人</a:t>
          </a:r>
        </a:p>
      </dgm:t>
    </dgm:pt>
    <dgm:pt modelId="{79773164-A0E8-4CBA-9F55-E1F4D2374EB4}" type="parTrans" cxnId="{84A4617D-0FBE-4888-997F-570B94AADF34}">
      <dgm:prSet/>
      <dgm:spPr/>
      <dgm:t>
        <a:bodyPr/>
        <a:lstStyle/>
        <a:p>
          <a:endParaRPr lang="zh-CN" altLang="en-US"/>
        </a:p>
      </dgm:t>
    </dgm:pt>
    <dgm:pt modelId="{A1CA9612-D4AC-4668-BE1A-26CF23DC922A}" type="sibTrans" cxnId="{84A4617D-0FBE-4888-997F-570B94AADF34}">
      <dgm:prSet/>
      <dgm:spPr/>
      <dgm:t>
        <a:bodyPr/>
        <a:lstStyle/>
        <a:p>
          <a:endParaRPr lang="zh-CN" altLang="en-US"/>
        </a:p>
      </dgm:t>
    </dgm:pt>
    <dgm:pt modelId="{7DB49788-29AF-46B8-859C-5349298A0C74}">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a:ln>
                <a:noFill/>
              </a:ln>
              <a:solidFill>
                <a:schemeClr val="accent1"/>
              </a:solidFill>
              <a:effectLst/>
              <a:latin typeface="+mn-lt"/>
              <a:ea typeface="+mn-ea"/>
              <a:cs typeface="+mn-ea"/>
              <a:sym typeface="+mn-lt"/>
            </a:rPr>
            <a:t>普外科病人</a:t>
          </a:r>
        </a:p>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b="1" i="0" u="none" strike="noStrike" cap="none" normalizeH="0" baseline="0" dirty="0">
            <a:ln>
              <a:noFill/>
            </a:ln>
            <a:solidFill>
              <a:schemeClr val="accent1"/>
            </a:solidFill>
            <a:effectLst/>
            <a:latin typeface="+mn-lt"/>
            <a:ea typeface="+mn-ea"/>
            <a:cs typeface="+mn-ea"/>
            <a:sym typeface="+mn-lt"/>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b="1" i="0" u="none" strike="noStrike" cap="none" normalizeH="0" baseline="0" dirty="0">
              <a:ln>
                <a:noFill/>
              </a:ln>
              <a:solidFill>
                <a:schemeClr val="accent1"/>
              </a:solidFill>
              <a:effectLst/>
              <a:latin typeface="+mn-lt"/>
              <a:ea typeface="+mn-ea"/>
              <a:cs typeface="+mn-ea"/>
              <a:sym typeface="+mn-lt"/>
            </a:rPr>
            <a:t>489</a:t>
          </a:r>
          <a:r>
            <a:rPr kumimoji="0" lang="zh-CN" altLang="en-US" b="1" i="0" u="none" strike="noStrike" cap="none" normalizeH="0" baseline="0" dirty="0">
              <a:ln>
                <a:noFill/>
              </a:ln>
              <a:solidFill>
                <a:schemeClr val="accent1"/>
              </a:solidFill>
              <a:effectLst/>
              <a:latin typeface="+mn-lt"/>
              <a:ea typeface="+mn-ea"/>
              <a:cs typeface="+mn-ea"/>
              <a:sym typeface="+mn-lt"/>
            </a:rPr>
            <a:t>人</a:t>
          </a:r>
        </a:p>
      </dgm:t>
    </dgm:pt>
    <dgm:pt modelId="{E22ECD57-646F-4A34-87A7-CF5C0A5E3534}" type="parTrans" cxnId="{6BF0E0D9-AF71-4771-80E3-6760DAFB1711}">
      <dgm:prSet/>
      <dgm:spPr/>
      <dgm:t>
        <a:bodyPr/>
        <a:lstStyle/>
        <a:p>
          <a:endParaRPr lang="zh-CN" altLang="en-US"/>
        </a:p>
      </dgm:t>
    </dgm:pt>
    <dgm:pt modelId="{AC7515A3-8061-4C5F-8E5F-F7287CFD9BB2}" type="sibTrans" cxnId="{6BF0E0D9-AF71-4771-80E3-6760DAFB1711}">
      <dgm:prSet/>
      <dgm:spPr/>
      <dgm:t>
        <a:bodyPr/>
        <a:lstStyle/>
        <a:p>
          <a:endParaRPr lang="zh-CN" altLang="en-US"/>
        </a:p>
      </dgm:t>
    </dgm:pt>
    <dgm:pt modelId="{35B41670-E16D-4CA3-A4D6-F56C9F9706AD}" type="pres">
      <dgm:prSet presAssocID="{E78223CA-65D0-41CB-9EAA-C200040613B2}" presName="hierChild1" presStyleCnt="0">
        <dgm:presLayoutVars>
          <dgm:chPref val="1"/>
          <dgm:dir/>
          <dgm:animOne val="branch"/>
          <dgm:animLvl val="lvl"/>
          <dgm:resizeHandles/>
        </dgm:presLayoutVars>
      </dgm:prSet>
      <dgm:spPr/>
    </dgm:pt>
    <dgm:pt modelId="{352F193E-5B7E-429B-B072-3BE197EBB267}" type="pres">
      <dgm:prSet presAssocID="{9284C5CC-E1D3-4954-AFAF-2C8A3BA94D76}" presName="hierRoot1" presStyleCnt="0"/>
      <dgm:spPr/>
    </dgm:pt>
    <dgm:pt modelId="{31B703F9-DCB8-4F47-8BA7-92917DA2FD9B}" type="pres">
      <dgm:prSet presAssocID="{9284C5CC-E1D3-4954-AFAF-2C8A3BA94D76}" presName="composite" presStyleCnt="0"/>
      <dgm:spPr/>
    </dgm:pt>
    <dgm:pt modelId="{64775C37-1199-4EF8-9A89-25333002EB45}" type="pres">
      <dgm:prSet presAssocID="{9284C5CC-E1D3-4954-AFAF-2C8A3BA94D76}" presName="background" presStyleLbl="node0" presStyleIdx="0" presStyleCnt="1"/>
      <dgm:spPr/>
    </dgm:pt>
    <dgm:pt modelId="{3B69BAC6-BC23-4D3F-9513-D5791D85ABA2}" type="pres">
      <dgm:prSet presAssocID="{9284C5CC-E1D3-4954-AFAF-2C8A3BA94D76}" presName="text" presStyleLbl="fgAcc0" presStyleIdx="0" presStyleCnt="1">
        <dgm:presLayoutVars>
          <dgm:chPref val="3"/>
        </dgm:presLayoutVars>
      </dgm:prSet>
      <dgm:spPr/>
    </dgm:pt>
    <dgm:pt modelId="{B34E5358-C793-4B09-86DF-9953FA656C11}" type="pres">
      <dgm:prSet presAssocID="{9284C5CC-E1D3-4954-AFAF-2C8A3BA94D76}" presName="hierChild2" presStyleCnt="0"/>
      <dgm:spPr/>
    </dgm:pt>
    <dgm:pt modelId="{65D13DCA-E288-46B5-BF39-C52CE0C67AFE}" type="pres">
      <dgm:prSet presAssocID="{79773164-A0E8-4CBA-9F55-E1F4D2374EB4}" presName="Name10" presStyleLbl="parChTrans1D2" presStyleIdx="0" presStyleCnt="2"/>
      <dgm:spPr/>
    </dgm:pt>
    <dgm:pt modelId="{D327F3BB-2AB8-4DDC-87FE-CC16CA0224FC}" type="pres">
      <dgm:prSet presAssocID="{CA77069A-EDA0-4B2C-9F56-538C7715A8F9}" presName="hierRoot2" presStyleCnt="0"/>
      <dgm:spPr/>
    </dgm:pt>
    <dgm:pt modelId="{FB8D7CA9-214C-4EC3-B52B-C86B04BB2774}" type="pres">
      <dgm:prSet presAssocID="{CA77069A-EDA0-4B2C-9F56-538C7715A8F9}" presName="composite2" presStyleCnt="0"/>
      <dgm:spPr/>
    </dgm:pt>
    <dgm:pt modelId="{5341EA90-999A-44B0-B5B0-D0EBD8CFC848}" type="pres">
      <dgm:prSet presAssocID="{CA77069A-EDA0-4B2C-9F56-538C7715A8F9}" presName="background2" presStyleLbl="node2" presStyleIdx="0" presStyleCnt="2"/>
      <dgm:spPr/>
    </dgm:pt>
    <dgm:pt modelId="{D27091A3-0AF6-4FF3-9EF0-215904F76A41}" type="pres">
      <dgm:prSet presAssocID="{CA77069A-EDA0-4B2C-9F56-538C7715A8F9}" presName="text2" presStyleLbl="fgAcc2" presStyleIdx="0" presStyleCnt="2">
        <dgm:presLayoutVars>
          <dgm:chPref val="3"/>
        </dgm:presLayoutVars>
      </dgm:prSet>
      <dgm:spPr/>
    </dgm:pt>
    <dgm:pt modelId="{200A3C45-B1B3-4A29-8938-DDBE208641CB}" type="pres">
      <dgm:prSet presAssocID="{CA77069A-EDA0-4B2C-9F56-538C7715A8F9}" presName="hierChild3" presStyleCnt="0"/>
      <dgm:spPr/>
    </dgm:pt>
    <dgm:pt modelId="{84DF9B8D-A8AF-452B-8933-5FD2F90130B9}" type="pres">
      <dgm:prSet presAssocID="{E22ECD57-646F-4A34-87A7-CF5C0A5E3534}" presName="Name10" presStyleLbl="parChTrans1D2" presStyleIdx="1" presStyleCnt="2"/>
      <dgm:spPr/>
    </dgm:pt>
    <dgm:pt modelId="{0A013BEF-2DFD-4228-B9D8-2F6A34CDB21E}" type="pres">
      <dgm:prSet presAssocID="{7DB49788-29AF-46B8-859C-5349298A0C74}" presName="hierRoot2" presStyleCnt="0"/>
      <dgm:spPr/>
    </dgm:pt>
    <dgm:pt modelId="{64789B30-B6D0-4B66-A6BE-94357CE2E8DB}" type="pres">
      <dgm:prSet presAssocID="{7DB49788-29AF-46B8-859C-5349298A0C74}" presName="composite2" presStyleCnt="0"/>
      <dgm:spPr/>
    </dgm:pt>
    <dgm:pt modelId="{C1C159F9-DBD8-4795-AE3B-9A786FBA148D}" type="pres">
      <dgm:prSet presAssocID="{7DB49788-29AF-46B8-859C-5349298A0C74}" presName="background2" presStyleLbl="node2" presStyleIdx="1" presStyleCnt="2"/>
      <dgm:spPr/>
    </dgm:pt>
    <dgm:pt modelId="{8692655A-013A-4344-AA5A-FE69DEFA4730}" type="pres">
      <dgm:prSet presAssocID="{7DB49788-29AF-46B8-859C-5349298A0C74}" presName="text2" presStyleLbl="fgAcc2" presStyleIdx="1" presStyleCnt="2">
        <dgm:presLayoutVars>
          <dgm:chPref val="3"/>
        </dgm:presLayoutVars>
      </dgm:prSet>
      <dgm:spPr/>
    </dgm:pt>
    <dgm:pt modelId="{44361336-294C-4C1E-B28B-3F970DF53FC8}" type="pres">
      <dgm:prSet presAssocID="{7DB49788-29AF-46B8-859C-5349298A0C74}" presName="hierChild3" presStyleCnt="0"/>
      <dgm:spPr/>
    </dgm:pt>
  </dgm:ptLst>
  <dgm:cxnLst>
    <dgm:cxn modelId="{5897D30F-F613-402A-9DCF-BEFB2776BBF1}" type="presOf" srcId="{CA77069A-EDA0-4B2C-9F56-538C7715A8F9}" destId="{D27091A3-0AF6-4FF3-9EF0-215904F76A41}" srcOrd="0" destOrd="0" presId="urn:microsoft.com/office/officeart/2005/8/layout/hierarchy1#1"/>
    <dgm:cxn modelId="{ADAB1565-5B71-46A8-ACCB-BD9BA06DA1F4}" srcId="{E78223CA-65D0-41CB-9EAA-C200040613B2}" destId="{9284C5CC-E1D3-4954-AFAF-2C8A3BA94D76}" srcOrd="0" destOrd="0" parTransId="{C4ED8C99-2750-4C8C-B6AC-8BB156D01FBD}" sibTransId="{4F23FE2F-5A09-487E-93DF-5F20C6F03ECB}"/>
    <dgm:cxn modelId="{1FF47F49-60BD-4955-8FBB-F7BD0F7567E0}" type="presOf" srcId="{7DB49788-29AF-46B8-859C-5349298A0C74}" destId="{8692655A-013A-4344-AA5A-FE69DEFA4730}" srcOrd="0" destOrd="0" presId="urn:microsoft.com/office/officeart/2005/8/layout/hierarchy1#1"/>
    <dgm:cxn modelId="{84A4617D-0FBE-4888-997F-570B94AADF34}" srcId="{9284C5CC-E1D3-4954-AFAF-2C8A3BA94D76}" destId="{CA77069A-EDA0-4B2C-9F56-538C7715A8F9}" srcOrd="0" destOrd="0" parTransId="{79773164-A0E8-4CBA-9F55-E1F4D2374EB4}" sibTransId="{A1CA9612-D4AC-4668-BE1A-26CF23DC922A}"/>
    <dgm:cxn modelId="{0684B1D4-9255-4BC7-85CF-47E1347F9FC8}" type="presOf" srcId="{9284C5CC-E1D3-4954-AFAF-2C8A3BA94D76}" destId="{3B69BAC6-BC23-4D3F-9513-D5791D85ABA2}" srcOrd="0" destOrd="0" presId="urn:microsoft.com/office/officeart/2005/8/layout/hierarchy1#1"/>
    <dgm:cxn modelId="{5B9DD4D9-5DAB-49CA-AF9F-CD79334BD253}" type="presOf" srcId="{79773164-A0E8-4CBA-9F55-E1F4D2374EB4}" destId="{65D13DCA-E288-46B5-BF39-C52CE0C67AFE}" srcOrd="0" destOrd="0" presId="urn:microsoft.com/office/officeart/2005/8/layout/hierarchy1#1"/>
    <dgm:cxn modelId="{6BF0E0D9-AF71-4771-80E3-6760DAFB1711}" srcId="{9284C5CC-E1D3-4954-AFAF-2C8A3BA94D76}" destId="{7DB49788-29AF-46B8-859C-5349298A0C74}" srcOrd="1" destOrd="0" parTransId="{E22ECD57-646F-4A34-87A7-CF5C0A5E3534}" sibTransId="{AC7515A3-8061-4C5F-8E5F-F7287CFD9BB2}"/>
    <dgm:cxn modelId="{FA91E8D9-957C-4EE3-97B9-CE4F2425B00D}" type="presOf" srcId="{E78223CA-65D0-41CB-9EAA-C200040613B2}" destId="{35B41670-E16D-4CA3-A4D6-F56C9F9706AD}" srcOrd="0" destOrd="0" presId="urn:microsoft.com/office/officeart/2005/8/layout/hierarchy1#1"/>
    <dgm:cxn modelId="{C5403BE8-A8DD-4790-A089-1A12DFEE674F}" type="presOf" srcId="{E22ECD57-646F-4A34-87A7-CF5C0A5E3534}" destId="{84DF9B8D-A8AF-452B-8933-5FD2F90130B9}" srcOrd="0" destOrd="0" presId="urn:microsoft.com/office/officeart/2005/8/layout/hierarchy1#1"/>
    <dgm:cxn modelId="{C26A0FAB-96B4-495D-8DE0-F098190817BC}" type="presParOf" srcId="{35B41670-E16D-4CA3-A4D6-F56C9F9706AD}" destId="{352F193E-5B7E-429B-B072-3BE197EBB267}" srcOrd="0" destOrd="0" presId="urn:microsoft.com/office/officeart/2005/8/layout/hierarchy1#1"/>
    <dgm:cxn modelId="{233B5313-1FE4-4473-A3F5-DAF73B7799E4}" type="presParOf" srcId="{352F193E-5B7E-429B-B072-3BE197EBB267}" destId="{31B703F9-DCB8-4F47-8BA7-92917DA2FD9B}" srcOrd="0" destOrd="0" presId="urn:microsoft.com/office/officeart/2005/8/layout/hierarchy1#1"/>
    <dgm:cxn modelId="{5057ABFD-79B6-4C31-80BB-4245E57F7D30}" type="presParOf" srcId="{31B703F9-DCB8-4F47-8BA7-92917DA2FD9B}" destId="{64775C37-1199-4EF8-9A89-25333002EB45}" srcOrd="0" destOrd="0" presId="urn:microsoft.com/office/officeart/2005/8/layout/hierarchy1#1"/>
    <dgm:cxn modelId="{F7D04EA4-229A-4318-A9D3-17765B7EFF03}" type="presParOf" srcId="{31B703F9-DCB8-4F47-8BA7-92917DA2FD9B}" destId="{3B69BAC6-BC23-4D3F-9513-D5791D85ABA2}" srcOrd="1" destOrd="0" presId="urn:microsoft.com/office/officeart/2005/8/layout/hierarchy1#1"/>
    <dgm:cxn modelId="{E6C20AE1-71B4-4D2B-AC86-A3F2E457571C}" type="presParOf" srcId="{352F193E-5B7E-429B-B072-3BE197EBB267}" destId="{B34E5358-C793-4B09-86DF-9953FA656C11}" srcOrd="1" destOrd="0" presId="urn:microsoft.com/office/officeart/2005/8/layout/hierarchy1#1"/>
    <dgm:cxn modelId="{E1D944F4-85E5-4F78-9A6D-EB8783EAB14C}" type="presParOf" srcId="{B34E5358-C793-4B09-86DF-9953FA656C11}" destId="{65D13DCA-E288-46B5-BF39-C52CE0C67AFE}" srcOrd="0" destOrd="0" presId="urn:microsoft.com/office/officeart/2005/8/layout/hierarchy1#1"/>
    <dgm:cxn modelId="{DAE6A541-029B-48A2-8690-1CE2E3828EBF}" type="presParOf" srcId="{B34E5358-C793-4B09-86DF-9953FA656C11}" destId="{D327F3BB-2AB8-4DDC-87FE-CC16CA0224FC}" srcOrd="1" destOrd="0" presId="urn:microsoft.com/office/officeart/2005/8/layout/hierarchy1#1"/>
    <dgm:cxn modelId="{88CCA8B0-6FCC-4660-A2F8-68CE181ED3D9}" type="presParOf" srcId="{D327F3BB-2AB8-4DDC-87FE-CC16CA0224FC}" destId="{FB8D7CA9-214C-4EC3-B52B-C86B04BB2774}" srcOrd="0" destOrd="0" presId="urn:microsoft.com/office/officeart/2005/8/layout/hierarchy1#1"/>
    <dgm:cxn modelId="{193CAF8A-3FCA-45FC-ABBA-B4AB9840A906}" type="presParOf" srcId="{FB8D7CA9-214C-4EC3-B52B-C86B04BB2774}" destId="{5341EA90-999A-44B0-B5B0-D0EBD8CFC848}" srcOrd="0" destOrd="0" presId="urn:microsoft.com/office/officeart/2005/8/layout/hierarchy1#1"/>
    <dgm:cxn modelId="{E385B3F9-07A2-4423-BEC0-64E98EFF4078}" type="presParOf" srcId="{FB8D7CA9-214C-4EC3-B52B-C86B04BB2774}" destId="{D27091A3-0AF6-4FF3-9EF0-215904F76A41}" srcOrd="1" destOrd="0" presId="urn:microsoft.com/office/officeart/2005/8/layout/hierarchy1#1"/>
    <dgm:cxn modelId="{7813B787-665C-4643-A59C-D92DACEB9783}" type="presParOf" srcId="{D327F3BB-2AB8-4DDC-87FE-CC16CA0224FC}" destId="{200A3C45-B1B3-4A29-8938-DDBE208641CB}" srcOrd="1" destOrd="0" presId="urn:microsoft.com/office/officeart/2005/8/layout/hierarchy1#1"/>
    <dgm:cxn modelId="{B32A77E1-FC74-45A8-AC56-68494B9BAA08}" type="presParOf" srcId="{B34E5358-C793-4B09-86DF-9953FA656C11}" destId="{84DF9B8D-A8AF-452B-8933-5FD2F90130B9}" srcOrd="2" destOrd="0" presId="urn:microsoft.com/office/officeart/2005/8/layout/hierarchy1#1"/>
    <dgm:cxn modelId="{8243A6DB-9CC3-4047-9FA9-47513BCB4A1D}" type="presParOf" srcId="{B34E5358-C793-4B09-86DF-9953FA656C11}" destId="{0A013BEF-2DFD-4228-B9D8-2F6A34CDB21E}" srcOrd="3" destOrd="0" presId="urn:microsoft.com/office/officeart/2005/8/layout/hierarchy1#1"/>
    <dgm:cxn modelId="{8C2C8DCF-E5FF-43DB-96CA-F1BD729F79F9}" type="presParOf" srcId="{0A013BEF-2DFD-4228-B9D8-2F6A34CDB21E}" destId="{64789B30-B6D0-4B66-A6BE-94357CE2E8DB}" srcOrd="0" destOrd="0" presId="urn:microsoft.com/office/officeart/2005/8/layout/hierarchy1#1"/>
    <dgm:cxn modelId="{683CD9BE-87BF-4D64-9274-89AAEDC0B21B}" type="presParOf" srcId="{64789B30-B6D0-4B66-A6BE-94357CE2E8DB}" destId="{C1C159F9-DBD8-4795-AE3B-9A786FBA148D}" srcOrd="0" destOrd="0" presId="urn:microsoft.com/office/officeart/2005/8/layout/hierarchy1#1"/>
    <dgm:cxn modelId="{8375F4DE-34D9-414A-ABD0-4D07D11C589D}" type="presParOf" srcId="{64789B30-B6D0-4B66-A6BE-94357CE2E8DB}" destId="{8692655A-013A-4344-AA5A-FE69DEFA4730}" srcOrd="1" destOrd="0" presId="urn:microsoft.com/office/officeart/2005/8/layout/hierarchy1#1"/>
    <dgm:cxn modelId="{EFF75996-9152-4F4E-B586-1F238D6005AC}" type="presParOf" srcId="{0A013BEF-2DFD-4228-B9D8-2F6A34CDB21E}" destId="{44361336-294C-4C1E-B28B-3F970DF53FC8}" srcOrd="1" destOrd="0" presId="urn:microsoft.com/office/officeart/2005/8/layout/hierarchy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5CFDB9-5408-435F-B013-EDB94B997A85}" type="doc">
      <dgm:prSet loTypeId="urn:microsoft.com/office/officeart/2005/8/layout/hierarchy1#2" loCatId="hierarchy" qsTypeId="urn:microsoft.com/office/officeart/2005/8/quickstyle/simple1#3" qsCatId="simple" csTypeId="urn:microsoft.com/office/officeart/2005/8/colors/accent1_2#2" csCatId="accent1"/>
      <dgm:spPr/>
    </dgm:pt>
    <dgm:pt modelId="{66BF998C-A3D7-49EF-A3EC-EB745173B22C}">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a:ln>
                <a:noFill/>
              </a:ln>
              <a:solidFill>
                <a:schemeClr val="accent1"/>
              </a:solidFill>
              <a:effectLst/>
              <a:latin typeface="+mn-lt"/>
              <a:ea typeface="+mn-ea"/>
              <a:cs typeface="+mn-ea"/>
              <a:sym typeface="+mn-lt"/>
            </a:rPr>
            <a:t>手术例数</a:t>
          </a: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b="1" i="0" u="none" strike="noStrike" cap="none" normalizeH="0" baseline="0" dirty="0">
              <a:ln>
                <a:noFill/>
              </a:ln>
              <a:solidFill>
                <a:schemeClr val="accent1"/>
              </a:solidFill>
              <a:effectLst/>
              <a:latin typeface="+mn-lt"/>
              <a:ea typeface="+mn-ea"/>
              <a:cs typeface="+mn-ea"/>
              <a:sym typeface="+mn-lt"/>
            </a:rPr>
            <a:t>449</a:t>
          </a:r>
          <a:r>
            <a:rPr kumimoji="0" lang="zh-CN" altLang="en-US" b="1" i="0" u="none" strike="noStrike" cap="none" normalizeH="0" baseline="0" dirty="0">
              <a:ln>
                <a:noFill/>
              </a:ln>
              <a:solidFill>
                <a:schemeClr val="accent1"/>
              </a:solidFill>
              <a:effectLst/>
              <a:latin typeface="+mn-lt"/>
              <a:ea typeface="+mn-ea"/>
              <a:cs typeface="+mn-ea"/>
              <a:sym typeface="+mn-lt"/>
            </a:rPr>
            <a:t>例</a:t>
          </a:r>
        </a:p>
      </dgm:t>
    </dgm:pt>
    <dgm:pt modelId="{7BB47BE0-842E-47C3-A105-4843186AF4DD}" type="parTrans" cxnId="{D677485C-47F9-4C19-8D7A-C4FB70AC93BD}">
      <dgm:prSet/>
      <dgm:spPr/>
      <dgm:t>
        <a:bodyPr/>
        <a:lstStyle/>
        <a:p>
          <a:endParaRPr lang="zh-CN" altLang="en-US"/>
        </a:p>
      </dgm:t>
    </dgm:pt>
    <dgm:pt modelId="{02FF29D9-D5EF-4315-BB57-04772BE565C2}" type="sibTrans" cxnId="{D677485C-47F9-4C19-8D7A-C4FB70AC93BD}">
      <dgm:prSet/>
      <dgm:spPr/>
      <dgm:t>
        <a:bodyPr/>
        <a:lstStyle/>
        <a:p>
          <a:endParaRPr lang="zh-CN" altLang="en-US"/>
        </a:p>
      </dgm:t>
    </dgm:pt>
    <dgm:pt modelId="{A6E81963-7736-4A49-A5D8-397054758CDE}">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a:ln>
                <a:noFill/>
              </a:ln>
              <a:solidFill>
                <a:schemeClr val="accent1"/>
              </a:solidFill>
              <a:effectLst/>
              <a:latin typeface="+mn-lt"/>
              <a:ea typeface="+mn-ea"/>
              <a:cs typeface="+mn-ea"/>
              <a:sym typeface="+mn-lt"/>
            </a:rPr>
            <a:t>烧伤科病人</a:t>
          </a:r>
        </a:p>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b="1" i="0" u="none" strike="noStrike" cap="none" normalizeH="0" baseline="0" dirty="0">
            <a:ln>
              <a:noFill/>
            </a:ln>
            <a:solidFill>
              <a:schemeClr val="accent1"/>
            </a:solidFill>
            <a:effectLst/>
            <a:latin typeface="+mn-lt"/>
            <a:ea typeface="+mn-ea"/>
            <a:cs typeface="+mn-ea"/>
            <a:sym typeface="+mn-lt"/>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b="1" i="0" u="none" strike="noStrike" cap="none" normalizeH="0" baseline="0" dirty="0">
              <a:ln>
                <a:noFill/>
              </a:ln>
              <a:solidFill>
                <a:schemeClr val="accent1"/>
              </a:solidFill>
              <a:effectLst/>
              <a:latin typeface="+mn-lt"/>
              <a:ea typeface="+mn-ea"/>
              <a:cs typeface="+mn-ea"/>
              <a:sym typeface="+mn-lt"/>
            </a:rPr>
            <a:t>15</a:t>
          </a:r>
          <a:r>
            <a:rPr kumimoji="0" lang="zh-CN" altLang="en-US" b="1" i="0" u="none" strike="noStrike" cap="none" normalizeH="0" baseline="0" dirty="0">
              <a:ln>
                <a:noFill/>
              </a:ln>
              <a:solidFill>
                <a:schemeClr val="accent1"/>
              </a:solidFill>
              <a:effectLst/>
              <a:latin typeface="+mn-lt"/>
              <a:ea typeface="+mn-ea"/>
              <a:cs typeface="+mn-ea"/>
              <a:sym typeface="+mn-lt"/>
            </a:rPr>
            <a:t>例</a:t>
          </a:r>
        </a:p>
      </dgm:t>
    </dgm:pt>
    <dgm:pt modelId="{33A4921F-33EB-473E-AF4F-72BC67C27005}" type="parTrans" cxnId="{15B88CE0-76AF-4E29-A25B-47AD213468BF}">
      <dgm:prSet/>
      <dgm:spPr/>
      <dgm:t>
        <a:bodyPr/>
        <a:lstStyle/>
        <a:p>
          <a:endParaRPr lang="zh-CN" altLang="en-US"/>
        </a:p>
      </dgm:t>
    </dgm:pt>
    <dgm:pt modelId="{097F8E13-2584-42AF-B64E-2EA8830D2509}" type="sibTrans" cxnId="{15B88CE0-76AF-4E29-A25B-47AD213468BF}">
      <dgm:prSet/>
      <dgm:spPr/>
      <dgm:t>
        <a:bodyPr/>
        <a:lstStyle/>
        <a:p>
          <a:endParaRPr lang="zh-CN" altLang="en-US"/>
        </a:p>
      </dgm:t>
    </dgm:pt>
    <dgm:pt modelId="{E6673FA7-A9E3-4FD0-BFC5-37EB7AF8260E}">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a:ln>
                <a:noFill/>
              </a:ln>
              <a:solidFill>
                <a:schemeClr val="accent1"/>
              </a:solidFill>
              <a:effectLst/>
              <a:latin typeface="+mn-lt"/>
              <a:ea typeface="+mn-ea"/>
              <a:cs typeface="+mn-ea"/>
              <a:sym typeface="+mn-lt"/>
            </a:rPr>
            <a:t>普外科病人</a:t>
          </a:r>
        </a:p>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b="1" i="0" u="none" strike="noStrike" cap="none" normalizeH="0" baseline="0" dirty="0">
            <a:ln>
              <a:noFill/>
            </a:ln>
            <a:solidFill>
              <a:schemeClr val="accent1"/>
            </a:solidFill>
            <a:effectLst/>
            <a:latin typeface="+mn-lt"/>
            <a:ea typeface="+mn-ea"/>
            <a:cs typeface="+mn-ea"/>
            <a:sym typeface="+mn-lt"/>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b="1" i="0" u="none" strike="noStrike" cap="none" normalizeH="0" baseline="0" dirty="0">
              <a:ln>
                <a:noFill/>
              </a:ln>
              <a:solidFill>
                <a:schemeClr val="accent1"/>
              </a:solidFill>
              <a:effectLst/>
              <a:latin typeface="+mn-lt"/>
              <a:ea typeface="+mn-ea"/>
              <a:cs typeface="+mn-ea"/>
              <a:sym typeface="+mn-lt"/>
            </a:rPr>
            <a:t>434</a:t>
          </a:r>
          <a:r>
            <a:rPr kumimoji="0" lang="zh-CN" altLang="en-US" b="1" i="0" u="none" strike="noStrike" cap="none" normalizeH="0" baseline="0" dirty="0">
              <a:ln>
                <a:noFill/>
              </a:ln>
              <a:solidFill>
                <a:schemeClr val="accent1"/>
              </a:solidFill>
              <a:effectLst/>
              <a:latin typeface="+mn-lt"/>
              <a:ea typeface="+mn-ea"/>
              <a:cs typeface="+mn-ea"/>
              <a:sym typeface="+mn-lt"/>
            </a:rPr>
            <a:t>例</a:t>
          </a:r>
        </a:p>
      </dgm:t>
    </dgm:pt>
    <dgm:pt modelId="{923030B8-28F1-422C-9333-B9BA7408B029}" type="parTrans" cxnId="{AF5F6D97-231E-40F7-99F8-902117C92823}">
      <dgm:prSet/>
      <dgm:spPr/>
      <dgm:t>
        <a:bodyPr/>
        <a:lstStyle/>
        <a:p>
          <a:endParaRPr lang="zh-CN" altLang="en-US"/>
        </a:p>
      </dgm:t>
    </dgm:pt>
    <dgm:pt modelId="{F3866612-AC2A-406F-BD87-04D4777A916C}" type="sibTrans" cxnId="{AF5F6D97-231E-40F7-99F8-902117C92823}">
      <dgm:prSet/>
      <dgm:spPr/>
      <dgm:t>
        <a:bodyPr/>
        <a:lstStyle/>
        <a:p>
          <a:endParaRPr lang="zh-CN" altLang="en-US"/>
        </a:p>
      </dgm:t>
    </dgm:pt>
    <dgm:pt modelId="{65EDAA5B-0C4F-4F9E-AB3C-E89C38AE7502}" type="pres">
      <dgm:prSet presAssocID="{605CFDB9-5408-435F-B013-EDB94B997A85}" presName="hierChild1" presStyleCnt="0">
        <dgm:presLayoutVars>
          <dgm:chPref val="1"/>
          <dgm:dir/>
          <dgm:animOne val="branch"/>
          <dgm:animLvl val="lvl"/>
          <dgm:resizeHandles/>
        </dgm:presLayoutVars>
      </dgm:prSet>
      <dgm:spPr/>
    </dgm:pt>
    <dgm:pt modelId="{2F41A977-210F-4D27-88B5-2A5EB51E3A6A}" type="pres">
      <dgm:prSet presAssocID="{66BF998C-A3D7-49EF-A3EC-EB745173B22C}" presName="hierRoot1" presStyleCnt="0"/>
      <dgm:spPr/>
    </dgm:pt>
    <dgm:pt modelId="{5C7EC1B2-3C64-4D27-8D82-0F7CFF84D5A9}" type="pres">
      <dgm:prSet presAssocID="{66BF998C-A3D7-49EF-A3EC-EB745173B22C}" presName="composite" presStyleCnt="0"/>
      <dgm:spPr/>
    </dgm:pt>
    <dgm:pt modelId="{136043A7-17DF-45DF-8717-5EC11744BBA8}" type="pres">
      <dgm:prSet presAssocID="{66BF998C-A3D7-49EF-A3EC-EB745173B22C}" presName="background" presStyleLbl="node0" presStyleIdx="0" presStyleCnt="1"/>
      <dgm:spPr/>
    </dgm:pt>
    <dgm:pt modelId="{2BC8D2B0-DD60-409B-91EC-BE23E173FCD7}" type="pres">
      <dgm:prSet presAssocID="{66BF998C-A3D7-49EF-A3EC-EB745173B22C}" presName="text" presStyleLbl="fgAcc0" presStyleIdx="0" presStyleCnt="1">
        <dgm:presLayoutVars>
          <dgm:chPref val="3"/>
        </dgm:presLayoutVars>
      </dgm:prSet>
      <dgm:spPr/>
    </dgm:pt>
    <dgm:pt modelId="{780EB267-2175-4A99-93C0-1FD37AA5DEAA}" type="pres">
      <dgm:prSet presAssocID="{66BF998C-A3D7-49EF-A3EC-EB745173B22C}" presName="hierChild2" presStyleCnt="0"/>
      <dgm:spPr/>
    </dgm:pt>
    <dgm:pt modelId="{660C7832-6083-43B4-A29A-56B413E2D48C}" type="pres">
      <dgm:prSet presAssocID="{33A4921F-33EB-473E-AF4F-72BC67C27005}" presName="Name10" presStyleLbl="parChTrans1D2" presStyleIdx="0" presStyleCnt="2"/>
      <dgm:spPr/>
    </dgm:pt>
    <dgm:pt modelId="{1634A8A6-409F-4704-93AE-73631ADA7C34}" type="pres">
      <dgm:prSet presAssocID="{A6E81963-7736-4A49-A5D8-397054758CDE}" presName="hierRoot2" presStyleCnt="0"/>
      <dgm:spPr/>
    </dgm:pt>
    <dgm:pt modelId="{8171613C-CBF3-4108-8981-E51374416BE9}" type="pres">
      <dgm:prSet presAssocID="{A6E81963-7736-4A49-A5D8-397054758CDE}" presName="composite2" presStyleCnt="0"/>
      <dgm:spPr/>
    </dgm:pt>
    <dgm:pt modelId="{360F1EA1-F75F-4C19-A256-CD40B5DA0922}" type="pres">
      <dgm:prSet presAssocID="{A6E81963-7736-4A49-A5D8-397054758CDE}" presName="background2" presStyleLbl="node2" presStyleIdx="0" presStyleCnt="2"/>
      <dgm:spPr/>
    </dgm:pt>
    <dgm:pt modelId="{6A4454A5-2BE9-40E1-BED6-8CCBC8677266}" type="pres">
      <dgm:prSet presAssocID="{A6E81963-7736-4A49-A5D8-397054758CDE}" presName="text2" presStyleLbl="fgAcc2" presStyleIdx="0" presStyleCnt="2">
        <dgm:presLayoutVars>
          <dgm:chPref val="3"/>
        </dgm:presLayoutVars>
      </dgm:prSet>
      <dgm:spPr/>
    </dgm:pt>
    <dgm:pt modelId="{E187745C-9D5B-488D-AE38-D63318AA8BEA}" type="pres">
      <dgm:prSet presAssocID="{A6E81963-7736-4A49-A5D8-397054758CDE}" presName="hierChild3" presStyleCnt="0"/>
      <dgm:spPr/>
    </dgm:pt>
    <dgm:pt modelId="{970FF91B-3252-4034-9D62-B451DA2C63B4}" type="pres">
      <dgm:prSet presAssocID="{923030B8-28F1-422C-9333-B9BA7408B029}" presName="Name10" presStyleLbl="parChTrans1D2" presStyleIdx="1" presStyleCnt="2"/>
      <dgm:spPr/>
    </dgm:pt>
    <dgm:pt modelId="{682AF450-FEF7-4D28-9DBB-DE35E57ABBDC}" type="pres">
      <dgm:prSet presAssocID="{E6673FA7-A9E3-4FD0-BFC5-37EB7AF8260E}" presName="hierRoot2" presStyleCnt="0"/>
      <dgm:spPr/>
    </dgm:pt>
    <dgm:pt modelId="{4EBD0711-FAA8-428A-BAD2-B9EEBDAA8A11}" type="pres">
      <dgm:prSet presAssocID="{E6673FA7-A9E3-4FD0-BFC5-37EB7AF8260E}" presName="composite2" presStyleCnt="0"/>
      <dgm:spPr/>
    </dgm:pt>
    <dgm:pt modelId="{57BE5AD6-5B65-4071-A608-10DB184F8A3B}" type="pres">
      <dgm:prSet presAssocID="{E6673FA7-A9E3-4FD0-BFC5-37EB7AF8260E}" presName="background2" presStyleLbl="node2" presStyleIdx="1" presStyleCnt="2"/>
      <dgm:spPr/>
    </dgm:pt>
    <dgm:pt modelId="{E327085A-9A11-4B44-AD60-F1FD05E048C8}" type="pres">
      <dgm:prSet presAssocID="{E6673FA7-A9E3-4FD0-BFC5-37EB7AF8260E}" presName="text2" presStyleLbl="fgAcc2" presStyleIdx="1" presStyleCnt="2">
        <dgm:presLayoutVars>
          <dgm:chPref val="3"/>
        </dgm:presLayoutVars>
      </dgm:prSet>
      <dgm:spPr/>
    </dgm:pt>
    <dgm:pt modelId="{3FAA777E-E073-42B2-8D5A-B88E5CE86622}" type="pres">
      <dgm:prSet presAssocID="{E6673FA7-A9E3-4FD0-BFC5-37EB7AF8260E}" presName="hierChild3" presStyleCnt="0"/>
      <dgm:spPr/>
    </dgm:pt>
  </dgm:ptLst>
  <dgm:cxnLst>
    <dgm:cxn modelId="{D677485C-47F9-4C19-8D7A-C4FB70AC93BD}" srcId="{605CFDB9-5408-435F-B013-EDB94B997A85}" destId="{66BF998C-A3D7-49EF-A3EC-EB745173B22C}" srcOrd="0" destOrd="0" parTransId="{7BB47BE0-842E-47C3-A105-4843186AF4DD}" sibTransId="{02FF29D9-D5EF-4315-BB57-04772BE565C2}"/>
    <dgm:cxn modelId="{53CFC768-7815-490F-9F40-F0C341C7E73D}" type="presOf" srcId="{33A4921F-33EB-473E-AF4F-72BC67C27005}" destId="{660C7832-6083-43B4-A29A-56B413E2D48C}" srcOrd="0" destOrd="0" presId="urn:microsoft.com/office/officeart/2005/8/layout/hierarchy1#2"/>
    <dgm:cxn modelId="{EFD4598D-BE4B-49D7-B46C-7F2E3A6524F0}" type="presOf" srcId="{66BF998C-A3D7-49EF-A3EC-EB745173B22C}" destId="{2BC8D2B0-DD60-409B-91EC-BE23E173FCD7}" srcOrd="0" destOrd="0" presId="urn:microsoft.com/office/officeart/2005/8/layout/hierarchy1#2"/>
    <dgm:cxn modelId="{C91AD68F-099F-48A0-8109-C85A274C8D1B}" type="presOf" srcId="{605CFDB9-5408-435F-B013-EDB94B997A85}" destId="{65EDAA5B-0C4F-4F9E-AB3C-E89C38AE7502}" srcOrd="0" destOrd="0" presId="urn:microsoft.com/office/officeart/2005/8/layout/hierarchy1#2"/>
    <dgm:cxn modelId="{AF5F6D97-231E-40F7-99F8-902117C92823}" srcId="{66BF998C-A3D7-49EF-A3EC-EB745173B22C}" destId="{E6673FA7-A9E3-4FD0-BFC5-37EB7AF8260E}" srcOrd="1" destOrd="0" parTransId="{923030B8-28F1-422C-9333-B9BA7408B029}" sibTransId="{F3866612-AC2A-406F-BD87-04D4777A916C}"/>
    <dgm:cxn modelId="{0BA43CAF-AB89-4F70-9AB9-ED5A1BF815E4}" type="presOf" srcId="{E6673FA7-A9E3-4FD0-BFC5-37EB7AF8260E}" destId="{E327085A-9A11-4B44-AD60-F1FD05E048C8}" srcOrd="0" destOrd="0" presId="urn:microsoft.com/office/officeart/2005/8/layout/hierarchy1#2"/>
    <dgm:cxn modelId="{834AECB8-EF14-48CD-B638-141A8C536CAB}" type="presOf" srcId="{923030B8-28F1-422C-9333-B9BA7408B029}" destId="{970FF91B-3252-4034-9D62-B451DA2C63B4}" srcOrd="0" destOrd="0" presId="urn:microsoft.com/office/officeart/2005/8/layout/hierarchy1#2"/>
    <dgm:cxn modelId="{15B88CE0-76AF-4E29-A25B-47AD213468BF}" srcId="{66BF998C-A3D7-49EF-A3EC-EB745173B22C}" destId="{A6E81963-7736-4A49-A5D8-397054758CDE}" srcOrd="0" destOrd="0" parTransId="{33A4921F-33EB-473E-AF4F-72BC67C27005}" sibTransId="{097F8E13-2584-42AF-B64E-2EA8830D2509}"/>
    <dgm:cxn modelId="{7FDF65E2-A81B-4521-84B5-D518B43EAF5A}" type="presOf" srcId="{A6E81963-7736-4A49-A5D8-397054758CDE}" destId="{6A4454A5-2BE9-40E1-BED6-8CCBC8677266}" srcOrd="0" destOrd="0" presId="urn:microsoft.com/office/officeart/2005/8/layout/hierarchy1#2"/>
    <dgm:cxn modelId="{2FF643D0-A618-4F37-A5B7-64479BF40FE8}" type="presParOf" srcId="{65EDAA5B-0C4F-4F9E-AB3C-E89C38AE7502}" destId="{2F41A977-210F-4D27-88B5-2A5EB51E3A6A}" srcOrd="0" destOrd="0" presId="urn:microsoft.com/office/officeart/2005/8/layout/hierarchy1#2"/>
    <dgm:cxn modelId="{5F50D7F0-5528-4284-92D2-C57FAE8A8E8F}" type="presParOf" srcId="{2F41A977-210F-4D27-88B5-2A5EB51E3A6A}" destId="{5C7EC1B2-3C64-4D27-8D82-0F7CFF84D5A9}" srcOrd="0" destOrd="0" presId="urn:microsoft.com/office/officeart/2005/8/layout/hierarchy1#2"/>
    <dgm:cxn modelId="{77D00D1D-EE72-4CE6-86AA-9A9E93E97628}" type="presParOf" srcId="{5C7EC1B2-3C64-4D27-8D82-0F7CFF84D5A9}" destId="{136043A7-17DF-45DF-8717-5EC11744BBA8}" srcOrd="0" destOrd="0" presId="urn:microsoft.com/office/officeart/2005/8/layout/hierarchy1#2"/>
    <dgm:cxn modelId="{A7FADA9F-7E24-4AB2-B123-62F41DECC1BF}" type="presParOf" srcId="{5C7EC1B2-3C64-4D27-8D82-0F7CFF84D5A9}" destId="{2BC8D2B0-DD60-409B-91EC-BE23E173FCD7}" srcOrd="1" destOrd="0" presId="urn:microsoft.com/office/officeart/2005/8/layout/hierarchy1#2"/>
    <dgm:cxn modelId="{2CEB7DC3-A423-4FE9-9D3D-D443A1F97C32}" type="presParOf" srcId="{2F41A977-210F-4D27-88B5-2A5EB51E3A6A}" destId="{780EB267-2175-4A99-93C0-1FD37AA5DEAA}" srcOrd="1" destOrd="0" presId="urn:microsoft.com/office/officeart/2005/8/layout/hierarchy1#2"/>
    <dgm:cxn modelId="{046AA1D7-2E15-46A2-9083-9B214B0E18FE}" type="presParOf" srcId="{780EB267-2175-4A99-93C0-1FD37AA5DEAA}" destId="{660C7832-6083-43B4-A29A-56B413E2D48C}" srcOrd="0" destOrd="0" presId="urn:microsoft.com/office/officeart/2005/8/layout/hierarchy1#2"/>
    <dgm:cxn modelId="{B94AEE34-495C-4DAD-804A-35A4D8BD43E4}" type="presParOf" srcId="{780EB267-2175-4A99-93C0-1FD37AA5DEAA}" destId="{1634A8A6-409F-4704-93AE-73631ADA7C34}" srcOrd="1" destOrd="0" presId="urn:microsoft.com/office/officeart/2005/8/layout/hierarchy1#2"/>
    <dgm:cxn modelId="{87079569-71E9-4798-B092-3B309DC2BF0F}" type="presParOf" srcId="{1634A8A6-409F-4704-93AE-73631ADA7C34}" destId="{8171613C-CBF3-4108-8981-E51374416BE9}" srcOrd="0" destOrd="0" presId="urn:microsoft.com/office/officeart/2005/8/layout/hierarchy1#2"/>
    <dgm:cxn modelId="{71205CD7-953F-45A8-ABFB-8F0FBDE92AB5}" type="presParOf" srcId="{8171613C-CBF3-4108-8981-E51374416BE9}" destId="{360F1EA1-F75F-4C19-A256-CD40B5DA0922}" srcOrd="0" destOrd="0" presId="urn:microsoft.com/office/officeart/2005/8/layout/hierarchy1#2"/>
    <dgm:cxn modelId="{A7927C88-EA42-4CD3-B0FB-935520C849C6}" type="presParOf" srcId="{8171613C-CBF3-4108-8981-E51374416BE9}" destId="{6A4454A5-2BE9-40E1-BED6-8CCBC8677266}" srcOrd="1" destOrd="0" presId="urn:microsoft.com/office/officeart/2005/8/layout/hierarchy1#2"/>
    <dgm:cxn modelId="{45CC826D-D6B6-43B8-8900-757FC6B7B971}" type="presParOf" srcId="{1634A8A6-409F-4704-93AE-73631ADA7C34}" destId="{E187745C-9D5B-488D-AE38-D63318AA8BEA}" srcOrd="1" destOrd="0" presId="urn:microsoft.com/office/officeart/2005/8/layout/hierarchy1#2"/>
    <dgm:cxn modelId="{B8C34160-7F2C-4A01-9400-853A9DE81F89}" type="presParOf" srcId="{780EB267-2175-4A99-93C0-1FD37AA5DEAA}" destId="{970FF91B-3252-4034-9D62-B451DA2C63B4}" srcOrd="2" destOrd="0" presId="urn:microsoft.com/office/officeart/2005/8/layout/hierarchy1#2"/>
    <dgm:cxn modelId="{5B622C87-DD6F-4469-83A4-120336A1B5BD}" type="presParOf" srcId="{780EB267-2175-4A99-93C0-1FD37AA5DEAA}" destId="{682AF450-FEF7-4D28-9DBB-DE35E57ABBDC}" srcOrd="3" destOrd="0" presId="urn:microsoft.com/office/officeart/2005/8/layout/hierarchy1#2"/>
    <dgm:cxn modelId="{370E41B7-05C6-4C5D-ACD6-CF2EE5D1D70C}" type="presParOf" srcId="{682AF450-FEF7-4D28-9DBB-DE35E57ABBDC}" destId="{4EBD0711-FAA8-428A-BAD2-B9EEBDAA8A11}" srcOrd="0" destOrd="0" presId="urn:microsoft.com/office/officeart/2005/8/layout/hierarchy1#2"/>
    <dgm:cxn modelId="{9E04F5D1-440D-45DF-AE77-E44F13A80804}" type="presParOf" srcId="{4EBD0711-FAA8-428A-BAD2-B9EEBDAA8A11}" destId="{57BE5AD6-5B65-4071-A608-10DB184F8A3B}" srcOrd="0" destOrd="0" presId="urn:microsoft.com/office/officeart/2005/8/layout/hierarchy1#2"/>
    <dgm:cxn modelId="{82C6DE11-0B97-4847-9029-11D4EB8082F3}" type="presParOf" srcId="{4EBD0711-FAA8-428A-BAD2-B9EEBDAA8A11}" destId="{E327085A-9A11-4B44-AD60-F1FD05E048C8}" srcOrd="1" destOrd="0" presId="urn:microsoft.com/office/officeart/2005/8/layout/hierarchy1#2"/>
    <dgm:cxn modelId="{5C01EA9D-DF33-4C5B-B785-017EBD7264ED}" type="presParOf" srcId="{682AF450-FEF7-4D28-9DBB-DE35E57ABBDC}" destId="{3FAA777E-E073-42B2-8D5A-B88E5CE86622}" srcOrd="1" destOrd="0" presId="urn:microsoft.com/office/officeart/2005/8/layout/hierarchy1#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5B1AC4-1800-41ED-9AA0-D60CA1BC0339}" type="doc">
      <dgm:prSet loTypeId="urn:microsoft.com/office/officeart/2005/8/layout/radial1#1" loCatId="relationship" qsTypeId="urn:microsoft.com/office/officeart/2005/8/quickstyle/simple1#4" qsCatId="simple" csTypeId="urn:microsoft.com/office/officeart/2005/8/colors/accent1_2#3" csCatId="accent1"/>
      <dgm:spPr/>
    </dgm:pt>
    <dgm:pt modelId="{85AF742A-2322-43E0-B141-010B4AC2A52B}">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b="0" i="0" u="none" strike="noStrike" cap="none" normalizeH="0" baseline="0" dirty="0">
            <a:ln>
              <a:noFill/>
            </a:ln>
            <a:solidFill>
              <a:schemeClr val="tx1"/>
            </a:solidFill>
            <a:effectLst/>
            <a:latin typeface="+mn-lt"/>
            <a:ea typeface="+mn-ea"/>
            <a:cs typeface="+mn-ea"/>
            <a:sym typeface="+mn-lt"/>
          </a:endParaRPr>
        </a:p>
      </dgm:t>
    </dgm:pt>
    <dgm:pt modelId="{531BE122-0BAF-4FAC-8188-B192FCB96236}" type="parTrans" cxnId="{5C3D9399-5934-4C8B-92FA-E1BAB2DB276A}">
      <dgm:prSet/>
      <dgm:spPr/>
      <dgm:t>
        <a:bodyPr/>
        <a:lstStyle/>
        <a:p>
          <a:endParaRPr lang="zh-CN" altLang="en-US"/>
        </a:p>
      </dgm:t>
    </dgm:pt>
    <dgm:pt modelId="{25902DB8-B359-4B76-BED6-023D210BE4F0}" type="sibTrans" cxnId="{5C3D9399-5934-4C8B-92FA-E1BAB2DB276A}">
      <dgm:prSet/>
      <dgm:spPr/>
      <dgm:t>
        <a:bodyPr/>
        <a:lstStyle/>
        <a:p>
          <a:endParaRPr lang="zh-CN" altLang="en-US"/>
        </a:p>
      </dgm:t>
    </dgm:pt>
    <dgm:pt modelId="{27752B5B-43CC-4C5E-9F89-84862D908FA9}">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a:ln>
                <a:noFill/>
              </a:ln>
              <a:solidFill>
                <a:schemeClr val="bg1"/>
              </a:solidFill>
              <a:effectLst/>
              <a:latin typeface="+mn-lt"/>
              <a:ea typeface="+mn-ea"/>
              <a:cs typeface="+mn-ea"/>
              <a:sym typeface="+mn-lt"/>
            </a:rPr>
            <a:t>核心制度</a:t>
          </a:r>
        </a:p>
      </dgm:t>
    </dgm:pt>
    <dgm:pt modelId="{943780C9-267D-4D9F-A29F-3CF8DADF4163}" type="parTrans" cxnId="{05F81A06-F9A0-480B-8536-FB3808D2DB92}">
      <dgm:prSet/>
      <dgm:spPr/>
      <dgm:t>
        <a:bodyPr/>
        <a:lstStyle/>
        <a:p>
          <a:endParaRPr lang="zh-CN" altLang="en-US"/>
        </a:p>
      </dgm:t>
    </dgm:pt>
    <dgm:pt modelId="{01225A0A-C339-42F8-BC21-0D8FC4D175EC}" type="sibTrans" cxnId="{05F81A06-F9A0-480B-8536-FB3808D2DB92}">
      <dgm:prSet/>
      <dgm:spPr/>
      <dgm:t>
        <a:bodyPr/>
        <a:lstStyle/>
        <a:p>
          <a:endParaRPr lang="zh-CN" altLang="en-US"/>
        </a:p>
      </dgm:t>
    </dgm:pt>
    <dgm:pt modelId="{2A14C2F8-647D-4493-8094-AC8EDFD65863}">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a:ln>
                <a:noFill/>
              </a:ln>
              <a:solidFill>
                <a:schemeClr val="bg1"/>
              </a:solidFill>
              <a:effectLst/>
              <a:latin typeface="+mn-lt"/>
              <a:ea typeface="+mn-ea"/>
              <a:cs typeface="+mn-ea"/>
              <a:sym typeface="+mn-lt"/>
            </a:rPr>
            <a:t>护士行为规范</a:t>
          </a:r>
        </a:p>
      </dgm:t>
    </dgm:pt>
    <dgm:pt modelId="{A88A5964-107A-4ABA-A073-C93BF6B37E49}" type="parTrans" cxnId="{9348C026-B299-49CA-AE93-BDD1B00713E4}">
      <dgm:prSet/>
      <dgm:spPr/>
      <dgm:t>
        <a:bodyPr/>
        <a:lstStyle/>
        <a:p>
          <a:endParaRPr lang="zh-CN" altLang="en-US"/>
        </a:p>
      </dgm:t>
    </dgm:pt>
    <dgm:pt modelId="{A19C2984-C314-4017-B6FF-41923CD0D5F0}" type="sibTrans" cxnId="{9348C026-B299-49CA-AE93-BDD1B00713E4}">
      <dgm:prSet/>
      <dgm:spPr/>
      <dgm:t>
        <a:bodyPr/>
        <a:lstStyle/>
        <a:p>
          <a:endParaRPr lang="zh-CN" altLang="en-US"/>
        </a:p>
      </dgm:t>
    </dgm:pt>
    <dgm:pt modelId="{0A2C15F5-1866-4D5B-B898-22C7437C9DD1}">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a:ln>
                <a:noFill/>
              </a:ln>
              <a:solidFill>
                <a:schemeClr val="bg1"/>
              </a:solidFill>
              <a:effectLst/>
              <a:latin typeface="+mn-lt"/>
              <a:ea typeface="+mn-ea"/>
              <a:cs typeface="+mn-ea"/>
              <a:sym typeface="+mn-lt"/>
            </a:rPr>
            <a:t>健康教育落实</a:t>
          </a:r>
        </a:p>
      </dgm:t>
    </dgm:pt>
    <dgm:pt modelId="{693FC6A5-AE81-474C-BC18-CB6DEDB35A16}" type="parTrans" cxnId="{4FF1EF12-E283-4B39-9645-EB995E98C10C}">
      <dgm:prSet/>
      <dgm:spPr/>
      <dgm:t>
        <a:bodyPr/>
        <a:lstStyle/>
        <a:p>
          <a:endParaRPr lang="zh-CN" altLang="en-US"/>
        </a:p>
      </dgm:t>
    </dgm:pt>
    <dgm:pt modelId="{826DD3C2-E654-4C35-BD3D-76E355157BD3}" type="sibTrans" cxnId="{4FF1EF12-E283-4B39-9645-EB995E98C10C}">
      <dgm:prSet/>
      <dgm:spPr/>
      <dgm:t>
        <a:bodyPr/>
        <a:lstStyle/>
        <a:p>
          <a:endParaRPr lang="zh-CN" altLang="en-US"/>
        </a:p>
      </dgm:t>
    </dgm:pt>
    <dgm:pt modelId="{0165F2F9-C285-4EBF-B2EA-CFCFBEBDDE66}">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a:ln>
                <a:noFill/>
              </a:ln>
              <a:solidFill>
                <a:schemeClr val="bg1"/>
              </a:solidFill>
              <a:effectLst/>
              <a:latin typeface="+mn-lt"/>
              <a:ea typeface="+mn-ea"/>
              <a:cs typeface="+mn-ea"/>
              <a:sym typeface="+mn-lt"/>
            </a:rPr>
            <a:t>操作技能考试</a:t>
          </a:r>
        </a:p>
      </dgm:t>
    </dgm:pt>
    <dgm:pt modelId="{1145B90C-EA5C-4530-B8FC-E44E2F117B18}" type="parTrans" cxnId="{6881B301-D377-428B-ADD4-38DE3F9CE92A}">
      <dgm:prSet/>
      <dgm:spPr/>
      <dgm:t>
        <a:bodyPr/>
        <a:lstStyle/>
        <a:p>
          <a:endParaRPr lang="zh-CN" altLang="en-US"/>
        </a:p>
      </dgm:t>
    </dgm:pt>
    <dgm:pt modelId="{0C5A9BE0-B380-4C28-8527-860D067D3228}" type="sibTrans" cxnId="{6881B301-D377-428B-ADD4-38DE3F9CE92A}">
      <dgm:prSet/>
      <dgm:spPr/>
      <dgm:t>
        <a:bodyPr/>
        <a:lstStyle/>
        <a:p>
          <a:endParaRPr lang="zh-CN" altLang="en-US"/>
        </a:p>
      </dgm:t>
    </dgm:pt>
    <dgm:pt modelId="{9665B7E9-23A7-4E27-A5E9-ACE20F84B247}">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a:ln>
                <a:noFill/>
              </a:ln>
              <a:solidFill>
                <a:schemeClr val="bg1"/>
              </a:solidFill>
              <a:effectLst/>
              <a:latin typeface="+mn-lt"/>
              <a:ea typeface="+mn-ea"/>
              <a:cs typeface="+mn-ea"/>
              <a:sym typeface="+mn-lt"/>
            </a:rPr>
            <a:t>病人对护士服务</a:t>
          </a: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a:ln>
                <a:noFill/>
              </a:ln>
              <a:solidFill>
                <a:schemeClr val="bg1"/>
              </a:solidFill>
              <a:effectLst/>
              <a:latin typeface="+mn-lt"/>
              <a:ea typeface="+mn-ea"/>
              <a:cs typeface="+mn-ea"/>
              <a:sym typeface="+mn-lt"/>
            </a:rPr>
            <a:t>满意度</a:t>
          </a:r>
        </a:p>
      </dgm:t>
    </dgm:pt>
    <dgm:pt modelId="{CF6E0CDF-F83D-44DD-AE53-B7F0AA9132C9}" type="parTrans" cxnId="{5F9325B4-6207-4ED7-801C-A5BEAA32494C}">
      <dgm:prSet/>
      <dgm:spPr/>
      <dgm:t>
        <a:bodyPr/>
        <a:lstStyle/>
        <a:p>
          <a:endParaRPr lang="zh-CN" altLang="en-US"/>
        </a:p>
      </dgm:t>
    </dgm:pt>
    <dgm:pt modelId="{57926E11-B1E0-46F0-8AB0-1AACC6272A3C}" type="sibTrans" cxnId="{5F9325B4-6207-4ED7-801C-A5BEAA32494C}">
      <dgm:prSet/>
      <dgm:spPr/>
      <dgm:t>
        <a:bodyPr/>
        <a:lstStyle/>
        <a:p>
          <a:endParaRPr lang="zh-CN" altLang="en-US"/>
        </a:p>
      </dgm:t>
    </dgm:pt>
    <dgm:pt modelId="{F137CB05-612D-4F6A-9CDE-2DDCC1EDBC12}">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a:ln>
                <a:noFill/>
              </a:ln>
              <a:solidFill>
                <a:schemeClr val="bg1"/>
              </a:solidFill>
              <a:effectLst/>
              <a:latin typeface="+mn-lt"/>
              <a:ea typeface="+mn-ea"/>
              <a:cs typeface="+mn-ea"/>
              <a:sym typeface="+mn-lt"/>
            </a:rPr>
            <a:t>业务理论考试</a:t>
          </a:r>
        </a:p>
      </dgm:t>
    </dgm:pt>
    <dgm:pt modelId="{61D5B63D-12DD-4FA4-9C7B-BFBF15A6CA0C}" type="parTrans" cxnId="{E1D419A2-9599-4971-A344-89FA60FE52CF}">
      <dgm:prSet/>
      <dgm:spPr/>
      <dgm:t>
        <a:bodyPr/>
        <a:lstStyle/>
        <a:p>
          <a:endParaRPr lang="zh-CN" altLang="en-US"/>
        </a:p>
      </dgm:t>
    </dgm:pt>
    <dgm:pt modelId="{1374E3D8-34B7-4A7F-B2BE-986123E68A49}" type="sibTrans" cxnId="{E1D419A2-9599-4971-A344-89FA60FE52CF}">
      <dgm:prSet/>
      <dgm:spPr/>
      <dgm:t>
        <a:bodyPr/>
        <a:lstStyle/>
        <a:p>
          <a:endParaRPr lang="zh-CN" altLang="en-US"/>
        </a:p>
      </dgm:t>
    </dgm:pt>
    <dgm:pt modelId="{D2728054-FAC2-460A-9BC2-FFE4D7709B8E}">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a:ln>
                <a:noFill/>
              </a:ln>
              <a:solidFill>
                <a:schemeClr val="bg1"/>
              </a:solidFill>
              <a:effectLst/>
              <a:latin typeface="+mn-lt"/>
              <a:ea typeface="+mn-ea"/>
              <a:cs typeface="+mn-ea"/>
              <a:sym typeface="+mn-lt"/>
            </a:rPr>
            <a:t>护理文书书写</a:t>
          </a:r>
        </a:p>
      </dgm:t>
    </dgm:pt>
    <dgm:pt modelId="{768F6AB3-E257-4A46-8C61-5F7FF9724F26}" type="parTrans" cxnId="{20F4CD6A-6FD7-4DDD-9D0F-CF22584F1ED3}">
      <dgm:prSet/>
      <dgm:spPr/>
      <dgm:t>
        <a:bodyPr/>
        <a:lstStyle/>
        <a:p>
          <a:endParaRPr lang="zh-CN" altLang="en-US"/>
        </a:p>
      </dgm:t>
    </dgm:pt>
    <dgm:pt modelId="{A379692A-EC8E-464A-80C8-775C39D74DF8}" type="sibTrans" cxnId="{20F4CD6A-6FD7-4DDD-9D0F-CF22584F1ED3}">
      <dgm:prSet/>
      <dgm:spPr/>
      <dgm:t>
        <a:bodyPr/>
        <a:lstStyle/>
        <a:p>
          <a:endParaRPr lang="zh-CN" altLang="en-US"/>
        </a:p>
      </dgm:t>
    </dgm:pt>
    <dgm:pt modelId="{9DD69A54-4A0D-48F2-920A-758748D4E127}">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a:ln>
                <a:noFill/>
              </a:ln>
              <a:solidFill>
                <a:schemeClr val="bg1"/>
              </a:solidFill>
              <a:effectLst/>
              <a:latin typeface="+mn-lt"/>
              <a:ea typeface="+mn-ea"/>
              <a:cs typeface="+mn-ea"/>
              <a:sym typeface="+mn-lt"/>
            </a:rPr>
            <a:t>分级护理落实</a:t>
          </a:r>
        </a:p>
      </dgm:t>
    </dgm:pt>
    <dgm:pt modelId="{6521D91D-E437-4156-8416-6258403629E7}" type="parTrans" cxnId="{4B9B401A-4242-4262-9C6B-51783731E68E}">
      <dgm:prSet/>
      <dgm:spPr/>
      <dgm:t>
        <a:bodyPr/>
        <a:lstStyle/>
        <a:p>
          <a:endParaRPr lang="zh-CN" altLang="en-US"/>
        </a:p>
      </dgm:t>
    </dgm:pt>
    <dgm:pt modelId="{32D9E3BB-A837-44AA-A81B-036F1B0438DA}" type="sibTrans" cxnId="{4B9B401A-4242-4262-9C6B-51783731E68E}">
      <dgm:prSet/>
      <dgm:spPr/>
      <dgm:t>
        <a:bodyPr/>
        <a:lstStyle/>
        <a:p>
          <a:endParaRPr lang="zh-CN" altLang="en-US"/>
        </a:p>
      </dgm:t>
    </dgm:pt>
    <dgm:pt modelId="{848D03F0-985F-4693-8952-9778AEBE4FC8}" type="pres">
      <dgm:prSet presAssocID="{475B1AC4-1800-41ED-9AA0-D60CA1BC0339}" presName="cycle" presStyleCnt="0">
        <dgm:presLayoutVars>
          <dgm:chMax val="1"/>
          <dgm:dir/>
          <dgm:animLvl val="ctr"/>
          <dgm:resizeHandles val="exact"/>
        </dgm:presLayoutVars>
      </dgm:prSet>
      <dgm:spPr/>
    </dgm:pt>
    <dgm:pt modelId="{B32A44D3-BCB7-4820-ADC1-7D249690D1FA}" type="pres">
      <dgm:prSet presAssocID="{85AF742A-2322-43E0-B141-010B4AC2A52B}" presName="centerShape" presStyleLbl="node0" presStyleIdx="0" presStyleCnt="1"/>
      <dgm:spPr/>
    </dgm:pt>
    <dgm:pt modelId="{79FFE4AF-0DCC-43E2-A556-260D78E632CC}" type="pres">
      <dgm:prSet presAssocID="{943780C9-267D-4D9F-A29F-3CF8DADF4163}" presName="Name9" presStyleLbl="parChTrans1D2" presStyleIdx="0" presStyleCnt="8"/>
      <dgm:spPr/>
    </dgm:pt>
    <dgm:pt modelId="{9532B915-7B0F-4624-A0E5-451D07C41FF5}" type="pres">
      <dgm:prSet presAssocID="{943780C9-267D-4D9F-A29F-3CF8DADF4163}" presName="connTx" presStyleLbl="parChTrans1D2" presStyleIdx="0" presStyleCnt="8"/>
      <dgm:spPr/>
    </dgm:pt>
    <dgm:pt modelId="{E25F7BBD-1072-4E6C-AA8A-26A58748684C}" type="pres">
      <dgm:prSet presAssocID="{27752B5B-43CC-4C5E-9F89-84862D908FA9}" presName="node" presStyleLbl="node1" presStyleIdx="0" presStyleCnt="8">
        <dgm:presLayoutVars>
          <dgm:bulletEnabled val="1"/>
        </dgm:presLayoutVars>
      </dgm:prSet>
      <dgm:spPr/>
    </dgm:pt>
    <dgm:pt modelId="{D3050957-531A-4093-B245-7C94169BE218}" type="pres">
      <dgm:prSet presAssocID="{A88A5964-107A-4ABA-A073-C93BF6B37E49}" presName="Name9" presStyleLbl="parChTrans1D2" presStyleIdx="1" presStyleCnt="8"/>
      <dgm:spPr/>
    </dgm:pt>
    <dgm:pt modelId="{8E6E1F1A-EBB7-4046-B6EE-296921DD7211}" type="pres">
      <dgm:prSet presAssocID="{A88A5964-107A-4ABA-A073-C93BF6B37E49}" presName="connTx" presStyleLbl="parChTrans1D2" presStyleIdx="1" presStyleCnt="8"/>
      <dgm:spPr/>
    </dgm:pt>
    <dgm:pt modelId="{C0E6C1FF-CFFE-42CC-A5EB-BDE772D58AC9}" type="pres">
      <dgm:prSet presAssocID="{2A14C2F8-647D-4493-8094-AC8EDFD65863}" presName="node" presStyleLbl="node1" presStyleIdx="1" presStyleCnt="8">
        <dgm:presLayoutVars>
          <dgm:bulletEnabled val="1"/>
        </dgm:presLayoutVars>
      </dgm:prSet>
      <dgm:spPr/>
    </dgm:pt>
    <dgm:pt modelId="{B854BFB5-D9A4-4B5A-AE85-5CC271BB6731}" type="pres">
      <dgm:prSet presAssocID="{693FC6A5-AE81-474C-BC18-CB6DEDB35A16}" presName="Name9" presStyleLbl="parChTrans1D2" presStyleIdx="2" presStyleCnt="8"/>
      <dgm:spPr/>
    </dgm:pt>
    <dgm:pt modelId="{D9766261-59DF-4632-B883-0766A1D7D478}" type="pres">
      <dgm:prSet presAssocID="{693FC6A5-AE81-474C-BC18-CB6DEDB35A16}" presName="connTx" presStyleLbl="parChTrans1D2" presStyleIdx="2" presStyleCnt="8"/>
      <dgm:spPr/>
    </dgm:pt>
    <dgm:pt modelId="{2C74E095-A3C1-46E6-B479-3FEE87129267}" type="pres">
      <dgm:prSet presAssocID="{0A2C15F5-1866-4D5B-B898-22C7437C9DD1}" presName="node" presStyleLbl="node1" presStyleIdx="2" presStyleCnt="8">
        <dgm:presLayoutVars>
          <dgm:bulletEnabled val="1"/>
        </dgm:presLayoutVars>
      </dgm:prSet>
      <dgm:spPr/>
    </dgm:pt>
    <dgm:pt modelId="{F1775604-3322-4796-BD57-738668B21518}" type="pres">
      <dgm:prSet presAssocID="{1145B90C-EA5C-4530-B8FC-E44E2F117B18}" presName="Name9" presStyleLbl="parChTrans1D2" presStyleIdx="3" presStyleCnt="8"/>
      <dgm:spPr/>
    </dgm:pt>
    <dgm:pt modelId="{1520F3CD-3F45-4C06-BFE7-D8F9DA53AC2B}" type="pres">
      <dgm:prSet presAssocID="{1145B90C-EA5C-4530-B8FC-E44E2F117B18}" presName="connTx" presStyleLbl="parChTrans1D2" presStyleIdx="3" presStyleCnt="8"/>
      <dgm:spPr/>
    </dgm:pt>
    <dgm:pt modelId="{5E81574E-8AC3-4D94-819C-7DB6BEFE98B1}" type="pres">
      <dgm:prSet presAssocID="{0165F2F9-C285-4EBF-B2EA-CFCFBEBDDE66}" presName="node" presStyleLbl="node1" presStyleIdx="3" presStyleCnt="8">
        <dgm:presLayoutVars>
          <dgm:bulletEnabled val="1"/>
        </dgm:presLayoutVars>
      </dgm:prSet>
      <dgm:spPr/>
    </dgm:pt>
    <dgm:pt modelId="{F62BAF27-0822-4D77-903A-BE3768B1BE1E}" type="pres">
      <dgm:prSet presAssocID="{CF6E0CDF-F83D-44DD-AE53-B7F0AA9132C9}" presName="Name9" presStyleLbl="parChTrans1D2" presStyleIdx="4" presStyleCnt="8"/>
      <dgm:spPr/>
    </dgm:pt>
    <dgm:pt modelId="{0B212BC4-8BB1-4915-8772-708AA3BDE481}" type="pres">
      <dgm:prSet presAssocID="{CF6E0CDF-F83D-44DD-AE53-B7F0AA9132C9}" presName="connTx" presStyleLbl="parChTrans1D2" presStyleIdx="4" presStyleCnt="8"/>
      <dgm:spPr/>
    </dgm:pt>
    <dgm:pt modelId="{1DA3C41A-B8DD-4E78-A76D-267540CCED39}" type="pres">
      <dgm:prSet presAssocID="{9665B7E9-23A7-4E27-A5E9-ACE20F84B247}" presName="node" presStyleLbl="node1" presStyleIdx="4" presStyleCnt="8">
        <dgm:presLayoutVars>
          <dgm:bulletEnabled val="1"/>
        </dgm:presLayoutVars>
      </dgm:prSet>
      <dgm:spPr/>
    </dgm:pt>
    <dgm:pt modelId="{7EB1358B-A221-4FAB-B275-ECCBA24F0C78}" type="pres">
      <dgm:prSet presAssocID="{61D5B63D-12DD-4FA4-9C7B-BFBF15A6CA0C}" presName="Name9" presStyleLbl="parChTrans1D2" presStyleIdx="5" presStyleCnt="8"/>
      <dgm:spPr/>
    </dgm:pt>
    <dgm:pt modelId="{19DF946A-12A2-4FD8-987E-C694FF927AEE}" type="pres">
      <dgm:prSet presAssocID="{61D5B63D-12DD-4FA4-9C7B-BFBF15A6CA0C}" presName="connTx" presStyleLbl="parChTrans1D2" presStyleIdx="5" presStyleCnt="8"/>
      <dgm:spPr/>
    </dgm:pt>
    <dgm:pt modelId="{E91D61EA-982B-4FFA-BD86-E260AF3C5E9C}" type="pres">
      <dgm:prSet presAssocID="{F137CB05-612D-4F6A-9CDE-2DDCC1EDBC12}" presName="node" presStyleLbl="node1" presStyleIdx="5" presStyleCnt="8">
        <dgm:presLayoutVars>
          <dgm:bulletEnabled val="1"/>
        </dgm:presLayoutVars>
      </dgm:prSet>
      <dgm:spPr/>
    </dgm:pt>
    <dgm:pt modelId="{BD3F920B-8B2A-466C-BF03-57B36FC2D0AF}" type="pres">
      <dgm:prSet presAssocID="{768F6AB3-E257-4A46-8C61-5F7FF9724F26}" presName="Name9" presStyleLbl="parChTrans1D2" presStyleIdx="6" presStyleCnt="8"/>
      <dgm:spPr/>
    </dgm:pt>
    <dgm:pt modelId="{C82482B1-DA94-48B7-B839-22430D59160C}" type="pres">
      <dgm:prSet presAssocID="{768F6AB3-E257-4A46-8C61-5F7FF9724F26}" presName="connTx" presStyleLbl="parChTrans1D2" presStyleIdx="6" presStyleCnt="8"/>
      <dgm:spPr/>
    </dgm:pt>
    <dgm:pt modelId="{2D2295A4-9EBC-447B-977C-7B56655A2B8E}" type="pres">
      <dgm:prSet presAssocID="{D2728054-FAC2-460A-9BC2-FFE4D7709B8E}" presName="node" presStyleLbl="node1" presStyleIdx="6" presStyleCnt="8">
        <dgm:presLayoutVars>
          <dgm:bulletEnabled val="1"/>
        </dgm:presLayoutVars>
      </dgm:prSet>
      <dgm:spPr/>
    </dgm:pt>
    <dgm:pt modelId="{F2A85848-8E40-4E5F-9C29-16D8BEEF3B6F}" type="pres">
      <dgm:prSet presAssocID="{6521D91D-E437-4156-8416-6258403629E7}" presName="Name9" presStyleLbl="parChTrans1D2" presStyleIdx="7" presStyleCnt="8"/>
      <dgm:spPr/>
    </dgm:pt>
    <dgm:pt modelId="{25BE095A-4CD6-4AB8-9A9D-3CD14B49AF9C}" type="pres">
      <dgm:prSet presAssocID="{6521D91D-E437-4156-8416-6258403629E7}" presName="connTx" presStyleLbl="parChTrans1D2" presStyleIdx="7" presStyleCnt="8"/>
      <dgm:spPr/>
    </dgm:pt>
    <dgm:pt modelId="{36739488-A47F-4E39-BE84-BCDA7CE78CB1}" type="pres">
      <dgm:prSet presAssocID="{9DD69A54-4A0D-48F2-920A-758748D4E127}" presName="node" presStyleLbl="node1" presStyleIdx="7" presStyleCnt="8">
        <dgm:presLayoutVars>
          <dgm:bulletEnabled val="1"/>
        </dgm:presLayoutVars>
      </dgm:prSet>
      <dgm:spPr/>
    </dgm:pt>
  </dgm:ptLst>
  <dgm:cxnLst>
    <dgm:cxn modelId="{6881B301-D377-428B-ADD4-38DE3F9CE92A}" srcId="{85AF742A-2322-43E0-B141-010B4AC2A52B}" destId="{0165F2F9-C285-4EBF-B2EA-CFCFBEBDDE66}" srcOrd="3" destOrd="0" parTransId="{1145B90C-EA5C-4530-B8FC-E44E2F117B18}" sibTransId="{0C5A9BE0-B380-4C28-8527-860D067D3228}"/>
    <dgm:cxn modelId="{05F81A06-F9A0-480B-8536-FB3808D2DB92}" srcId="{85AF742A-2322-43E0-B141-010B4AC2A52B}" destId="{27752B5B-43CC-4C5E-9F89-84862D908FA9}" srcOrd="0" destOrd="0" parTransId="{943780C9-267D-4D9F-A29F-3CF8DADF4163}" sibTransId="{01225A0A-C339-42F8-BC21-0D8FC4D175EC}"/>
    <dgm:cxn modelId="{5EC12B08-409B-4C8F-92EA-5AA512FCB2AA}" type="presOf" srcId="{CF6E0CDF-F83D-44DD-AE53-B7F0AA9132C9}" destId="{F62BAF27-0822-4D77-903A-BE3768B1BE1E}" srcOrd="0" destOrd="0" presId="urn:microsoft.com/office/officeart/2005/8/layout/radial1#1"/>
    <dgm:cxn modelId="{4FF1EF12-E283-4B39-9645-EB995E98C10C}" srcId="{85AF742A-2322-43E0-B141-010B4AC2A52B}" destId="{0A2C15F5-1866-4D5B-B898-22C7437C9DD1}" srcOrd="2" destOrd="0" parTransId="{693FC6A5-AE81-474C-BC18-CB6DEDB35A16}" sibTransId="{826DD3C2-E654-4C35-BD3D-76E355157BD3}"/>
    <dgm:cxn modelId="{19B52718-1C9E-4317-982B-4E3112AF2B80}" type="presOf" srcId="{693FC6A5-AE81-474C-BC18-CB6DEDB35A16}" destId="{D9766261-59DF-4632-B883-0766A1D7D478}" srcOrd="1" destOrd="0" presId="urn:microsoft.com/office/officeart/2005/8/layout/radial1#1"/>
    <dgm:cxn modelId="{4B9B401A-4242-4262-9C6B-51783731E68E}" srcId="{85AF742A-2322-43E0-B141-010B4AC2A52B}" destId="{9DD69A54-4A0D-48F2-920A-758748D4E127}" srcOrd="7" destOrd="0" parTransId="{6521D91D-E437-4156-8416-6258403629E7}" sibTransId="{32D9E3BB-A837-44AA-A81B-036F1B0438DA}"/>
    <dgm:cxn modelId="{9348C026-B299-49CA-AE93-BDD1B00713E4}" srcId="{85AF742A-2322-43E0-B141-010B4AC2A52B}" destId="{2A14C2F8-647D-4493-8094-AC8EDFD65863}" srcOrd="1" destOrd="0" parTransId="{A88A5964-107A-4ABA-A073-C93BF6B37E49}" sibTransId="{A19C2984-C314-4017-B6FF-41923CD0D5F0}"/>
    <dgm:cxn modelId="{C38F572C-ED41-43E3-8649-7935E9D9181C}" type="presOf" srcId="{D2728054-FAC2-460A-9BC2-FFE4D7709B8E}" destId="{2D2295A4-9EBC-447B-977C-7B56655A2B8E}" srcOrd="0" destOrd="0" presId="urn:microsoft.com/office/officeart/2005/8/layout/radial1#1"/>
    <dgm:cxn modelId="{D4618634-BE26-42E1-8B91-DE90BE0ED145}" type="presOf" srcId="{61D5B63D-12DD-4FA4-9C7B-BFBF15A6CA0C}" destId="{19DF946A-12A2-4FD8-987E-C694FF927AEE}" srcOrd="1" destOrd="0" presId="urn:microsoft.com/office/officeart/2005/8/layout/radial1#1"/>
    <dgm:cxn modelId="{B475B236-3F5D-4B25-A240-C0889454CA11}" type="presOf" srcId="{9DD69A54-4A0D-48F2-920A-758748D4E127}" destId="{36739488-A47F-4E39-BE84-BCDA7CE78CB1}" srcOrd="0" destOrd="0" presId="urn:microsoft.com/office/officeart/2005/8/layout/radial1#1"/>
    <dgm:cxn modelId="{0BECD23E-3BB2-4021-BFFA-452F4FD14835}" type="presOf" srcId="{1145B90C-EA5C-4530-B8FC-E44E2F117B18}" destId="{F1775604-3322-4796-BD57-738668B21518}" srcOrd="0" destOrd="0" presId="urn:microsoft.com/office/officeart/2005/8/layout/radial1#1"/>
    <dgm:cxn modelId="{D359253F-82F6-4863-B746-7A0F38E67374}" type="presOf" srcId="{85AF742A-2322-43E0-B141-010B4AC2A52B}" destId="{B32A44D3-BCB7-4820-ADC1-7D249690D1FA}" srcOrd="0" destOrd="0" presId="urn:microsoft.com/office/officeart/2005/8/layout/radial1#1"/>
    <dgm:cxn modelId="{C3EE0368-B889-42F6-A2FA-AA3E5E3ECB0A}" type="presOf" srcId="{61D5B63D-12DD-4FA4-9C7B-BFBF15A6CA0C}" destId="{7EB1358B-A221-4FAB-B275-ECCBA24F0C78}" srcOrd="0" destOrd="0" presId="urn:microsoft.com/office/officeart/2005/8/layout/radial1#1"/>
    <dgm:cxn modelId="{9351AF48-CBCD-4A47-9833-A6A635263A30}" type="presOf" srcId="{768F6AB3-E257-4A46-8C61-5F7FF9724F26}" destId="{C82482B1-DA94-48B7-B839-22430D59160C}" srcOrd="1" destOrd="0" presId="urn:microsoft.com/office/officeart/2005/8/layout/radial1#1"/>
    <dgm:cxn modelId="{4808E268-337B-4A23-A7A5-787042E3A422}" type="presOf" srcId="{6521D91D-E437-4156-8416-6258403629E7}" destId="{25BE095A-4CD6-4AB8-9A9D-3CD14B49AF9C}" srcOrd="1" destOrd="0" presId="urn:microsoft.com/office/officeart/2005/8/layout/radial1#1"/>
    <dgm:cxn modelId="{DA3F0E49-1DB4-445A-9F8F-FB9707C3A79E}" type="presOf" srcId="{9665B7E9-23A7-4E27-A5E9-ACE20F84B247}" destId="{1DA3C41A-B8DD-4E78-A76D-267540CCED39}" srcOrd="0" destOrd="0" presId="urn:microsoft.com/office/officeart/2005/8/layout/radial1#1"/>
    <dgm:cxn modelId="{20F4CD6A-6FD7-4DDD-9D0F-CF22584F1ED3}" srcId="{85AF742A-2322-43E0-B141-010B4AC2A52B}" destId="{D2728054-FAC2-460A-9BC2-FFE4D7709B8E}" srcOrd="6" destOrd="0" parTransId="{768F6AB3-E257-4A46-8C61-5F7FF9724F26}" sibTransId="{A379692A-EC8E-464A-80C8-775C39D74DF8}"/>
    <dgm:cxn modelId="{513F2E83-A10E-4049-BF4D-03843D32843E}" type="presOf" srcId="{A88A5964-107A-4ABA-A073-C93BF6B37E49}" destId="{D3050957-531A-4093-B245-7C94169BE218}" srcOrd="0" destOrd="0" presId="urn:microsoft.com/office/officeart/2005/8/layout/radial1#1"/>
    <dgm:cxn modelId="{63075D85-C581-4E36-88B5-36CF0045BAE7}" type="presOf" srcId="{943780C9-267D-4D9F-A29F-3CF8DADF4163}" destId="{9532B915-7B0F-4624-A0E5-451D07C41FF5}" srcOrd="1" destOrd="0" presId="urn:microsoft.com/office/officeart/2005/8/layout/radial1#1"/>
    <dgm:cxn modelId="{E44EAB92-DD94-4606-ACBB-3C5161F6D5D6}" type="presOf" srcId="{A88A5964-107A-4ABA-A073-C93BF6B37E49}" destId="{8E6E1F1A-EBB7-4046-B6EE-296921DD7211}" srcOrd="1" destOrd="0" presId="urn:microsoft.com/office/officeart/2005/8/layout/radial1#1"/>
    <dgm:cxn modelId="{CE759098-3CA1-4ABC-8C8E-C3113698F172}" type="presOf" srcId="{475B1AC4-1800-41ED-9AA0-D60CA1BC0339}" destId="{848D03F0-985F-4693-8952-9778AEBE4FC8}" srcOrd="0" destOrd="0" presId="urn:microsoft.com/office/officeart/2005/8/layout/radial1#1"/>
    <dgm:cxn modelId="{5C3D9399-5934-4C8B-92FA-E1BAB2DB276A}" srcId="{475B1AC4-1800-41ED-9AA0-D60CA1BC0339}" destId="{85AF742A-2322-43E0-B141-010B4AC2A52B}" srcOrd="0" destOrd="0" parTransId="{531BE122-0BAF-4FAC-8188-B192FCB96236}" sibTransId="{25902DB8-B359-4B76-BED6-023D210BE4F0}"/>
    <dgm:cxn modelId="{5BD1C69C-5417-4C29-86CA-5CC1163DB514}" type="presOf" srcId="{F137CB05-612D-4F6A-9CDE-2DDCC1EDBC12}" destId="{E91D61EA-982B-4FFA-BD86-E260AF3C5E9C}" srcOrd="0" destOrd="0" presId="urn:microsoft.com/office/officeart/2005/8/layout/radial1#1"/>
    <dgm:cxn modelId="{4314179D-89EC-4EBD-AC22-F005E80175F4}" type="presOf" srcId="{6521D91D-E437-4156-8416-6258403629E7}" destId="{F2A85848-8E40-4E5F-9C29-16D8BEEF3B6F}" srcOrd="0" destOrd="0" presId="urn:microsoft.com/office/officeart/2005/8/layout/radial1#1"/>
    <dgm:cxn modelId="{E1D419A2-9599-4971-A344-89FA60FE52CF}" srcId="{85AF742A-2322-43E0-B141-010B4AC2A52B}" destId="{F137CB05-612D-4F6A-9CDE-2DDCC1EDBC12}" srcOrd="5" destOrd="0" parTransId="{61D5B63D-12DD-4FA4-9C7B-BFBF15A6CA0C}" sibTransId="{1374E3D8-34B7-4A7F-B2BE-986123E68A49}"/>
    <dgm:cxn modelId="{662EE1A9-0CCE-454E-B6A8-BE77FFAD67F5}" type="presOf" srcId="{1145B90C-EA5C-4530-B8FC-E44E2F117B18}" destId="{1520F3CD-3F45-4C06-BFE7-D8F9DA53AC2B}" srcOrd="1" destOrd="0" presId="urn:microsoft.com/office/officeart/2005/8/layout/radial1#1"/>
    <dgm:cxn modelId="{A0B4E5AD-A3B4-448D-9D91-0FF9D16ED320}" type="presOf" srcId="{0165F2F9-C285-4EBF-B2EA-CFCFBEBDDE66}" destId="{5E81574E-8AC3-4D94-819C-7DB6BEFE98B1}" srcOrd="0" destOrd="0" presId="urn:microsoft.com/office/officeart/2005/8/layout/radial1#1"/>
    <dgm:cxn modelId="{EBD9F7B2-B6A6-4DBD-B465-559446417804}" type="presOf" srcId="{2A14C2F8-647D-4493-8094-AC8EDFD65863}" destId="{C0E6C1FF-CFFE-42CC-A5EB-BDE772D58AC9}" srcOrd="0" destOrd="0" presId="urn:microsoft.com/office/officeart/2005/8/layout/radial1#1"/>
    <dgm:cxn modelId="{5F9325B4-6207-4ED7-801C-A5BEAA32494C}" srcId="{85AF742A-2322-43E0-B141-010B4AC2A52B}" destId="{9665B7E9-23A7-4E27-A5E9-ACE20F84B247}" srcOrd="4" destOrd="0" parTransId="{CF6E0CDF-F83D-44DD-AE53-B7F0AA9132C9}" sibTransId="{57926E11-B1E0-46F0-8AB0-1AACC6272A3C}"/>
    <dgm:cxn modelId="{089E87CB-8DC1-4B23-9967-9C36A493A04C}" type="presOf" srcId="{27752B5B-43CC-4C5E-9F89-84862D908FA9}" destId="{E25F7BBD-1072-4E6C-AA8A-26A58748684C}" srcOrd="0" destOrd="0" presId="urn:microsoft.com/office/officeart/2005/8/layout/radial1#1"/>
    <dgm:cxn modelId="{452FD2D4-6B4F-4166-9CE5-BD77C7D2E7E6}" type="presOf" srcId="{943780C9-267D-4D9F-A29F-3CF8DADF4163}" destId="{79FFE4AF-0DCC-43E2-A556-260D78E632CC}" srcOrd="0" destOrd="0" presId="urn:microsoft.com/office/officeart/2005/8/layout/radial1#1"/>
    <dgm:cxn modelId="{14E549E0-057F-4C68-B8CB-1189D620380B}" type="presOf" srcId="{CF6E0CDF-F83D-44DD-AE53-B7F0AA9132C9}" destId="{0B212BC4-8BB1-4915-8772-708AA3BDE481}" srcOrd="1" destOrd="0" presId="urn:microsoft.com/office/officeart/2005/8/layout/radial1#1"/>
    <dgm:cxn modelId="{B71BB5E1-3522-49B3-A882-7AB90E9D8FF6}" type="presOf" srcId="{0A2C15F5-1866-4D5B-B898-22C7437C9DD1}" destId="{2C74E095-A3C1-46E6-B479-3FEE87129267}" srcOrd="0" destOrd="0" presId="urn:microsoft.com/office/officeart/2005/8/layout/radial1#1"/>
    <dgm:cxn modelId="{BCEE39FB-01B7-46CF-844F-DA7EFD0EE8ED}" type="presOf" srcId="{693FC6A5-AE81-474C-BC18-CB6DEDB35A16}" destId="{B854BFB5-D9A4-4B5A-AE85-5CC271BB6731}" srcOrd="0" destOrd="0" presId="urn:microsoft.com/office/officeart/2005/8/layout/radial1#1"/>
    <dgm:cxn modelId="{00ECCCFB-E049-48A4-BD4D-4534A63324D5}" type="presOf" srcId="{768F6AB3-E257-4A46-8C61-5F7FF9724F26}" destId="{BD3F920B-8B2A-466C-BF03-57B36FC2D0AF}" srcOrd="0" destOrd="0" presId="urn:microsoft.com/office/officeart/2005/8/layout/radial1#1"/>
    <dgm:cxn modelId="{DC2124EA-D15E-41EE-BE4E-99EE5B9CECCB}" type="presParOf" srcId="{848D03F0-985F-4693-8952-9778AEBE4FC8}" destId="{B32A44D3-BCB7-4820-ADC1-7D249690D1FA}" srcOrd="0" destOrd="0" presId="urn:microsoft.com/office/officeart/2005/8/layout/radial1#1"/>
    <dgm:cxn modelId="{4A9F7CD7-8635-4283-8058-20EA7ACA41DE}" type="presParOf" srcId="{848D03F0-985F-4693-8952-9778AEBE4FC8}" destId="{79FFE4AF-0DCC-43E2-A556-260D78E632CC}" srcOrd="1" destOrd="0" presId="urn:microsoft.com/office/officeart/2005/8/layout/radial1#1"/>
    <dgm:cxn modelId="{2C5CA87A-C46D-4B07-969D-1FC642AC1123}" type="presParOf" srcId="{79FFE4AF-0DCC-43E2-A556-260D78E632CC}" destId="{9532B915-7B0F-4624-A0E5-451D07C41FF5}" srcOrd="0" destOrd="0" presId="urn:microsoft.com/office/officeart/2005/8/layout/radial1#1"/>
    <dgm:cxn modelId="{DA95F12E-B069-40BD-9963-1CDFDC46A3CE}" type="presParOf" srcId="{848D03F0-985F-4693-8952-9778AEBE4FC8}" destId="{E25F7BBD-1072-4E6C-AA8A-26A58748684C}" srcOrd="2" destOrd="0" presId="urn:microsoft.com/office/officeart/2005/8/layout/radial1#1"/>
    <dgm:cxn modelId="{72384CA8-5B58-4946-AA7D-C2D4789C1B48}" type="presParOf" srcId="{848D03F0-985F-4693-8952-9778AEBE4FC8}" destId="{D3050957-531A-4093-B245-7C94169BE218}" srcOrd="3" destOrd="0" presId="urn:microsoft.com/office/officeart/2005/8/layout/radial1#1"/>
    <dgm:cxn modelId="{F988E794-4CEB-4CE0-8355-14303B46498B}" type="presParOf" srcId="{D3050957-531A-4093-B245-7C94169BE218}" destId="{8E6E1F1A-EBB7-4046-B6EE-296921DD7211}" srcOrd="0" destOrd="0" presId="urn:microsoft.com/office/officeart/2005/8/layout/radial1#1"/>
    <dgm:cxn modelId="{82B1CB45-5B3F-4588-A4E8-93F0D1CD0540}" type="presParOf" srcId="{848D03F0-985F-4693-8952-9778AEBE4FC8}" destId="{C0E6C1FF-CFFE-42CC-A5EB-BDE772D58AC9}" srcOrd="4" destOrd="0" presId="urn:microsoft.com/office/officeart/2005/8/layout/radial1#1"/>
    <dgm:cxn modelId="{5E2A7760-CCC6-40E2-A48A-8BB65F484220}" type="presParOf" srcId="{848D03F0-985F-4693-8952-9778AEBE4FC8}" destId="{B854BFB5-D9A4-4B5A-AE85-5CC271BB6731}" srcOrd="5" destOrd="0" presId="urn:microsoft.com/office/officeart/2005/8/layout/radial1#1"/>
    <dgm:cxn modelId="{53CA4FEC-125B-4BE6-9C60-B5A5E9A5D97F}" type="presParOf" srcId="{B854BFB5-D9A4-4B5A-AE85-5CC271BB6731}" destId="{D9766261-59DF-4632-B883-0766A1D7D478}" srcOrd="0" destOrd="0" presId="urn:microsoft.com/office/officeart/2005/8/layout/radial1#1"/>
    <dgm:cxn modelId="{3FD4D022-EA7B-464B-819C-2F2D0F69C3D8}" type="presParOf" srcId="{848D03F0-985F-4693-8952-9778AEBE4FC8}" destId="{2C74E095-A3C1-46E6-B479-3FEE87129267}" srcOrd="6" destOrd="0" presId="urn:microsoft.com/office/officeart/2005/8/layout/radial1#1"/>
    <dgm:cxn modelId="{D387DC36-FF56-43B2-9EFF-191A1AF0D8C9}" type="presParOf" srcId="{848D03F0-985F-4693-8952-9778AEBE4FC8}" destId="{F1775604-3322-4796-BD57-738668B21518}" srcOrd="7" destOrd="0" presId="urn:microsoft.com/office/officeart/2005/8/layout/radial1#1"/>
    <dgm:cxn modelId="{B5644EA2-C665-49C3-95FB-FF56B64673C1}" type="presParOf" srcId="{F1775604-3322-4796-BD57-738668B21518}" destId="{1520F3CD-3F45-4C06-BFE7-D8F9DA53AC2B}" srcOrd="0" destOrd="0" presId="urn:microsoft.com/office/officeart/2005/8/layout/radial1#1"/>
    <dgm:cxn modelId="{61FD1944-2451-42D7-830F-F75822DA01C9}" type="presParOf" srcId="{848D03F0-985F-4693-8952-9778AEBE4FC8}" destId="{5E81574E-8AC3-4D94-819C-7DB6BEFE98B1}" srcOrd="8" destOrd="0" presId="urn:microsoft.com/office/officeart/2005/8/layout/radial1#1"/>
    <dgm:cxn modelId="{14E1C04C-05A8-4539-BB2F-6612070E6BCB}" type="presParOf" srcId="{848D03F0-985F-4693-8952-9778AEBE4FC8}" destId="{F62BAF27-0822-4D77-903A-BE3768B1BE1E}" srcOrd="9" destOrd="0" presId="urn:microsoft.com/office/officeart/2005/8/layout/radial1#1"/>
    <dgm:cxn modelId="{C3231936-5C32-44E9-AB7B-D12653F2D179}" type="presParOf" srcId="{F62BAF27-0822-4D77-903A-BE3768B1BE1E}" destId="{0B212BC4-8BB1-4915-8772-708AA3BDE481}" srcOrd="0" destOrd="0" presId="urn:microsoft.com/office/officeart/2005/8/layout/radial1#1"/>
    <dgm:cxn modelId="{13A65A99-1C22-45C9-8D14-5AF8BB04F534}" type="presParOf" srcId="{848D03F0-985F-4693-8952-9778AEBE4FC8}" destId="{1DA3C41A-B8DD-4E78-A76D-267540CCED39}" srcOrd="10" destOrd="0" presId="urn:microsoft.com/office/officeart/2005/8/layout/radial1#1"/>
    <dgm:cxn modelId="{14B843E7-D8C9-4E00-A75B-7C005FF86AF5}" type="presParOf" srcId="{848D03F0-985F-4693-8952-9778AEBE4FC8}" destId="{7EB1358B-A221-4FAB-B275-ECCBA24F0C78}" srcOrd="11" destOrd="0" presId="urn:microsoft.com/office/officeart/2005/8/layout/radial1#1"/>
    <dgm:cxn modelId="{0E5563B0-3899-4C37-9F2C-D09773F759F8}" type="presParOf" srcId="{7EB1358B-A221-4FAB-B275-ECCBA24F0C78}" destId="{19DF946A-12A2-4FD8-987E-C694FF927AEE}" srcOrd="0" destOrd="0" presId="urn:microsoft.com/office/officeart/2005/8/layout/radial1#1"/>
    <dgm:cxn modelId="{BEC7F826-C5E0-4378-BCC0-5B2065C225B3}" type="presParOf" srcId="{848D03F0-985F-4693-8952-9778AEBE4FC8}" destId="{E91D61EA-982B-4FFA-BD86-E260AF3C5E9C}" srcOrd="12" destOrd="0" presId="urn:microsoft.com/office/officeart/2005/8/layout/radial1#1"/>
    <dgm:cxn modelId="{CA81C031-99AE-4B57-8622-1412F1E55C44}" type="presParOf" srcId="{848D03F0-985F-4693-8952-9778AEBE4FC8}" destId="{BD3F920B-8B2A-466C-BF03-57B36FC2D0AF}" srcOrd="13" destOrd="0" presId="urn:microsoft.com/office/officeart/2005/8/layout/radial1#1"/>
    <dgm:cxn modelId="{7A2A452A-45F5-4ECB-AEBF-726848F5FCD1}" type="presParOf" srcId="{BD3F920B-8B2A-466C-BF03-57B36FC2D0AF}" destId="{C82482B1-DA94-48B7-B839-22430D59160C}" srcOrd="0" destOrd="0" presId="urn:microsoft.com/office/officeart/2005/8/layout/radial1#1"/>
    <dgm:cxn modelId="{458F8D75-64CB-4BC2-B278-CB8EABB5C34C}" type="presParOf" srcId="{848D03F0-985F-4693-8952-9778AEBE4FC8}" destId="{2D2295A4-9EBC-447B-977C-7B56655A2B8E}" srcOrd="14" destOrd="0" presId="urn:microsoft.com/office/officeart/2005/8/layout/radial1#1"/>
    <dgm:cxn modelId="{1FC98803-0DE7-472F-A39E-C16B326A0EC4}" type="presParOf" srcId="{848D03F0-985F-4693-8952-9778AEBE4FC8}" destId="{F2A85848-8E40-4E5F-9C29-16D8BEEF3B6F}" srcOrd="15" destOrd="0" presId="urn:microsoft.com/office/officeart/2005/8/layout/radial1#1"/>
    <dgm:cxn modelId="{3D5B0A94-F261-4870-A55A-B0AE32839E3E}" type="presParOf" srcId="{F2A85848-8E40-4E5F-9C29-16D8BEEF3B6F}" destId="{25BE095A-4CD6-4AB8-9A9D-3CD14B49AF9C}" srcOrd="0" destOrd="0" presId="urn:microsoft.com/office/officeart/2005/8/layout/radial1#1"/>
    <dgm:cxn modelId="{75A37153-8FAF-46E8-B85C-05FCCE5C828C}" type="presParOf" srcId="{848D03F0-985F-4693-8952-9778AEBE4FC8}" destId="{36739488-A47F-4E39-BE84-BCDA7CE78CB1}" srcOrd="16" destOrd="0" presId="urn:microsoft.com/office/officeart/2005/8/layout/radial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3E08F-BB9E-46F9-A45A-A55A85EE4841}">
      <dsp:nvSpPr>
        <dsp:cNvPr id="0" name=""/>
        <dsp:cNvSpPr/>
      </dsp:nvSpPr>
      <dsp:spPr>
        <a:xfrm>
          <a:off x="137922" y="68890"/>
          <a:ext cx="1062833" cy="793382"/>
        </a:xfrm>
        <a:prstGeom prst="round2SameRect">
          <a:avLst>
            <a:gd name="adj1" fmla="val 8000"/>
            <a:gd name="adj2" fmla="val 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0F6C998-5693-4BDD-9069-AF61DC425B3A}">
      <dsp:nvSpPr>
        <dsp:cNvPr id="0" name=""/>
        <dsp:cNvSpPr/>
      </dsp:nvSpPr>
      <dsp:spPr>
        <a:xfrm>
          <a:off x="137922" y="862272"/>
          <a:ext cx="1062833" cy="341154"/>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n-lt"/>
              <a:ea typeface="+mn-ea"/>
              <a:cs typeface="+mn-ea"/>
              <a:sym typeface="+mn-lt"/>
            </a:rPr>
            <a:t> </a:t>
          </a:r>
        </a:p>
      </dsp:txBody>
      <dsp:txXfrm>
        <a:off x="137922" y="862272"/>
        <a:ext cx="748474" cy="341154"/>
      </dsp:txXfrm>
    </dsp:sp>
    <dsp:sp modelId="{B6A09970-208A-49BF-904E-B64EBDB1A8AC}">
      <dsp:nvSpPr>
        <dsp:cNvPr id="0" name=""/>
        <dsp:cNvSpPr/>
      </dsp:nvSpPr>
      <dsp:spPr>
        <a:xfrm>
          <a:off x="5511" y="0"/>
          <a:ext cx="2199404" cy="220089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F9B8D-A8AF-452B-8933-5FD2F90130B9}">
      <dsp:nvSpPr>
        <dsp:cNvPr id="0" name=""/>
        <dsp:cNvSpPr/>
      </dsp:nvSpPr>
      <dsp:spPr>
        <a:xfrm>
          <a:off x="1648846" y="1452156"/>
          <a:ext cx="906633" cy="431475"/>
        </a:xfrm>
        <a:custGeom>
          <a:avLst/>
          <a:gdLst/>
          <a:ahLst/>
          <a:cxnLst/>
          <a:rect l="0" t="0" r="0" b="0"/>
          <a:pathLst>
            <a:path>
              <a:moveTo>
                <a:pt x="0" y="0"/>
              </a:moveTo>
              <a:lnTo>
                <a:pt x="0" y="294037"/>
              </a:lnTo>
              <a:lnTo>
                <a:pt x="906633" y="294037"/>
              </a:lnTo>
              <a:lnTo>
                <a:pt x="906633" y="4314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D13DCA-E288-46B5-BF39-C52CE0C67AFE}">
      <dsp:nvSpPr>
        <dsp:cNvPr id="0" name=""/>
        <dsp:cNvSpPr/>
      </dsp:nvSpPr>
      <dsp:spPr>
        <a:xfrm>
          <a:off x="742213" y="1452156"/>
          <a:ext cx="906633" cy="431475"/>
        </a:xfrm>
        <a:custGeom>
          <a:avLst/>
          <a:gdLst/>
          <a:ahLst/>
          <a:cxnLst/>
          <a:rect l="0" t="0" r="0" b="0"/>
          <a:pathLst>
            <a:path>
              <a:moveTo>
                <a:pt x="906633" y="0"/>
              </a:moveTo>
              <a:lnTo>
                <a:pt x="906633" y="294037"/>
              </a:lnTo>
              <a:lnTo>
                <a:pt x="0" y="294037"/>
              </a:lnTo>
              <a:lnTo>
                <a:pt x="0" y="4314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775C37-1199-4EF8-9A89-25333002EB45}">
      <dsp:nvSpPr>
        <dsp:cNvPr id="0" name=""/>
        <dsp:cNvSpPr/>
      </dsp:nvSpPr>
      <dsp:spPr>
        <a:xfrm>
          <a:off x="907055" y="510081"/>
          <a:ext cx="1483581" cy="9420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69BAC6-BC23-4D3F-9513-D5791D85ABA2}">
      <dsp:nvSpPr>
        <dsp:cNvPr id="0" name=""/>
        <dsp:cNvSpPr/>
      </dsp:nvSpPr>
      <dsp:spPr>
        <a:xfrm>
          <a:off x="1071898" y="666682"/>
          <a:ext cx="1483581" cy="9420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300" b="1" i="0" u="none" strike="noStrike" kern="1200" cap="none" normalizeH="0" baseline="0" dirty="0">
              <a:ln>
                <a:noFill/>
              </a:ln>
              <a:solidFill>
                <a:schemeClr val="accent1"/>
              </a:solidFill>
              <a:effectLst/>
              <a:latin typeface="+mn-lt"/>
              <a:ea typeface="+mn-ea"/>
              <a:cs typeface="+mn-ea"/>
              <a:sym typeface="+mn-lt"/>
            </a:rPr>
            <a:t>共护理病人</a:t>
          </a:r>
        </a:p>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300" b="1" i="0" u="none" strike="noStrike" kern="1200" cap="none" normalizeH="0" baseline="0" dirty="0">
            <a:ln>
              <a:noFill/>
            </a:ln>
            <a:solidFill>
              <a:schemeClr val="accent1"/>
            </a:solidFill>
            <a:effectLst/>
            <a:latin typeface="+mn-lt"/>
            <a:ea typeface="+mn-ea"/>
            <a:cs typeface="+mn-ea"/>
            <a:sym typeface="+mn-lt"/>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300" b="1" i="0" u="none" strike="noStrike" kern="1200" cap="none" normalizeH="0" baseline="0" dirty="0">
              <a:ln>
                <a:noFill/>
              </a:ln>
              <a:solidFill>
                <a:schemeClr val="accent1"/>
              </a:solidFill>
              <a:effectLst/>
              <a:latin typeface="+mn-lt"/>
              <a:ea typeface="+mn-ea"/>
              <a:cs typeface="+mn-ea"/>
              <a:sym typeface="+mn-lt"/>
            </a:rPr>
            <a:t>545</a:t>
          </a:r>
          <a:r>
            <a:rPr kumimoji="0" lang="zh-CN" altLang="en-US" sz="1300" b="1" i="0" u="none" strike="noStrike" kern="1200" cap="none" normalizeH="0" baseline="0" dirty="0">
              <a:ln>
                <a:noFill/>
              </a:ln>
              <a:solidFill>
                <a:schemeClr val="accent1"/>
              </a:solidFill>
              <a:effectLst/>
              <a:latin typeface="+mn-lt"/>
              <a:ea typeface="+mn-ea"/>
              <a:cs typeface="+mn-ea"/>
              <a:sym typeface="+mn-lt"/>
            </a:rPr>
            <a:t>人</a:t>
          </a:r>
        </a:p>
      </dsp:txBody>
      <dsp:txXfrm>
        <a:off x="1099490" y="694274"/>
        <a:ext cx="1428397" cy="886890"/>
      </dsp:txXfrm>
    </dsp:sp>
    <dsp:sp modelId="{5341EA90-999A-44B0-B5B0-D0EBD8CFC848}">
      <dsp:nvSpPr>
        <dsp:cNvPr id="0" name=""/>
        <dsp:cNvSpPr/>
      </dsp:nvSpPr>
      <dsp:spPr>
        <a:xfrm>
          <a:off x="422" y="1883631"/>
          <a:ext cx="1483581" cy="9420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7091A3-0AF6-4FF3-9EF0-215904F76A41}">
      <dsp:nvSpPr>
        <dsp:cNvPr id="0" name=""/>
        <dsp:cNvSpPr/>
      </dsp:nvSpPr>
      <dsp:spPr>
        <a:xfrm>
          <a:off x="165265" y="2040231"/>
          <a:ext cx="1483581" cy="9420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300" b="1" i="0" u="none" strike="noStrike" kern="1200" cap="none" normalizeH="0" baseline="0" dirty="0">
              <a:ln>
                <a:noFill/>
              </a:ln>
              <a:solidFill>
                <a:schemeClr val="accent1"/>
              </a:solidFill>
              <a:effectLst/>
              <a:latin typeface="+mn-lt"/>
              <a:ea typeface="+mn-ea"/>
              <a:cs typeface="+mn-ea"/>
              <a:sym typeface="+mn-lt"/>
            </a:rPr>
            <a:t>烧伤科病人</a:t>
          </a:r>
        </a:p>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300" b="1" i="0" u="none" strike="noStrike" kern="1200" cap="none" normalizeH="0" baseline="0" dirty="0">
            <a:ln>
              <a:noFill/>
            </a:ln>
            <a:solidFill>
              <a:schemeClr val="accent1"/>
            </a:solidFill>
            <a:effectLst/>
            <a:latin typeface="+mn-lt"/>
            <a:ea typeface="+mn-ea"/>
            <a:cs typeface="+mn-ea"/>
            <a:sym typeface="+mn-lt"/>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300" b="1" i="0" u="none" strike="noStrike" kern="1200" cap="none" normalizeH="0" baseline="0" dirty="0">
              <a:ln>
                <a:noFill/>
              </a:ln>
              <a:solidFill>
                <a:schemeClr val="accent1"/>
              </a:solidFill>
              <a:effectLst/>
              <a:latin typeface="+mn-lt"/>
              <a:ea typeface="+mn-ea"/>
              <a:cs typeface="+mn-ea"/>
              <a:sym typeface="+mn-lt"/>
            </a:rPr>
            <a:t>56</a:t>
          </a:r>
          <a:r>
            <a:rPr kumimoji="0" lang="zh-CN" altLang="en-US" sz="1300" b="1" i="0" u="none" strike="noStrike" kern="1200" cap="none" normalizeH="0" baseline="0" dirty="0">
              <a:ln>
                <a:noFill/>
              </a:ln>
              <a:solidFill>
                <a:schemeClr val="accent1"/>
              </a:solidFill>
              <a:effectLst/>
              <a:latin typeface="+mn-lt"/>
              <a:ea typeface="+mn-ea"/>
              <a:cs typeface="+mn-ea"/>
              <a:sym typeface="+mn-lt"/>
            </a:rPr>
            <a:t>人</a:t>
          </a:r>
        </a:p>
      </dsp:txBody>
      <dsp:txXfrm>
        <a:off x="192857" y="2067823"/>
        <a:ext cx="1428397" cy="886890"/>
      </dsp:txXfrm>
    </dsp:sp>
    <dsp:sp modelId="{C1C159F9-DBD8-4795-AE3B-9A786FBA148D}">
      <dsp:nvSpPr>
        <dsp:cNvPr id="0" name=""/>
        <dsp:cNvSpPr/>
      </dsp:nvSpPr>
      <dsp:spPr>
        <a:xfrm>
          <a:off x="1813689" y="1883631"/>
          <a:ext cx="1483581" cy="9420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92655A-013A-4344-AA5A-FE69DEFA4730}">
      <dsp:nvSpPr>
        <dsp:cNvPr id="0" name=""/>
        <dsp:cNvSpPr/>
      </dsp:nvSpPr>
      <dsp:spPr>
        <a:xfrm>
          <a:off x="1978531" y="2040231"/>
          <a:ext cx="1483581" cy="9420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300" b="1" i="0" u="none" strike="noStrike" kern="1200" cap="none" normalizeH="0" baseline="0" dirty="0">
              <a:ln>
                <a:noFill/>
              </a:ln>
              <a:solidFill>
                <a:schemeClr val="accent1"/>
              </a:solidFill>
              <a:effectLst/>
              <a:latin typeface="+mn-lt"/>
              <a:ea typeface="+mn-ea"/>
              <a:cs typeface="+mn-ea"/>
              <a:sym typeface="+mn-lt"/>
            </a:rPr>
            <a:t>普外科病人</a:t>
          </a:r>
        </a:p>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300" b="1" i="0" u="none" strike="noStrike" kern="1200" cap="none" normalizeH="0" baseline="0" dirty="0">
            <a:ln>
              <a:noFill/>
            </a:ln>
            <a:solidFill>
              <a:schemeClr val="accent1"/>
            </a:solidFill>
            <a:effectLst/>
            <a:latin typeface="+mn-lt"/>
            <a:ea typeface="+mn-ea"/>
            <a:cs typeface="+mn-ea"/>
            <a:sym typeface="+mn-lt"/>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300" b="1" i="0" u="none" strike="noStrike" kern="1200" cap="none" normalizeH="0" baseline="0" dirty="0">
              <a:ln>
                <a:noFill/>
              </a:ln>
              <a:solidFill>
                <a:schemeClr val="accent1"/>
              </a:solidFill>
              <a:effectLst/>
              <a:latin typeface="+mn-lt"/>
              <a:ea typeface="+mn-ea"/>
              <a:cs typeface="+mn-ea"/>
              <a:sym typeface="+mn-lt"/>
            </a:rPr>
            <a:t>489</a:t>
          </a:r>
          <a:r>
            <a:rPr kumimoji="0" lang="zh-CN" altLang="en-US" sz="1300" b="1" i="0" u="none" strike="noStrike" kern="1200" cap="none" normalizeH="0" baseline="0" dirty="0">
              <a:ln>
                <a:noFill/>
              </a:ln>
              <a:solidFill>
                <a:schemeClr val="accent1"/>
              </a:solidFill>
              <a:effectLst/>
              <a:latin typeface="+mn-lt"/>
              <a:ea typeface="+mn-ea"/>
              <a:cs typeface="+mn-ea"/>
              <a:sym typeface="+mn-lt"/>
            </a:rPr>
            <a:t>人</a:t>
          </a:r>
        </a:p>
      </dsp:txBody>
      <dsp:txXfrm>
        <a:off x="2006123" y="2067823"/>
        <a:ext cx="1428397" cy="8868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FF91B-3252-4034-9D62-B451DA2C63B4}">
      <dsp:nvSpPr>
        <dsp:cNvPr id="0" name=""/>
        <dsp:cNvSpPr/>
      </dsp:nvSpPr>
      <dsp:spPr>
        <a:xfrm>
          <a:off x="1830562" y="922826"/>
          <a:ext cx="887983" cy="422599"/>
        </a:xfrm>
        <a:custGeom>
          <a:avLst/>
          <a:gdLst/>
          <a:ahLst/>
          <a:cxnLst/>
          <a:rect l="0" t="0" r="0" b="0"/>
          <a:pathLst>
            <a:path>
              <a:moveTo>
                <a:pt x="0" y="0"/>
              </a:moveTo>
              <a:lnTo>
                <a:pt x="0" y="287989"/>
              </a:lnTo>
              <a:lnTo>
                <a:pt x="887983" y="287989"/>
              </a:lnTo>
              <a:lnTo>
                <a:pt x="887983" y="4225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0C7832-6083-43B4-A29A-56B413E2D48C}">
      <dsp:nvSpPr>
        <dsp:cNvPr id="0" name=""/>
        <dsp:cNvSpPr/>
      </dsp:nvSpPr>
      <dsp:spPr>
        <a:xfrm>
          <a:off x="942578" y="922826"/>
          <a:ext cx="887983" cy="422599"/>
        </a:xfrm>
        <a:custGeom>
          <a:avLst/>
          <a:gdLst/>
          <a:ahLst/>
          <a:cxnLst/>
          <a:rect l="0" t="0" r="0" b="0"/>
          <a:pathLst>
            <a:path>
              <a:moveTo>
                <a:pt x="887983" y="0"/>
              </a:moveTo>
              <a:lnTo>
                <a:pt x="887983" y="287989"/>
              </a:lnTo>
              <a:lnTo>
                <a:pt x="0" y="287989"/>
              </a:lnTo>
              <a:lnTo>
                <a:pt x="0" y="42259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6043A7-17DF-45DF-8717-5EC11744BBA8}">
      <dsp:nvSpPr>
        <dsp:cNvPr id="0" name=""/>
        <dsp:cNvSpPr/>
      </dsp:nvSpPr>
      <dsp:spPr>
        <a:xfrm>
          <a:off x="1104030" y="131"/>
          <a:ext cx="1453064" cy="9226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C8D2B0-DD60-409B-91EC-BE23E173FCD7}">
      <dsp:nvSpPr>
        <dsp:cNvPr id="0" name=""/>
        <dsp:cNvSpPr/>
      </dsp:nvSpPr>
      <dsp:spPr>
        <a:xfrm>
          <a:off x="1265481" y="153510"/>
          <a:ext cx="1453064" cy="9226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300" b="1" i="0" u="none" strike="noStrike" kern="1200" cap="none" normalizeH="0" baseline="0" dirty="0">
              <a:ln>
                <a:noFill/>
              </a:ln>
              <a:solidFill>
                <a:schemeClr val="accent1"/>
              </a:solidFill>
              <a:effectLst/>
              <a:latin typeface="+mn-lt"/>
              <a:ea typeface="+mn-ea"/>
              <a:cs typeface="+mn-ea"/>
              <a:sym typeface="+mn-lt"/>
            </a:rPr>
            <a:t>手术例数</a:t>
          </a: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300" b="1" i="0" u="none" strike="noStrike" kern="1200" cap="none" normalizeH="0" baseline="0" dirty="0">
              <a:ln>
                <a:noFill/>
              </a:ln>
              <a:solidFill>
                <a:schemeClr val="accent1"/>
              </a:solidFill>
              <a:effectLst/>
              <a:latin typeface="+mn-lt"/>
              <a:ea typeface="+mn-ea"/>
              <a:cs typeface="+mn-ea"/>
              <a:sym typeface="+mn-lt"/>
            </a:rPr>
            <a:t>449</a:t>
          </a:r>
          <a:r>
            <a:rPr kumimoji="0" lang="zh-CN" altLang="en-US" sz="1300" b="1" i="0" u="none" strike="noStrike" kern="1200" cap="none" normalizeH="0" baseline="0" dirty="0">
              <a:ln>
                <a:noFill/>
              </a:ln>
              <a:solidFill>
                <a:schemeClr val="accent1"/>
              </a:solidFill>
              <a:effectLst/>
              <a:latin typeface="+mn-lt"/>
              <a:ea typeface="+mn-ea"/>
              <a:cs typeface="+mn-ea"/>
              <a:sym typeface="+mn-lt"/>
            </a:rPr>
            <a:t>例</a:t>
          </a:r>
        </a:p>
      </dsp:txBody>
      <dsp:txXfrm>
        <a:off x="1292506" y="180535"/>
        <a:ext cx="1399014" cy="868645"/>
      </dsp:txXfrm>
    </dsp:sp>
    <dsp:sp modelId="{360F1EA1-F75F-4C19-A256-CD40B5DA0922}">
      <dsp:nvSpPr>
        <dsp:cNvPr id="0" name=""/>
        <dsp:cNvSpPr/>
      </dsp:nvSpPr>
      <dsp:spPr>
        <a:xfrm>
          <a:off x="216046" y="1345426"/>
          <a:ext cx="1453064" cy="9226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4454A5-2BE9-40E1-BED6-8CCBC8677266}">
      <dsp:nvSpPr>
        <dsp:cNvPr id="0" name=""/>
        <dsp:cNvSpPr/>
      </dsp:nvSpPr>
      <dsp:spPr>
        <a:xfrm>
          <a:off x="377498" y="1498805"/>
          <a:ext cx="1453064" cy="9226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300" b="1" i="0" u="none" strike="noStrike" kern="1200" cap="none" normalizeH="0" baseline="0" dirty="0">
              <a:ln>
                <a:noFill/>
              </a:ln>
              <a:solidFill>
                <a:schemeClr val="accent1"/>
              </a:solidFill>
              <a:effectLst/>
              <a:latin typeface="+mn-lt"/>
              <a:ea typeface="+mn-ea"/>
              <a:cs typeface="+mn-ea"/>
              <a:sym typeface="+mn-lt"/>
            </a:rPr>
            <a:t>烧伤科病人</a:t>
          </a:r>
        </a:p>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300" b="1" i="0" u="none" strike="noStrike" kern="1200" cap="none" normalizeH="0" baseline="0" dirty="0">
            <a:ln>
              <a:noFill/>
            </a:ln>
            <a:solidFill>
              <a:schemeClr val="accent1"/>
            </a:solidFill>
            <a:effectLst/>
            <a:latin typeface="+mn-lt"/>
            <a:ea typeface="+mn-ea"/>
            <a:cs typeface="+mn-ea"/>
            <a:sym typeface="+mn-lt"/>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300" b="1" i="0" u="none" strike="noStrike" kern="1200" cap="none" normalizeH="0" baseline="0" dirty="0">
              <a:ln>
                <a:noFill/>
              </a:ln>
              <a:solidFill>
                <a:schemeClr val="accent1"/>
              </a:solidFill>
              <a:effectLst/>
              <a:latin typeface="+mn-lt"/>
              <a:ea typeface="+mn-ea"/>
              <a:cs typeface="+mn-ea"/>
              <a:sym typeface="+mn-lt"/>
            </a:rPr>
            <a:t>15</a:t>
          </a:r>
          <a:r>
            <a:rPr kumimoji="0" lang="zh-CN" altLang="en-US" sz="1300" b="1" i="0" u="none" strike="noStrike" kern="1200" cap="none" normalizeH="0" baseline="0" dirty="0">
              <a:ln>
                <a:noFill/>
              </a:ln>
              <a:solidFill>
                <a:schemeClr val="accent1"/>
              </a:solidFill>
              <a:effectLst/>
              <a:latin typeface="+mn-lt"/>
              <a:ea typeface="+mn-ea"/>
              <a:cs typeface="+mn-ea"/>
              <a:sym typeface="+mn-lt"/>
            </a:rPr>
            <a:t>例</a:t>
          </a:r>
        </a:p>
      </dsp:txBody>
      <dsp:txXfrm>
        <a:off x="404523" y="1525830"/>
        <a:ext cx="1399014" cy="868645"/>
      </dsp:txXfrm>
    </dsp:sp>
    <dsp:sp modelId="{57BE5AD6-5B65-4071-A608-10DB184F8A3B}">
      <dsp:nvSpPr>
        <dsp:cNvPr id="0" name=""/>
        <dsp:cNvSpPr/>
      </dsp:nvSpPr>
      <dsp:spPr>
        <a:xfrm>
          <a:off x="1992013" y="1345426"/>
          <a:ext cx="1453064" cy="9226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27085A-9A11-4B44-AD60-F1FD05E048C8}">
      <dsp:nvSpPr>
        <dsp:cNvPr id="0" name=""/>
        <dsp:cNvSpPr/>
      </dsp:nvSpPr>
      <dsp:spPr>
        <a:xfrm>
          <a:off x="2153465" y="1498805"/>
          <a:ext cx="1453064" cy="9226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300" b="1" i="0" u="none" strike="noStrike" kern="1200" cap="none" normalizeH="0" baseline="0" dirty="0">
              <a:ln>
                <a:noFill/>
              </a:ln>
              <a:solidFill>
                <a:schemeClr val="accent1"/>
              </a:solidFill>
              <a:effectLst/>
              <a:latin typeface="+mn-lt"/>
              <a:ea typeface="+mn-ea"/>
              <a:cs typeface="+mn-ea"/>
              <a:sym typeface="+mn-lt"/>
            </a:rPr>
            <a:t>普外科病人</a:t>
          </a:r>
        </a:p>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300" b="1" i="0" u="none" strike="noStrike" kern="1200" cap="none" normalizeH="0" baseline="0" dirty="0">
            <a:ln>
              <a:noFill/>
            </a:ln>
            <a:solidFill>
              <a:schemeClr val="accent1"/>
            </a:solidFill>
            <a:effectLst/>
            <a:latin typeface="+mn-lt"/>
            <a:ea typeface="+mn-ea"/>
            <a:cs typeface="+mn-ea"/>
            <a:sym typeface="+mn-lt"/>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300" b="1" i="0" u="none" strike="noStrike" kern="1200" cap="none" normalizeH="0" baseline="0" dirty="0">
              <a:ln>
                <a:noFill/>
              </a:ln>
              <a:solidFill>
                <a:schemeClr val="accent1"/>
              </a:solidFill>
              <a:effectLst/>
              <a:latin typeface="+mn-lt"/>
              <a:ea typeface="+mn-ea"/>
              <a:cs typeface="+mn-ea"/>
              <a:sym typeface="+mn-lt"/>
            </a:rPr>
            <a:t>434</a:t>
          </a:r>
          <a:r>
            <a:rPr kumimoji="0" lang="zh-CN" altLang="en-US" sz="1300" b="1" i="0" u="none" strike="noStrike" kern="1200" cap="none" normalizeH="0" baseline="0" dirty="0">
              <a:ln>
                <a:noFill/>
              </a:ln>
              <a:solidFill>
                <a:schemeClr val="accent1"/>
              </a:solidFill>
              <a:effectLst/>
              <a:latin typeface="+mn-lt"/>
              <a:ea typeface="+mn-ea"/>
              <a:cs typeface="+mn-ea"/>
              <a:sym typeface="+mn-lt"/>
            </a:rPr>
            <a:t>例</a:t>
          </a:r>
        </a:p>
      </dsp:txBody>
      <dsp:txXfrm>
        <a:off x="2180490" y="1525830"/>
        <a:ext cx="1399014" cy="8686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A44D3-BCB7-4820-ADC1-7D249690D1FA}">
      <dsp:nvSpPr>
        <dsp:cNvPr id="0" name=""/>
        <dsp:cNvSpPr/>
      </dsp:nvSpPr>
      <dsp:spPr>
        <a:xfrm>
          <a:off x="1419292" y="1488950"/>
          <a:ext cx="833823" cy="8338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3700" b="0" i="0" u="none" strike="noStrike" kern="1200" cap="none" normalizeH="0" baseline="0" dirty="0">
            <a:ln>
              <a:noFill/>
            </a:ln>
            <a:solidFill>
              <a:schemeClr val="tx1"/>
            </a:solidFill>
            <a:effectLst/>
            <a:latin typeface="+mn-lt"/>
            <a:ea typeface="+mn-ea"/>
            <a:cs typeface="+mn-ea"/>
            <a:sym typeface="+mn-lt"/>
          </a:endParaRPr>
        </a:p>
      </dsp:txBody>
      <dsp:txXfrm>
        <a:off x="1541403" y="1611061"/>
        <a:ext cx="589601" cy="589601"/>
      </dsp:txXfrm>
    </dsp:sp>
    <dsp:sp modelId="{79FFE4AF-0DCC-43E2-A556-260D78E632CC}">
      <dsp:nvSpPr>
        <dsp:cNvPr id="0" name=""/>
        <dsp:cNvSpPr/>
      </dsp:nvSpPr>
      <dsp:spPr>
        <a:xfrm rot="16200000">
          <a:off x="1544601" y="1176913"/>
          <a:ext cx="583204" cy="40869"/>
        </a:xfrm>
        <a:custGeom>
          <a:avLst/>
          <a:gdLst/>
          <a:ahLst/>
          <a:cxnLst/>
          <a:rect l="0" t="0" r="0" b="0"/>
          <a:pathLst>
            <a:path>
              <a:moveTo>
                <a:pt x="0" y="20434"/>
              </a:moveTo>
              <a:lnTo>
                <a:pt x="583204" y="204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821623" y="1182768"/>
        <a:ext cx="29160" cy="29160"/>
      </dsp:txXfrm>
    </dsp:sp>
    <dsp:sp modelId="{E25F7BBD-1072-4E6C-AA8A-26A58748684C}">
      <dsp:nvSpPr>
        <dsp:cNvPr id="0" name=""/>
        <dsp:cNvSpPr/>
      </dsp:nvSpPr>
      <dsp:spPr>
        <a:xfrm>
          <a:off x="1419292" y="71923"/>
          <a:ext cx="833823" cy="8338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800" b="1" i="0" u="none" strike="noStrike" kern="1200" cap="none" normalizeH="0" baseline="0" dirty="0">
              <a:ln>
                <a:noFill/>
              </a:ln>
              <a:solidFill>
                <a:schemeClr val="bg1"/>
              </a:solidFill>
              <a:effectLst/>
              <a:latin typeface="+mn-lt"/>
              <a:ea typeface="+mn-ea"/>
              <a:cs typeface="+mn-ea"/>
              <a:sym typeface="+mn-lt"/>
            </a:rPr>
            <a:t>核心制度</a:t>
          </a:r>
        </a:p>
      </dsp:txBody>
      <dsp:txXfrm>
        <a:off x="1541403" y="194034"/>
        <a:ext cx="589601" cy="589601"/>
      </dsp:txXfrm>
    </dsp:sp>
    <dsp:sp modelId="{D3050957-531A-4093-B245-7C94169BE218}">
      <dsp:nvSpPr>
        <dsp:cNvPr id="0" name=""/>
        <dsp:cNvSpPr/>
      </dsp:nvSpPr>
      <dsp:spPr>
        <a:xfrm rot="18900000">
          <a:off x="2045596" y="1384432"/>
          <a:ext cx="583204" cy="40869"/>
        </a:xfrm>
        <a:custGeom>
          <a:avLst/>
          <a:gdLst/>
          <a:ahLst/>
          <a:cxnLst/>
          <a:rect l="0" t="0" r="0" b="0"/>
          <a:pathLst>
            <a:path>
              <a:moveTo>
                <a:pt x="0" y="20434"/>
              </a:moveTo>
              <a:lnTo>
                <a:pt x="583204" y="204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322618" y="1390287"/>
        <a:ext cx="29160" cy="29160"/>
      </dsp:txXfrm>
    </dsp:sp>
    <dsp:sp modelId="{C0E6C1FF-CFFE-42CC-A5EB-BDE772D58AC9}">
      <dsp:nvSpPr>
        <dsp:cNvPr id="0" name=""/>
        <dsp:cNvSpPr/>
      </dsp:nvSpPr>
      <dsp:spPr>
        <a:xfrm>
          <a:off x="2421282" y="486960"/>
          <a:ext cx="833823" cy="8338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800" b="1" i="0" u="none" strike="noStrike" kern="1200" cap="none" normalizeH="0" baseline="0" dirty="0">
              <a:ln>
                <a:noFill/>
              </a:ln>
              <a:solidFill>
                <a:schemeClr val="bg1"/>
              </a:solidFill>
              <a:effectLst/>
              <a:latin typeface="+mn-lt"/>
              <a:ea typeface="+mn-ea"/>
              <a:cs typeface="+mn-ea"/>
              <a:sym typeface="+mn-lt"/>
            </a:rPr>
            <a:t>护士行为规范</a:t>
          </a:r>
        </a:p>
      </dsp:txBody>
      <dsp:txXfrm>
        <a:off x="2543393" y="609071"/>
        <a:ext cx="589601" cy="589601"/>
      </dsp:txXfrm>
    </dsp:sp>
    <dsp:sp modelId="{B854BFB5-D9A4-4B5A-AE85-5CC271BB6731}">
      <dsp:nvSpPr>
        <dsp:cNvPr id="0" name=""/>
        <dsp:cNvSpPr/>
      </dsp:nvSpPr>
      <dsp:spPr>
        <a:xfrm>
          <a:off x="2253115" y="1885427"/>
          <a:ext cx="583204" cy="40869"/>
        </a:xfrm>
        <a:custGeom>
          <a:avLst/>
          <a:gdLst/>
          <a:ahLst/>
          <a:cxnLst/>
          <a:rect l="0" t="0" r="0" b="0"/>
          <a:pathLst>
            <a:path>
              <a:moveTo>
                <a:pt x="0" y="20434"/>
              </a:moveTo>
              <a:lnTo>
                <a:pt x="583204" y="204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530137" y="1891281"/>
        <a:ext cx="29160" cy="29160"/>
      </dsp:txXfrm>
    </dsp:sp>
    <dsp:sp modelId="{2C74E095-A3C1-46E6-B479-3FEE87129267}">
      <dsp:nvSpPr>
        <dsp:cNvPr id="0" name=""/>
        <dsp:cNvSpPr/>
      </dsp:nvSpPr>
      <dsp:spPr>
        <a:xfrm>
          <a:off x="2836319" y="1488950"/>
          <a:ext cx="833823" cy="8338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800" b="1" i="0" u="none" strike="noStrike" kern="1200" cap="none" normalizeH="0" baseline="0" dirty="0">
              <a:ln>
                <a:noFill/>
              </a:ln>
              <a:solidFill>
                <a:schemeClr val="bg1"/>
              </a:solidFill>
              <a:effectLst/>
              <a:latin typeface="+mn-lt"/>
              <a:ea typeface="+mn-ea"/>
              <a:cs typeface="+mn-ea"/>
              <a:sym typeface="+mn-lt"/>
            </a:rPr>
            <a:t>健康教育落实</a:t>
          </a:r>
        </a:p>
      </dsp:txBody>
      <dsp:txXfrm>
        <a:off x="2958430" y="1611061"/>
        <a:ext cx="589601" cy="589601"/>
      </dsp:txXfrm>
    </dsp:sp>
    <dsp:sp modelId="{F1775604-3322-4796-BD57-738668B21518}">
      <dsp:nvSpPr>
        <dsp:cNvPr id="0" name=""/>
        <dsp:cNvSpPr/>
      </dsp:nvSpPr>
      <dsp:spPr>
        <a:xfrm rot="2700000">
          <a:off x="2045596" y="2386422"/>
          <a:ext cx="583204" cy="40869"/>
        </a:xfrm>
        <a:custGeom>
          <a:avLst/>
          <a:gdLst/>
          <a:ahLst/>
          <a:cxnLst/>
          <a:rect l="0" t="0" r="0" b="0"/>
          <a:pathLst>
            <a:path>
              <a:moveTo>
                <a:pt x="0" y="20434"/>
              </a:moveTo>
              <a:lnTo>
                <a:pt x="583204" y="204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322618" y="2392276"/>
        <a:ext cx="29160" cy="29160"/>
      </dsp:txXfrm>
    </dsp:sp>
    <dsp:sp modelId="{5E81574E-8AC3-4D94-819C-7DB6BEFE98B1}">
      <dsp:nvSpPr>
        <dsp:cNvPr id="0" name=""/>
        <dsp:cNvSpPr/>
      </dsp:nvSpPr>
      <dsp:spPr>
        <a:xfrm>
          <a:off x="2421282" y="2490940"/>
          <a:ext cx="833823" cy="8338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800" b="1" i="0" u="none" strike="noStrike" kern="1200" cap="none" normalizeH="0" baseline="0" dirty="0">
              <a:ln>
                <a:noFill/>
              </a:ln>
              <a:solidFill>
                <a:schemeClr val="bg1"/>
              </a:solidFill>
              <a:effectLst/>
              <a:latin typeface="+mn-lt"/>
              <a:ea typeface="+mn-ea"/>
              <a:cs typeface="+mn-ea"/>
              <a:sym typeface="+mn-lt"/>
            </a:rPr>
            <a:t>操作技能考试</a:t>
          </a:r>
        </a:p>
      </dsp:txBody>
      <dsp:txXfrm>
        <a:off x="2543393" y="2613051"/>
        <a:ext cx="589601" cy="589601"/>
      </dsp:txXfrm>
    </dsp:sp>
    <dsp:sp modelId="{F62BAF27-0822-4D77-903A-BE3768B1BE1E}">
      <dsp:nvSpPr>
        <dsp:cNvPr id="0" name=""/>
        <dsp:cNvSpPr/>
      </dsp:nvSpPr>
      <dsp:spPr>
        <a:xfrm rot="5400000">
          <a:off x="1544601" y="2593941"/>
          <a:ext cx="583204" cy="40869"/>
        </a:xfrm>
        <a:custGeom>
          <a:avLst/>
          <a:gdLst/>
          <a:ahLst/>
          <a:cxnLst/>
          <a:rect l="0" t="0" r="0" b="0"/>
          <a:pathLst>
            <a:path>
              <a:moveTo>
                <a:pt x="0" y="20434"/>
              </a:moveTo>
              <a:lnTo>
                <a:pt x="583204" y="204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821623" y="2599795"/>
        <a:ext cx="29160" cy="29160"/>
      </dsp:txXfrm>
    </dsp:sp>
    <dsp:sp modelId="{1DA3C41A-B8DD-4E78-A76D-267540CCED39}">
      <dsp:nvSpPr>
        <dsp:cNvPr id="0" name=""/>
        <dsp:cNvSpPr/>
      </dsp:nvSpPr>
      <dsp:spPr>
        <a:xfrm>
          <a:off x="1419292" y="2905977"/>
          <a:ext cx="833823" cy="8338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800" b="1" i="0" u="none" strike="noStrike" kern="1200" cap="none" normalizeH="0" baseline="0" dirty="0">
              <a:ln>
                <a:noFill/>
              </a:ln>
              <a:solidFill>
                <a:schemeClr val="bg1"/>
              </a:solidFill>
              <a:effectLst/>
              <a:latin typeface="+mn-lt"/>
              <a:ea typeface="+mn-ea"/>
              <a:cs typeface="+mn-ea"/>
              <a:sym typeface="+mn-lt"/>
            </a:rPr>
            <a:t>病人对护士服务</a:t>
          </a: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800" b="1" i="0" u="none" strike="noStrike" kern="1200" cap="none" normalizeH="0" baseline="0" dirty="0">
              <a:ln>
                <a:noFill/>
              </a:ln>
              <a:solidFill>
                <a:schemeClr val="bg1"/>
              </a:solidFill>
              <a:effectLst/>
              <a:latin typeface="+mn-lt"/>
              <a:ea typeface="+mn-ea"/>
              <a:cs typeface="+mn-ea"/>
              <a:sym typeface="+mn-lt"/>
            </a:rPr>
            <a:t>满意度</a:t>
          </a:r>
        </a:p>
      </dsp:txBody>
      <dsp:txXfrm>
        <a:off x="1541403" y="3028088"/>
        <a:ext cx="589601" cy="589601"/>
      </dsp:txXfrm>
    </dsp:sp>
    <dsp:sp modelId="{7EB1358B-A221-4FAB-B275-ECCBA24F0C78}">
      <dsp:nvSpPr>
        <dsp:cNvPr id="0" name=""/>
        <dsp:cNvSpPr/>
      </dsp:nvSpPr>
      <dsp:spPr>
        <a:xfrm rot="8100000">
          <a:off x="1043606" y="2386422"/>
          <a:ext cx="583204" cy="40869"/>
        </a:xfrm>
        <a:custGeom>
          <a:avLst/>
          <a:gdLst/>
          <a:ahLst/>
          <a:cxnLst/>
          <a:rect l="0" t="0" r="0" b="0"/>
          <a:pathLst>
            <a:path>
              <a:moveTo>
                <a:pt x="0" y="20434"/>
              </a:moveTo>
              <a:lnTo>
                <a:pt x="583204" y="204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rot="10800000">
        <a:off x="1320629" y="2392276"/>
        <a:ext cx="29160" cy="29160"/>
      </dsp:txXfrm>
    </dsp:sp>
    <dsp:sp modelId="{E91D61EA-982B-4FFA-BD86-E260AF3C5E9C}">
      <dsp:nvSpPr>
        <dsp:cNvPr id="0" name=""/>
        <dsp:cNvSpPr/>
      </dsp:nvSpPr>
      <dsp:spPr>
        <a:xfrm>
          <a:off x="417302" y="2490940"/>
          <a:ext cx="833823" cy="8338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800" b="1" i="0" u="none" strike="noStrike" kern="1200" cap="none" normalizeH="0" baseline="0" dirty="0">
              <a:ln>
                <a:noFill/>
              </a:ln>
              <a:solidFill>
                <a:schemeClr val="bg1"/>
              </a:solidFill>
              <a:effectLst/>
              <a:latin typeface="+mn-lt"/>
              <a:ea typeface="+mn-ea"/>
              <a:cs typeface="+mn-ea"/>
              <a:sym typeface="+mn-lt"/>
            </a:rPr>
            <a:t>业务理论考试</a:t>
          </a:r>
        </a:p>
      </dsp:txBody>
      <dsp:txXfrm>
        <a:off x="539413" y="2613051"/>
        <a:ext cx="589601" cy="589601"/>
      </dsp:txXfrm>
    </dsp:sp>
    <dsp:sp modelId="{BD3F920B-8B2A-466C-BF03-57B36FC2D0AF}">
      <dsp:nvSpPr>
        <dsp:cNvPr id="0" name=""/>
        <dsp:cNvSpPr/>
      </dsp:nvSpPr>
      <dsp:spPr>
        <a:xfrm rot="10800000">
          <a:off x="836088" y="1885427"/>
          <a:ext cx="583204" cy="40869"/>
        </a:xfrm>
        <a:custGeom>
          <a:avLst/>
          <a:gdLst/>
          <a:ahLst/>
          <a:cxnLst/>
          <a:rect l="0" t="0" r="0" b="0"/>
          <a:pathLst>
            <a:path>
              <a:moveTo>
                <a:pt x="0" y="20434"/>
              </a:moveTo>
              <a:lnTo>
                <a:pt x="583204" y="204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rot="10800000">
        <a:off x="1113110" y="1891281"/>
        <a:ext cx="29160" cy="29160"/>
      </dsp:txXfrm>
    </dsp:sp>
    <dsp:sp modelId="{2D2295A4-9EBC-447B-977C-7B56655A2B8E}">
      <dsp:nvSpPr>
        <dsp:cNvPr id="0" name=""/>
        <dsp:cNvSpPr/>
      </dsp:nvSpPr>
      <dsp:spPr>
        <a:xfrm>
          <a:off x="2265" y="1488950"/>
          <a:ext cx="833823" cy="8338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800" b="1" i="0" u="none" strike="noStrike" kern="1200" cap="none" normalizeH="0" baseline="0" dirty="0">
              <a:ln>
                <a:noFill/>
              </a:ln>
              <a:solidFill>
                <a:schemeClr val="bg1"/>
              </a:solidFill>
              <a:effectLst/>
              <a:latin typeface="+mn-lt"/>
              <a:ea typeface="+mn-ea"/>
              <a:cs typeface="+mn-ea"/>
              <a:sym typeface="+mn-lt"/>
            </a:rPr>
            <a:t>护理文书书写</a:t>
          </a:r>
        </a:p>
      </dsp:txBody>
      <dsp:txXfrm>
        <a:off x="124376" y="1611061"/>
        <a:ext cx="589601" cy="589601"/>
      </dsp:txXfrm>
    </dsp:sp>
    <dsp:sp modelId="{F2A85848-8E40-4E5F-9C29-16D8BEEF3B6F}">
      <dsp:nvSpPr>
        <dsp:cNvPr id="0" name=""/>
        <dsp:cNvSpPr/>
      </dsp:nvSpPr>
      <dsp:spPr>
        <a:xfrm rot="13500000">
          <a:off x="1043606" y="1384432"/>
          <a:ext cx="583204" cy="40869"/>
        </a:xfrm>
        <a:custGeom>
          <a:avLst/>
          <a:gdLst/>
          <a:ahLst/>
          <a:cxnLst/>
          <a:rect l="0" t="0" r="0" b="0"/>
          <a:pathLst>
            <a:path>
              <a:moveTo>
                <a:pt x="0" y="20434"/>
              </a:moveTo>
              <a:lnTo>
                <a:pt x="583204" y="204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rot="10800000">
        <a:off x="1320629" y="1390287"/>
        <a:ext cx="29160" cy="29160"/>
      </dsp:txXfrm>
    </dsp:sp>
    <dsp:sp modelId="{36739488-A47F-4E39-BE84-BCDA7CE78CB1}">
      <dsp:nvSpPr>
        <dsp:cNvPr id="0" name=""/>
        <dsp:cNvSpPr/>
      </dsp:nvSpPr>
      <dsp:spPr>
        <a:xfrm>
          <a:off x="417302" y="486960"/>
          <a:ext cx="833823" cy="8338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800" b="1" i="0" u="none" strike="noStrike" kern="1200" cap="none" normalizeH="0" baseline="0" dirty="0">
              <a:ln>
                <a:noFill/>
              </a:ln>
              <a:solidFill>
                <a:schemeClr val="bg1"/>
              </a:solidFill>
              <a:effectLst/>
              <a:latin typeface="+mn-lt"/>
              <a:ea typeface="+mn-ea"/>
              <a:cs typeface="+mn-ea"/>
              <a:sym typeface="+mn-lt"/>
            </a:rPr>
            <a:t>分级护理落实</a:t>
          </a:r>
        </a:p>
      </dsp:txBody>
      <dsp:txXfrm>
        <a:off x="539413" y="609071"/>
        <a:ext cx="589601" cy="589601"/>
      </dsp:txXfrm>
    </dsp:sp>
  </dsp:spTree>
</dsp:drawing>
</file>

<file path=ppt/diagrams/layout1.xml><?xml version="1.0" encoding="utf-8"?>
<dgm:layoutDef xmlns:dgm="http://schemas.openxmlformats.org/drawingml/2006/diagram" xmlns:a="http://schemas.openxmlformats.org/drawingml/2006/main" uniqueId="urn:microsoft.com/office/officeart/2005/8/layout/bList2#5">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2">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1A58A8-E6BE-4374-83DB-D3F4877800D3}"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6D64B0-A063-4C94-BB37-B694C5DFF499}" type="slidenum">
              <a:rPr lang="zh-CN" altLang="en-US" smtClean="0"/>
              <a:t>‹#›</a:t>
            </a:fld>
            <a:endParaRPr lang="zh-CN" altLang="en-US"/>
          </a:p>
        </p:txBody>
      </p:sp>
    </p:spTree>
    <p:extLst>
      <p:ext uri="{BB962C8B-B14F-4D97-AF65-F5344CB8AC3E}">
        <p14:creationId xmlns:p14="http://schemas.microsoft.com/office/powerpoint/2010/main" val="1683241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6D64B0-A063-4C94-BB37-B694C5DFF499}" type="slidenum">
              <a:rPr lang="zh-CN" altLang="en-US" smtClean="0"/>
              <a:t>1</a:t>
            </a:fld>
            <a:endParaRPr lang="zh-CN" altLang="en-US"/>
          </a:p>
        </p:txBody>
      </p:sp>
    </p:spTree>
    <p:extLst>
      <p:ext uri="{BB962C8B-B14F-4D97-AF65-F5344CB8AC3E}">
        <p14:creationId xmlns:p14="http://schemas.microsoft.com/office/powerpoint/2010/main" val="765264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t>10</a:t>
            </a:fld>
            <a:endParaRPr lang="zh-CN" altLang="en-US"/>
          </a:p>
        </p:txBody>
      </p:sp>
    </p:spTree>
    <p:extLst>
      <p:ext uri="{BB962C8B-B14F-4D97-AF65-F5344CB8AC3E}">
        <p14:creationId xmlns:p14="http://schemas.microsoft.com/office/powerpoint/2010/main" val="2078961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6D64B0-A063-4C94-BB37-B694C5DFF499}" type="slidenum">
              <a:rPr lang="zh-CN" altLang="en-US" smtClean="0"/>
              <a:t>11</a:t>
            </a:fld>
            <a:endParaRPr lang="zh-CN" altLang="en-US"/>
          </a:p>
        </p:txBody>
      </p:sp>
    </p:spTree>
    <p:extLst>
      <p:ext uri="{BB962C8B-B14F-4D97-AF65-F5344CB8AC3E}">
        <p14:creationId xmlns:p14="http://schemas.microsoft.com/office/powerpoint/2010/main" val="884745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12646-107E-4EAD-9573-39087FBC2611}" type="slidenum">
              <a:rPr lang="zh-CN" altLang="en-US" smtClean="0"/>
              <a:t>12</a:t>
            </a:fld>
            <a:endParaRPr lang="zh-CN" altLang="en-US"/>
          </a:p>
        </p:txBody>
      </p:sp>
    </p:spTree>
    <p:extLst>
      <p:ext uri="{BB962C8B-B14F-4D97-AF65-F5344CB8AC3E}">
        <p14:creationId xmlns:p14="http://schemas.microsoft.com/office/powerpoint/2010/main" val="3972492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6D64B0-A063-4C94-BB37-B694C5DFF499}" type="slidenum">
              <a:rPr lang="zh-CN" altLang="en-US" smtClean="0"/>
              <a:t>13</a:t>
            </a:fld>
            <a:endParaRPr lang="zh-CN" altLang="en-US"/>
          </a:p>
        </p:txBody>
      </p:sp>
    </p:spTree>
    <p:extLst>
      <p:ext uri="{BB962C8B-B14F-4D97-AF65-F5344CB8AC3E}">
        <p14:creationId xmlns:p14="http://schemas.microsoft.com/office/powerpoint/2010/main" val="831248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extLst>
      <p:ext uri="{BB962C8B-B14F-4D97-AF65-F5344CB8AC3E}">
        <p14:creationId xmlns:p14="http://schemas.microsoft.com/office/powerpoint/2010/main" val="2326459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6D64B0-A063-4C94-BB37-B694C5DFF499}" type="slidenum">
              <a:rPr lang="zh-CN" altLang="en-US" smtClean="0"/>
              <a:t>15</a:t>
            </a:fld>
            <a:endParaRPr lang="zh-CN" altLang="en-US"/>
          </a:p>
        </p:txBody>
      </p:sp>
    </p:spTree>
    <p:extLst>
      <p:ext uri="{BB962C8B-B14F-4D97-AF65-F5344CB8AC3E}">
        <p14:creationId xmlns:p14="http://schemas.microsoft.com/office/powerpoint/2010/main" val="3392767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6D64B0-A063-4C94-BB37-B694C5DFF499}" type="slidenum">
              <a:rPr lang="zh-CN" altLang="en-US" smtClean="0"/>
              <a:t>16</a:t>
            </a:fld>
            <a:endParaRPr lang="zh-CN" altLang="en-US"/>
          </a:p>
        </p:txBody>
      </p:sp>
    </p:spTree>
    <p:extLst>
      <p:ext uri="{BB962C8B-B14F-4D97-AF65-F5344CB8AC3E}">
        <p14:creationId xmlns:p14="http://schemas.microsoft.com/office/powerpoint/2010/main" val="1249552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6D64B0-A063-4C94-BB37-B694C5DFF499}" type="slidenum">
              <a:rPr lang="zh-CN" altLang="en-US" smtClean="0"/>
              <a:t>17</a:t>
            </a:fld>
            <a:endParaRPr lang="zh-CN" altLang="en-US"/>
          </a:p>
        </p:txBody>
      </p:sp>
    </p:spTree>
    <p:extLst>
      <p:ext uri="{BB962C8B-B14F-4D97-AF65-F5344CB8AC3E}">
        <p14:creationId xmlns:p14="http://schemas.microsoft.com/office/powerpoint/2010/main" val="950443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6D64B0-A063-4C94-BB37-B694C5DFF499}" type="slidenum">
              <a:rPr lang="zh-CN" altLang="en-US" smtClean="0"/>
              <a:t>18</a:t>
            </a:fld>
            <a:endParaRPr lang="zh-CN" altLang="en-US"/>
          </a:p>
        </p:txBody>
      </p:sp>
    </p:spTree>
    <p:extLst>
      <p:ext uri="{BB962C8B-B14F-4D97-AF65-F5344CB8AC3E}">
        <p14:creationId xmlns:p14="http://schemas.microsoft.com/office/powerpoint/2010/main" val="3827921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6D64B0-A063-4C94-BB37-B694C5DFF499}" type="slidenum">
              <a:rPr lang="zh-CN" altLang="en-US" smtClean="0"/>
              <a:t>19</a:t>
            </a:fld>
            <a:endParaRPr lang="zh-CN" altLang="en-US"/>
          </a:p>
        </p:txBody>
      </p:sp>
    </p:spTree>
    <p:extLst>
      <p:ext uri="{BB962C8B-B14F-4D97-AF65-F5344CB8AC3E}">
        <p14:creationId xmlns:p14="http://schemas.microsoft.com/office/powerpoint/2010/main" val="1071208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92AC421-2545-4F84-A527-1B9B71781843}" type="slidenum">
              <a:rPr lang="zh-CN" altLang="en-US" smtClean="0"/>
              <a:t>2</a:t>
            </a:fld>
            <a:endParaRPr lang="zh-CN" altLang="en-US"/>
          </a:p>
        </p:txBody>
      </p:sp>
    </p:spTree>
    <p:extLst>
      <p:ext uri="{BB962C8B-B14F-4D97-AF65-F5344CB8AC3E}">
        <p14:creationId xmlns:p14="http://schemas.microsoft.com/office/powerpoint/2010/main" val="3529287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6D64B0-A063-4C94-BB37-B694C5DFF499}" type="slidenum">
              <a:rPr lang="zh-CN" altLang="en-US" smtClean="0"/>
              <a:t>20</a:t>
            </a:fld>
            <a:endParaRPr lang="zh-CN" altLang="en-US"/>
          </a:p>
        </p:txBody>
      </p:sp>
    </p:spTree>
    <p:extLst>
      <p:ext uri="{BB962C8B-B14F-4D97-AF65-F5344CB8AC3E}">
        <p14:creationId xmlns:p14="http://schemas.microsoft.com/office/powerpoint/2010/main" val="4261803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6D64B0-A063-4C94-BB37-B694C5DFF499}" type="slidenum">
              <a:rPr lang="zh-CN" altLang="en-US" smtClean="0"/>
              <a:t>21</a:t>
            </a:fld>
            <a:endParaRPr lang="zh-CN" altLang="en-US"/>
          </a:p>
        </p:txBody>
      </p:sp>
    </p:spTree>
    <p:extLst>
      <p:ext uri="{BB962C8B-B14F-4D97-AF65-F5344CB8AC3E}">
        <p14:creationId xmlns:p14="http://schemas.microsoft.com/office/powerpoint/2010/main" val="2742874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6D64B0-A063-4C94-BB37-B694C5DFF499}" type="slidenum">
              <a:rPr lang="zh-CN" altLang="en-US" smtClean="0"/>
              <a:t>22</a:t>
            </a:fld>
            <a:endParaRPr lang="zh-CN" altLang="en-US"/>
          </a:p>
        </p:txBody>
      </p:sp>
    </p:spTree>
    <p:extLst>
      <p:ext uri="{BB962C8B-B14F-4D97-AF65-F5344CB8AC3E}">
        <p14:creationId xmlns:p14="http://schemas.microsoft.com/office/powerpoint/2010/main" val="2463314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1B6393-E920-4FB8-95BE-2B1ADA7E8473}" type="slidenum">
              <a:rPr lang="zh-CN" altLang="en-US" smtClean="0"/>
              <a:t>23</a:t>
            </a:fld>
            <a:endParaRPr lang="zh-CN" altLang="en-US"/>
          </a:p>
        </p:txBody>
      </p:sp>
    </p:spTree>
    <p:extLst>
      <p:ext uri="{BB962C8B-B14F-4D97-AF65-F5344CB8AC3E}">
        <p14:creationId xmlns:p14="http://schemas.microsoft.com/office/powerpoint/2010/main" val="2492921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6D64B0-A063-4C94-BB37-B694C5DFF499}" type="slidenum">
              <a:rPr lang="zh-CN" altLang="en-US" smtClean="0"/>
              <a:t>24</a:t>
            </a:fld>
            <a:endParaRPr lang="zh-CN" altLang="en-US"/>
          </a:p>
        </p:txBody>
      </p:sp>
    </p:spTree>
    <p:extLst>
      <p:ext uri="{BB962C8B-B14F-4D97-AF65-F5344CB8AC3E}">
        <p14:creationId xmlns:p14="http://schemas.microsoft.com/office/powerpoint/2010/main" val="2538451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6D64B0-A063-4C94-BB37-B694C5DFF499}" type="slidenum">
              <a:rPr lang="zh-CN" altLang="en-US" smtClean="0"/>
              <a:t>3</a:t>
            </a:fld>
            <a:endParaRPr lang="zh-CN" altLang="en-US"/>
          </a:p>
        </p:txBody>
      </p:sp>
    </p:spTree>
    <p:extLst>
      <p:ext uri="{BB962C8B-B14F-4D97-AF65-F5344CB8AC3E}">
        <p14:creationId xmlns:p14="http://schemas.microsoft.com/office/powerpoint/2010/main" val="857380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6D64B0-A063-4C94-BB37-B694C5DFF499}" type="slidenum">
              <a:rPr lang="zh-CN" altLang="en-US" smtClean="0"/>
              <a:t>4</a:t>
            </a:fld>
            <a:endParaRPr lang="zh-CN" altLang="en-US"/>
          </a:p>
        </p:txBody>
      </p:sp>
    </p:spTree>
    <p:extLst>
      <p:ext uri="{BB962C8B-B14F-4D97-AF65-F5344CB8AC3E}">
        <p14:creationId xmlns:p14="http://schemas.microsoft.com/office/powerpoint/2010/main" val="3184096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6D64B0-A063-4C94-BB37-B694C5DFF499}" type="slidenum">
              <a:rPr lang="zh-CN" altLang="en-US" smtClean="0"/>
              <a:t>5</a:t>
            </a:fld>
            <a:endParaRPr lang="zh-CN" altLang="en-US"/>
          </a:p>
        </p:txBody>
      </p:sp>
    </p:spTree>
    <p:extLst>
      <p:ext uri="{BB962C8B-B14F-4D97-AF65-F5344CB8AC3E}">
        <p14:creationId xmlns:p14="http://schemas.microsoft.com/office/powerpoint/2010/main" val="3859277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6D64B0-A063-4C94-BB37-B694C5DFF499}" type="slidenum">
              <a:rPr lang="zh-CN" altLang="en-US" smtClean="0"/>
              <a:t>6</a:t>
            </a:fld>
            <a:endParaRPr lang="zh-CN" altLang="en-US"/>
          </a:p>
        </p:txBody>
      </p:sp>
    </p:spTree>
    <p:extLst>
      <p:ext uri="{BB962C8B-B14F-4D97-AF65-F5344CB8AC3E}">
        <p14:creationId xmlns:p14="http://schemas.microsoft.com/office/powerpoint/2010/main" val="861708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6D64B0-A063-4C94-BB37-B694C5DFF499}" type="slidenum">
              <a:rPr lang="zh-CN" altLang="en-US" smtClean="0"/>
              <a:t>7</a:t>
            </a:fld>
            <a:endParaRPr lang="zh-CN" altLang="en-US"/>
          </a:p>
        </p:txBody>
      </p:sp>
    </p:spTree>
    <p:extLst>
      <p:ext uri="{BB962C8B-B14F-4D97-AF65-F5344CB8AC3E}">
        <p14:creationId xmlns:p14="http://schemas.microsoft.com/office/powerpoint/2010/main" val="169226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t>8</a:t>
            </a:fld>
            <a:endParaRPr lang="zh-CN" altLang="en-US"/>
          </a:p>
        </p:txBody>
      </p:sp>
    </p:spTree>
    <p:extLst>
      <p:ext uri="{BB962C8B-B14F-4D97-AF65-F5344CB8AC3E}">
        <p14:creationId xmlns:p14="http://schemas.microsoft.com/office/powerpoint/2010/main" val="4164803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t>9</a:t>
            </a:fld>
            <a:endParaRPr lang="zh-CN" altLang="en-US"/>
          </a:p>
        </p:txBody>
      </p:sp>
    </p:spTree>
    <p:extLst>
      <p:ext uri="{BB962C8B-B14F-4D97-AF65-F5344CB8AC3E}">
        <p14:creationId xmlns:p14="http://schemas.microsoft.com/office/powerpoint/2010/main" val="1213816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F7160912-C901-46C5-A15E-36E000D50D44}"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77C3859-7952-4DDF-ACCB-FF8264E1F3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5" name="矩形 4"/>
          <p:cNvSpPr/>
          <p:nvPr userDrawn="1"/>
        </p:nvSpPr>
        <p:spPr>
          <a:xfrm>
            <a:off x="0" y="192777"/>
            <a:ext cx="467291" cy="3855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5" name="矩形 4"/>
          <p:cNvSpPr/>
          <p:nvPr userDrawn="1"/>
        </p:nvSpPr>
        <p:spPr>
          <a:xfrm>
            <a:off x="0" y="192777"/>
            <a:ext cx="467291" cy="3855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F7160912-C901-46C5-A15E-36E000D50D44}"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77C3859-7952-4DDF-ACCB-FF8264E1F3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F7160912-C901-46C5-A15E-36E000D50D44}"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77C3859-7952-4DDF-ACCB-FF8264E1F3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7160912-C901-46C5-A15E-36E000D50D44}"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77C3859-7952-4DDF-ACCB-FF8264E1F3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928"/>
            <a:ext cx="5800725"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7160912-C901-46C5-A15E-36E000D50D44}"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77C3859-7952-4DDF-ACCB-FF8264E1F3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877C4908-FE0A-43F2-B8DA-9F799352565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任意多边形 14"/>
          <p:cNvSpPr/>
          <p:nvPr userDrawn="1"/>
        </p:nvSpPr>
        <p:spPr>
          <a:xfrm>
            <a:off x="8711160" y="4723360"/>
            <a:ext cx="432841" cy="432974"/>
          </a:xfrm>
          <a:custGeom>
            <a:avLst/>
            <a:gdLst>
              <a:gd name="connsiteX0" fmla="*/ 689548 w 1064301"/>
              <a:gd name="connsiteY0" fmla="*/ 0 h 1064301"/>
              <a:gd name="connsiteX1" fmla="*/ 957951 w 1064301"/>
              <a:gd name="connsiteY1" fmla="*/ 54188 h 1064301"/>
              <a:gd name="connsiteX2" fmla="*/ 1064301 w 1064301"/>
              <a:gd name="connsiteY2" fmla="*/ 111913 h 1064301"/>
              <a:gd name="connsiteX3" fmla="*/ 1064301 w 1064301"/>
              <a:gd name="connsiteY3" fmla="*/ 1064301 h 1064301"/>
              <a:gd name="connsiteX4" fmla="*/ 111913 w 1064301"/>
              <a:gd name="connsiteY4" fmla="*/ 1064301 h 1064301"/>
              <a:gd name="connsiteX5" fmla="*/ 54188 w 1064301"/>
              <a:gd name="connsiteY5" fmla="*/ 957951 h 1064301"/>
              <a:gd name="connsiteX6" fmla="*/ 0 w 1064301"/>
              <a:gd name="connsiteY6" fmla="*/ 689548 h 1064301"/>
              <a:gd name="connsiteX7" fmla="*/ 689548 w 1064301"/>
              <a:gd name="connsiteY7" fmla="*/ 0 h 106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4301" h="1064301">
                <a:moveTo>
                  <a:pt x="689548" y="0"/>
                </a:moveTo>
                <a:cubicBezTo>
                  <a:pt x="784755" y="0"/>
                  <a:pt x="875455" y="19295"/>
                  <a:pt x="957951" y="54188"/>
                </a:cubicBezTo>
                <a:lnTo>
                  <a:pt x="1064301" y="111913"/>
                </a:lnTo>
                <a:lnTo>
                  <a:pt x="1064301" y="1064301"/>
                </a:lnTo>
                <a:lnTo>
                  <a:pt x="111913" y="1064301"/>
                </a:lnTo>
                <a:lnTo>
                  <a:pt x="54188" y="957951"/>
                </a:lnTo>
                <a:cubicBezTo>
                  <a:pt x="19295" y="875455"/>
                  <a:pt x="0" y="784755"/>
                  <a:pt x="0" y="689548"/>
                </a:cubicBezTo>
                <a:cubicBezTo>
                  <a:pt x="0" y="308721"/>
                  <a:pt x="308721" y="0"/>
                  <a:pt x="689548"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TextBox 15"/>
          <p:cNvSpPr txBox="1"/>
          <p:nvPr userDrawn="1"/>
        </p:nvSpPr>
        <p:spPr>
          <a:xfrm>
            <a:off x="8785275" y="4860172"/>
            <a:ext cx="340825" cy="221197"/>
          </a:xfrm>
          <a:prstGeom prst="rect">
            <a:avLst/>
          </a:prstGeom>
          <a:noFill/>
        </p:spPr>
        <p:txBody>
          <a:bodyPr wrap="square" lIns="51419" tIns="25709" rIns="51419" bIns="25709" rtlCol="0">
            <a:spAutoFit/>
          </a:bodyPr>
          <a:lstStyle/>
          <a:p>
            <a:pPr algn="ctr"/>
            <a:fld id="{2EEF1883-7A0E-4F66-9932-E581691AD397}" type="slidenum">
              <a:rPr lang="zh-CN" altLang="en-US" sz="1100" smtClean="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zh-CN" altLang="en-US" sz="1100" dirty="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100" b="0" dirty="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3" name="矩形 2"/>
          <p:cNvSpPr/>
          <p:nvPr userDrawn="1"/>
        </p:nvSpPr>
        <p:spPr>
          <a:xfrm>
            <a:off x="0" y="160276"/>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
        <p:nvSpPr>
          <p:cNvPr id="4" name="文本框 37"/>
          <p:cNvSpPr txBox="1"/>
          <p:nvPr userDrawn="1"/>
        </p:nvSpPr>
        <p:spPr>
          <a:xfrm>
            <a:off x="545445" y="196280"/>
            <a:ext cx="1369614" cy="315475"/>
          </a:xfrm>
          <a:prstGeom prst="rect">
            <a:avLst/>
          </a:prstGeom>
          <a:noFill/>
        </p:spPr>
        <p:txBody>
          <a:bodyPr wrap="none" lIns="68584" tIns="34292" rIns="68584" bIns="34292" rtlCol="0">
            <a:spAutoFit/>
          </a:bodyPr>
          <a:lstStyle/>
          <a:p>
            <a:pPr lvl="0"/>
            <a:r>
              <a:rPr lang="zh-CN" altLang="zh-CN" sz="1600" b="0" i="0" dirty="0">
                <a:solidFill>
                  <a:schemeClr val="accent1"/>
                </a:solidFill>
                <a:latin typeface="微软雅黑" panose="020B0503020204020204" pitchFamily="34" charset="-122"/>
                <a:ea typeface="微软雅黑" panose="020B0503020204020204" pitchFamily="34" charset="-122"/>
              </a:rPr>
              <a:t>年度工作概述</a:t>
            </a:r>
          </a:p>
        </p:txBody>
      </p:sp>
    </p:spTree>
  </p:cSld>
  <p:clrMapOvr>
    <a:masterClrMapping/>
  </p:clrMapOvr>
  <p:transition spd="med" advClick="0" advTm="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7160912-C901-46C5-A15E-36E000D50D44}"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77C3859-7952-4DDF-ACCB-FF8264E1F3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803"/>
            <a:ext cx="8229600" cy="857515"/>
          </a:xfrm>
        </p:spPr>
        <p:txBody>
          <a:bodyPr/>
          <a:lstStyle/>
          <a:p>
            <a:r>
              <a:rPr lang="zh-CN" altLang="en-US" noProof="1"/>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38D9D0CC-2592-4809-900B-655FF6BF8FFE}" type="datetime1">
              <a:rPr lang="zh-CN" altLang="en-US"/>
              <a:t>2021/1/6</a:t>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fld id="{F6CC42DD-752C-4899-AEEF-6B8C8C58ABE5}" type="slidenum">
              <a:rPr lang="zh-CN" altLang="en-US"/>
              <a:t>‹#›</a:t>
            </a:fld>
            <a:endParaRPr lang="zh-CN" altLang="en-US" sz="18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2" name="矩形 1"/>
          <p:cNvSpPr/>
          <p:nvPr userDrawn="1"/>
        </p:nvSpPr>
        <p:spPr>
          <a:xfrm>
            <a:off x="0" y="0"/>
            <a:ext cx="9144000" cy="514508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TextBox 1"/>
          <p:cNvSpPr txBox="1"/>
          <p:nvPr userDrawn="1"/>
        </p:nvSpPr>
        <p:spPr>
          <a:xfrm>
            <a:off x="3842567" y="368823"/>
            <a:ext cx="1338829" cy="323165"/>
          </a:xfrm>
          <a:prstGeom prst="rect">
            <a:avLst/>
          </a:prstGeom>
          <a:noFill/>
        </p:spPr>
        <p:txBody>
          <a:bodyPr wrap="none" rtlCol="0">
            <a:spAutoFit/>
          </a:bodyPr>
          <a:lstStyle/>
          <a:p>
            <a:pPr lvl="0" algn="ctr"/>
            <a:r>
              <a:rPr lang="zh-CN" altLang="en-US" sz="1500" b="1">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7" y="710766"/>
            <a:ext cx="2562233" cy="369332"/>
          </a:xfrm>
          <a:prstGeom prst="rect">
            <a:avLst/>
          </a:prstGeom>
          <a:noFill/>
        </p:spPr>
        <p:txBody>
          <a:bodyPr wrap="square" rtlCol="0">
            <a:spAutoFit/>
          </a:bodyPr>
          <a:lstStyle/>
          <a:p>
            <a:pPr algn="ctr"/>
            <a:r>
              <a:rPr lang="zh-CN" altLang="en-US" sz="90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F7160912-C901-46C5-A15E-36E000D50D44}"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77C3859-7952-4DDF-ACCB-FF8264E1F3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F7160912-C901-46C5-A15E-36E000D50D44}"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77C3859-7952-4DDF-ACCB-FF8264E1F3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9386"/>
            <a:ext cx="3868340"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9386"/>
            <a:ext cx="388739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F7160912-C901-46C5-A15E-36E000D50D44}" type="datetimeFigureOut">
              <a:rPr lang="zh-CN" altLang="en-US" smtClean="0"/>
              <a:t>2021/1/6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77C3859-7952-4DDF-ACCB-FF8264E1F3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7160912-C901-46C5-A15E-36E000D50D44}" type="datetimeFigureOut">
              <a:rPr lang="zh-CN" altLang="en-US" smtClean="0"/>
              <a:t>2021/1/6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77C3859-7952-4DDF-ACCB-FF8264E1F3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160912-C901-46C5-A15E-36E000D50D44}" type="datetimeFigureOut">
              <a:rPr lang="zh-CN" altLang="en-US" smtClean="0"/>
              <a:t>2021/1/6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77C3859-7952-4DDF-ACCB-FF8264E1F3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3" name="矩形 2"/>
          <p:cNvSpPr/>
          <p:nvPr userDrawn="1"/>
        </p:nvSpPr>
        <p:spPr>
          <a:xfrm>
            <a:off x="0" y="192777"/>
            <a:ext cx="467291" cy="3855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5" name="矩形 4"/>
          <p:cNvSpPr/>
          <p:nvPr userDrawn="1"/>
        </p:nvSpPr>
        <p:spPr>
          <a:xfrm>
            <a:off x="0" y="192777"/>
            <a:ext cx="467291" cy="3855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F7160912-C901-46C5-A15E-36E000D50D44}" type="datetimeFigureOut">
              <a:rPr lang="zh-CN" altLang="en-US" smtClean="0"/>
              <a:t>2021/1/6</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B77C3859-7952-4DDF-ACCB-FF8264E1F3A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80" y="0"/>
            <a:ext cx="9128520" cy="5145088"/>
          </a:xfrm>
          <a:prstGeom prst="rect">
            <a:avLst/>
          </a:prstGeom>
        </p:spPr>
      </p:pic>
      <p:pic>
        <p:nvPicPr>
          <p:cNvPr id="18" name="图片 17"/>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t="1716" r="8772"/>
          <a:stretch>
            <a:fillRect/>
          </a:stretch>
        </p:blipFill>
        <p:spPr>
          <a:xfrm>
            <a:off x="2735796" y="808348"/>
            <a:ext cx="5403953" cy="3996444"/>
          </a:xfrm>
          <a:prstGeom prst="rect">
            <a:avLst/>
          </a:prstGeom>
          <a:effectLst>
            <a:softEdge rad="1270000"/>
          </a:effectLst>
        </p:spPr>
      </p:pic>
      <p:cxnSp>
        <p:nvCxnSpPr>
          <p:cNvPr id="12" name="直接连接符 11"/>
          <p:cNvCxnSpPr/>
          <p:nvPr/>
        </p:nvCxnSpPr>
        <p:spPr>
          <a:xfrm>
            <a:off x="1799692" y="2776393"/>
            <a:ext cx="5024759"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15480" y="1458577"/>
            <a:ext cx="7452320" cy="212423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p:cNvSpPr txBox="1"/>
          <p:nvPr/>
        </p:nvSpPr>
        <p:spPr>
          <a:xfrm>
            <a:off x="1009048" y="1732563"/>
            <a:ext cx="5544616" cy="1754326"/>
          </a:xfrm>
          <a:prstGeom prst="rect">
            <a:avLst/>
          </a:prstGeom>
          <a:noFill/>
        </p:spPr>
        <p:txBody>
          <a:bodyPr wrap="square" rtlCol="0">
            <a:spAutoFit/>
          </a:bodyPr>
          <a:lstStyle/>
          <a:p>
            <a:r>
              <a:rPr lang="zh-CN" altLang="en-US" sz="6000" dirty="0">
                <a:solidFill>
                  <a:schemeClr val="bg1"/>
                </a:solidFill>
                <a:cs typeface="+mn-ea"/>
                <a:sym typeface="+mn-lt"/>
              </a:rPr>
              <a:t>护士长述职报告</a:t>
            </a:r>
            <a:endParaRPr lang="en-US" altLang="zh-CN" sz="6000" dirty="0">
              <a:solidFill>
                <a:schemeClr val="bg1"/>
              </a:solidFill>
              <a:cs typeface="+mn-ea"/>
              <a:sym typeface="+mn-lt"/>
            </a:endParaRPr>
          </a:p>
          <a:p>
            <a:r>
              <a:rPr lang="en-US" altLang="zh-CN" sz="4400" dirty="0">
                <a:solidFill>
                  <a:schemeClr val="bg1"/>
                </a:solidFill>
                <a:cs typeface="+mn-ea"/>
                <a:sym typeface="+mn-lt"/>
              </a:rPr>
              <a:t>202x</a:t>
            </a:r>
            <a:endParaRPr lang="zh-CN" altLang="en-US" sz="4400" dirty="0">
              <a:solidFill>
                <a:schemeClr val="bg1"/>
              </a:solidFill>
              <a:cs typeface="+mn-ea"/>
              <a:sym typeface="+mn-lt"/>
            </a:endParaRPr>
          </a:p>
        </p:txBody>
      </p:sp>
      <p:cxnSp>
        <p:nvCxnSpPr>
          <p:cNvPr id="29" name="直接连接符 28"/>
          <p:cNvCxnSpPr/>
          <p:nvPr/>
        </p:nvCxnSpPr>
        <p:spPr>
          <a:xfrm>
            <a:off x="971349" y="1773333"/>
            <a:ext cx="0" cy="159842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heel(1)">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8706" y="1920698"/>
            <a:ext cx="9143435" cy="519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rtlCol="0" anchor="ctr"/>
          <a:lstStyle/>
          <a:p>
            <a:pPr algn="ctr"/>
            <a:endParaRPr lang="zh-CN" altLang="en-US">
              <a:cs typeface="+mn-ea"/>
              <a:sym typeface="+mn-lt"/>
            </a:endParaRPr>
          </a:p>
        </p:txBody>
      </p:sp>
      <p:sp>
        <p:nvSpPr>
          <p:cNvPr id="6" name="文本占位符 171009"/>
          <p:cNvSpPr>
            <a:spLocks noGrp="1"/>
          </p:cNvSpPr>
          <p:nvPr/>
        </p:nvSpPr>
        <p:spPr>
          <a:xfrm>
            <a:off x="504748" y="514057"/>
            <a:ext cx="8229600" cy="4530725"/>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l"/>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7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3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9pPr>
          </a:lstStyle>
          <a:p>
            <a:pPr>
              <a:lnSpc>
                <a:spcPct val="80000"/>
              </a:lnSpc>
              <a:buNone/>
            </a:pPr>
            <a:endParaRPr lang="zh-CN" altLang="en-US" sz="4400" b="1" dirty="0">
              <a:cs typeface="+mn-ea"/>
              <a:sym typeface="+mn-lt"/>
            </a:endParaRPr>
          </a:p>
        </p:txBody>
      </p:sp>
      <p:sp>
        <p:nvSpPr>
          <p:cNvPr id="3" name="文本框 2"/>
          <p:cNvSpPr txBox="1"/>
          <p:nvPr/>
        </p:nvSpPr>
        <p:spPr>
          <a:xfrm>
            <a:off x="881872" y="709110"/>
            <a:ext cx="7380820" cy="1200329"/>
          </a:xfrm>
          <a:prstGeom prst="rect">
            <a:avLst/>
          </a:prstGeom>
          <a:noFill/>
        </p:spPr>
        <p:txBody>
          <a:bodyPr wrap="square" rtlCol="0">
            <a:spAutoFit/>
          </a:bodyPr>
          <a:lstStyle/>
          <a:p>
            <a:pPr algn="just"/>
            <a:r>
              <a:rPr lang="en-US" altLang="zh-CN" b="1" dirty="0">
                <a:solidFill>
                  <a:schemeClr val="accent1"/>
                </a:solidFill>
                <a:cs typeface="+mn-ea"/>
                <a:sym typeface="+mn-lt"/>
              </a:rPr>
              <a:t> 5</a:t>
            </a:r>
            <a:r>
              <a:rPr lang="zh-CN" altLang="en-US" b="1" dirty="0">
                <a:solidFill>
                  <a:schemeClr val="accent1"/>
                </a:solidFill>
                <a:cs typeface="+mn-ea"/>
                <a:sym typeface="+mn-lt"/>
              </a:rPr>
              <a:t>、截止</a:t>
            </a:r>
            <a:r>
              <a:rPr lang="en-US" altLang="zh-CN" b="1" dirty="0">
                <a:solidFill>
                  <a:schemeClr val="accent1"/>
                </a:solidFill>
                <a:cs typeface="+mn-ea"/>
                <a:sym typeface="+mn-lt"/>
              </a:rPr>
              <a:t>11</a:t>
            </a:r>
            <a:r>
              <a:rPr lang="zh-CN" altLang="en-US" b="1" dirty="0">
                <a:solidFill>
                  <a:schemeClr val="accent1"/>
                </a:solidFill>
                <a:cs typeface="+mn-ea"/>
                <a:sym typeface="+mn-lt"/>
              </a:rPr>
              <a:t>月</a:t>
            </a:r>
            <a:r>
              <a:rPr lang="en-US" altLang="zh-CN" b="1" dirty="0">
                <a:solidFill>
                  <a:schemeClr val="accent1"/>
                </a:solidFill>
                <a:cs typeface="+mn-ea"/>
                <a:sym typeface="+mn-lt"/>
              </a:rPr>
              <a:t>30</a:t>
            </a:r>
            <a:r>
              <a:rPr lang="zh-CN" altLang="en-US" b="1" dirty="0">
                <a:solidFill>
                  <a:schemeClr val="accent1"/>
                </a:solidFill>
                <a:cs typeface="+mn-ea"/>
                <a:sym typeface="+mn-lt"/>
              </a:rPr>
              <a:t>日，监护病室运行一个月来，共收治普外科术后病人</a:t>
            </a:r>
            <a:r>
              <a:rPr lang="en-US" altLang="zh-CN" b="1" dirty="0">
                <a:solidFill>
                  <a:schemeClr val="accent1"/>
                </a:solidFill>
                <a:cs typeface="+mn-ea"/>
                <a:sym typeface="+mn-lt"/>
              </a:rPr>
              <a:t>51</a:t>
            </a:r>
            <a:r>
              <a:rPr lang="zh-CN" altLang="en-US" b="1" dirty="0">
                <a:solidFill>
                  <a:schemeClr val="accent1"/>
                </a:solidFill>
                <a:cs typeface="+mn-ea"/>
                <a:sym typeface="+mn-lt"/>
              </a:rPr>
              <a:t>例、烧伤科术后病人</a:t>
            </a:r>
            <a:r>
              <a:rPr lang="en-US" altLang="zh-CN" b="1" dirty="0">
                <a:solidFill>
                  <a:schemeClr val="accent1"/>
                </a:solidFill>
                <a:cs typeface="+mn-ea"/>
                <a:sym typeface="+mn-lt"/>
              </a:rPr>
              <a:t>13</a:t>
            </a:r>
            <a:r>
              <a:rPr lang="zh-CN" altLang="en-US" b="1" dirty="0">
                <a:solidFill>
                  <a:schemeClr val="accent1"/>
                </a:solidFill>
                <a:cs typeface="+mn-ea"/>
                <a:sym typeface="+mn-lt"/>
              </a:rPr>
              <a:t>例，入住率</a:t>
            </a:r>
            <a:r>
              <a:rPr lang="en-US" altLang="zh-CN" b="1" dirty="0">
                <a:solidFill>
                  <a:schemeClr val="accent1"/>
                </a:solidFill>
                <a:cs typeface="+mn-ea"/>
                <a:sym typeface="+mn-lt"/>
              </a:rPr>
              <a:t>100%</a:t>
            </a:r>
            <a:r>
              <a:rPr lang="zh-CN" altLang="en-US" b="1" dirty="0">
                <a:solidFill>
                  <a:schemeClr val="accent1"/>
                </a:solidFill>
                <a:cs typeface="+mn-ea"/>
                <a:sym typeface="+mn-lt"/>
              </a:rPr>
              <a:t>，患者满意率</a:t>
            </a:r>
            <a:r>
              <a:rPr lang="en-US" altLang="zh-CN" b="1" dirty="0">
                <a:solidFill>
                  <a:schemeClr val="accent1"/>
                </a:solidFill>
                <a:cs typeface="+mn-ea"/>
                <a:sym typeface="+mn-lt"/>
              </a:rPr>
              <a:t>100%</a:t>
            </a:r>
            <a:r>
              <a:rPr lang="zh-CN" altLang="en-US" b="1" dirty="0">
                <a:solidFill>
                  <a:schemeClr val="accent1"/>
                </a:solidFill>
                <a:cs typeface="+mn-ea"/>
                <a:sym typeface="+mn-lt"/>
              </a:rPr>
              <a:t>。不仅确保了医疗护理安全，提高护理质量，体现优质护理特色，从而扩大医院知名度。</a:t>
            </a:r>
            <a:endParaRPr lang="zh-CN" altLang="en-US" dirty="0">
              <a:solidFill>
                <a:schemeClr val="accent1"/>
              </a:solidFill>
              <a:cs typeface="+mn-ea"/>
              <a:sym typeface="+mn-lt"/>
            </a:endParaRPr>
          </a:p>
        </p:txBody>
      </p:sp>
      <p:sp>
        <p:nvSpPr>
          <p:cNvPr id="8" name="文本占位符 169986"/>
          <p:cNvSpPr>
            <a:spLocks noGrp="1"/>
          </p:cNvSpPr>
          <p:nvPr/>
        </p:nvSpPr>
        <p:spPr>
          <a:xfrm>
            <a:off x="609600" y="459582"/>
            <a:ext cx="8229600" cy="4530725"/>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l"/>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7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3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9pPr>
          </a:lstStyle>
          <a:p>
            <a:endParaRPr lang="zh-CN" altLang="en-US" sz="3600" dirty="0">
              <a:cs typeface="+mn-ea"/>
              <a:sym typeface="+mn-lt"/>
            </a:endParaRPr>
          </a:p>
          <a:p>
            <a:endParaRPr lang="zh-CN" altLang="en-US" sz="3600" dirty="0">
              <a:cs typeface="+mn-ea"/>
              <a:sym typeface="+mn-lt"/>
            </a:endParaRPr>
          </a:p>
        </p:txBody>
      </p:sp>
      <p:sp>
        <p:nvSpPr>
          <p:cNvPr id="5" name="文本框 4"/>
          <p:cNvSpPr txBox="1"/>
          <p:nvPr/>
        </p:nvSpPr>
        <p:spPr>
          <a:xfrm>
            <a:off x="4090813" y="2688200"/>
            <a:ext cx="4170326" cy="2031325"/>
          </a:xfrm>
          <a:prstGeom prst="rect">
            <a:avLst/>
          </a:prstGeom>
          <a:noFill/>
        </p:spPr>
        <p:txBody>
          <a:bodyPr wrap="square" rtlCol="0">
            <a:spAutoFit/>
          </a:bodyPr>
          <a:lstStyle/>
          <a:p>
            <a:pPr algn="just">
              <a:buNone/>
            </a:pPr>
            <a:r>
              <a:rPr lang="en-US" altLang="zh-CN" sz="1600" b="1" dirty="0">
                <a:solidFill>
                  <a:schemeClr val="accent1"/>
                </a:solidFill>
                <a:cs typeface="+mn-ea"/>
                <a:sym typeface="+mn-lt"/>
              </a:rPr>
              <a:t> </a:t>
            </a:r>
            <a:r>
              <a:rPr lang="en-US" altLang="zh-CN" b="1" dirty="0">
                <a:solidFill>
                  <a:schemeClr val="accent1"/>
                </a:solidFill>
                <a:cs typeface="+mn-ea"/>
                <a:sym typeface="+mn-lt"/>
              </a:rPr>
              <a:t>6</a:t>
            </a:r>
            <a:r>
              <a:rPr lang="zh-CN" altLang="en-US" b="1" dirty="0">
                <a:solidFill>
                  <a:schemeClr val="accent1"/>
                </a:solidFill>
                <a:cs typeface="+mn-ea"/>
                <a:sym typeface="+mn-lt"/>
              </a:rPr>
              <a:t>、周转率快，赢得了经济效益。较原来常规费用基础上每位多收近</a:t>
            </a:r>
            <a:r>
              <a:rPr lang="en-US" altLang="zh-CN" b="1" dirty="0">
                <a:solidFill>
                  <a:schemeClr val="accent1"/>
                </a:solidFill>
                <a:cs typeface="+mn-ea"/>
                <a:sym typeface="+mn-lt"/>
              </a:rPr>
              <a:t>200</a:t>
            </a:r>
            <a:r>
              <a:rPr lang="zh-CN" altLang="en-US" b="1" dirty="0">
                <a:solidFill>
                  <a:schemeClr val="accent1"/>
                </a:solidFill>
                <a:cs typeface="+mn-ea"/>
                <a:sym typeface="+mn-lt"/>
              </a:rPr>
              <a:t>元。（重症监护费每小时</a:t>
            </a:r>
            <a:r>
              <a:rPr lang="en-US" altLang="zh-CN" b="1" dirty="0">
                <a:solidFill>
                  <a:schemeClr val="accent1"/>
                </a:solidFill>
                <a:cs typeface="+mn-ea"/>
                <a:sym typeface="+mn-lt"/>
              </a:rPr>
              <a:t>8</a:t>
            </a:r>
            <a:r>
              <a:rPr lang="zh-CN" altLang="en-US" b="1" dirty="0">
                <a:solidFill>
                  <a:schemeClr val="accent1"/>
                </a:solidFill>
                <a:cs typeface="+mn-ea"/>
                <a:sym typeface="+mn-lt"/>
              </a:rPr>
              <a:t>元、床位费多收</a:t>
            </a:r>
            <a:r>
              <a:rPr lang="en-US" altLang="zh-CN" b="1" dirty="0">
                <a:solidFill>
                  <a:schemeClr val="accent1"/>
                </a:solidFill>
                <a:cs typeface="+mn-ea"/>
                <a:sym typeface="+mn-lt"/>
              </a:rPr>
              <a:t>40</a:t>
            </a:r>
            <a:r>
              <a:rPr lang="zh-CN" altLang="en-US" b="1" dirty="0">
                <a:solidFill>
                  <a:schemeClr val="accent1"/>
                </a:solidFill>
                <a:cs typeface="+mn-ea"/>
                <a:sym typeface="+mn-lt"/>
              </a:rPr>
              <a:t>元，面罩吸氧</a:t>
            </a:r>
            <a:r>
              <a:rPr lang="en-US" altLang="zh-CN" b="1" dirty="0">
                <a:solidFill>
                  <a:schemeClr val="accent1"/>
                </a:solidFill>
                <a:cs typeface="+mn-ea"/>
                <a:sym typeface="+mn-lt"/>
              </a:rPr>
              <a:t>41.36</a:t>
            </a:r>
            <a:r>
              <a:rPr lang="zh-CN" altLang="en-US" b="1" dirty="0">
                <a:solidFill>
                  <a:schemeClr val="accent1"/>
                </a:solidFill>
                <a:cs typeface="+mn-ea"/>
                <a:sym typeface="+mn-lt"/>
              </a:rPr>
              <a:t>元、专项护理多收</a:t>
            </a:r>
            <a:r>
              <a:rPr lang="en-US" altLang="zh-CN" b="1" dirty="0">
                <a:solidFill>
                  <a:schemeClr val="accent1"/>
                </a:solidFill>
                <a:cs typeface="+mn-ea"/>
                <a:sym typeface="+mn-lt"/>
              </a:rPr>
              <a:t>7</a:t>
            </a:r>
            <a:r>
              <a:rPr lang="zh-CN" altLang="en-US" b="1" dirty="0">
                <a:solidFill>
                  <a:schemeClr val="accent1"/>
                </a:solidFill>
                <a:cs typeface="+mn-ea"/>
                <a:sym typeface="+mn-lt"/>
              </a:rPr>
              <a:t>小时、手套</a:t>
            </a:r>
            <a:r>
              <a:rPr lang="en-US" altLang="zh-CN" b="1" dirty="0">
                <a:solidFill>
                  <a:schemeClr val="accent1"/>
                </a:solidFill>
                <a:cs typeface="+mn-ea"/>
                <a:sym typeface="+mn-lt"/>
              </a:rPr>
              <a:t>4.6</a:t>
            </a:r>
            <a:r>
              <a:rPr lang="zh-CN" altLang="en-US" b="1" dirty="0">
                <a:solidFill>
                  <a:schemeClr val="accent1"/>
                </a:solidFill>
                <a:cs typeface="+mn-ea"/>
                <a:sym typeface="+mn-lt"/>
              </a:rPr>
              <a:t>元</a:t>
            </a:r>
            <a:r>
              <a:rPr lang="en-US" altLang="zh-CN" b="1" dirty="0">
                <a:solidFill>
                  <a:schemeClr val="accent1"/>
                </a:solidFill>
                <a:cs typeface="+mn-ea"/>
                <a:sym typeface="+mn-lt"/>
              </a:rPr>
              <a:t>x2</a:t>
            </a:r>
            <a:r>
              <a:rPr lang="zh-CN" altLang="en-US" b="1" dirty="0">
                <a:solidFill>
                  <a:schemeClr val="accent1"/>
                </a:solidFill>
                <a:cs typeface="+mn-ea"/>
                <a:sym typeface="+mn-lt"/>
              </a:rPr>
              <a:t>）对于护士更受益，只要是特护医嘱，就有优质护理费，都核算给护士。一份辛劳一份报酬。</a:t>
            </a:r>
            <a:endParaRPr lang="zh-CN" altLang="en-US" sz="1600" dirty="0">
              <a:solidFill>
                <a:schemeClr val="accent1"/>
              </a:solidFill>
              <a:cs typeface="+mn-ea"/>
              <a:sym typeface="+mn-lt"/>
            </a:endParaRPr>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23" y="2180219"/>
            <a:ext cx="2503638" cy="2539306"/>
          </a:xfrm>
          <a:prstGeom prst="rect">
            <a:avLst/>
          </a:prstGeom>
        </p:spPr>
      </p:pic>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9" name="任意多边形: 形状 8"/>
          <p:cNvSpPr/>
          <p:nvPr/>
        </p:nvSpPr>
        <p:spPr>
          <a:xfrm>
            <a:off x="2429761" y="1872772"/>
            <a:ext cx="4284477" cy="2124237"/>
          </a:xfrm>
          <a:custGeom>
            <a:avLst/>
            <a:gdLst/>
            <a:ahLst/>
            <a:cxnLst/>
            <a:rect l="l" t="t" r="r" b="b"/>
            <a:pathLst>
              <a:path w="4284477" h="2124237">
                <a:moveTo>
                  <a:pt x="1331216" y="576532"/>
                </a:moveTo>
                <a:lnTo>
                  <a:pt x="1423652" y="576532"/>
                </a:lnTo>
                <a:cubicBezTo>
                  <a:pt x="1445344" y="576532"/>
                  <a:pt x="1460216" y="577600"/>
                  <a:pt x="1468268" y="579737"/>
                </a:cubicBezTo>
                <a:cubicBezTo>
                  <a:pt x="1480757" y="583187"/>
                  <a:pt x="1490822" y="590295"/>
                  <a:pt x="1498464" y="601058"/>
                </a:cubicBezTo>
                <a:cubicBezTo>
                  <a:pt x="1506105" y="611822"/>
                  <a:pt x="1509926" y="624763"/>
                  <a:pt x="1509926" y="639882"/>
                </a:cubicBezTo>
                <a:cubicBezTo>
                  <a:pt x="1509926" y="660752"/>
                  <a:pt x="1503435" y="676938"/>
                  <a:pt x="1490453" y="688442"/>
                </a:cubicBezTo>
                <a:cubicBezTo>
                  <a:pt x="1477471" y="699945"/>
                  <a:pt x="1455532" y="705696"/>
                  <a:pt x="1424638" y="705696"/>
                </a:cubicBezTo>
                <a:lnTo>
                  <a:pt x="1331216" y="705696"/>
                </a:lnTo>
                <a:close/>
                <a:moveTo>
                  <a:pt x="1960605" y="573821"/>
                </a:moveTo>
                <a:lnTo>
                  <a:pt x="2074980" y="573821"/>
                </a:lnTo>
                <a:cubicBezTo>
                  <a:pt x="2101766" y="573821"/>
                  <a:pt x="2121362" y="579326"/>
                  <a:pt x="2133769" y="590336"/>
                </a:cubicBezTo>
                <a:cubicBezTo>
                  <a:pt x="2146176" y="601346"/>
                  <a:pt x="2152380" y="615396"/>
                  <a:pt x="2152380" y="632487"/>
                </a:cubicBezTo>
                <a:cubicBezTo>
                  <a:pt x="2152380" y="644154"/>
                  <a:pt x="2149175" y="654959"/>
                  <a:pt x="2142766" y="664901"/>
                </a:cubicBezTo>
                <a:cubicBezTo>
                  <a:pt x="2136358" y="674843"/>
                  <a:pt x="2126991" y="682074"/>
                  <a:pt x="2114666" y="686593"/>
                </a:cubicBezTo>
                <a:cubicBezTo>
                  <a:pt x="2102341" y="691112"/>
                  <a:pt x="2085251" y="693371"/>
                  <a:pt x="2063395" y="693371"/>
                </a:cubicBezTo>
                <a:lnTo>
                  <a:pt x="1960605" y="693371"/>
                </a:lnTo>
                <a:close/>
                <a:moveTo>
                  <a:pt x="1702412" y="571849"/>
                </a:moveTo>
                <a:cubicBezTo>
                  <a:pt x="1707999" y="591404"/>
                  <a:pt x="1716544" y="616382"/>
                  <a:pt x="1728048" y="646784"/>
                </a:cubicBezTo>
                <a:lnTo>
                  <a:pt x="1765762" y="746861"/>
                </a:lnTo>
                <a:lnTo>
                  <a:pt x="1643253" y="746861"/>
                </a:lnTo>
                <a:lnTo>
                  <a:pt x="1682939" y="640868"/>
                </a:lnTo>
                <a:cubicBezTo>
                  <a:pt x="1691320" y="618026"/>
                  <a:pt x="1697811" y="595019"/>
                  <a:pt x="1702412" y="571849"/>
                </a:cubicBezTo>
                <a:close/>
                <a:moveTo>
                  <a:pt x="2678134" y="569137"/>
                </a:moveTo>
                <a:cubicBezTo>
                  <a:pt x="2698840" y="569137"/>
                  <a:pt x="2716135" y="578915"/>
                  <a:pt x="2730021" y="598470"/>
                </a:cubicBezTo>
                <a:cubicBezTo>
                  <a:pt x="2743907" y="618026"/>
                  <a:pt x="2750850" y="657547"/>
                  <a:pt x="2750850" y="717035"/>
                </a:cubicBezTo>
                <a:cubicBezTo>
                  <a:pt x="2750850" y="776194"/>
                  <a:pt x="2743907" y="815634"/>
                  <a:pt x="2730021" y="835353"/>
                </a:cubicBezTo>
                <a:cubicBezTo>
                  <a:pt x="2716135" y="855073"/>
                  <a:pt x="2699004" y="864933"/>
                  <a:pt x="2678627" y="864933"/>
                </a:cubicBezTo>
                <a:cubicBezTo>
                  <a:pt x="2658250" y="864933"/>
                  <a:pt x="2641118" y="855114"/>
                  <a:pt x="2627232" y="835477"/>
                </a:cubicBezTo>
                <a:cubicBezTo>
                  <a:pt x="2613346" y="815839"/>
                  <a:pt x="2606403" y="776359"/>
                  <a:pt x="2606403" y="717035"/>
                </a:cubicBezTo>
                <a:cubicBezTo>
                  <a:pt x="2606403" y="657712"/>
                  <a:pt x="2614045" y="617040"/>
                  <a:pt x="2629328" y="595019"/>
                </a:cubicBezTo>
                <a:cubicBezTo>
                  <a:pt x="2641488" y="577765"/>
                  <a:pt x="2657757" y="569137"/>
                  <a:pt x="2678134" y="569137"/>
                </a:cubicBezTo>
                <a:close/>
                <a:moveTo>
                  <a:pt x="2237356" y="533888"/>
                </a:moveTo>
                <a:lnTo>
                  <a:pt x="2237356" y="576532"/>
                </a:lnTo>
                <a:lnTo>
                  <a:pt x="2356414" y="576532"/>
                </a:lnTo>
                <a:lnTo>
                  <a:pt x="2356414" y="895252"/>
                </a:lnTo>
                <a:lnTo>
                  <a:pt x="2404234" y="895252"/>
                </a:lnTo>
                <a:lnTo>
                  <a:pt x="2404234" y="576532"/>
                </a:lnTo>
                <a:lnTo>
                  <a:pt x="2523785" y="576532"/>
                </a:lnTo>
                <a:lnTo>
                  <a:pt x="2523785" y="533888"/>
                </a:lnTo>
                <a:close/>
                <a:moveTo>
                  <a:pt x="1912785" y="533888"/>
                </a:moveTo>
                <a:lnTo>
                  <a:pt x="1912785" y="895252"/>
                </a:lnTo>
                <a:lnTo>
                  <a:pt x="1960605" y="895252"/>
                </a:lnTo>
                <a:lnTo>
                  <a:pt x="1960605" y="734783"/>
                </a:lnTo>
                <a:lnTo>
                  <a:pt x="2016067" y="734783"/>
                </a:lnTo>
                <a:cubicBezTo>
                  <a:pt x="2028392" y="734783"/>
                  <a:pt x="2037266" y="735358"/>
                  <a:pt x="2042689" y="736508"/>
                </a:cubicBezTo>
                <a:cubicBezTo>
                  <a:pt x="2050084" y="738316"/>
                  <a:pt x="2057355" y="741520"/>
                  <a:pt x="2064504" y="746122"/>
                </a:cubicBezTo>
                <a:cubicBezTo>
                  <a:pt x="2071652" y="750723"/>
                  <a:pt x="2079745" y="758775"/>
                  <a:pt x="2088784" y="770278"/>
                </a:cubicBezTo>
                <a:cubicBezTo>
                  <a:pt x="2097822" y="781782"/>
                  <a:pt x="2109325" y="798379"/>
                  <a:pt x="2123293" y="820071"/>
                </a:cubicBezTo>
                <a:lnTo>
                  <a:pt x="2171114" y="895252"/>
                </a:lnTo>
                <a:lnTo>
                  <a:pt x="2231259" y="895252"/>
                </a:lnTo>
                <a:lnTo>
                  <a:pt x="2168402" y="796900"/>
                </a:lnTo>
                <a:cubicBezTo>
                  <a:pt x="2155913" y="777673"/>
                  <a:pt x="2142684" y="761651"/>
                  <a:pt x="2128716" y="748833"/>
                </a:cubicBezTo>
                <a:cubicBezTo>
                  <a:pt x="2122143" y="742917"/>
                  <a:pt x="2112530" y="736919"/>
                  <a:pt x="2099876" y="730839"/>
                </a:cubicBezTo>
                <a:cubicBezTo>
                  <a:pt x="2134550" y="726073"/>
                  <a:pt x="2160186" y="714899"/>
                  <a:pt x="2176783" y="697315"/>
                </a:cubicBezTo>
                <a:cubicBezTo>
                  <a:pt x="2193380" y="679732"/>
                  <a:pt x="2201679" y="658122"/>
                  <a:pt x="2201679" y="632487"/>
                </a:cubicBezTo>
                <a:cubicBezTo>
                  <a:pt x="2201679" y="612603"/>
                  <a:pt x="2196667" y="594444"/>
                  <a:pt x="2186643" y="578011"/>
                </a:cubicBezTo>
                <a:cubicBezTo>
                  <a:pt x="2176619" y="561578"/>
                  <a:pt x="2163226" y="550116"/>
                  <a:pt x="2146464" y="543625"/>
                </a:cubicBezTo>
                <a:cubicBezTo>
                  <a:pt x="2129702" y="537134"/>
                  <a:pt x="2105217" y="533888"/>
                  <a:pt x="2073008" y="533888"/>
                </a:cubicBezTo>
                <a:close/>
                <a:moveTo>
                  <a:pt x="1677762" y="533888"/>
                </a:moveTo>
                <a:lnTo>
                  <a:pt x="1538985" y="895252"/>
                </a:lnTo>
                <a:lnTo>
                  <a:pt x="1589763" y="895252"/>
                </a:lnTo>
                <a:lnTo>
                  <a:pt x="1629449" y="785808"/>
                </a:lnTo>
                <a:lnTo>
                  <a:pt x="1780551" y="785808"/>
                </a:lnTo>
                <a:lnTo>
                  <a:pt x="1822702" y="895252"/>
                </a:lnTo>
                <a:lnTo>
                  <a:pt x="1877178" y="895252"/>
                </a:lnTo>
                <a:lnTo>
                  <a:pt x="1729280" y="533888"/>
                </a:lnTo>
                <a:close/>
                <a:moveTo>
                  <a:pt x="1283396" y="533888"/>
                </a:moveTo>
                <a:lnTo>
                  <a:pt x="1283396" y="895252"/>
                </a:lnTo>
                <a:lnTo>
                  <a:pt x="1331216" y="895252"/>
                </a:lnTo>
                <a:lnTo>
                  <a:pt x="1331216" y="748340"/>
                </a:lnTo>
                <a:lnTo>
                  <a:pt x="1423899" y="748340"/>
                </a:lnTo>
                <a:cubicBezTo>
                  <a:pt x="1475006" y="748340"/>
                  <a:pt x="1510337" y="737700"/>
                  <a:pt x="1529892" y="716419"/>
                </a:cubicBezTo>
                <a:cubicBezTo>
                  <a:pt x="1549448" y="695138"/>
                  <a:pt x="1559225" y="669133"/>
                  <a:pt x="1559225" y="638403"/>
                </a:cubicBezTo>
                <a:cubicBezTo>
                  <a:pt x="1559225" y="620491"/>
                  <a:pt x="1555569" y="604057"/>
                  <a:pt x="1548256" y="589103"/>
                </a:cubicBezTo>
                <a:cubicBezTo>
                  <a:pt x="1540943" y="574149"/>
                  <a:pt x="1531289" y="562523"/>
                  <a:pt x="1519293" y="554224"/>
                </a:cubicBezTo>
                <a:cubicBezTo>
                  <a:pt x="1507297" y="545925"/>
                  <a:pt x="1492425" y="540297"/>
                  <a:pt x="1474677" y="537339"/>
                </a:cubicBezTo>
                <a:cubicBezTo>
                  <a:pt x="1462023" y="535038"/>
                  <a:pt x="1443701" y="533888"/>
                  <a:pt x="1419708" y="533888"/>
                </a:cubicBezTo>
                <a:close/>
                <a:moveTo>
                  <a:pt x="2950415" y="532409"/>
                </a:moveTo>
                <a:cubicBezTo>
                  <a:pt x="2921821" y="532409"/>
                  <a:pt x="2897911" y="540585"/>
                  <a:pt x="2878684" y="556936"/>
                </a:cubicBezTo>
                <a:cubicBezTo>
                  <a:pt x="2859458" y="573287"/>
                  <a:pt x="2847133" y="596334"/>
                  <a:pt x="2841710" y="626078"/>
                </a:cubicBezTo>
                <a:lnTo>
                  <a:pt x="2886079" y="633966"/>
                </a:lnTo>
                <a:cubicBezTo>
                  <a:pt x="2889366" y="612274"/>
                  <a:pt x="2896761" y="596005"/>
                  <a:pt x="2908264" y="585159"/>
                </a:cubicBezTo>
                <a:cubicBezTo>
                  <a:pt x="2919767" y="574314"/>
                  <a:pt x="2934146" y="568891"/>
                  <a:pt x="2951401" y="568891"/>
                </a:cubicBezTo>
                <a:cubicBezTo>
                  <a:pt x="2968820" y="568891"/>
                  <a:pt x="2983035" y="574231"/>
                  <a:pt x="2994045" y="584913"/>
                </a:cubicBezTo>
                <a:cubicBezTo>
                  <a:pt x="3005055" y="595594"/>
                  <a:pt x="3010560" y="609070"/>
                  <a:pt x="3010560" y="625338"/>
                </a:cubicBezTo>
                <a:cubicBezTo>
                  <a:pt x="3010560" y="645880"/>
                  <a:pt x="3003001" y="661080"/>
                  <a:pt x="2987882" y="670940"/>
                </a:cubicBezTo>
                <a:cubicBezTo>
                  <a:pt x="2972764" y="680800"/>
                  <a:pt x="2955756" y="685730"/>
                  <a:pt x="2936858" y="685730"/>
                </a:cubicBezTo>
                <a:cubicBezTo>
                  <a:pt x="2935050" y="685730"/>
                  <a:pt x="2932667" y="685566"/>
                  <a:pt x="2929709" y="685237"/>
                </a:cubicBezTo>
                <a:lnTo>
                  <a:pt x="2924779" y="724184"/>
                </a:lnTo>
                <a:cubicBezTo>
                  <a:pt x="2937268" y="720897"/>
                  <a:pt x="2947703" y="719254"/>
                  <a:pt x="2956084" y="719254"/>
                </a:cubicBezTo>
                <a:cubicBezTo>
                  <a:pt x="2976626" y="719254"/>
                  <a:pt x="2993552" y="725868"/>
                  <a:pt x="3006863" y="739097"/>
                </a:cubicBezTo>
                <a:cubicBezTo>
                  <a:pt x="3020173" y="752325"/>
                  <a:pt x="3026829" y="769128"/>
                  <a:pt x="3026829" y="789505"/>
                </a:cubicBezTo>
                <a:cubicBezTo>
                  <a:pt x="3026829" y="810868"/>
                  <a:pt x="3019639" y="828780"/>
                  <a:pt x="3005260" y="843241"/>
                </a:cubicBezTo>
                <a:cubicBezTo>
                  <a:pt x="2990881" y="857702"/>
                  <a:pt x="2973257" y="864933"/>
                  <a:pt x="2952387" y="864933"/>
                </a:cubicBezTo>
                <a:cubicBezTo>
                  <a:pt x="2934803" y="864933"/>
                  <a:pt x="2919890" y="859387"/>
                  <a:pt x="2907648" y="848295"/>
                </a:cubicBezTo>
                <a:cubicBezTo>
                  <a:pt x="2895405" y="837202"/>
                  <a:pt x="2886737" y="819085"/>
                  <a:pt x="2881642" y="793942"/>
                </a:cubicBezTo>
                <a:lnTo>
                  <a:pt x="2837273" y="799858"/>
                </a:lnTo>
                <a:cubicBezTo>
                  <a:pt x="2840231" y="829931"/>
                  <a:pt x="2852186" y="854416"/>
                  <a:pt x="2873138" y="873314"/>
                </a:cubicBezTo>
                <a:cubicBezTo>
                  <a:pt x="2894090" y="892212"/>
                  <a:pt x="2920425" y="901661"/>
                  <a:pt x="2952140" y="901661"/>
                </a:cubicBezTo>
                <a:cubicBezTo>
                  <a:pt x="2987307" y="901661"/>
                  <a:pt x="3016394" y="890692"/>
                  <a:pt x="3039400" y="868754"/>
                </a:cubicBezTo>
                <a:cubicBezTo>
                  <a:pt x="3062406" y="846816"/>
                  <a:pt x="3073910" y="820071"/>
                  <a:pt x="3073910" y="788519"/>
                </a:cubicBezTo>
                <a:cubicBezTo>
                  <a:pt x="3073910" y="765184"/>
                  <a:pt x="3067994" y="745752"/>
                  <a:pt x="3056162" y="730223"/>
                </a:cubicBezTo>
                <a:cubicBezTo>
                  <a:pt x="3044330" y="714693"/>
                  <a:pt x="3027733" y="704464"/>
                  <a:pt x="3006370" y="699534"/>
                </a:cubicBezTo>
                <a:cubicBezTo>
                  <a:pt x="3022803" y="691975"/>
                  <a:pt x="3035210" y="681786"/>
                  <a:pt x="3043591" y="668968"/>
                </a:cubicBezTo>
                <a:cubicBezTo>
                  <a:pt x="3051971" y="656150"/>
                  <a:pt x="3056162" y="641936"/>
                  <a:pt x="3056162" y="626324"/>
                </a:cubicBezTo>
                <a:cubicBezTo>
                  <a:pt x="3056162" y="609891"/>
                  <a:pt x="3051766" y="594362"/>
                  <a:pt x="3042974" y="579737"/>
                </a:cubicBezTo>
                <a:cubicBezTo>
                  <a:pt x="3034183" y="565111"/>
                  <a:pt x="3021488" y="553567"/>
                  <a:pt x="3004891" y="545104"/>
                </a:cubicBezTo>
                <a:cubicBezTo>
                  <a:pt x="2988293" y="536641"/>
                  <a:pt x="2970135" y="532409"/>
                  <a:pt x="2950415" y="532409"/>
                </a:cubicBezTo>
                <a:close/>
                <a:moveTo>
                  <a:pt x="2678627" y="532409"/>
                </a:moveTo>
                <a:cubicBezTo>
                  <a:pt x="2652334" y="532409"/>
                  <a:pt x="2630519" y="539475"/>
                  <a:pt x="2613182" y="553608"/>
                </a:cubicBezTo>
                <a:cubicBezTo>
                  <a:pt x="2595845" y="567740"/>
                  <a:pt x="2582781" y="587830"/>
                  <a:pt x="2573989" y="613876"/>
                </a:cubicBezTo>
                <a:cubicBezTo>
                  <a:pt x="2565197" y="639923"/>
                  <a:pt x="2560801" y="674309"/>
                  <a:pt x="2560801" y="717035"/>
                </a:cubicBezTo>
                <a:cubicBezTo>
                  <a:pt x="2560801" y="784904"/>
                  <a:pt x="2572715" y="833874"/>
                  <a:pt x="2596543" y="863947"/>
                </a:cubicBezTo>
                <a:cubicBezTo>
                  <a:pt x="2616428" y="888925"/>
                  <a:pt x="2643789" y="901415"/>
                  <a:pt x="2678627" y="901415"/>
                </a:cubicBezTo>
                <a:cubicBezTo>
                  <a:pt x="2705084" y="901415"/>
                  <a:pt x="2726981" y="894307"/>
                  <a:pt x="2744318" y="880093"/>
                </a:cubicBezTo>
                <a:cubicBezTo>
                  <a:pt x="2761655" y="865878"/>
                  <a:pt x="2774678" y="845747"/>
                  <a:pt x="2783388" y="819701"/>
                </a:cubicBezTo>
                <a:cubicBezTo>
                  <a:pt x="2792097" y="793654"/>
                  <a:pt x="2796452" y="759433"/>
                  <a:pt x="2796452" y="717035"/>
                </a:cubicBezTo>
                <a:cubicBezTo>
                  <a:pt x="2796452" y="681211"/>
                  <a:pt x="2793741" y="652741"/>
                  <a:pt x="2788318" y="631624"/>
                </a:cubicBezTo>
                <a:cubicBezTo>
                  <a:pt x="2782895" y="610507"/>
                  <a:pt x="2775418" y="592595"/>
                  <a:pt x="2765887" y="577888"/>
                </a:cubicBezTo>
                <a:cubicBezTo>
                  <a:pt x="2756355" y="563180"/>
                  <a:pt x="2744277" y="551923"/>
                  <a:pt x="2729652" y="544118"/>
                </a:cubicBezTo>
                <a:cubicBezTo>
                  <a:pt x="2715026" y="536312"/>
                  <a:pt x="2698018" y="532409"/>
                  <a:pt x="2678627" y="532409"/>
                </a:cubicBezTo>
                <a:close/>
                <a:moveTo>
                  <a:pt x="0" y="0"/>
                </a:moveTo>
                <a:lnTo>
                  <a:pt x="4284477" y="0"/>
                </a:lnTo>
                <a:lnTo>
                  <a:pt x="4284477" y="2124237"/>
                </a:lnTo>
                <a:lnTo>
                  <a:pt x="0" y="2124237"/>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8" name="矩形 7"/>
          <p:cNvSpPr/>
          <p:nvPr/>
        </p:nvSpPr>
        <p:spPr>
          <a:xfrm>
            <a:off x="2633007" y="2873623"/>
            <a:ext cx="3877985" cy="830997"/>
          </a:xfrm>
          <a:prstGeom prst="rect">
            <a:avLst/>
          </a:prstGeom>
        </p:spPr>
        <p:txBody>
          <a:bodyPr wrap="none">
            <a:spAutoFit/>
          </a:bodyPr>
          <a:lstStyle/>
          <a:p>
            <a:pPr lvl="0"/>
            <a:r>
              <a:rPr lang="zh-CN" altLang="en-US" sz="4800" b="1" dirty="0">
                <a:solidFill>
                  <a:schemeClr val="bg1"/>
                </a:solidFill>
                <a:cs typeface="+mn-ea"/>
                <a:sym typeface="+mn-lt"/>
              </a:rPr>
              <a:t>加强护患沟通</a:t>
            </a:r>
            <a:endParaRPr lang="zh-CN" altLang="zh-CN" sz="48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标题 112641"/>
          <p:cNvSpPr>
            <a:spLocks noGrp="1"/>
          </p:cNvSpPr>
          <p:nvPr/>
        </p:nvSpPr>
        <p:spPr>
          <a:xfrm>
            <a:off x="3331236" y="238840"/>
            <a:ext cx="8229600" cy="1143000"/>
          </a:xfrm>
          <a:prstGeom prst="rect">
            <a:avLst/>
          </a:prstGeom>
          <a:noFill/>
          <a:ln w="9525">
            <a:noFill/>
          </a:ln>
        </p:spPr>
        <p:txBody>
          <a:bodyPr anchor="ctr"/>
          <a:lstStyle>
            <a:lvl1pPr marL="0" lvl="0" indent="0" algn="l" defTabSz="914400" rtl="0" eaLnBrk="1" fontAlgn="base" latinLnBrk="0" hangingPunct="1">
              <a:lnSpc>
                <a:spcPct val="100000"/>
              </a:lnSpc>
              <a:spcBef>
                <a:spcPct val="0"/>
              </a:spcBef>
              <a:spcAft>
                <a:spcPct val="0"/>
              </a:spcAft>
              <a:buNone/>
              <a:defRPr sz="3800" b="0" i="0" u="none" kern="1200" baseline="0">
                <a:solidFill>
                  <a:schemeClr val="tx2"/>
                </a:solidFill>
                <a:latin typeface="+mj-lt"/>
                <a:ea typeface="+mj-ea"/>
                <a:cs typeface="+mj-cs"/>
              </a:defRPr>
            </a:lvl1pPr>
          </a:lstStyle>
          <a:p>
            <a:r>
              <a:rPr lang="zh-CN" altLang="en-US" sz="2000" b="1" dirty="0">
                <a:solidFill>
                  <a:schemeClr val="accent1"/>
                </a:solidFill>
                <a:latin typeface="+mn-lt"/>
                <a:ea typeface="+mn-ea"/>
                <a:cs typeface="+mn-ea"/>
                <a:sym typeface="+mn-lt"/>
              </a:rPr>
              <a:t>三、人员管理</a:t>
            </a:r>
          </a:p>
        </p:txBody>
      </p:sp>
      <p:sp>
        <p:nvSpPr>
          <p:cNvPr id="2" name="文本框 1"/>
          <p:cNvSpPr txBox="1"/>
          <p:nvPr/>
        </p:nvSpPr>
        <p:spPr>
          <a:xfrm>
            <a:off x="881934" y="1125208"/>
            <a:ext cx="3128104" cy="3170099"/>
          </a:xfrm>
          <a:prstGeom prst="rect">
            <a:avLst/>
          </a:prstGeom>
          <a:noFill/>
        </p:spPr>
        <p:txBody>
          <a:bodyPr wrap="square" rtlCol="0">
            <a:spAutoFit/>
          </a:bodyPr>
          <a:lstStyle/>
          <a:p>
            <a:pPr algn="just"/>
            <a:r>
              <a:rPr lang="en-US" altLang="zh-CN" sz="2000" b="1" dirty="0">
                <a:solidFill>
                  <a:schemeClr val="accent1"/>
                </a:solidFill>
                <a:cs typeface="+mn-ea"/>
                <a:sym typeface="+mn-lt"/>
              </a:rPr>
              <a:t>1</a:t>
            </a:r>
            <a:r>
              <a:rPr lang="zh-CN" altLang="en-US" sz="2000" b="1" dirty="0">
                <a:solidFill>
                  <a:schemeClr val="accent1"/>
                </a:solidFill>
                <a:cs typeface="+mn-ea"/>
                <a:sym typeface="+mn-lt"/>
              </a:rPr>
              <a:t>、</a:t>
            </a:r>
            <a:r>
              <a:rPr lang="zh-CN" altLang="en-US" b="1" dirty="0">
                <a:solidFill>
                  <a:schemeClr val="accent1"/>
                </a:solidFill>
                <a:cs typeface="+mn-ea"/>
                <a:sym typeface="+mn-lt"/>
              </a:rPr>
              <a:t>我科护士少，</a:t>
            </a:r>
            <a:r>
              <a:rPr lang="en-US" altLang="zh-CN" b="1" dirty="0">
                <a:solidFill>
                  <a:schemeClr val="accent1"/>
                </a:solidFill>
                <a:cs typeface="+mn-ea"/>
                <a:sym typeface="+mn-lt"/>
              </a:rPr>
              <a:t>7</a:t>
            </a:r>
            <a:r>
              <a:rPr lang="zh-CN" altLang="en-US" b="1" dirty="0">
                <a:solidFill>
                  <a:schemeClr val="accent1"/>
                </a:solidFill>
                <a:cs typeface="+mn-ea"/>
                <a:sym typeface="+mn-lt"/>
              </a:rPr>
              <a:t>名护士，由于我科病人大多是胆石症病人，行腹腔镜手术，病人周转快，大多</a:t>
            </a:r>
            <a:r>
              <a:rPr lang="en-US" altLang="zh-CN" b="1" dirty="0">
                <a:solidFill>
                  <a:schemeClr val="accent1"/>
                </a:solidFill>
                <a:cs typeface="+mn-ea"/>
                <a:sym typeface="+mn-lt"/>
              </a:rPr>
              <a:t>3</a:t>
            </a:r>
            <a:r>
              <a:rPr lang="zh-CN" altLang="en-US" b="1" dirty="0">
                <a:solidFill>
                  <a:schemeClr val="accent1"/>
                </a:solidFill>
                <a:cs typeface="+mn-ea"/>
                <a:sym typeface="+mn-lt"/>
              </a:rPr>
              <a:t>天就出院，表面看病人少，但手术量多，护士工作量相应大，我们克服困难，加班加点保质保量完成护理任务，从全院大局出发，多次长期借出护士支援相对更忙的护理单元。</a:t>
            </a:r>
          </a:p>
          <a:p>
            <a:endParaRPr lang="zh-CN" altLang="en-US" dirty="0">
              <a:cs typeface="+mn-ea"/>
              <a:sym typeface="+mn-lt"/>
            </a:endParaRPr>
          </a:p>
        </p:txBody>
      </p:sp>
      <p:sp>
        <p:nvSpPr>
          <p:cNvPr id="37" name="文本占位符 200706"/>
          <p:cNvSpPr>
            <a:spLocks noGrp="1"/>
          </p:cNvSpPr>
          <p:nvPr/>
        </p:nvSpPr>
        <p:spPr>
          <a:xfrm>
            <a:off x="457200" y="307182"/>
            <a:ext cx="8229600" cy="4530725"/>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l"/>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7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3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9pPr>
          </a:lstStyle>
          <a:p>
            <a:pPr>
              <a:buNone/>
            </a:pPr>
            <a:endParaRPr lang="zh-CN" altLang="en-US" sz="3600" dirty="0">
              <a:cs typeface="+mn-ea"/>
              <a:sym typeface="+mn-lt"/>
            </a:endParaRPr>
          </a:p>
        </p:txBody>
      </p:sp>
      <p:sp>
        <p:nvSpPr>
          <p:cNvPr id="3" name="文本框 2"/>
          <p:cNvSpPr txBox="1"/>
          <p:nvPr/>
        </p:nvSpPr>
        <p:spPr>
          <a:xfrm>
            <a:off x="4933307" y="1087115"/>
            <a:ext cx="3239353" cy="2031325"/>
          </a:xfrm>
          <a:prstGeom prst="rect">
            <a:avLst/>
          </a:prstGeom>
          <a:noFill/>
        </p:spPr>
        <p:txBody>
          <a:bodyPr wrap="square" rtlCol="0">
            <a:spAutoFit/>
          </a:bodyPr>
          <a:lstStyle/>
          <a:p>
            <a:r>
              <a:rPr lang="en-US" altLang="zh-CN" b="1" dirty="0">
                <a:solidFill>
                  <a:schemeClr val="accent1"/>
                </a:solidFill>
                <a:cs typeface="+mn-ea"/>
                <a:sym typeface="+mn-lt"/>
              </a:rPr>
              <a:t>2</a:t>
            </a:r>
            <a:r>
              <a:rPr lang="zh-CN" altLang="en-US" b="1" dirty="0">
                <a:solidFill>
                  <a:schemeClr val="accent1"/>
                </a:solidFill>
                <a:cs typeface="+mn-ea"/>
                <a:sym typeface="+mn-lt"/>
              </a:rPr>
              <a:t>、</a:t>
            </a:r>
            <a:r>
              <a:rPr lang="en-US" altLang="zh-CN" b="1" dirty="0">
                <a:solidFill>
                  <a:schemeClr val="accent1"/>
                </a:solidFill>
                <a:cs typeface="+mn-ea"/>
                <a:sym typeface="+mn-lt"/>
              </a:rPr>
              <a:t>3</a:t>
            </a:r>
            <a:r>
              <a:rPr lang="zh-CN" altLang="en-US" b="1" dirty="0">
                <a:solidFill>
                  <a:schemeClr val="accent1"/>
                </a:solidFill>
                <a:cs typeface="+mn-ea"/>
                <a:sym typeface="+mn-lt"/>
              </a:rPr>
              <a:t>月份医院管理公司夜查岗时我科二名护士石永利、王金哲礼仪、床头交接班规范榜上有名，前三季度信息科公布住院患者服务满意率我科名列前茅。</a:t>
            </a:r>
          </a:p>
          <a:p>
            <a:endParaRPr lang="zh-CN" altLang="en-US" dirty="0">
              <a:cs typeface="+mn-ea"/>
              <a:sym typeface="+mn-lt"/>
            </a:endParaRPr>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b="12465"/>
          <a:stretch>
            <a:fillRect/>
          </a:stretch>
        </p:blipFill>
        <p:spPr>
          <a:xfrm>
            <a:off x="5176385" y="3031964"/>
            <a:ext cx="2508632" cy="1540342"/>
          </a:xfrm>
          <a:prstGeom prst="rect">
            <a:avLst/>
          </a:prstGeom>
        </p:spPr>
      </p:pic>
      <p:sp>
        <p:nvSpPr>
          <p:cNvPr id="40" name="矩形 39"/>
          <p:cNvSpPr/>
          <p:nvPr/>
        </p:nvSpPr>
        <p:spPr>
          <a:xfrm rot="5400000">
            <a:off x="2713954" y="2723542"/>
            <a:ext cx="3515438" cy="3187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rtlCol="0" anchor="ctr"/>
          <a:lstStyle/>
          <a:p>
            <a:pPr algn="ctr"/>
            <a:endParaRPr lang="zh-CN" altLang="en-US">
              <a:cs typeface="+mn-ea"/>
              <a:sym typeface="+mn-lt"/>
            </a:endParaRPr>
          </a:p>
        </p:txBody>
      </p:sp>
      <p:sp>
        <p:nvSpPr>
          <p:cNvPr id="43" name="矩形 42"/>
          <p:cNvSpPr/>
          <p:nvPr/>
        </p:nvSpPr>
        <p:spPr>
          <a:xfrm rot="10800000">
            <a:off x="972996" y="4048706"/>
            <a:ext cx="2851646" cy="5919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rtlCol="0" anchor="ctr"/>
          <a:lstStyle/>
          <a:p>
            <a:pPr algn="ctr"/>
            <a:endParaRPr lang="zh-CN" altLang="en-US">
              <a:cs typeface="+mn-ea"/>
              <a:sym typeface="+mn-lt"/>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down)">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 grpId="0"/>
      <p:bldP spid="3" grpId="0"/>
      <p:bldP spid="40" grpId="0" animBg="1"/>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b="12650"/>
          <a:stretch>
            <a:fillRect/>
          </a:stretch>
        </p:blipFill>
        <p:spPr>
          <a:xfrm>
            <a:off x="4764688" y="1309295"/>
            <a:ext cx="3421145" cy="2370193"/>
          </a:xfrm>
          <a:prstGeom prst="rect">
            <a:avLst/>
          </a:prstGeom>
        </p:spPr>
      </p:pic>
      <p:sp>
        <p:nvSpPr>
          <p:cNvPr id="107" name="Freeform 15"/>
          <p:cNvSpPr>
            <a:spLocks noChangeAspect="1" noEditPoints="1"/>
          </p:cNvSpPr>
          <p:nvPr/>
        </p:nvSpPr>
        <p:spPr bwMode="auto">
          <a:xfrm>
            <a:off x="3801836" y="2683741"/>
            <a:ext cx="513534" cy="374080"/>
          </a:xfrm>
          <a:custGeom>
            <a:avLst/>
            <a:gdLst>
              <a:gd name="T0" fmla="*/ 275 w 326"/>
              <a:gd name="T1" fmla="*/ 25 h 237"/>
              <a:gd name="T2" fmla="*/ 49 w 326"/>
              <a:gd name="T3" fmla="*/ 163 h 237"/>
              <a:gd name="T4" fmla="*/ 162 w 326"/>
              <a:gd name="T5" fmla="*/ 127 h 237"/>
              <a:gd name="T6" fmla="*/ 222 w 326"/>
              <a:gd name="T7" fmla="*/ 134 h 237"/>
              <a:gd name="T8" fmla="*/ 162 w 326"/>
              <a:gd name="T9" fmla="*/ 127 h 237"/>
              <a:gd name="T10" fmla="*/ 162 w 326"/>
              <a:gd name="T11" fmla="*/ 116 h 237"/>
              <a:gd name="T12" fmla="*/ 222 w 326"/>
              <a:gd name="T13" fmla="*/ 108 h 237"/>
              <a:gd name="T14" fmla="*/ 162 w 326"/>
              <a:gd name="T15" fmla="*/ 86 h 237"/>
              <a:gd name="T16" fmla="*/ 263 w 326"/>
              <a:gd name="T17" fmla="*/ 94 h 237"/>
              <a:gd name="T18" fmla="*/ 162 w 326"/>
              <a:gd name="T19" fmla="*/ 86 h 237"/>
              <a:gd name="T20" fmla="*/ 162 w 326"/>
              <a:gd name="T21" fmla="*/ 74 h 237"/>
              <a:gd name="T22" fmla="*/ 263 w 326"/>
              <a:gd name="T23" fmla="*/ 66 h 237"/>
              <a:gd name="T24" fmla="*/ 162 w 326"/>
              <a:gd name="T25" fmla="*/ 45 h 237"/>
              <a:gd name="T26" fmla="*/ 263 w 326"/>
              <a:gd name="T27" fmla="*/ 53 h 237"/>
              <a:gd name="T28" fmla="*/ 162 w 326"/>
              <a:gd name="T29" fmla="*/ 45 h 237"/>
              <a:gd name="T30" fmla="*/ 93 w 326"/>
              <a:gd name="T31" fmla="*/ 43 h 237"/>
              <a:gd name="T32" fmla="*/ 91 w 326"/>
              <a:gd name="T33" fmla="*/ 44 h 237"/>
              <a:gd name="T34" fmla="*/ 90 w 326"/>
              <a:gd name="T35" fmla="*/ 44 h 237"/>
              <a:gd name="T36" fmla="*/ 89 w 326"/>
              <a:gd name="T37" fmla="*/ 45 h 237"/>
              <a:gd name="T38" fmla="*/ 88 w 326"/>
              <a:gd name="T39" fmla="*/ 45 h 237"/>
              <a:gd name="T40" fmla="*/ 88 w 326"/>
              <a:gd name="T41" fmla="*/ 45 h 237"/>
              <a:gd name="T42" fmla="*/ 87 w 326"/>
              <a:gd name="T43" fmla="*/ 46 h 237"/>
              <a:gd name="T44" fmla="*/ 87 w 326"/>
              <a:gd name="T45" fmla="*/ 46 h 237"/>
              <a:gd name="T46" fmla="*/ 86 w 326"/>
              <a:gd name="T47" fmla="*/ 47 h 237"/>
              <a:gd name="T48" fmla="*/ 85 w 326"/>
              <a:gd name="T49" fmla="*/ 47 h 237"/>
              <a:gd name="T50" fmla="*/ 85 w 326"/>
              <a:gd name="T51" fmla="*/ 47 h 237"/>
              <a:gd name="T52" fmla="*/ 84 w 326"/>
              <a:gd name="T53" fmla="*/ 48 h 237"/>
              <a:gd name="T54" fmla="*/ 84 w 326"/>
              <a:gd name="T55" fmla="*/ 48 h 237"/>
              <a:gd name="T56" fmla="*/ 83 w 326"/>
              <a:gd name="T57" fmla="*/ 49 h 237"/>
              <a:gd name="T58" fmla="*/ 83 w 326"/>
              <a:gd name="T59" fmla="*/ 49 h 237"/>
              <a:gd name="T60" fmla="*/ 82 w 326"/>
              <a:gd name="T61" fmla="*/ 50 h 237"/>
              <a:gd name="T62" fmla="*/ 82 w 326"/>
              <a:gd name="T63" fmla="*/ 50 h 237"/>
              <a:gd name="T64" fmla="*/ 72 w 326"/>
              <a:gd name="T65" fmla="*/ 69 h 237"/>
              <a:gd name="T66" fmla="*/ 144 w 326"/>
              <a:gd name="T67" fmla="*/ 105 h 237"/>
              <a:gd name="T68" fmla="*/ 93 w 326"/>
              <a:gd name="T69" fmla="*/ 43 h 237"/>
              <a:gd name="T70" fmla="*/ 80 w 326"/>
              <a:gd name="T71" fmla="*/ 69 h 237"/>
              <a:gd name="T72" fmla="*/ 106 w 326"/>
              <a:gd name="T73" fmla="*/ 102 h 237"/>
              <a:gd name="T74" fmla="*/ 132 w 326"/>
              <a:gd name="T75" fmla="*/ 71 h 237"/>
              <a:gd name="T76" fmla="*/ 113 w 326"/>
              <a:gd name="T77" fmla="*/ 64 h 237"/>
              <a:gd name="T78" fmla="*/ 109 w 326"/>
              <a:gd name="T79" fmla="*/ 72 h 237"/>
              <a:gd name="T80" fmla="*/ 106 w 326"/>
              <a:gd name="T81" fmla="*/ 72 h 237"/>
              <a:gd name="T82" fmla="*/ 116 w 326"/>
              <a:gd name="T83" fmla="*/ 77 h 237"/>
              <a:gd name="T84" fmla="*/ 116 w 326"/>
              <a:gd name="T85" fmla="*/ 84 h 237"/>
              <a:gd name="T86" fmla="*/ 116 w 326"/>
              <a:gd name="T87" fmla="*/ 77 h 237"/>
              <a:gd name="T88" fmla="*/ 91 w 326"/>
              <a:gd name="T89" fmla="*/ 81 h 237"/>
              <a:gd name="T90" fmla="*/ 98 w 326"/>
              <a:gd name="T91" fmla="*/ 81 h 237"/>
              <a:gd name="T92" fmla="*/ 148 w 326"/>
              <a:gd name="T93" fmla="*/ 149 h 237"/>
              <a:gd name="T94" fmla="*/ 93 w 326"/>
              <a:gd name="T95" fmla="*/ 142 h 237"/>
              <a:gd name="T96" fmla="*/ 63 w 326"/>
              <a:gd name="T97" fmla="*/ 149 h 237"/>
              <a:gd name="T98" fmla="*/ 145 w 326"/>
              <a:gd name="T99" fmla="*/ 199 h 237"/>
              <a:gd name="T100" fmla="*/ 191 w 326"/>
              <a:gd name="T101" fmla="*/ 219 h 237"/>
              <a:gd name="T102" fmla="*/ 145 w 326"/>
              <a:gd name="T103" fmla="*/ 199 h 237"/>
              <a:gd name="T104" fmla="*/ 26 w 326"/>
              <a:gd name="T105" fmla="*/ 24 h 237"/>
              <a:gd name="T106" fmla="*/ 43 w 326"/>
              <a:gd name="T107" fmla="*/ 182 h 237"/>
              <a:gd name="T108" fmla="*/ 0 w 326"/>
              <a:gd name="T109" fmla="*/ 216 h 237"/>
              <a:gd name="T110" fmla="*/ 326 w 326"/>
              <a:gd name="T111" fmla="*/ 237 h 237"/>
              <a:gd name="T112" fmla="*/ 279 w 326"/>
              <a:gd name="T113" fmla="*/ 182 h 237"/>
              <a:gd name="T114" fmla="*/ 298 w 326"/>
              <a:gd name="T115" fmla="*/ 24 h 237"/>
              <a:gd name="T116" fmla="*/ 50 w 326"/>
              <a:gd name="T1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237">
                <a:moveTo>
                  <a:pt x="49" y="25"/>
                </a:moveTo>
                <a:cubicBezTo>
                  <a:pt x="275" y="25"/>
                  <a:pt x="275" y="25"/>
                  <a:pt x="275" y="25"/>
                </a:cubicBezTo>
                <a:cubicBezTo>
                  <a:pt x="275" y="163"/>
                  <a:pt x="275" y="163"/>
                  <a:pt x="275" y="163"/>
                </a:cubicBezTo>
                <a:cubicBezTo>
                  <a:pt x="49" y="163"/>
                  <a:pt x="49" y="163"/>
                  <a:pt x="49" y="163"/>
                </a:cubicBezTo>
                <a:cubicBezTo>
                  <a:pt x="49" y="25"/>
                  <a:pt x="49" y="25"/>
                  <a:pt x="49" y="25"/>
                </a:cubicBezTo>
                <a:close/>
                <a:moveTo>
                  <a:pt x="162" y="127"/>
                </a:moveTo>
                <a:cubicBezTo>
                  <a:pt x="162" y="134"/>
                  <a:pt x="162" y="134"/>
                  <a:pt x="162" y="134"/>
                </a:cubicBezTo>
                <a:cubicBezTo>
                  <a:pt x="222" y="134"/>
                  <a:pt x="222" y="134"/>
                  <a:pt x="222" y="134"/>
                </a:cubicBezTo>
                <a:cubicBezTo>
                  <a:pt x="222" y="127"/>
                  <a:pt x="222" y="127"/>
                  <a:pt x="222" y="127"/>
                </a:cubicBezTo>
                <a:cubicBezTo>
                  <a:pt x="162" y="127"/>
                  <a:pt x="162" y="127"/>
                  <a:pt x="162" y="127"/>
                </a:cubicBezTo>
                <a:close/>
                <a:moveTo>
                  <a:pt x="162" y="108"/>
                </a:moveTo>
                <a:cubicBezTo>
                  <a:pt x="162" y="116"/>
                  <a:pt x="162" y="116"/>
                  <a:pt x="162" y="116"/>
                </a:cubicBezTo>
                <a:cubicBezTo>
                  <a:pt x="222" y="116"/>
                  <a:pt x="222" y="116"/>
                  <a:pt x="222" y="116"/>
                </a:cubicBezTo>
                <a:cubicBezTo>
                  <a:pt x="222" y="108"/>
                  <a:pt x="222" y="108"/>
                  <a:pt x="222" y="108"/>
                </a:cubicBezTo>
                <a:cubicBezTo>
                  <a:pt x="162" y="108"/>
                  <a:pt x="162" y="108"/>
                  <a:pt x="162" y="108"/>
                </a:cubicBezTo>
                <a:close/>
                <a:moveTo>
                  <a:pt x="162" y="86"/>
                </a:moveTo>
                <a:cubicBezTo>
                  <a:pt x="162" y="94"/>
                  <a:pt x="162" y="94"/>
                  <a:pt x="162" y="94"/>
                </a:cubicBezTo>
                <a:cubicBezTo>
                  <a:pt x="263" y="94"/>
                  <a:pt x="263" y="94"/>
                  <a:pt x="263" y="94"/>
                </a:cubicBezTo>
                <a:cubicBezTo>
                  <a:pt x="263" y="86"/>
                  <a:pt x="263" y="86"/>
                  <a:pt x="263" y="86"/>
                </a:cubicBezTo>
                <a:cubicBezTo>
                  <a:pt x="162" y="86"/>
                  <a:pt x="162" y="86"/>
                  <a:pt x="162" y="86"/>
                </a:cubicBezTo>
                <a:close/>
                <a:moveTo>
                  <a:pt x="162" y="66"/>
                </a:moveTo>
                <a:cubicBezTo>
                  <a:pt x="162" y="74"/>
                  <a:pt x="162" y="74"/>
                  <a:pt x="162" y="74"/>
                </a:cubicBezTo>
                <a:cubicBezTo>
                  <a:pt x="263" y="74"/>
                  <a:pt x="263" y="74"/>
                  <a:pt x="263" y="74"/>
                </a:cubicBezTo>
                <a:cubicBezTo>
                  <a:pt x="263" y="66"/>
                  <a:pt x="263" y="66"/>
                  <a:pt x="263" y="66"/>
                </a:cubicBezTo>
                <a:cubicBezTo>
                  <a:pt x="162" y="66"/>
                  <a:pt x="162" y="66"/>
                  <a:pt x="162" y="66"/>
                </a:cubicBezTo>
                <a:close/>
                <a:moveTo>
                  <a:pt x="162" y="45"/>
                </a:moveTo>
                <a:cubicBezTo>
                  <a:pt x="162" y="53"/>
                  <a:pt x="162" y="53"/>
                  <a:pt x="162" y="53"/>
                </a:cubicBezTo>
                <a:cubicBezTo>
                  <a:pt x="263" y="53"/>
                  <a:pt x="263" y="53"/>
                  <a:pt x="263" y="53"/>
                </a:cubicBezTo>
                <a:cubicBezTo>
                  <a:pt x="263" y="45"/>
                  <a:pt x="263" y="45"/>
                  <a:pt x="263" y="45"/>
                </a:cubicBezTo>
                <a:cubicBezTo>
                  <a:pt x="162" y="45"/>
                  <a:pt x="162" y="45"/>
                  <a:pt x="162" y="45"/>
                </a:cubicBezTo>
                <a:close/>
                <a:moveTo>
                  <a:pt x="93" y="43"/>
                </a:moveTo>
                <a:cubicBezTo>
                  <a:pt x="93" y="43"/>
                  <a:pt x="93" y="43"/>
                  <a:pt x="93" y="43"/>
                </a:cubicBezTo>
                <a:cubicBezTo>
                  <a:pt x="92" y="43"/>
                  <a:pt x="91" y="43"/>
                  <a:pt x="91" y="44"/>
                </a:cubicBezTo>
                <a:cubicBezTo>
                  <a:pt x="91" y="44"/>
                  <a:pt x="91" y="44"/>
                  <a:pt x="91" y="44"/>
                </a:cubicBezTo>
                <a:cubicBezTo>
                  <a:pt x="91" y="44"/>
                  <a:pt x="90" y="44"/>
                  <a:pt x="90" y="44"/>
                </a:cubicBezTo>
                <a:cubicBezTo>
                  <a:pt x="90" y="44"/>
                  <a:pt x="90" y="44"/>
                  <a:pt x="90" y="44"/>
                </a:cubicBezTo>
                <a:cubicBezTo>
                  <a:pt x="90" y="44"/>
                  <a:pt x="89" y="45"/>
                  <a:pt x="89" y="45"/>
                </a:cubicBezTo>
                <a:cubicBezTo>
                  <a:pt x="89" y="45"/>
                  <a:pt x="89" y="45"/>
                  <a:pt x="89" y="45"/>
                </a:cubicBezTo>
                <a:cubicBezTo>
                  <a:pt x="89" y="45"/>
                  <a:pt x="89" y="45"/>
                  <a:pt x="88" y="45"/>
                </a:cubicBezTo>
                <a:cubicBezTo>
                  <a:pt x="88" y="45"/>
                  <a:pt x="88" y="45"/>
                  <a:pt x="88" y="45"/>
                </a:cubicBezTo>
                <a:cubicBezTo>
                  <a:pt x="88" y="45"/>
                  <a:pt x="88" y="45"/>
                  <a:pt x="88" y="45"/>
                </a:cubicBezTo>
                <a:cubicBezTo>
                  <a:pt x="88" y="45"/>
                  <a:pt x="88" y="45"/>
                  <a:pt x="88" y="45"/>
                </a:cubicBezTo>
                <a:cubicBezTo>
                  <a:pt x="88" y="46"/>
                  <a:pt x="87" y="46"/>
                  <a:pt x="87" y="46"/>
                </a:cubicBezTo>
                <a:cubicBezTo>
                  <a:pt x="87" y="46"/>
                  <a:pt x="87" y="46"/>
                  <a:pt x="87" y="46"/>
                </a:cubicBezTo>
                <a:cubicBezTo>
                  <a:pt x="87" y="46"/>
                  <a:pt x="87" y="46"/>
                  <a:pt x="87" y="46"/>
                </a:cubicBezTo>
                <a:cubicBezTo>
                  <a:pt x="87" y="46"/>
                  <a:pt x="87" y="46"/>
                  <a:pt x="87" y="46"/>
                </a:cubicBezTo>
                <a:cubicBezTo>
                  <a:pt x="86" y="46"/>
                  <a:pt x="86" y="46"/>
                  <a:pt x="86" y="47"/>
                </a:cubicBezTo>
                <a:cubicBezTo>
                  <a:pt x="86" y="47"/>
                  <a:pt x="86" y="47"/>
                  <a:pt x="86" y="47"/>
                </a:cubicBezTo>
                <a:cubicBezTo>
                  <a:pt x="86" y="47"/>
                  <a:pt x="86" y="47"/>
                  <a:pt x="86" y="47"/>
                </a:cubicBezTo>
                <a:cubicBezTo>
                  <a:pt x="85" y="47"/>
                  <a:pt x="85" y="47"/>
                  <a:pt x="85" y="47"/>
                </a:cubicBezTo>
                <a:cubicBezTo>
                  <a:pt x="85" y="47"/>
                  <a:pt x="85" y="47"/>
                  <a:pt x="85" y="47"/>
                </a:cubicBezTo>
                <a:cubicBezTo>
                  <a:pt x="85" y="47"/>
                  <a:pt x="85" y="47"/>
                  <a:pt x="85" y="47"/>
                </a:cubicBezTo>
                <a:cubicBezTo>
                  <a:pt x="85" y="48"/>
                  <a:pt x="85" y="48"/>
                  <a:pt x="84" y="48"/>
                </a:cubicBezTo>
                <a:cubicBezTo>
                  <a:pt x="84" y="48"/>
                  <a:pt x="84" y="48"/>
                  <a:pt x="84" y="48"/>
                </a:cubicBezTo>
                <a:cubicBezTo>
                  <a:pt x="84" y="48"/>
                  <a:pt x="84" y="48"/>
                  <a:pt x="84" y="48"/>
                </a:cubicBezTo>
                <a:cubicBezTo>
                  <a:pt x="84" y="48"/>
                  <a:pt x="84" y="48"/>
                  <a:pt x="84" y="48"/>
                </a:cubicBezTo>
                <a:cubicBezTo>
                  <a:pt x="83" y="49"/>
                  <a:pt x="83" y="49"/>
                  <a:pt x="83" y="49"/>
                </a:cubicBezTo>
                <a:cubicBezTo>
                  <a:pt x="83" y="49"/>
                  <a:pt x="83" y="49"/>
                  <a:pt x="83" y="49"/>
                </a:cubicBezTo>
                <a:cubicBezTo>
                  <a:pt x="83" y="49"/>
                  <a:pt x="83" y="49"/>
                  <a:pt x="83" y="49"/>
                </a:cubicBezTo>
                <a:cubicBezTo>
                  <a:pt x="83" y="49"/>
                  <a:pt x="83" y="49"/>
                  <a:pt x="83" y="49"/>
                </a:cubicBezTo>
                <a:cubicBezTo>
                  <a:pt x="83" y="49"/>
                  <a:pt x="83" y="49"/>
                  <a:pt x="82" y="50"/>
                </a:cubicBezTo>
                <a:cubicBezTo>
                  <a:pt x="82" y="50"/>
                  <a:pt x="82" y="50"/>
                  <a:pt x="82" y="50"/>
                </a:cubicBezTo>
                <a:cubicBezTo>
                  <a:pt x="82" y="50"/>
                  <a:pt x="82" y="50"/>
                  <a:pt x="82" y="50"/>
                </a:cubicBezTo>
                <a:cubicBezTo>
                  <a:pt x="82" y="50"/>
                  <a:pt x="82" y="50"/>
                  <a:pt x="82" y="50"/>
                </a:cubicBezTo>
                <a:cubicBezTo>
                  <a:pt x="77" y="55"/>
                  <a:pt x="73" y="62"/>
                  <a:pt x="72" y="69"/>
                </a:cubicBezTo>
                <a:cubicBezTo>
                  <a:pt x="72" y="69"/>
                  <a:pt x="72" y="69"/>
                  <a:pt x="72" y="69"/>
                </a:cubicBezTo>
                <a:cubicBezTo>
                  <a:pt x="70" y="81"/>
                  <a:pt x="82" y="98"/>
                  <a:pt x="66" y="105"/>
                </a:cubicBezTo>
                <a:cubicBezTo>
                  <a:pt x="144" y="105"/>
                  <a:pt x="144" y="105"/>
                  <a:pt x="144" y="105"/>
                </a:cubicBezTo>
                <a:cubicBezTo>
                  <a:pt x="151" y="82"/>
                  <a:pt x="142" y="39"/>
                  <a:pt x="106" y="40"/>
                </a:cubicBezTo>
                <a:cubicBezTo>
                  <a:pt x="101" y="40"/>
                  <a:pt x="97" y="41"/>
                  <a:pt x="93" y="43"/>
                </a:cubicBezTo>
                <a:close/>
                <a:moveTo>
                  <a:pt x="80" y="71"/>
                </a:moveTo>
                <a:cubicBezTo>
                  <a:pt x="80" y="71"/>
                  <a:pt x="80" y="70"/>
                  <a:pt x="80" y="69"/>
                </a:cubicBezTo>
                <a:cubicBezTo>
                  <a:pt x="80" y="71"/>
                  <a:pt x="79" y="73"/>
                  <a:pt x="79" y="75"/>
                </a:cubicBezTo>
                <a:cubicBezTo>
                  <a:pt x="79" y="90"/>
                  <a:pt x="91" y="102"/>
                  <a:pt x="106" y="102"/>
                </a:cubicBezTo>
                <a:cubicBezTo>
                  <a:pt x="120" y="102"/>
                  <a:pt x="132" y="90"/>
                  <a:pt x="132" y="75"/>
                </a:cubicBezTo>
                <a:cubicBezTo>
                  <a:pt x="132" y="74"/>
                  <a:pt x="132" y="72"/>
                  <a:pt x="132" y="71"/>
                </a:cubicBezTo>
                <a:cubicBezTo>
                  <a:pt x="116" y="72"/>
                  <a:pt x="116" y="72"/>
                  <a:pt x="116" y="72"/>
                </a:cubicBezTo>
                <a:cubicBezTo>
                  <a:pt x="113" y="64"/>
                  <a:pt x="113" y="64"/>
                  <a:pt x="113" y="64"/>
                </a:cubicBezTo>
                <a:cubicBezTo>
                  <a:pt x="111" y="72"/>
                  <a:pt x="111" y="72"/>
                  <a:pt x="111" y="72"/>
                </a:cubicBezTo>
                <a:cubicBezTo>
                  <a:pt x="109" y="72"/>
                  <a:pt x="109" y="72"/>
                  <a:pt x="109" y="72"/>
                </a:cubicBezTo>
                <a:cubicBezTo>
                  <a:pt x="108" y="56"/>
                  <a:pt x="108" y="56"/>
                  <a:pt x="108" y="56"/>
                </a:cubicBezTo>
                <a:cubicBezTo>
                  <a:pt x="106" y="72"/>
                  <a:pt x="106" y="72"/>
                  <a:pt x="106" y="72"/>
                </a:cubicBezTo>
                <a:cubicBezTo>
                  <a:pt x="80" y="71"/>
                  <a:pt x="80" y="71"/>
                  <a:pt x="80" y="71"/>
                </a:cubicBezTo>
                <a:close/>
                <a:moveTo>
                  <a:pt x="116" y="77"/>
                </a:moveTo>
                <a:cubicBezTo>
                  <a:pt x="114" y="77"/>
                  <a:pt x="112" y="79"/>
                  <a:pt x="112" y="81"/>
                </a:cubicBezTo>
                <a:cubicBezTo>
                  <a:pt x="112" y="83"/>
                  <a:pt x="114" y="84"/>
                  <a:pt x="116" y="84"/>
                </a:cubicBezTo>
                <a:cubicBezTo>
                  <a:pt x="118" y="84"/>
                  <a:pt x="120" y="83"/>
                  <a:pt x="120" y="81"/>
                </a:cubicBezTo>
                <a:cubicBezTo>
                  <a:pt x="120" y="79"/>
                  <a:pt x="118" y="77"/>
                  <a:pt x="116" y="77"/>
                </a:cubicBezTo>
                <a:close/>
                <a:moveTo>
                  <a:pt x="95" y="77"/>
                </a:moveTo>
                <a:cubicBezTo>
                  <a:pt x="93" y="77"/>
                  <a:pt x="91" y="79"/>
                  <a:pt x="91" y="81"/>
                </a:cubicBezTo>
                <a:cubicBezTo>
                  <a:pt x="91" y="83"/>
                  <a:pt x="93" y="84"/>
                  <a:pt x="95" y="84"/>
                </a:cubicBezTo>
                <a:cubicBezTo>
                  <a:pt x="97" y="84"/>
                  <a:pt x="98" y="83"/>
                  <a:pt x="98" y="81"/>
                </a:cubicBezTo>
                <a:cubicBezTo>
                  <a:pt x="98" y="79"/>
                  <a:pt x="97" y="77"/>
                  <a:pt x="95" y="77"/>
                </a:cubicBezTo>
                <a:close/>
                <a:moveTo>
                  <a:pt x="148" y="149"/>
                </a:moveTo>
                <a:cubicBezTo>
                  <a:pt x="147" y="129"/>
                  <a:pt x="135" y="112"/>
                  <a:pt x="118" y="107"/>
                </a:cubicBezTo>
                <a:cubicBezTo>
                  <a:pt x="93" y="142"/>
                  <a:pt x="93" y="142"/>
                  <a:pt x="93" y="142"/>
                </a:cubicBezTo>
                <a:cubicBezTo>
                  <a:pt x="93" y="106"/>
                  <a:pt x="93" y="106"/>
                  <a:pt x="93" y="106"/>
                </a:cubicBezTo>
                <a:cubicBezTo>
                  <a:pt x="76" y="112"/>
                  <a:pt x="64" y="129"/>
                  <a:pt x="63" y="149"/>
                </a:cubicBezTo>
                <a:cubicBezTo>
                  <a:pt x="148" y="149"/>
                  <a:pt x="148" y="149"/>
                  <a:pt x="148" y="149"/>
                </a:cubicBezTo>
                <a:close/>
                <a:moveTo>
                  <a:pt x="145" y="199"/>
                </a:moveTo>
                <a:cubicBezTo>
                  <a:pt x="179" y="199"/>
                  <a:pt x="179" y="199"/>
                  <a:pt x="179" y="199"/>
                </a:cubicBezTo>
                <a:cubicBezTo>
                  <a:pt x="191" y="219"/>
                  <a:pt x="191" y="219"/>
                  <a:pt x="191" y="219"/>
                </a:cubicBezTo>
                <a:cubicBezTo>
                  <a:pt x="134" y="219"/>
                  <a:pt x="134" y="219"/>
                  <a:pt x="134" y="219"/>
                </a:cubicBezTo>
                <a:cubicBezTo>
                  <a:pt x="145" y="199"/>
                  <a:pt x="145" y="199"/>
                  <a:pt x="145" y="199"/>
                </a:cubicBezTo>
                <a:close/>
                <a:moveTo>
                  <a:pt x="50" y="0"/>
                </a:moveTo>
                <a:cubicBezTo>
                  <a:pt x="37" y="0"/>
                  <a:pt x="26" y="11"/>
                  <a:pt x="26" y="24"/>
                </a:cubicBezTo>
                <a:cubicBezTo>
                  <a:pt x="26" y="159"/>
                  <a:pt x="26" y="159"/>
                  <a:pt x="26" y="159"/>
                </a:cubicBezTo>
                <a:cubicBezTo>
                  <a:pt x="26" y="170"/>
                  <a:pt x="33" y="179"/>
                  <a:pt x="43" y="182"/>
                </a:cubicBezTo>
                <a:cubicBezTo>
                  <a:pt x="43" y="182"/>
                  <a:pt x="43" y="182"/>
                  <a:pt x="43" y="182"/>
                </a:cubicBezTo>
                <a:cubicBezTo>
                  <a:pt x="0" y="216"/>
                  <a:pt x="0" y="216"/>
                  <a:pt x="0" y="216"/>
                </a:cubicBezTo>
                <a:cubicBezTo>
                  <a:pt x="0" y="237"/>
                  <a:pt x="0" y="237"/>
                  <a:pt x="0" y="237"/>
                </a:cubicBezTo>
                <a:cubicBezTo>
                  <a:pt x="326" y="237"/>
                  <a:pt x="326" y="237"/>
                  <a:pt x="326" y="237"/>
                </a:cubicBezTo>
                <a:cubicBezTo>
                  <a:pt x="326" y="216"/>
                  <a:pt x="326" y="216"/>
                  <a:pt x="326" y="216"/>
                </a:cubicBezTo>
                <a:cubicBezTo>
                  <a:pt x="279" y="182"/>
                  <a:pt x="279" y="182"/>
                  <a:pt x="279" y="182"/>
                </a:cubicBezTo>
                <a:cubicBezTo>
                  <a:pt x="290" y="180"/>
                  <a:pt x="298" y="170"/>
                  <a:pt x="298" y="159"/>
                </a:cubicBezTo>
                <a:cubicBezTo>
                  <a:pt x="298" y="24"/>
                  <a:pt x="298" y="24"/>
                  <a:pt x="298" y="24"/>
                </a:cubicBezTo>
                <a:cubicBezTo>
                  <a:pt x="298" y="11"/>
                  <a:pt x="287" y="0"/>
                  <a:pt x="274" y="0"/>
                </a:cubicBezTo>
                <a:lnTo>
                  <a:pt x="50" y="0"/>
                </a:lnTo>
                <a:close/>
              </a:path>
            </a:pathLst>
          </a:custGeom>
          <a:solidFill>
            <a:schemeClr val="accent1"/>
          </a:solid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grpSp>
        <p:nvGrpSpPr>
          <p:cNvPr id="2" name="组合 107"/>
          <p:cNvGrpSpPr/>
          <p:nvPr/>
        </p:nvGrpSpPr>
        <p:grpSpPr>
          <a:xfrm rot="2700000">
            <a:off x="3135800" y="1950082"/>
            <a:ext cx="1830104" cy="1813880"/>
            <a:chOff x="6336196" y="1009196"/>
            <a:chExt cx="2376264" cy="2376265"/>
          </a:xfrm>
          <a:effectLst/>
        </p:grpSpPr>
        <p:sp>
          <p:nvSpPr>
            <p:cNvPr id="109" name="矩形 28"/>
            <p:cNvSpPr/>
            <p:nvPr/>
          </p:nvSpPr>
          <p:spPr>
            <a:xfrm>
              <a:off x="6336196" y="1009196"/>
              <a:ext cx="2376264" cy="909519"/>
            </a:xfrm>
            <a:custGeom>
              <a:avLst/>
              <a:gdLst/>
              <a:ahLst/>
              <a:cxnLst/>
              <a:rect l="l" t="t" r="r" b="b"/>
              <a:pathLst>
                <a:path w="2376264" h="909519">
                  <a:moveTo>
                    <a:pt x="0" y="0"/>
                  </a:moveTo>
                  <a:lnTo>
                    <a:pt x="2376264" y="0"/>
                  </a:lnTo>
                  <a:lnTo>
                    <a:pt x="2376264" y="478604"/>
                  </a:lnTo>
                  <a:lnTo>
                    <a:pt x="0" y="9095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0" name="矩形 28"/>
            <p:cNvSpPr/>
            <p:nvPr/>
          </p:nvSpPr>
          <p:spPr>
            <a:xfrm rot="5400000">
              <a:off x="7069568" y="1742569"/>
              <a:ext cx="2376264" cy="909519"/>
            </a:xfrm>
            <a:custGeom>
              <a:avLst/>
              <a:gdLst/>
              <a:ahLst/>
              <a:cxnLst/>
              <a:rect l="l" t="t" r="r" b="b"/>
              <a:pathLst>
                <a:path w="2376264" h="909519">
                  <a:moveTo>
                    <a:pt x="0" y="0"/>
                  </a:moveTo>
                  <a:lnTo>
                    <a:pt x="2376264" y="0"/>
                  </a:lnTo>
                  <a:lnTo>
                    <a:pt x="2376264" y="478604"/>
                  </a:lnTo>
                  <a:lnTo>
                    <a:pt x="0" y="90951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1" name="矩形 28"/>
            <p:cNvSpPr/>
            <p:nvPr/>
          </p:nvSpPr>
          <p:spPr>
            <a:xfrm rot="10800000">
              <a:off x="6336196" y="2475942"/>
              <a:ext cx="2376264" cy="909519"/>
            </a:xfrm>
            <a:custGeom>
              <a:avLst/>
              <a:gdLst/>
              <a:ahLst/>
              <a:cxnLst/>
              <a:rect l="l" t="t" r="r" b="b"/>
              <a:pathLst>
                <a:path w="2376264" h="909519">
                  <a:moveTo>
                    <a:pt x="0" y="0"/>
                  </a:moveTo>
                  <a:lnTo>
                    <a:pt x="2376264" y="0"/>
                  </a:lnTo>
                  <a:lnTo>
                    <a:pt x="2376264" y="478604"/>
                  </a:lnTo>
                  <a:lnTo>
                    <a:pt x="0" y="90951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2" name="矩形 28"/>
            <p:cNvSpPr/>
            <p:nvPr/>
          </p:nvSpPr>
          <p:spPr>
            <a:xfrm rot="16200000">
              <a:off x="5998476" y="2137947"/>
              <a:ext cx="1584965" cy="909519"/>
            </a:xfrm>
            <a:custGeom>
              <a:avLst/>
              <a:gdLst/>
              <a:ahLst/>
              <a:cxnLst/>
              <a:rect l="l" t="t" r="r" b="b"/>
              <a:pathLst>
                <a:path w="1567916" h="909519">
                  <a:moveTo>
                    <a:pt x="1567916" y="625191"/>
                  </a:moveTo>
                  <a:lnTo>
                    <a:pt x="0" y="909519"/>
                  </a:lnTo>
                  <a:lnTo>
                    <a:pt x="0" y="0"/>
                  </a:lnTo>
                  <a:lnTo>
                    <a:pt x="145454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113" name="矩形 112"/>
          <p:cNvSpPr/>
          <p:nvPr/>
        </p:nvSpPr>
        <p:spPr>
          <a:xfrm>
            <a:off x="3800490" y="1717224"/>
            <a:ext cx="527709" cy="461665"/>
          </a:xfrm>
          <a:prstGeom prst="rect">
            <a:avLst/>
          </a:prstGeom>
          <a:effectLst>
            <a:outerShdw blurRad="25400" dist="25400" dir="2700000" algn="tl" rotWithShape="0">
              <a:prstClr val="black">
                <a:alpha val="40000"/>
              </a:prstClr>
            </a:outerShdw>
          </a:effectLst>
        </p:spPr>
        <p:txBody>
          <a:bodyPr wrap="none">
            <a:spAutoFit/>
          </a:bodyPr>
          <a:lstStyle/>
          <a:p>
            <a:pPr>
              <a:defRPr/>
            </a:pPr>
            <a:r>
              <a:rPr lang="en-US" altLang="zh-CN" sz="2400" kern="0" dirty="0">
                <a:solidFill>
                  <a:sysClr val="window" lastClr="FFFFFF"/>
                </a:solidFill>
                <a:cs typeface="+mn-ea"/>
                <a:sym typeface="+mn-lt"/>
              </a:rPr>
              <a:t>01</a:t>
            </a:r>
            <a:endParaRPr lang="zh-CN" altLang="en-US" sz="2400" kern="0" dirty="0">
              <a:solidFill>
                <a:sysClr val="window" lastClr="FFFFFF"/>
              </a:solidFill>
              <a:cs typeface="+mn-ea"/>
              <a:sym typeface="+mn-lt"/>
            </a:endParaRPr>
          </a:p>
        </p:txBody>
      </p:sp>
      <p:sp>
        <p:nvSpPr>
          <p:cNvPr id="119" name="矩形 118"/>
          <p:cNvSpPr/>
          <p:nvPr/>
        </p:nvSpPr>
        <p:spPr>
          <a:xfrm>
            <a:off x="3758181" y="3560485"/>
            <a:ext cx="527709" cy="461665"/>
          </a:xfrm>
          <a:prstGeom prst="rect">
            <a:avLst/>
          </a:prstGeom>
          <a:effectLst>
            <a:outerShdw blurRad="25400" dist="25400" dir="2700000" algn="tl" rotWithShape="0">
              <a:prstClr val="black">
                <a:alpha val="40000"/>
              </a:prstClr>
            </a:outerShdw>
          </a:effectLst>
        </p:spPr>
        <p:txBody>
          <a:bodyPr wrap="none">
            <a:spAutoFit/>
          </a:bodyPr>
          <a:lstStyle/>
          <a:p>
            <a:pPr>
              <a:defRPr/>
            </a:pPr>
            <a:r>
              <a:rPr lang="en-US" altLang="zh-CN" sz="2400" kern="0" dirty="0">
                <a:solidFill>
                  <a:sysClr val="window" lastClr="FFFFFF"/>
                </a:solidFill>
                <a:cs typeface="+mn-ea"/>
                <a:sym typeface="+mn-lt"/>
              </a:rPr>
              <a:t>02</a:t>
            </a:r>
            <a:endParaRPr lang="zh-CN" altLang="en-US" sz="2400" kern="0" dirty="0">
              <a:solidFill>
                <a:sysClr val="window" lastClr="FFFFFF"/>
              </a:solidFill>
              <a:cs typeface="+mn-ea"/>
              <a:sym typeface="+mn-lt"/>
            </a:endParaRPr>
          </a:p>
        </p:txBody>
      </p:sp>
      <p:sp>
        <p:nvSpPr>
          <p:cNvPr id="20" name="标题 183297"/>
          <p:cNvSpPr>
            <a:spLocks noGrp="1"/>
          </p:cNvSpPr>
          <p:nvPr/>
        </p:nvSpPr>
        <p:spPr>
          <a:xfrm>
            <a:off x="457200" y="2001044"/>
            <a:ext cx="8229600" cy="1143000"/>
          </a:xfrm>
          <a:prstGeom prst="rect">
            <a:avLst/>
          </a:prstGeom>
          <a:noFill/>
          <a:ln w="9525">
            <a:noFill/>
          </a:ln>
        </p:spPr>
        <p:txBody>
          <a:bodyPr anchor="ctr"/>
          <a:lstStyle>
            <a:lvl1pPr marL="0" lvl="0" indent="0" algn="l" defTabSz="914400" rtl="0" eaLnBrk="1" fontAlgn="base" latinLnBrk="0" hangingPunct="1">
              <a:lnSpc>
                <a:spcPct val="100000"/>
              </a:lnSpc>
              <a:spcBef>
                <a:spcPct val="0"/>
              </a:spcBef>
              <a:spcAft>
                <a:spcPct val="0"/>
              </a:spcAft>
              <a:buNone/>
              <a:defRPr sz="3800" b="0" i="0" u="none" kern="1200" baseline="0">
                <a:solidFill>
                  <a:schemeClr val="tx2"/>
                </a:solidFill>
                <a:latin typeface="+mj-lt"/>
                <a:ea typeface="+mj-ea"/>
                <a:cs typeface="+mj-cs"/>
              </a:defRPr>
            </a:lvl1pPr>
          </a:lstStyle>
          <a:p>
            <a:br>
              <a:rPr lang="en-US" altLang="zh-CN" sz="4400" b="1" dirty="0">
                <a:latin typeface="+mn-lt"/>
                <a:ea typeface="+mn-ea"/>
                <a:cs typeface="+mn-ea"/>
                <a:sym typeface="+mn-lt"/>
              </a:rPr>
            </a:br>
            <a:br>
              <a:rPr lang="zh-CN" altLang="en-US" sz="4400" b="1" dirty="0">
                <a:latin typeface="+mn-lt"/>
                <a:ea typeface="+mn-ea"/>
                <a:cs typeface="+mn-ea"/>
                <a:sym typeface="+mn-lt"/>
              </a:rPr>
            </a:br>
            <a:endParaRPr lang="zh-CN" altLang="en-US" sz="4400" b="1" dirty="0">
              <a:latin typeface="+mn-lt"/>
              <a:ea typeface="+mn-ea"/>
              <a:cs typeface="+mn-ea"/>
              <a:sym typeface="+mn-lt"/>
            </a:endParaRPr>
          </a:p>
        </p:txBody>
      </p:sp>
      <p:sp>
        <p:nvSpPr>
          <p:cNvPr id="3" name="文本框 2"/>
          <p:cNvSpPr txBox="1"/>
          <p:nvPr/>
        </p:nvSpPr>
        <p:spPr>
          <a:xfrm>
            <a:off x="2103807" y="662561"/>
            <a:ext cx="5364596" cy="400110"/>
          </a:xfrm>
          <a:prstGeom prst="rect">
            <a:avLst/>
          </a:prstGeom>
          <a:noFill/>
        </p:spPr>
        <p:txBody>
          <a:bodyPr wrap="square" rtlCol="0">
            <a:spAutoFit/>
          </a:bodyPr>
          <a:lstStyle/>
          <a:p>
            <a:r>
              <a:rPr lang="zh-CN" altLang="en-US" sz="2000" b="1" dirty="0">
                <a:solidFill>
                  <a:schemeClr val="accent1"/>
                </a:solidFill>
                <a:cs typeface="+mn-ea"/>
                <a:sym typeface="+mn-lt"/>
              </a:rPr>
              <a:t>四、营造积极向上，和谐融洽的工作氛围</a:t>
            </a:r>
            <a:endParaRPr lang="zh-CN" altLang="en-US" sz="2000" dirty="0">
              <a:solidFill>
                <a:schemeClr val="accent1"/>
              </a:solidFill>
              <a:cs typeface="+mn-ea"/>
              <a:sym typeface="+mn-lt"/>
            </a:endParaRPr>
          </a:p>
        </p:txBody>
      </p:sp>
      <p:sp>
        <p:nvSpPr>
          <p:cNvPr id="4" name="文本框 3"/>
          <p:cNvSpPr txBox="1"/>
          <p:nvPr/>
        </p:nvSpPr>
        <p:spPr>
          <a:xfrm>
            <a:off x="898257" y="1211161"/>
            <a:ext cx="2348806" cy="3693319"/>
          </a:xfrm>
          <a:prstGeom prst="rect">
            <a:avLst/>
          </a:prstGeom>
          <a:noFill/>
        </p:spPr>
        <p:txBody>
          <a:bodyPr wrap="square" rtlCol="0">
            <a:spAutoFit/>
          </a:bodyPr>
          <a:lstStyle/>
          <a:p>
            <a:r>
              <a:rPr lang="en-US" altLang="zh-CN" b="1" dirty="0">
                <a:solidFill>
                  <a:schemeClr val="accent1"/>
                </a:solidFill>
                <a:cs typeface="+mn-ea"/>
                <a:sym typeface="+mn-lt"/>
              </a:rPr>
              <a:t>1</a:t>
            </a:r>
            <a:r>
              <a:rPr lang="zh-CN" altLang="en-US" b="1" dirty="0">
                <a:solidFill>
                  <a:schemeClr val="accent1"/>
                </a:solidFill>
                <a:cs typeface="+mn-ea"/>
                <a:sym typeface="+mn-lt"/>
              </a:rPr>
              <a:t>、每月组织一次护士畅言日活动，以座谈形式，边吃边聊，让大家畅所欲言，无论是护护、医护、护患之间有矛盾现场倾诉，大家都感到真诚、亲切，及时化解矛盾。营造一个轻松愉快的工作氛围，从而使医护团结一心，更好地开展科室工作。</a:t>
            </a:r>
          </a:p>
          <a:p>
            <a:endParaRPr lang="zh-CN" altLang="en-US" dirty="0">
              <a:cs typeface="+mn-ea"/>
              <a:sym typeface="+mn-lt"/>
            </a:endParaRPr>
          </a:p>
        </p:txBody>
      </p:sp>
      <p:sp>
        <p:nvSpPr>
          <p:cNvPr id="23" name="标题 190465"/>
          <p:cNvSpPr>
            <a:spLocks noGrp="1"/>
          </p:cNvSpPr>
          <p:nvPr/>
        </p:nvSpPr>
        <p:spPr>
          <a:xfrm>
            <a:off x="609600" y="2153444"/>
            <a:ext cx="8229600" cy="1143000"/>
          </a:xfrm>
          <a:prstGeom prst="rect">
            <a:avLst/>
          </a:prstGeom>
          <a:noFill/>
          <a:ln w="9525">
            <a:noFill/>
          </a:ln>
        </p:spPr>
        <p:txBody>
          <a:bodyPr anchor="ctr"/>
          <a:lstStyle>
            <a:lvl1pPr marL="0" lvl="0" indent="0" algn="l" defTabSz="914400" rtl="0" eaLnBrk="1" fontAlgn="base" latinLnBrk="0" hangingPunct="1">
              <a:lnSpc>
                <a:spcPct val="100000"/>
              </a:lnSpc>
              <a:spcBef>
                <a:spcPct val="0"/>
              </a:spcBef>
              <a:spcAft>
                <a:spcPct val="0"/>
              </a:spcAft>
              <a:buNone/>
              <a:defRPr sz="3800" b="0" i="0" u="none" kern="1200" baseline="0">
                <a:solidFill>
                  <a:schemeClr val="tx2"/>
                </a:solidFill>
                <a:latin typeface="+mj-lt"/>
                <a:ea typeface="+mj-ea"/>
                <a:cs typeface="+mj-cs"/>
              </a:defRPr>
            </a:lvl1pPr>
          </a:lstStyle>
          <a:p>
            <a:endParaRPr lang="zh-CN" altLang="en-US" b="1" dirty="0">
              <a:latin typeface="+mn-lt"/>
              <a:ea typeface="+mn-ea"/>
              <a:cs typeface="+mn-ea"/>
              <a:sym typeface="+mn-lt"/>
            </a:endParaRPr>
          </a:p>
        </p:txBody>
      </p:sp>
      <p:sp>
        <p:nvSpPr>
          <p:cNvPr id="5" name="文本框 4"/>
          <p:cNvSpPr txBox="1"/>
          <p:nvPr/>
        </p:nvSpPr>
        <p:spPr>
          <a:xfrm>
            <a:off x="4662307" y="4029043"/>
            <a:ext cx="3523526" cy="923330"/>
          </a:xfrm>
          <a:prstGeom prst="rect">
            <a:avLst/>
          </a:prstGeom>
          <a:noFill/>
        </p:spPr>
        <p:txBody>
          <a:bodyPr wrap="square" rtlCol="0">
            <a:spAutoFit/>
          </a:bodyPr>
          <a:lstStyle/>
          <a:p>
            <a:r>
              <a:rPr lang="en-US" altLang="zh-CN" b="1" dirty="0">
                <a:solidFill>
                  <a:schemeClr val="accent1"/>
                </a:solidFill>
                <a:cs typeface="+mn-ea"/>
                <a:sym typeface="+mn-lt"/>
              </a:rPr>
              <a:t>2</a:t>
            </a:r>
            <a:r>
              <a:rPr lang="zh-CN" altLang="en-US" b="1" dirty="0">
                <a:solidFill>
                  <a:schemeClr val="accent1"/>
                </a:solidFill>
                <a:cs typeface="+mn-ea"/>
                <a:sym typeface="+mn-lt"/>
              </a:rPr>
              <a:t>、及时做好护士情绪的减压器、调节器。</a:t>
            </a:r>
          </a:p>
          <a:p>
            <a:endParaRPr lang="zh-CN" altLang="en-US"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200" fill="hold"/>
                                        <p:tgtEl>
                                          <p:spTgt spid="107"/>
                                        </p:tgtEl>
                                        <p:attrNameLst>
                                          <p:attrName>ppt_w</p:attrName>
                                        </p:attrNameLst>
                                      </p:cBhvr>
                                      <p:tavLst>
                                        <p:tav tm="0">
                                          <p:val>
                                            <p:fltVal val="0"/>
                                          </p:val>
                                        </p:tav>
                                        <p:tav tm="100000">
                                          <p:val>
                                            <p:strVal val="#ppt_w"/>
                                          </p:val>
                                        </p:tav>
                                      </p:tavLst>
                                    </p:anim>
                                    <p:anim calcmode="lin" valueType="num">
                                      <p:cBhvr>
                                        <p:cTn id="8" dur="200" fill="hold"/>
                                        <p:tgtEl>
                                          <p:spTgt spid="107"/>
                                        </p:tgtEl>
                                        <p:attrNameLst>
                                          <p:attrName>ppt_h</p:attrName>
                                        </p:attrNameLst>
                                      </p:cBhvr>
                                      <p:tavLst>
                                        <p:tav tm="0">
                                          <p:val>
                                            <p:fltVal val="0"/>
                                          </p:val>
                                        </p:tav>
                                        <p:tav tm="100000">
                                          <p:val>
                                            <p:strVal val="#ppt_h"/>
                                          </p:val>
                                        </p:tav>
                                      </p:tavLst>
                                    </p:anim>
                                    <p:animEffect transition="in" filter="fade">
                                      <p:cBhvr>
                                        <p:cTn id="9" dur="200"/>
                                        <p:tgtEl>
                                          <p:spTgt spid="107"/>
                                        </p:tgtEl>
                                      </p:cBhvr>
                                    </p:animEffect>
                                  </p:childTnLst>
                                </p:cTn>
                              </p:par>
                              <p:par>
                                <p:cTn id="10" presetID="6" presetClass="emph" presetSubtype="0" autoRev="1" fill="hold" grpId="1" nodeType="withEffect">
                                  <p:stCondLst>
                                    <p:cond delay="150"/>
                                  </p:stCondLst>
                                  <p:childTnLst>
                                    <p:animScale>
                                      <p:cBhvr>
                                        <p:cTn id="11" dur="100" fill="hold"/>
                                        <p:tgtEl>
                                          <p:spTgt spid="107"/>
                                        </p:tgtEl>
                                      </p:cBhvr>
                                      <p:by x="130000" y="130000"/>
                                    </p:animScale>
                                  </p:childTnLst>
                                </p:cTn>
                              </p:par>
                            </p:childTnLst>
                          </p:cTn>
                        </p:par>
                        <p:par>
                          <p:cTn id="12" fill="hold">
                            <p:stCondLst>
                              <p:cond delay="500"/>
                            </p:stCondLst>
                            <p:childTnLst>
                              <p:par>
                                <p:cTn id="13" presetID="2" presetClass="entr" presetSubtype="2"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8" presetClass="emph" presetSubtype="0" fill="hold" nodeType="withEffect">
                                  <p:stCondLst>
                                    <p:cond delay="0"/>
                                  </p:stCondLst>
                                  <p:childTnLst>
                                    <p:animRot by="-21600000">
                                      <p:cBhvr>
                                        <p:cTn id="18" dur="500" fill="hold"/>
                                        <p:tgtEl>
                                          <p:spTgt spid="2"/>
                                        </p:tgtEl>
                                        <p:attrNameLst>
                                          <p:attrName>r</p:attrName>
                                        </p:attrNameLst>
                                      </p:cBhvr>
                                    </p:animRo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13"/>
                                        </p:tgtEl>
                                        <p:attrNameLst>
                                          <p:attrName>style.visibility</p:attrName>
                                        </p:attrNameLst>
                                      </p:cBhvr>
                                      <p:to>
                                        <p:strVal val="visible"/>
                                      </p:to>
                                    </p:set>
                                    <p:anim calcmode="lin" valueType="num">
                                      <p:cBhvr>
                                        <p:cTn id="22" dur="200" fill="hold"/>
                                        <p:tgtEl>
                                          <p:spTgt spid="113"/>
                                        </p:tgtEl>
                                        <p:attrNameLst>
                                          <p:attrName>ppt_w</p:attrName>
                                        </p:attrNameLst>
                                      </p:cBhvr>
                                      <p:tavLst>
                                        <p:tav tm="0">
                                          <p:val>
                                            <p:fltVal val="0"/>
                                          </p:val>
                                        </p:tav>
                                        <p:tav tm="100000">
                                          <p:val>
                                            <p:strVal val="#ppt_w"/>
                                          </p:val>
                                        </p:tav>
                                      </p:tavLst>
                                    </p:anim>
                                    <p:anim calcmode="lin" valueType="num">
                                      <p:cBhvr>
                                        <p:cTn id="23" dur="200" fill="hold"/>
                                        <p:tgtEl>
                                          <p:spTgt spid="113"/>
                                        </p:tgtEl>
                                        <p:attrNameLst>
                                          <p:attrName>ppt_h</p:attrName>
                                        </p:attrNameLst>
                                      </p:cBhvr>
                                      <p:tavLst>
                                        <p:tav tm="0">
                                          <p:val>
                                            <p:fltVal val="0"/>
                                          </p:val>
                                        </p:tav>
                                        <p:tav tm="100000">
                                          <p:val>
                                            <p:strVal val="#ppt_h"/>
                                          </p:val>
                                        </p:tav>
                                      </p:tavLst>
                                    </p:anim>
                                    <p:animEffect transition="in" filter="fade">
                                      <p:cBhvr>
                                        <p:cTn id="24" dur="200"/>
                                        <p:tgtEl>
                                          <p:spTgt spid="113"/>
                                        </p:tgtEl>
                                      </p:cBhvr>
                                    </p:animEffect>
                                  </p:childTnLst>
                                </p:cTn>
                              </p:par>
                              <p:par>
                                <p:cTn id="25" presetID="6" presetClass="emph" presetSubtype="0" autoRev="1" fill="hold" grpId="1" nodeType="withEffect">
                                  <p:stCondLst>
                                    <p:cond delay="150"/>
                                  </p:stCondLst>
                                  <p:childTnLst>
                                    <p:animScale>
                                      <p:cBhvr>
                                        <p:cTn id="26" dur="100" fill="hold"/>
                                        <p:tgtEl>
                                          <p:spTgt spid="113"/>
                                        </p:tgtEl>
                                      </p:cBhvr>
                                      <p:by x="130000" y="130000"/>
                                    </p:animScale>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119"/>
                                        </p:tgtEl>
                                        <p:attrNameLst>
                                          <p:attrName>style.visibility</p:attrName>
                                        </p:attrNameLst>
                                      </p:cBhvr>
                                      <p:to>
                                        <p:strVal val="visible"/>
                                      </p:to>
                                    </p:set>
                                    <p:anim calcmode="lin" valueType="num">
                                      <p:cBhvr>
                                        <p:cTn id="30" dur="200" fill="hold"/>
                                        <p:tgtEl>
                                          <p:spTgt spid="119"/>
                                        </p:tgtEl>
                                        <p:attrNameLst>
                                          <p:attrName>ppt_w</p:attrName>
                                        </p:attrNameLst>
                                      </p:cBhvr>
                                      <p:tavLst>
                                        <p:tav tm="0">
                                          <p:val>
                                            <p:fltVal val="0"/>
                                          </p:val>
                                        </p:tav>
                                        <p:tav tm="100000">
                                          <p:val>
                                            <p:strVal val="#ppt_w"/>
                                          </p:val>
                                        </p:tav>
                                      </p:tavLst>
                                    </p:anim>
                                    <p:anim calcmode="lin" valueType="num">
                                      <p:cBhvr>
                                        <p:cTn id="31" dur="200" fill="hold"/>
                                        <p:tgtEl>
                                          <p:spTgt spid="119"/>
                                        </p:tgtEl>
                                        <p:attrNameLst>
                                          <p:attrName>ppt_h</p:attrName>
                                        </p:attrNameLst>
                                      </p:cBhvr>
                                      <p:tavLst>
                                        <p:tav tm="0">
                                          <p:val>
                                            <p:fltVal val="0"/>
                                          </p:val>
                                        </p:tav>
                                        <p:tav tm="100000">
                                          <p:val>
                                            <p:strVal val="#ppt_h"/>
                                          </p:val>
                                        </p:tav>
                                      </p:tavLst>
                                    </p:anim>
                                    <p:animEffect transition="in" filter="fade">
                                      <p:cBhvr>
                                        <p:cTn id="32" dur="200"/>
                                        <p:tgtEl>
                                          <p:spTgt spid="119"/>
                                        </p:tgtEl>
                                      </p:cBhvr>
                                    </p:animEffect>
                                  </p:childTnLst>
                                </p:cTn>
                              </p:par>
                              <p:par>
                                <p:cTn id="33" presetID="6" presetClass="emph" presetSubtype="0" autoRev="1" fill="hold" grpId="1" nodeType="withEffect">
                                  <p:stCondLst>
                                    <p:cond delay="150"/>
                                  </p:stCondLst>
                                  <p:childTnLst>
                                    <p:animScale>
                                      <p:cBhvr>
                                        <p:cTn id="34" dur="100" fill="hold"/>
                                        <p:tgtEl>
                                          <p:spTgt spid="119"/>
                                        </p:tgtEl>
                                      </p:cBhvr>
                                      <p:by x="130000" y="130000"/>
                                    </p:animScale>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barn(inVertical)">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7" grpId="1" animBg="1"/>
      <p:bldP spid="113" grpId="0"/>
      <p:bldP spid="113" grpId="1"/>
      <p:bldP spid="119" grpId="0"/>
      <p:bldP spid="119" grpId="1"/>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16737"/>
          <p:cNvSpPr>
            <a:spLocks noGrp="1"/>
          </p:cNvSpPr>
          <p:nvPr/>
        </p:nvSpPr>
        <p:spPr>
          <a:xfrm>
            <a:off x="285258" y="345404"/>
            <a:ext cx="8229600" cy="1143000"/>
          </a:xfrm>
          <a:prstGeom prst="rect">
            <a:avLst/>
          </a:prstGeom>
          <a:noFill/>
          <a:ln w="9525">
            <a:noFill/>
          </a:ln>
        </p:spPr>
        <p:txBody>
          <a:bodyPr anchor="ctr"/>
          <a:lstStyle>
            <a:lvl1pPr marL="0" lvl="0" indent="0" algn="l" defTabSz="914400" rtl="0" eaLnBrk="1" fontAlgn="base" latinLnBrk="0" hangingPunct="1">
              <a:lnSpc>
                <a:spcPct val="100000"/>
              </a:lnSpc>
              <a:spcBef>
                <a:spcPct val="0"/>
              </a:spcBef>
              <a:spcAft>
                <a:spcPct val="0"/>
              </a:spcAft>
              <a:buNone/>
              <a:defRPr sz="3800" b="0" i="0" u="none" kern="1200" baseline="0">
                <a:solidFill>
                  <a:schemeClr val="tx2"/>
                </a:solidFill>
                <a:latin typeface="+mj-lt"/>
                <a:ea typeface="+mj-ea"/>
                <a:cs typeface="+mj-cs"/>
              </a:defRPr>
            </a:lvl1pPr>
          </a:lstStyle>
          <a:p>
            <a:br>
              <a:rPr lang="en-US" altLang="zh-CN" sz="4600" b="1" dirty="0">
                <a:latin typeface="+mn-lt"/>
                <a:ea typeface="+mn-ea"/>
                <a:cs typeface="+mn-ea"/>
                <a:sym typeface="+mn-lt"/>
              </a:rPr>
            </a:br>
            <a:br>
              <a:rPr lang="en-US" altLang="zh-CN" sz="4600" b="1" dirty="0">
                <a:latin typeface="+mn-lt"/>
                <a:ea typeface="+mn-ea"/>
                <a:cs typeface="+mn-ea"/>
                <a:sym typeface="+mn-lt"/>
              </a:rPr>
            </a:br>
            <a:br>
              <a:rPr lang="zh-CN" altLang="en-US" sz="4600" b="1" dirty="0">
                <a:latin typeface="+mn-lt"/>
                <a:ea typeface="+mn-ea"/>
                <a:cs typeface="+mn-ea"/>
                <a:sym typeface="+mn-lt"/>
              </a:rPr>
            </a:br>
            <a:endParaRPr lang="zh-CN" altLang="en-US" sz="4600" b="1" dirty="0">
              <a:latin typeface="+mn-lt"/>
              <a:ea typeface="+mn-ea"/>
              <a:cs typeface="+mn-ea"/>
              <a:sym typeface="+mn-lt"/>
            </a:endParaRPr>
          </a:p>
        </p:txBody>
      </p:sp>
      <p:sp>
        <p:nvSpPr>
          <p:cNvPr id="3" name="文本框 2"/>
          <p:cNvSpPr txBox="1"/>
          <p:nvPr/>
        </p:nvSpPr>
        <p:spPr>
          <a:xfrm>
            <a:off x="2123728" y="603014"/>
            <a:ext cx="6084676" cy="400110"/>
          </a:xfrm>
          <a:prstGeom prst="rect">
            <a:avLst/>
          </a:prstGeom>
          <a:noFill/>
        </p:spPr>
        <p:txBody>
          <a:bodyPr wrap="square" rtlCol="0">
            <a:spAutoFit/>
          </a:bodyPr>
          <a:lstStyle/>
          <a:p>
            <a:r>
              <a:rPr lang="zh-CN" altLang="en-US" sz="2000" b="1" dirty="0">
                <a:solidFill>
                  <a:schemeClr val="accent1"/>
                </a:solidFill>
                <a:cs typeface="+mn-ea"/>
                <a:sym typeface="+mn-lt"/>
              </a:rPr>
              <a:t>五、加强业务学习，不断提高业务水平</a:t>
            </a:r>
            <a:endParaRPr lang="zh-CN" altLang="en-US" sz="2000" dirty="0">
              <a:solidFill>
                <a:schemeClr val="accent1"/>
              </a:solidFill>
              <a:cs typeface="+mn-ea"/>
              <a:sym typeface="+mn-lt"/>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067" y="1162996"/>
            <a:ext cx="3715060" cy="2237640"/>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3357" y="1146392"/>
            <a:ext cx="3204356" cy="1894203"/>
          </a:xfrm>
          <a:prstGeom prst="rect">
            <a:avLst/>
          </a:prstGeom>
        </p:spPr>
      </p:pic>
      <p:sp>
        <p:nvSpPr>
          <p:cNvPr id="8" name="文本框 7"/>
          <p:cNvSpPr txBox="1"/>
          <p:nvPr/>
        </p:nvSpPr>
        <p:spPr>
          <a:xfrm>
            <a:off x="983898" y="3756563"/>
            <a:ext cx="3571929" cy="923330"/>
          </a:xfrm>
          <a:prstGeom prst="rect">
            <a:avLst/>
          </a:prstGeom>
          <a:noFill/>
        </p:spPr>
        <p:txBody>
          <a:bodyPr wrap="square" rtlCol="0">
            <a:spAutoFit/>
          </a:bodyPr>
          <a:lstStyle/>
          <a:p>
            <a:r>
              <a:rPr lang="en-US" altLang="zh-CN" b="1" dirty="0">
                <a:solidFill>
                  <a:schemeClr val="accent1"/>
                </a:solidFill>
                <a:cs typeface="+mn-ea"/>
                <a:sym typeface="+mn-lt"/>
              </a:rPr>
              <a:t> 1</a:t>
            </a:r>
            <a:r>
              <a:rPr lang="zh-CN" altLang="en-US" b="1" dirty="0">
                <a:solidFill>
                  <a:schemeClr val="accent1"/>
                </a:solidFill>
                <a:cs typeface="+mn-ea"/>
                <a:sym typeface="+mn-lt"/>
              </a:rPr>
              <a:t>、 每周进行业务学习：核心制度、常用仪器的运用、心电监护、微量注射泵、呼吸机等。</a:t>
            </a:r>
            <a:endParaRPr lang="zh-CN" altLang="en-US" dirty="0">
              <a:solidFill>
                <a:schemeClr val="accent1"/>
              </a:solidFill>
              <a:cs typeface="+mn-ea"/>
              <a:sym typeface="+mn-lt"/>
            </a:endParaRPr>
          </a:p>
        </p:txBody>
      </p:sp>
      <p:sp>
        <p:nvSpPr>
          <p:cNvPr id="9" name="文本框 8"/>
          <p:cNvSpPr txBox="1"/>
          <p:nvPr/>
        </p:nvSpPr>
        <p:spPr>
          <a:xfrm>
            <a:off x="4679127" y="3040595"/>
            <a:ext cx="3538586" cy="1754326"/>
          </a:xfrm>
          <a:prstGeom prst="rect">
            <a:avLst/>
          </a:prstGeom>
          <a:noFill/>
        </p:spPr>
        <p:txBody>
          <a:bodyPr wrap="square" rtlCol="0">
            <a:spAutoFit/>
          </a:bodyPr>
          <a:lstStyle/>
          <a:p>
            <a:pPr algn="just">
              <a:buNone/>
            </a:pPr>
            <a:r>
              <a:rPr lang="en-US" altLang="zh-CN" b="1" dirty="0">
                <a:solidFill>
                  <a:schemeClr val="accent1"/>
                </a:solidFill>
                <a:cs typeface="+mn-ea"/>
                <a:sym typeface="+mn-lt"/>
              </a:rPr>
              <a:t>2</a:t>
            </a:r>
            <a:r>
              <a:rPr lang="zh-CN" altLang="en-US" b="1" dirty="0">
                <a:solidFill>
                  <a:schemeClr val="accent1"/>
                </a:solidFill>
                <a:cs typeface="+mn-ea"/>
                <a:sym typeface="+mn-lt"/>
              </a:rPr>
              <a:t>、每月进行护理业务查房，全科护士业务水平整体提高。护士不仅有扎实的理论基础，还要有敏锐的观察力，细节最重要，规范细致地做好每一个细节，每一个流程。</a:t>
            </a:r>
            <a:endParaRPr lang="zh-CN" altLang="en-US" dirty="0">
              <a:solidFill>
                <a:schemeClr val="accent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17762"/>
          <p:cNvSpPr>
            <a:spLocks noGrp="1"/>
          </p:cNvSpPr>
          <p:nvPr/>
        </p:nvSpPr>
        <p:spPr>
          <a:xfrm>
            <a:off x="457200" y="307182"/>
            <a:ext cx="8229600" cy="4530725"/>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l"/>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7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3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9pPr>
          </a:lstStyle>
          <a:p>
            <a:pPr>
              <a:buNone/>
            </a:pPr>
            <a:r>
              <a:rPr lang="zh-CN" altLang="en-US" sz="2400" dirty="0">
                <a:cs typeface="+mn-ea"/>
                <a:sym typeface="+mn-lt"/>
              </a:rPr>
              <a:t>    </a:t>
            </a:r>
          </a:p>
        </p:txBody>
      </p:sp>
      <p:sp>
        <p:nvSpPr>
          <p:cNvPr id="3" name="文本框 2"/>
          <p:cNvSpPr txBox="1"/>
          <p:nvPr/>
        </p:nvSpPr>
        <p:spPr>
          <a:xfrm>
            <a:off x="1115616" y="844352"/>
            <a:ext cx="6156684" cy="923330"/>
          </a:xfrm>
          <a:prstGeom prst="rect">
            <a:avLst/>
          </a:prstGeom>
          <a:noFill/>
        </p:spPr>
        <p:txBody>
          <a:bodyPr wrap="square" rtlCol="0">
            <a:spAutoFit/>
          </a:bodyPr>
          <a:lstStyle/>
          <a:p>
            <a:r>
              <a:rPr lang="zh-CN" altLang="en-US" b="1" dirty="0">
                <a:solidFill>
                  <a:schemeClr val="accent1"/>
                </a:solidFill>
                <a:cs typeface="+mn-ea"/>
                <a:sym typeface="+mn-lt"/>
              </a:rPr>
              <a:t>六、优化各种护理流程，加强环节管理，组织突发事件应急演练。</a:t>
            </a:r>
          </a:p>
          <a:p>
            <a:endParaRPr lang="zh-CN" altLang="en-US" dirty="0">
              <a:cs typeface="+mn-ea"/>
              <a:sym typeface="+mn-lt"/>
            </a:endParaRPr>
          </a:p>
        </p:txBody>
      </p:sp>
      <p:pic>
        <p:nvPicPr>
          <p:cNvPr id="4" name="图片 3" descr="timg (3).jpg"/>
          <p:cNvPicPr>
            <a:picLocks noChangeAspect="1"/>
          </p:cNvPicPr>
          <p:nvPr/>
        </p:nvPicPr>
        <p:blipFill>
          <a:blip r:embed="rId3" cstate="print"/>
          <a:stretch>
            <a:fillRect/>
          </a:stretch>
        </p:blipFill>
        <p:spPr>
          <a:xfrm>
            <a:off x="971601" y="1816460"/>
            <a:ext cx="3852428" cy="2626148"/>
          </a:xfrm>
          <a:prstGeom prst="rect">
            <a:avLst/>
          </a:prstGeom>
        </p:spPr>
      </p:pic>
      <p:pic>
        <p:nvPicPr>
          <p:cNvPr id="5" name="图片 4" descr="timg (4).jpg"/>
          <p:cNvPicPr>
            <a:picLocks noChangeAspect="1"/>
          </p:cNvPicPr>
          <p:nvPr/>
        </p:nvPicPr>
        <p:blipFill>
          <a:blip r:embed="rId4" cstate="print"/>
          <a:stretch>
            <a:fillRect/>
          </a:stretch>
        </p:blipFill>
        <p:spPr>
          <a:xfrm>
            <a:off x="5004048" y="1816460"/>
            <a:ext cx="3456384" cy="26282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8" name="任意多边形: 形状 7"/>
          <p:cNvSpPr/>
          <p:nvPr/>
        </p:nvSpPr>
        <p:spPr>
          <a:xfrm>
            <a:off x="2429760" y="1852464"/>
            <a:ext cx="4284477" cy="2124237"/>
          </a:xfrm>
          <a:custGeom>
            <a:avLst/>
            <a:gdLst/>
            <a:ahLst/>
            <a:cxnLst/>
            <a:rect l="l" t="t" r="r" b="b"/>
            <a:pathLst>
              <a:path w="4284477" h="2124237">
                <a:moveTo>
                  <a:pt x="2979255" y="605126"/>
                </a:moveTo>
                <a:lnTo>
                  <a:pt x="2979255" y="768060"/>
                </a:lnTo>
                <a:lnTo>
                  <a:pt x="2866113" y="768060"/>
                </a:lnTo>
                <a:close/>
                <a:moveTo>
                  <a:pt x="1331216" y="576532"/>
                </a:moveTo>
                <a:lnTo>
                  <a:pt x="1423652" y="576532"/>
                </a:lnTo>
                <a:cubicBezTo>
                  <a:pt x="1445344" y="576532"/>
                  <a:pt x="1460216" y="577600"/>
                  <a:pt x="1468268" y="579737"/>
                </a:cubicBezTo>
                <a:cubicBezTo>
                  <a:pt x="1480757" y="583187"/>
                  <a:pt x="1490822" y="590295"/>
                  <a:pt x="1498464" y="601058"/>
                </a:cubicBezTo>
                <a:cubicBezTo>
                  <a:pt x="1506105" y="611822"/>
                  <a:pt x="1509926" y="624763"/>
                  <a:pt x="1509926" y="639882"/>
                </a:cubicBezTo>
                <a:cubicBezTo>
                  <a:pt x="1509926" y="660752"/>
                  <a:pt x="1503435" y="676938"/>
                  <a:pt x="1490453" y="688442"/>
                </a:cubicBezTo>
                <a:cubicBezTo>
                  <a:pt x="1477471" y="699945"/>
                  <a:pt x="1455532" y="705696"/>
                  <a:pt x="1424638" y="705696"/>
                </a:cubicBezTo>
                <a:lnTo>
                  <a:pt x="1331216" y="705696"/>
                </a:lnTo>
                <a:close/>
                <a:moveTo>
                  <a:pt x="1960605" y="573821"/>
                </a:moveTo>
                <a:lnTo>
                  <a:pt x="2074980" y="573821"/>
                </a:lnTo>
                <a:cubicBezTo>
                  <a:pt x="2101766" y="573821"/>
                  <a:pt x="2121362" y="579326"/>
                  <a:pt x="2133769" y="590336"/>
                </a:cubicBezTo>
                <a:cubicBezTo>
                  <a:pt x="2146176" y="601346"/>
                  <a:pt x="2152380" y="615396"/>
                  <a:pt x="2152380" y="632487"/>
                </a:cubicBezTo>
                <a:cubicBezTo>
                  <a:pt x="2152380" y="644154"/>
                  <a:pt x="2149175" y="654959"/>
                  <a:pt x="2142766" y="664901"/>
                </a:cubicBezTo>
                <a:cubicBezTo>
                  <a:pt x="2136358" y="674843"/>
                  <a:pt x="2126991" y="682074"/>
                  <a:pt x="2114666" y="686593"/>
                </a:cubicBezTo>
                <a:cubicBezTo>
                  <a:pt x="2102341" y="691112"/>
                  <a:pt x="2085251" y="693371"/>
                  <a:pt x="2063395" y="693371"/>
                </a:cubicBezTo>
                <a:lnTo>
                  <a:pt x="1960605" y="693371"/>
                </a:lnTo>
                <a:close/>
                <a:moveTo>
                  <a:pt x="1702412" y="571849"/>
                </a:moveTo>
                <a:cubicBezTo>
                  <a:pt x="1707999" y="591404"/>
                  <a:pt x="1716544" y="616382"/>
                  <a:pt x="1728048" y="646784"/>
                </a:cubicBezTo>
                <a:lnTo>
                  <a:pt x="1765762" y="746861"/>
                </a:lnTo>
                <a:lnTo>
                  <a:pt x="1643253" y="746861"/>
                </a:lnTo>
                <a:lnTo>
                  <a:pt x="1682939" y="640868"/>
                </a:lnTo>
                <a:cubicBezTo>
                  <a:pt x="1691320" y="618026"/>
                  <a:pt x="1697811" y="595019"/>
                  <a:pt x="1702412" y="571849"/>
                </a:cubicBezTo>
                <a:close/>
                <a:moveTo>
                  <a:pt x="2678134" y="569137"/>
                </a:moveTo>
                <a:cubicBezTo>
                  <a:pt x="2698840" y="569137"/>
                  <a:pt x="2716135" y="578915"/>
                  <a:pt x="2730021" y="598470"/>
                </a:cubicBezTo>
                <a:cubicBezTo>
                  <a:pt x="2743907" y="618026"/>
                  <a:pt x="2750850" y="657547"/>
                  <a:pt x="2750850" y="717035"/>
                </a:cubicBezTo>
                <a:cubicBezTo>
                  <a:pt x="2750850" y="776194"/>
                  <a:pt x="2743907" y="815634"/>
                  <a:pt x="2730021" y="835353"/>
                </a:cubicBezTo>
                <a:cubicBezTo>
                  <a:pt x="2716135" y="855073"/>
                  <a:pt x="2699004" y="864933"/>
                  <a:pt x="2678627" y="864933"/>
                </a:cubicBezTo>
                <a:cubicBezTo>
                  <a:pt x="2658250" y="864933"/>
                  <a:pt x="2641118" y="855114"/>
                  <a:pt x="2627232" y="835477"/>
                </a:cubicBezTo>
                <a:cubicBezTo>
                  <a:pt x="2613346" y="815839"/>
                  <a:pt x="2606403" y="776359"/>
                  <a:pt x="2606403" y="717035"/>
                </a:cubicBezTo>
                <a:cubicBezTo>
                  <a:pt x="2606403" y="657712"/>
                  <a:pt x="2614045" y="617040"/>
                  <a:pt x="2629328" y="595019"/>
                </a:cubicBezTo>
                <a:cubicBezTo>
                  <a:pt x="2641488" y="577765"/>
                  <a:pt x="2657757" y="569137"/>
                  <a:pt x="2678134" y="569137"/>
                </a:cubicBezTo>
                <a:close/>
                <a:moveTo>
                  <a:pt x="2987389" y="533888"/>
                </a:moveTo>
                <a:lnTo>
                  <a:pt x="2822483" y="768060"/>
                </a:lnTo>
                <a:lnTo>
                  <a:pt x="2822483" y="808732"/>
                </a:lnTo>
                <a:lnTo>
                  <a:pt x="2979255" y="808732"/>
                </a:lnTo>
                <a:lnTo>
                  <a:pt x="2979255" y="895252"/>
                </a:lnTo>
                <a:lnTo>
                  <a:pt x="3023624" y="895252"/>
                </a:lnTo>
                <a:lnTo>
                  <a:pt x="3023624" y="808732"/>
                </a:lnTo>
                <a:lnTo>
                  <a:pt x="3072431" y="808732"/>
                </a:lnTo>
                <a:lnTo>
                  <a:pt x="3072431" y="768060"/>
                </a:lnTo>
                <a:lnTo>
                  <a:pt x="3023624" y="768060"/>
                </a:lnTo>
                <a:lnTo>
                  <a:pt x="3023624" y="533888"/>
                </a:lnTo>
                <a:close/>
                <a:moveTo>
                  <a:pt x="2237356" y="533888"/>
                </a:moveTo>
                <a:lnTo>
                  <a:pt x="2237356" y="576532"/>
                </a:lnTo>
                <a:lnTo>
                  <a:pt x="2356414" y="576532"/>
                </a:lnTo>
                <a:lnTo>
                  <a:pt x="2356414" y="895252"/>
                </a:lnTo>
                <a:lnTo>
                  <a:pt x="2404234" y="895252"/>
                </a:lnTo>
                <a:lnTo>
                  <a:pt x="2404234" y="576532"/>
                </a:lnTo>
                <a:lnTo>
                  <a:pt x="2523785" y="576532"/>
                </a:lnTo>
                <a:lnTo>
                  <a:pt x="2523785" y="533888"/>
                </a:lnTo>
                <a:close/>
                <a:moveTo>
                  <a:pt x="1912785" y="533888"/>
                </a:moveTo>
                <a:lnTo>
                  <a:pt x="1912785" y="895252"/>
                </a:lnTo>
                <a:lnTo>
                  <a:pt x="1960605" y="895252"/>
                </a:lnTo>
                <a:lnTo>
                  <a:pt x="1960605" y="734783"/>
                </a:lnTo>
                <a:lnTo>
                  <a:pt x="2016067" y="734783"/>
                </a:lnTo>
                <a:cubicBezTo>
                  <a:pt x="2028392" y="734783"/>
                  <a:pt x="2037266" y="735358"/>
                  <a:pt x="2042689" y="736508"/>
                </a:cubicBezTo>
                <a:cubicBezTo>
                  <a:pt x="2050084" y="738316"/>
                  <a:pt x="2057355" y="741520"/>
                  <a:pt x="2064504" y="746122"/>
                </a:cubicBezTo>
                <a:cubicBezTo>
                  <a:pt x="2071652" y="750723"/>
                  <a:pt x="2079745" y="758775"/>
                  <a:pt x="2088784" y="770278"/>
                </a:cubicBezTo>
                <a:cubicBezTo>
                  <a:pt x="2097822" y="781782"/>
                  <a:pt x="2109325" y="798379"/>
                  <a:pt x="2123293" y="820071"/>
                </a:cubicBezTo>
                <a:lnTo>
                  <a:pt x="2171114" y="895252"/>
                </a:lnTo>
                <a:lnTo>
                  <a:pt x="2231259" y="895252"/>
                </a:lnTo>
                <a:lnTo>
                  <a:pt x="2168402" y="796900"/>
                </a:lnTo>
                <a:cubicBezTo>
                  <a:pt x="2155913" y="777673"/>
                  <a:pt x="2142684" y="761651"/>
                  <a:pt x="2128716" y="748833"/>
                </a:cubicBezTo>
                <a:cubicBezTo>
                  <a:pt x="2122143" y="742917"/>
                  <a:pt x="2112530" y="736919"/>
                  <a:pt x="2099876" y="730839"/>
                </a:cubicBezTo>
                <a:cubicBezTo>
                  <a:pt x="2134550" y="726073"/>
                  <a:pt x="2160186" y="714899"/>
                  <a:pt x="2176783" y="697315"/>
                </a:cubicBezTo>
                <a:cubicBezTo>
                  <a:pt x="2193380" y="679732"/>
                  <a:pt x="2201679" y="658122"/>
                  <a:pt x="2201679" y="632487"/>
                </a:cubicBezTo>
                <a:cubicBezTo>
                  <a:pt x="2201679" y="612603"/>
                  <a:pt x="2196667" y="594444"/>
                  <a:pt x="2186643" y="578011"/>
                </a:cubicBezTo>
                <a:cubicBezTo>
                  <a:pt x="2176619" y="561578"/>
                  <a:pt x="2163226" y="550116"/>
                  <a:pt x="2146464" y="543625"/>
                </a:cubicBezTo>
                <a:cubicBezTo>
                  <a:pt x="2129702" y="537134"/>
                  <a:pt x="2105217" y="533888"/>
                  <a:pt x="2073008" y="533888"/>
                </a:cubicBezTo>
                <a:close/>
                <a:moveTo>
                  <a:pt x="1677762" y="533888"/>
                </a:moveTo>
                <a:lnTo>
                  <a:pt x="1538985" y="895252"/>
                </a:lnTo>
                <a:lnTo>
                  <a:pt x="1589763" y="895252"/>
                </a:lnTo>
                <a:lnTo>
                  <a:pt x="1629449" y="785808"/>
                </a:lnTo>
                <a:lnTo>
                  <a:pt x="1780551" y="785808"/>
                </a:lnTo>
                <a:lnTo>
                  <a:pt x="1822702" y="895252"/>
                </a:lnTo>
                <a:lnTo>
                  <a:pt x="1877178" y="895252"/>
                </a:lnTo>
                <a:lnTo>
                  <a:pt x="1729280" y="533888"/>
                </a:lnTo>
                <a:close/>
                <a:moveTo>
                  <a:pt x="1283396" y="533888"/>
                </a:moveTo>
                <a:lnTo>
                  <a:pt x="1283396" y="895252"/>
                </a:lnTo>
                <a:lnTo>
                  <a:pt x="1331216" y="895252"/>
                </a:lnTo>
                <a:lnTo>
                  <a:pt x="1331216" y="748340"/>
                </a:lnTo>
                <a:lnTo>
                  <a:pt x="1423899" y="748340"/>
                </a:lnTo>
                <a:cubicBezTo>
                  <a:pt x="1475006" y="748340"/>
                  <a:pt x="1510337" y="737700"/>
                  <a:pt x="1529892" y="716419"/>
                </a:cubicBezTo>
                <a:cubicBezTo>
                  <a:pt x="1549448" y="695138"/>
                  <a:pt x="1559225" y="669133"/>
                  <a:pt x="1559225" y="638403"/>
                </a:cubicBezTo>
                <a:cubicBezTo>
                  <a:pt x="1559225" y="620491"/>
                  <a:pt x="1555569" y="604057"/>
                  <a:pt x="1548256" y="589103"/>
                </a:cubicBezTo>
                <a:cubicBezTo>
                  <a:pt x="1540943" y="574149"/>
                  <a:pt x="1531289" y="562523"/>
                  <a:pt x="1519293" y="554224"/>
                </a:cubicBezTo>
                <a:cubicBezTo>
                  <a:pt x="1507297" y="545925"/>
                  <a:pt x="1492425" y="540297"/>
                  <a:pt x="1474677" y="537339"/>
                </a:cubicBezTo>
                <a:cubicBezTo>
                  <a:pt x="1462023" y="535038"/>
                  <a:pt x="1443701" y="533888"/>
                  <a:pt x="1419708" y="533888"/>
                </a:cubicBezTo>
                <a:close/>
                <a:moveTo>
                  <a:pt x="2678627" y="532409"/>
                </a:moveTo>
                <a:cubicBezTo>
                  <a:pt x="2652334" y="532409"/>
                  <a:pt x="2630519" y="539475"/>
                  <a:pt x="2613182" y="553608"/>
                </a:cubicBezTo>
                <a:cubicBezTo>
                  <a:pt x="2595845" y="567740"/>
                  <a:pt x="2582781" y="587830"/>
                  <a:pt x="2573989" y="613876"/>
                </a:cubicBezTo>
                <a:cubicBezTo>
                  <a:pt x="2565197" y="639923"/>
                  <a:pt x="2560801" y="674309"/>
                  <a:pt x="2560801" y="717035"/>
                </a:cubicBezTo>
                <a:cubicBezTo>
                  <a:pt x="2560801" y="784904"/>
                  <a:pt x="2572715" y="833874"/>
                  <a:pt x="2596543" y="863947"/>
                </a:cubicBezTo>
                <a:cubicBezTo>
                  <a:pt x="2616428" y="888925"/>
                  <a:pt x="2643789" y="901415"/>
                  <a:pt x="2678627" y="901415"/>
                </a:cubicBezTo>
                <a:cubicBezTo>
                  <a:pt x="2705084" y="901415"/>
                  <a:pt x="2726981" y="894307"/>
                  <a:pt x="2744318" y="880093"/>
                </a:cubicBezTo>
                <a:cubicBezTo>
                  <a:pt x="2761655" y="865878"/>
                  <a:pt x="2774678" y="845747"/>
                  <a:pt x="2783388" y="819701"/>
                </a:cubicBezTo>
                <a:cubicBezTo>
                  <a:pt x="2792097" y="793654"/>
                  <a:pt x="2796452" y="759433"/>
                  <a:pt x="2796452" y="717035"/>
                </a:cubicBezTo>
                <a:cubicBezTo>
                  <a:pt x="2796452" y="681211"/>
                  <a:pt x="2793741" y="652741"/>
                  <a:pt x="2788318" y="631624"/>
                </a:cubicBezTo>
                <a:cubicBezTo>
                  <a:pt x="2782895" y="610507"/>
                  <a:pt x="2775418" y="592595"/>
                  <a:pt x="2765887" y="577888"/>
                </a:cubicBezTo>
                <a:cubicBezTo>
                  <a:pt x="2756355" y="563180"/>
                  <a:pt x="2744277" y="551923"/>
                  <a:pt x="2729652" y="544118"/>
                </a:cubicBezTo>
                <a:cubicBezTo>
                  <a:pt x="2715026" y="536312"/>
                  <a:pt x="2698018" y="532409"/>
                  <a:pt x="2678627" y="532409"/>
                </a:cubicBezTo>
                <a:close/>
                <a:moveTo>
                  <a:pt x="0" y="0"/>
                </a:moveTo>
                <a:lnTo>
                  <a:pt x="4284477" y="0"/>
                </a:lnTo>
                <a:lnTo>
                  <a:pt x="4284477" y="2124237"/>
                </a:lnTo>
                <a:lnTo>
                  <a:pt x="0" y="2124237"/>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3" name="矩形 12"/>
          <p:cNvSpPr/>
          <p:nvPr/>
        </p:nvSpPr>
        <p:spPr>
          <a:xfrm>
            <a:off x="2633007" y="2752564"/>
            <a:ext cx="3877985" cy="830997"/>
          </a:xfrm>
          <a:prstGeom prst="rect">
            <a:avLst/>
          </a:prstGeom>
        </p:spPr>
        <p:txBody>
          <a:bodyPr wrap="none">
            <a:spAutoFit/>
          </a:bodyPr>
          <a:lstStyle/>
          <a:p>
            <a:pPr lvl="0"/>
            <a:r>
              <a:rPr lang="zh-CN" altLang="en-US" sz="4800" b="1" dirty="0">
                <a:solidFill>
                  <a:schemeClr val="bg1"/>
                </a:solidFill>
                <a:cs typeface="+mn-ea"/>
                <a:sym typeface="+mn-lt"/>
              </a:rPr>
              <a:t>营造和谐氛围</a:t>
            </a:r>
            <a:endParaRPr lang="zh-CN" altLang="zh-CN" sz="48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rot="16200000">
            <a:off x="6048166" y="484311"/>
            <a:ext cx="900100" cy="3276365"/>
          </a:xfrm>
          <a:prstGeom prst="rect">
            <a:avLst/>
          </a:prstGeom>
          <a:solidFill>
            <a:schemeClr val="accent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占位符 123906"/>
          <p:cNvSpPr>
            <a:spLocks noGrp="1"/>
          </p:cNvSpPr>
          <p:nvPr/>
        </p:nvSpPr>
        <p:spPr>
          <a:xfrm>
            <a:off x="457200" y="307182"/>
            <a:ext cx="8229600" cy="4530725"/>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l"/>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7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3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9pPr>
          </a:lstStyle>
          <a:p>
            <a:pPr>
              <a:buNone/>
            </a:pPr>
            <a:endParaRPr lang="zh-CN" altLang="en-US" sz="4400" b="1" dirty="0">
              <a:cs typeface="+mn-ea"/>
              <a:sym typeface="+mn-lt"/>
            </a:endParaRPr>
          </a:p>
        </p:txBody>
      </p:sp>
      <p:sp>
        <p:nvSpPr>
          <p:cNvPr id="3" name="文本框 2"/>
          <p:cNvSpPr txBox="1"/>
          <p:nvPr/>
        </p:nvSpPr>
        <p:spPr>
          <a:xfrm>
            <a:off x="1007415" y="785714"/>
            <a:ext cx="7380820" cy="1231106"/>
          </a:xfrm>
          <a:prstGeom prst="rect">
            <a:avLst/>
          </a:prstGeom>
          <a:noFill/>
        </p:spPr>
        <p:txBody>
          <a:bodyPr wrap="square" rtlCol="0">
            <a:spAutoFit/>
          </a:bodyPr>
          <a:lstStyle/>
          <a:p>
            <a:r>
              <a:rPr lang="zh-CN" altLang="en-US" b="1" dirty="0">
                <a:solidFill>
                  <a:schemeClr val="accent1"/>
                </a:solidFill>
                <a:cs typeface="+mn-ea"/>
                <a:sym typeface="+mn-lt"/>
              </a:rPr>
              <a:t>通过看书等学习不断丰富自己的专业知识，把一些新技术、新方法应用于临床护理工作中。</a:t>
            </a:r>
            <a:endParaRPr lang="en-US" altLang="zh-CN" b="1" dirty="0">
              <a:solidFill>
                <a:schemeClr val="accent1"/>
              </a:solidFill>
              <a:cs typeface="+mn-ea"/>
              <a:sym typeface="+mn-lt"/>
            </a:endParaRPr>
          </a:p>
          <a:p>
            <a:pPr>
              <a:buNone/>
            </a:pPr>
            <a:endParaRPr lang="zh-CN" altLang="en-US" sz="2000" b="1" dirty="0">
              <a:solidFill>
                <a:schemeClr val="accent1"/>
              </a:solidFill>
              <a:cs typeface="+mn-ea"/>
              <a:sym typeface="+mn-lt"/>
            </a:endParaRPr>
          </a:p>
          <a:p>
            <a:endParaRPr lang="zh-CN" altLang="en-US" dirty="0">
              <a:cs typeface="+mn-ea"/>
              <a:sym typeface="+mn-lt"/>
            </a:endParaRPr>
          </a:p>
        </p:txBody>
      </p:sp>
      <p:pic>
        <p:nvPicPr>
          <p:cNvPr id="5" name="图片 4" descr="timg (5).jpg"/>
          <p:cNvPicPr>
            <a:picLocks noChangeAspect="1"/>
          </p:cNvPicPr>
          <p:nvPr/>
        </p:nvPicPr>
        <p:blipFill>
          <a:blip r:embed="rId3" cstate="print"/>
          <a:stretch>
            <a:fillRect/>
          </a:stretch>
        </p:blipFill>
        <p:spPr>
          <a:xfrm>
            <a:off x="4860032" y="2644552"/>
            <a:ext cx="3268421" cy="2052228"/>
          </a:xfrm>
          <a:prstGeom prst="rect">
            <a:avLst/>
          </a:prstGeom>
        </p:spPr>
      </p:pic>
      <p:pic>
        <p:nvPicPr>
          <p:cNvPr id="6" name="图片 5" descr="timg (6).jpg"/>
          <p:cNvPicPr>
            <a:picLocks noChangeAspect="1"/>
          </p:cNvPicPr>
          <p:nvPr/>
        </p:nvPicPr>
        <p:blipFill>
          <a:blip r:embed="rId4" cstate="print"/>
          <a:stretch>
            <a:fillRect/>
          </a:stretch>
        </p:blipFill>
        <p:spPr>
          <a:xfrm>
            <a:off x="1007604" y="1708448"/>
            <a:ext cx="3780420" cy="2988332"/>
          </a:xfrm>
          <a:prstGeom prst="rect">
            <a:avLst/>
          </a:prstGeom>
        </p:spPr>
      </p:pic>
      <p:sp>
        <p:nvSpPr>
          <p:cNvPr id="8" name="矩形 7"/>
          <p:cNvSpPr/>
          <p:nvPr/>
        </p:nvSpPr>
        <p:spPr>
          <a:xfrm>
            <a:off x="1187624" y="5145088"/>
            <a:ext cx="7200800" cy="1481741"/>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93538"/>
          <p:cNvSpPr>
            <a:spLocks noGrp="1"/>
          </p:cNvSpPr>
          <p:nvPr/>
        </p:nvSpPr>
        <p:spPr>
          <a:xfrm>
            <a:off x="457200" y="307182"/>
            <a:ext cx="8229600" cy="4530725"/>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l"/>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7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3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9pPr>
          </a:lstStyle>
          <a:p>
            <a:endParaRPr lang="zh-CN" altLang="en-US" b="1" dirty="0">
              <a:cs typeface="+mn-ea"/>
              <a:sym typeface="+mn-lt"/>
            </a:endParaRPr>
          </a:p>
        </p:txBody>
      </p:sp>
      <p:sp>
        <p:nvSpPr>
          <p:cNvPr id="4" name="Rectangle 2"/>
          <p:cNvSpPr txBox="1">
            <a:spLocks noChangeArrowheads="1"/>
          </p:cNvSpPr>
          <p:nvPr/>
        </p:nvSpPr>
        <p:spPr>
          <a:xfrm>
            <a:off x="2915816" y="628328"/>
            <a:ext cx="8229600" cy="1143000"/>
          </a:xfrm>
          <a:prstGeom prst="rect">
            <a:avLst/>
          </a:prstGeom>
        </p:spPr>
        <p:txBody>
          <a:bodyPr/>
          <a:lstStyle/>
          <a:p>
            <a:pPr marL="0" marR="0" lvl="0" indent="0" algn="l" defTabSz="685800" rtl="0" eaLnBrk="1" fontAlgn="auto" latinLnBrk="0" hangingPunct="1">
              <a:lnSpc>
                <a:spcPct val="9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chemeClr val="accent1"/>
                </a:solidFill>
                <a:effectLst>
                  <a:outerShdw blurRad="38100" dist="38100" dir="2700000" algn="tl">
                    <a:srgbClr val="C0C0C0"/>
                  </a:outerShdw>
                </a:effectLst>
                <a:uLnTx/>
                <a:uFillTx/>
                <a:cs typeface="+mn-ea"/>
                <a:sym typeface="+mn-lt"/>
              </a:rPr>
              <a:t>开展新技术、新方法</a:t>
            </a:r>
            <a:r>
              <a:rPr kumimoji="0" lang="en-US" altLang="zh-CN" sz="2400" b="1" i="0" u="none" strike="noStrike" kern="1200" cap="none" spc="0" normalizeH="0" baseline="0" noProof="0" dirty="0">
                <a:ln>
                  <a:noFill/>
                </a:ln>
                <a:solidFill>
                  <a:schemeClr val="accent1"/>
                </a:solidFill>
                <a:effectLst>
                  <a:outerShdw blurRad="38100" dist="38100" dir="2700000" algn="tl">
                    <a:srgbClr val="C0C0C0"/>
                  </a:outerShdw>
                </a:effectLst>
                <a:uLnTx/>
                <a:uFillTx/>
                <a:cs typeface="+mn-ea"/>
                <a:sym typeface="+mn-lt"/>
              </a:rPr>
              <a:t>3</a:t>
            </a:r>
            <a:r>
              <a:rPr kumimoji="0" lang="zh-CN" altLang="en-US" sz="2400" b="1" i="0" u="none" strike="noStrike" kern="1200" cap="none" spc="0" normalizeH="0" baseline="0" noProof="0" dirty="0">
                <a:ln>
                  <a:noFill/>
                </a:ln>
                <a:solidFill>
                  <a:schemeClr val="accent1"/>
                </a:solidFill>
                <a:effectLst>
                  <a:outerShdw blurRad="38100" dist="38100" dir="2700000" algn="tl">
                    <a:srgbClr val="C0C0C0"/>
                  </a:outerShdw>
                </a:effectLst>
                <a:uLnTx/>
                <a:uFillTx/>
                <a:cs typeface="+mn-ea"/>
                <a:sym typeface="+mn-lt"/>
              </a:rPr>
              <a:t>项</a:t>
            </a:r>
          </a:p>
        </p:txBody>
      </p:sp>
      <p:sp>
        <p:nvSpPr>
          <p:cNvPr id="5" name="Rectangle 3"/>
          <p:cNvSpPr txBox="1">
            <a:spLocks noChangeArrowheads="1"/>
          </p:cNvSpPr>
          <p:nvPr/>
        </p:nvSpPr>
        <p:spPr>
          <a:xfrm>
            <a:off x="899592" y="1168388"/>
            <a:ext cx="3635896" cy="1218357"/>
          </a:xfrm>
          <a:prstGeom prst="rect">
            <a:avLst/>
          </a:prstGeom>
        </p:spPr>
        <p:txBody>
          <a:bodyPr/>
          <a:lstStyle/>
          <a:p>
            <a:pPr marL="171450" marR="0" lvl="0" indent="-171450" algn="l" defTabSz="685800" rtl="0" eaLnBrk="1" fontAlgn="auto" latinLnBrk="0" hangingPunct="1">
              <a:lnSpc>
                <a:spcPct val="90000"/>
              </a:lnSpc>
              <a:spcBef>
                <a:spcPts val="750"/>
              </a:spcBef>
              <a:spcAft>
                <a:spcPts val="0"/>
              </a:spcAft>
              <a:buClrTx/>
              <a:buSzTx/>
              <a:buFont typeface="Wingdings" panose="05000000000000000000" pitchFamily="2" charset="2"/>
              <a:buNone/>
              <a:defRPr/>
            </a:pPr>
            <a:r>
              <a:rPr kumimoji="0" lang="en-US" altLang="zh-CN" b="0" i="0" u="none" strike="noStrike" kern="1200" cap="none" spc="0" normalizeH="0" baseline="0" noProof="0" dirty="0">
                <a:ln>
                  <a:noFill/>
                </a:ln>
                <a:solidFill>
                  <a:schemeClr val="accent1"/>
                </a:solidFill>
                <a:effectLst/>
                <a:uLnTx/>
                <a:uFillTx/>
                <a:cs typeface="+mn-ea"/>
                <a:sym typeface="+mn-lt"/>
              </a:rPr>
              <a:t>1</a:t>
            </a:r>
            <a:r>
              <a:rPr kumimoji="0" lang="zh-CN" altLang="en-US" b="1" i="0" u="none" strike="noStrike" kern="1200" cap="none" spc="0" normalizeH="0" baseline="0" noProof="0" dirty="0">
                <a:ln>
                  <a:noFill/>
                </a:ln>
                <a:solidFill>
                  <a:schemeClr val="accent1"/>
                </a:solidFill>
                <a:effectLst/>
                <a:uLnTx/>
                <a:uFillTx/>
                <a:cs typeface="+mn-ea"/>
                <a:sym typeface="+mn-lt"/>
              </a:rPr>
              <a:t>、自制按压带在临床的应用</a:t>
            </a:r>
          </a:p>
          <a:p>
            <a:pPr marL="171450" marR="0" lvl="0" indent="-171450" algn="l" defTabSz="685800" rtl="0" eaLnBrk="1" fontAlgn="auto" latinLnBrk="0" hangingPunct="1">
              <a:lnSpc>
                <a:spcPct val="90000"/>
              </a:lnSpc>
              <a:spcBef>
                <a:spcPts val="750"/>
              </a:spcBef>
              <a:spcAft>
                <a:spcPts val="0"/>
              </a:spcAft>
              <a:buClrTx/>
              <a:buSzTx/>
              <a:buFont typeface="Wingdings" panose="05000000000000000000" pitchFamily="2" charset="2"/>
              <a:buNone/>
              <a:defRPr/>
            </a:pPr>
            <a:endParaRPr kumimoji="0" lang="en-US" altLang="zh-CN" sz="4000" b="1" i="0" u="none" strike="noStrike" kern="1200" cap="none" spc="0" normalizeH="0" baseline="0" noProof="0" dirty="0">
              <a:ln>
                <a:noFill/>
              </a:ln>
              <a:solidFill>
                <a:schemeClr val="tx1"/>
              </a:solidFill>
              <a:effectLst/>
              <a:uLnTx/>
              <a:uFillTx/>
              <a:cs typeface="+mn-ea"/>
              <a:sym typeface="+mn-lt"/>
            </a:endParaRPr>
          </a:p>
        </p:txBody>
      </p:sp>
      <p:pic>
        <p:nvPicPr>
          <p:cNvPr id="6" name="Picture 5" descr="IMG_20120831_170521"/>
          <p:cNvPicPr>
            <a:picLocks noChangeAspect="1" noChangeArrowheads="1"/>
          </p:cNvPicPr>
          <p:nvPr/>
        </p:nvPicPr>
        <p:blipFill>
          <a:blip r:embed="rId3" cstate="print"/>
          <a:srcRect/>
          <a:stretch>
            <a:fillRect/>
          </a:stretch>
        </p:blipFill>
        <p:spPr bwMode="auto">
          <a:xfrm>
            <a:off x="5544108" y="1132384"/>
            <a:ext cx="2629203" cy="2160240"/>
          </a:xfrm>
          <a:prstGeom prst="rect">
            <a:avLst/>
          </a:prstGeom>
          <a:noFill/>
          <a:ln w="9525">
            <a:noFill/>
            <a:miter lim="800000"/>
            <a:headEnd/>
            <a:tailEnd/>
          </a:ln>
        </p:spPr>
      </p:pic>
      <p:pic>
        <p:nvPicPr>
          <p:cNvPr id="7" name="Picture 6" descr="IMG0545A"/>
          <p:cNvPicPr>
            <a:picLocks noChangeAspect="1" noChangeArrowheads="1"/>
          </p:cNvPicPr>
          <p:nvPr/>
        </p:nvPicPr>
        <p:blipFill>
          <a:blip r:embed="rId4" cstate="print"/>
          <a:srcRect/>
          <a:stretch>
            <a:fillRect/>
          </a:stretch>
        </p:blipFill>
        <p:spPr bwMode="auto">
          <a:xfrm>
            <a:off x="1007604" y="1636440"/>
            <a:ext cx="1895704" cy="1620180"/>
          </a:xfrm>
          <a:prstGeom prst="rect">
            <a:avLst/>
          </a:prstGeom>
          <a:noFill/>
          <a:ln w="9525">
            <a:noFill/>
            <a:miter lim="800000"/>
            <a:headEnd/>
            <a:tailEnd/>
          </a:ln>
        </p:spPr>
      </p:pic>
      <p:sp>
        <p:nvSpPr>
          <p:cNvPr id="8" name="矩形 7"/>
          <p:cNvSpPr/>
          <p:nvPr/>
        </p:nvSpPr>
        <p:spPr>
          <a:xfrm>
            <a:off x="1007604" y="3400636"/>
            <a:ext cx="7164796" cy="1404156"/>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rot="16200000">
            <a:off x="3455879" y="1348407"/>
            <a:ext cx="1584176" cy="2160239"/>
          </a:xfrm>
          <a:prstGeom prst="rect">
            <a:avLst/>
          </a:prstGeom>
          <a:solidFill>
            <a:schemeClr val="accent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2"/>
          <p:cNvSpPr txBox="1"/>
          <p:nvPr/>
        </p:nvSpPr>
        <p:spPr>
          <a:xfrm>
            <a:off x="1007604" y="3508648"/>
            <a:ext cx="7200800" cy="1200329"/>
          </a:xfrm>
          <a:prstGeom prst="rect">
            <a:avLst/>
          </a:prstGeom>
          <a:noFill/>
        </p:spPr>
        <p:txBody>
          <a:bodyPr wrap="square" rtlCol="0">
            <a:spAutoFit/>
          </a:bodyPr>
          <a:lstStyle/>
          <a:p>
            <a:pPr>
              <a:buNone/>
            </a:pPr>
            <a:r>
              <a:rPr lang="en-US" altLang="zh-CN" b="1" dirty="0">
                <a:cs typeface="+mn-ea"/>
                <a:sym typeface="+mn-lt"/>
              </a:rPr>
              <a:t> </a:t>
            </a:r>
            <a:r>
              <a:rPr lang="zh-CN" altLang="en-US" b="1" dirty="0">
                <a:solidFill>
                  <a:schemeClr val="bg1"/>
                </a:solidFill>
                <a:cs typeface="+mn-ea"/>
                <a:sym typeface="+mn-lt"/>
              </a:rPr>
              <a:t>主要是针对输液完毕急于如厕等需长时间按压穿刺部位给患者带来的不便，自制按压带能有效压迫止血，既保护了血管，又为患者带来方便，对患者喝水、进食、穿衣、如厕无任何影响，受到患者好评。特别适用于老年人、儿童、血友病、长期化疗等病人。</a:t>
            </a:r>
            <a:endParaRPr lang="zh-CN" altLang="en-US"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animBg="1"/>
      <p:bldP spid="9"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rot="16200000">
            <a:off x="5508103" y="2032485"/>
            <a:ext cx="3348374" cy="1980221"/>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1619672" y="765379"/>
            <a:ext cx="6912768" cy="400110"/>
          </a:xfrm>
          <a:prstGeom prst="rect">
            <a:avLst/>
          </a:prstGeom>
        </p:spPr>
        <p:txBody>
          <a:bodyPr wrap="square">
            <a:spAutoFit/>
          </a:bodyPr>
          <a:lstStyle/>
          <a:p>
            <a:pPr>
              <a:buFont typeface="Wingdings" panose="05000000000000000000" pitchFamily="2" charset="2"/>
              <a:buNone/>
            </a:pPr>
            <a:r>
              <a:rPr lang="en-US" altLang="zh-CN" sz="2000" b="1" dirty="0">
                <a:solidFill>
                  <a:schemeClr val="accent1"/>
                </a:solidFill>
                <a:cs typeface="+mn-ea"/>
                <a:sym typeface="+mn-lt"/>
              </a:rPr>
              <a:t>2</a:t>
            </a:r>
            <a:r>
              <a:rPr lang="zh-CN" altLang="en-US" sz="2000" b="1" dirty="0">
                <a:solidFill>
                  <a:schemeClr val="accent1"/>
                </a:solidFill>
                <a:cs typeface="+mn-ea"/>
                <a:sym typeface="+mn-lt"/>
              </a:rPr>
              <a:t>、专用病号服上衣在胆石症术后</a:t>
            </a:r>
            <a:r>
              <a:rPr lang="en-US" altLang="zh-CN" sz="2000" b="1" dirty="0">
                <a:solidFill>
                  <a:schemeClr val="accent1"/>
                </a:solidFill>
                <a:cs typeface="+mn-ea"/>
                <a:sym typeface="+mn-lt"/>
              </a:rPr>
              <a:t>T</a:t>
            </a:r>
            <a:r>
              <a:rPr lang="zh-CN" altLang="en-US" sz="2000" b="1" dirty="0">
                <a:solidFill>
                  <a:schemeClr val="accent1"/>
                </a:solidFill>
                <a:cs typeface="+mn-ea"/>
                <a:sym typeface="+mn-lt"/>
              </a:rPr>
              <a:t>型管病人的应用</a:t>
            </a:r>
          </a:p>
        </p:txBody>
      </p:sp>
      <p:pic>
        <p:nvPicPr>
          <p:cNvPr id="3" name="Picture 3" descr="YP20121119161302"/>
          <p:cNvPicPr>
            <a:picLocks noChangeAspect="1" noChangeArrowheads="1"/>
          </p:cNvPicPr>
          <p:nvPr/>
        </p:nvPicPr>
        <p:blipFill>
          <a:blip r:embed="rId3" cstate="print"/>
          <a:srcRect t="10001"/>
          <a:stretch>
            <a:fillRect/>
          </a:stretch>
        </p:blipFill>
        <p:spPr>
          <a:xfrm>
            <a:off x="3203848" y="1384412"/>
            <a:ext cx="2448272" cy="3312368"/>
          </a:xfrm>
          <a:prstGeom prst="rect">
            <a:avLst/>
          </a:prstGeom>
          <a:noFill/>
        </p:spPr>
      </p:pic>
      <p:sp>
        <p:nvSpPr>
          <p:cNvPr id="4" name="矩形 3"/>
          <p:cNvSpPr/>
          <p:nvPr/>
        </p:nvSpPr>
        <p:spPr>
          <a:xfrm rot="16200000">
            <a:off x="233521" y="2086492"/>
            <a:ext cx="3348374" cy="1872205"/>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1007604" y="3904692"/>
            <a:ext cx="7164796" cy="79208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6624228" y="1492424"/>
            <a:ext cx="1152128" cy="2585323"/>
          </a:xfrm>
          <a:prstGeom prst="rect">
            <a:avLst/>
          </a:prstGeom>
        </p:spPr>
        <p:txBody>
          <a:bodyPr wrap="square">
            <a:spAutoFit/>
          </a:bodyPr>
          <a:lstStyle/>
          <a:p>
            <a:r>
              <a:rPr lang="zh-CN" altLang="en-US" b="1" dirty="0">
                <a:solidFill>
                  <a:schemeClr val="bg1"/>
                </a:solidFill>
                <a:cs typeface="+mn-ea"/>
                <a:sym typeface="+mn-lt"/>
              </a:rPr>
              <a:t>我们自行改制成专用病号服上衣，应用于临床实践，保护了病人隐私，病人很满意。</a:t>
            </a:r>
            <a:endParaRPr lang="zh-CN" altLang="en-US" dirty="0">
              <a:solidFill>
                <a:schemeClr val="bg1"/>
              </a:solidFill>
              <a:cs typeface="+mn-ea"/>
              <a:sym typeface="+mn-lt"/>
            </a:endParaRPr>
          </a:p>
        </p:txBody>
      </p:sp>
      <p:sp>
        <p:nvSpPr>
          <p:cNvPr id="7" name="TextBox 6"/>
          <p:cNvSpPr txBox="1"/>
          <p:nvPr/>
        </p:nvSpPr>
        <p:spPr>
          <a:xfrm>
            <a:off x="1295636" y="1528428"/>
            <a:ext cx="1332148" cy="2862322"/>
          </a:xfrm>
          <a:prstGeom prst="rect">
            <a:avLst/>
          </a:prstGeom>
          <a:noFill/>
        </p:spPr>
        <p:txBody>
          <a:bodyPr wrap="square" rtlCol="0">
            <a:spAutoFit/>
          </a:bodyPr>
          <a:lstStyle/>
          <a:p>
            <a:r>
              <a:rPr lang="zh-CN" altLang="en-US" b="1" dirty="0">
                <a:solidFill>
                  <a:schemeClr val="bg1"/>
                </a:solidFill>
                <a:cs typeface="+mn-ea"/>
                <a:sym typeface="+mn-lt"/>
              </a:rPr>
              <a:t>胆总管结石术后需放置</a:t>
            </a:r>
            <a:r>
              <a:rPr lang="en-US" altLang="zh-CN" b="1" dirty="0">
                <a:solidFill>
                  <a:schemeClr val="bg1"/>
                </a:solidFill>
                <a:cs typeface="+mn-ea"/>
                <a:sym typeface="+mn-lt"/>
              </a:rPr>
              <a:t>T</a:t>
            </a:r>
            <a:r>
              <a:rPr lang="zh-CN" altLang="en-US" b="1" dirty="0">
                <a:solidFill>
                  <a:schemeClr val="bg1"/>
                </a:solidFill>
                <a:cs typeface="+mn-ea"/>
                <a:sym typeface="+mn-lt"/>
              </a:rPr>
              <a:t>型管，针对术后病情观察和护理、换药时病人暴露过多的问题，尤其天气寒冷时更适用</a:t>
            </a:r>
            <a:endParaRPr lang="zh-CN" altLang="en-US"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25"/>
          <p:cNvSpPr/>
          <p:nvPr/>
        </p:nvSpPr>
        <p:spPr>
          <a:xfrm flipH="1">
            <a:off x="-3502" y="1796129"/>
            <a:ext cx="2017395" cy="392415"/>
          </a:xfrm>
          <a:prstGeom prst="rect">
            <a:avLst/>
          </a:prstGeom>
          <a:solidFill>
            <a:schemeClr val="accent1"/>
          </a:solidFill>
          <a:ln w="9525">
            <a:noFill/>
          </a:ln>
        </p:spPr>
        <p:txBody>
          <a:bodyPr wrap="square" lIns="68580" tIns="34290" rIns="68580" bIns="34290" rtlCol="0" anchor="t">
            <a:spAutoFit/>
          </a:bodyPr>
          <a:lstStyle/>
          <a:p>
            <a:pPr lvl="0" algn="ctr"/>
            <a:r>
              <a:rPr lang="en-US" altLang="zh-CN" sz="2100" dirty="0">
                <a:solidFill>
                  <a:schemeClr val="bg1"/>
                </a:solidFill>
                <a:cs typeface="+mn-ea"/>
                <a:sym typeface="+mn-lt"/>
              </a:rPr>
              <a:t>CONTENTS</a:t>
            </a:r>
          </a:p>
        </p:txBody>
      </p:sp>
      <p:sp>
        <p:nvSpPr>
          <p:cNvPr id="39" name="TextBox 25"/>
          <p:cNvSpPr txBox="1"/>
          <p:nvPr/>
        </p:nvSpPr>
        <p:spPr>
          <a:xfrm flipH="1">
            <a:off x="-395974" y="1029807"/>
            <a:ext cx="2161999" cy="746358"/>
          </a:xfrm>
          <a:prstGeom prst="rect">
            <a:avLst/>
          </a:prstGeom>
          <a:noFill/>
        </p:spPr>
        <p:txBody>
          <a:bodyPr wrap="square" lIns="68580" tIns="34290" rIns="68580" bIns="34290" rtlCol="0">
            <a:spAutoFit/>
            <a:scene3d>
              <a:camera prst="orthographicFront"/>
              <a:lightRig rig="threePt" dir="t"/>
            </a:scene3d>
          </a:bodyPr>
          <a:lstStyle/>
          <a:p>
            <a:pPr lvl="0" algn="r" fontAlgn="base"/>
            <a:r>
              <a:rPr lang="zh-CN" altLang="en-US" sz="4400" b="1" noProof="1">
                <a:solidFill>
                  <a:schemeClr val="accent2"/>
                </a:solidFill>
                <a:cs typeface="+mn-ea"/>
                <a:sym typeface="+mn-lt"/>
              </a:rPr>
              <a:t>目 录 </a:t>
            </a:r>
          </a:p>
        </p:txBody>
      </p:sp>
      <p:grpSp>
        <p:nvGrpSpPr>
          <p:cNvPr id="51" name="组合 50"/>
          <p:cNvGrpSpPr/>
          <p:nvPr/>
        </p:nvGrpSpPr>
        <p:grpSpPr>
          <a:xfrm>
            <a:off x="3527884" y="820424"/>
            <a:ext cx="3132348" cy="3086416"/>
            <a:chOff x="3669571" y="1176528"/>
            <a:chExt cx="3132348" cy="3086416"/>
          </a:xfrm>
        </p:grpSpPr>
        <p:grpSp>
          <p:nvGrpSpPr>
            <p:cNvPr id="33" name="组合 32"/>
            <p:cNvGrpSpPr/>
            <p:nvPr/>
          </p:nvGrpSpPr>
          <p:grpSpPr>
            <a:xfrm>
              <a:off x="3669571" y="1176528"/>
              <a:ext cx="3132348" cy="3080651"/>
              <a:chOff x="2487757" y="1173777"/>
              <a:chExt cx="3132348" cy="3080651"/>
            </a:xfrm>
          </p:grpSpPr>
          <p:sp>
            <p:nvSpPr>
              <p:cNvPr id="4" name="矩形: 圆角 3"/>
              <p:cNvSpPr/>
              <p:nvPr/>
            </p:nvSpPr>
            <p:spPr>
              <a:xfrm rot="5400000">
                <a:off x="3785414" y="-123880"/>
                <a:ext cx="465026" cy="306034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cs typeface="+mn-ea"/>
                  <a:sym typeface="+mn-lt"/>
                </a:endParaRPr>
              </a:p>
            </p:txBody>
          </p:sp>
          <p:sp>
            <p:nvSpPr>
              <p:cNvPr id="6" name="矩形 5"/>
              <p:cNvSpPr/>
              <p:nvPr/>
            </p:nvSpPr>
            <p:spPr>
              <a:xfrm>
                <a:off x="2775789" y="1173777"/>
                <a:ext cx="2844316" cy="461665"/>
              </a:xfrm>
              <a:prstGeom prst="rect">
                <a:avLst/>
              </a:prstGeom>
            </p:spPr>
            <p:txBody>
              <a:bodyPr wrap="square">
                <a:spAutoFit/>
              </a:bodyPr>
              <a:lstStyle/>
              <a:p>
                <a:pPr lvl="0"/>
                <a:r>
                  <a:rPr lang="zh-CN" altLang="en-US" sz="2400" b="1" dirty="0">
                    <a:solidFill>
                      <a:schemeClr val="bg1"/>
                    </a:solidFill>
                    <a:cs typeface="+mn-ea"/>
                    <a:sym typeface="+mn-lt"/>
                  </a:rPr>
                  <a:t>加强护理安全管理</a:t>
                </a:r>
                <a:endParaRPr lang="zh-CN" altLang="zh-CN" sz="2400" dirty="0">
                  <a:solidFill>
                    <a:schemeClr val="bg1"/>
                  </a:solidFill>
                  <a:cs typeface="+mn-ea"/>
                  <a:sym typeface="+mn-lt"/>
                </a:endParaRPr>
              </a:p>
            </p:txBody>
          </p:sp>
          <p:sp>
            <p:nvSpPr>
              <p:cNvPr id="22" name="矩形: 圆角 3"/>
              <p:cNvSpPr/>
              <p:nvPr/>
            </p:nvSpPr>
            <p:spPr>
              <a:xfrm rot="5400000">
                <a:off x="3785414" y="740216"/>
                <a:ext cx="465026" cy="306034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cs typeface="+mn-ea"/>
                  <a:sym typeface="+mn-lt"/>
                </a:endParaRPr>
              </a:p>
            </p:txBody>
          </p:sp>
          <p:sp>
            <p:nvSpPr>
              <p:cNvPr id="26" name="矩形: 圆角 3"/>
              <p:cNvSpPr/>
              <p:nvPr/>
            </p:nvSpPr>
            <p:spPr>
              <a:xfrm rot="5400000">
                <a:off x="3785414" y="1588464"/>
                <a:ext cx="465026" cy="306034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cs typeface="+mn-ea"/>
                  <a:sym typeface="+mn-lt"/>
                </a:endParaRPr>
              </a:p>
            </p:txBody>
          </p:sp>
          <p:sp>
            <p:nvSpPr>
              <p:cNvPr id="28" name="矩形: 圆角 3"/>
              <p:cNvSpPr/>
              <p:nvPr/>
            </p:nvSpPr>
            <p:spPr>
              <a:xfrm rot="5400000">
                <a:off x="3785414" y="2491745"/>
                <a:ext cx="465026" cy="306034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bg1"/>
                  </a:solidFill>
                  <a:cs typeface="+mn-ea"/>
                  <a:sym typeface="+mn-lt"/>
                </a:endParaRPr>
              </a:p>
            </p:txBody>
          </p:sp>
        </p:grpSp>
        <p:sp>
          <p:nvSpPr>
            <p:cNvPr id="42" name="矩形 41"/>
            <p:cNvSpPr/>
            <p:nvPr/>
          </p:nvSpPr>
          <p:spPr>
            <a:xfrm>
              <a:off x="3993607" y="2040624"/>
              <a:ext cx="2520280" cy="461665"/>
            </a:xfrm>
            <a:prstGeom prst="rect">
              <a:avLst/>
            </a:prstGeom>
          </p:spPr>
          <p:txBody>
            <a:bodyPr wrap="square">
              <a:spAutoFit/>
            </a:bodyPr>
            <a:lstStyle/>
            <a:p>
              <a:pPr lvl="0"/>
              <a:r>
                <a:rPr lang="zh-CN" altLang="en-US" sz="2400" b="1" dirty="0">
                  <a:solidFill>
                    <a:schemeClr val="bg1"/>
                  </a:solidFill>
                  <a:cs typeface="+mn-ea"/>
                  <a:sym typeface="+mn-lt"/>
                </a:rPr>
                <a:t>加强护患沟通</a:t>
              </a:r>
              <a:endParaRPr lang="zh-CN" altLang="zh-CN" sz="2400" dirty="0">
                <a:solidFill>
                  <a:schemeClr val="bg1"/>
                </a:solidFill>
                <a:cs typeface="+mn-ea"/>
                <a:sym typeface="+mn-lt"/>
              </a:endParaRPr>
            </a:p>
          </p:txBody>
        </p:sp>
        <p:sp>
          <p:nvSpPr>
            <p:cNvPr id="45" name="矩形 44"/>
            <p:cNvSpPr/>
            <p:nvPr/>
          </p:nvSpPr>
          <p:spPr>
            <a:xfrm>
              <a:off x="3993607" y="2901359"/>
              <a:ext cx="2666041" cy="461665"/>
            </a:xfrm>
            <a:prstGeom prst="rect">
              <a:avLst/>
            </a:prstGeom>
          </p:spPr>
          <p:txBody>
            <a:bodyPr wrap="square">
              <a:spAutoFit/>
            </a:bodyPr>
            <a:lstStyle/>
            <a:p>
              <a:pPr lvl="0"/>
              <a:r>
                <a:rPr lang="zh-CN" altLang="en-US" sz="2400" b="1" dirty="0">
                  <a:solidFill>
                    <a:schemeClr val="bg1"/>
                  </a:solidFill>
                  <a:cs typeface="+mn-ea"/>
                  <a:sym typeface="+mn-lt"/>
                </a:rPr>
                <a:t>人员管理</a:t>
              </a:r>
              <a:endParaRPr lang="zh-CN" altLang="zh-CN" sz="2400" dirty="0">
                <a:solidFill>
                  <a:schemeClr val="bg1"/>
                </a:solidFill>
                <a:cs typeface="+mn-ea"/>
                <a:sym typeface="+mn-lt"/>
              </a:endParaRPr>
            </a:p>
          </p:txBody>
        </p:sp>
        <p:sp>
          <p:nvSpPr>
            <p:cNvPr id="48" name="矩形 47"/>
            <p:cNvSpPr/>
            <p:nvPr/>
          </p:nvSpPr>
          <p:spPr>
            <a:xfrm>
              <a:off x="3957603" y="3801279"/>
              <a:ext cx="2666041" cy="461665"/>
            </a:xfrm>
            <a:prstGeom prst="rect">
              <a:avLst/>
            </a:prstGeom>
          </p:spPr>
          <p:txBody>
            <a:bodyPr wrap="square">
              <a:spAutoFit/>
            </a:bodyPr>
            <a:lstStyle/>
            <a:p>
              <a:pPr lvl="0"/>
              <a:r>
                <a:rPr lang="zh-CN" altLang="en-US" sz="2400" b="1" dirty="0">
                  <a:solidFill>
                    <a:schemeClr val="bg1"/>
                  </a:solidFill>
                  <a:cs typeface="+mn-ea"/>
                  <a:sym typeface="+mn-lt"/>
                </a:rPr>
                <a:t>营造和谐氛围</a:t>
              </a:r>
              <a:endParaRPr lang="zh-CN" altLang="zh-CN" sz="2400" dirty="0">
                <a:solidFill>
                  <a:schemeClr val="bg1"/>
                </a:solidFill>
                <a:cs typeface="+mn-ea"/>
                <a:sym typeface="+mn-lt"/>
              </a:endParaRPr>
            </a:p>
          </p:txBody>
        </p:sp>
      </p:grpSp>
      <p:grpSp>
        <p:nvGrpSpPr>
          <p:cNvPr id="35" name="组合 34"/>
          <p:cNvGrpSpPr/>
          <p:nvPr/>
        </p:nvGrpSpPr>
        <p:grpSpPr>
          <a:xfrm>
            <a:off x="2231740" y="880356"/>
            <a:ext cx="1151585" cy="3020719"/>
            <a:chOff x="2389143" y="1325657"/>
            <a:chExt cx="1151585" cy="3020719"/>
          </a:xfrm>
        </p:grpSpPr>
        <p:sp>
          <p:nvSpPr>
            <p:cNvPr id="12" name="矩形 11"/>
            <p:cNvSpPr/>
            <p:nvPr/>
          </p:nvSpPr>
          <p:spPr>
            <a:xfrm>
              <a:off x="2389143" y="3104002"/>
              <a:ext cx="1132426" cy="400110"/>
            </a:xfrm>
            <a:prstGeom prst="rect">
              <a:avLst/>
            </a:prstGeom>
          </p:spPr>
          <p:txBody>
            <a:bodyPr wrap="none">
              <a:spAutoFit/>
            </a:bodyPr>
            <a:lstStyle/>
            <a:p>
              <a:pPr algn="r"/>
              <a:r>
                <a:rPr lang="en-US" altLang="zh-CN" sz="2000" dirty="0">
                  <a:solidFill>
                    <a:schemeClr val="accent1"/>
                  </a:solidFill>
                  <a:cs typeface="+mn-ea"/>
                  <a:sym typeface="+mn-lt"/>
                </a:rPr>
                <a:t>PART03</a:t>
              </a:r>
              <a:endParaRPr lang="zh-CN" altLang="en-US" sz="1400" dirty="0">
                <a:solidFill>
                  <a:schemeClr val="accent1"/>
                </a:solidFill>
                <a:cs typeface="+mn-ea"/>
                <a:sym typeface="+mn-lt"/>
              </a:endParaRPr>
            </a:p>
          </p:txBody>
        </p:sp>
        <p:sp>
          <p:nvSpPr>
            <p:cNvPr id="15" name="矩形 14"/>
            <p:cNvSpPr/>
            <p:nvPr/>
          </p:nvSpPr>
          <p:spPr>
            <a:xfrm>
              <a:off x="2389143" y="3946266"/>
              <a:ext cx="1132426" cy="400110"/>
            </a:xfrm>
            <a:prstGeom prst="rect">
              <a:avLst/>
            </a:prstGeom>
          </p:spPr>
          <p:txBody>
            <a:bodyPr wrap="none">
              <a:spAutoFit/>
            </a:bodyPr>
            <a:lstStyle/>
            <a:p>
              <a:pPr algn="r"/>
              <a:r>
                <a:rPr lang="en-US" altLang="zh-CN" sz="2000" dirty="0">
                  <a:solidFill>
                    <a:schemeClr val="accent1"/>
                  </a:solidFill>
                  <a:cs typeface="+mn-ea"/>
                  <a:sym typeface="+mn-lt"/>
                </a:rPr>
                <a:t>PART04</a:t>
              </a:r>
              <a:endParaRPr lang="zh-CN" altLang="en-US" sz="1400" dirty="0">
                <a:solidFill>
                  <a:schemeClr val="accent1"/>
                </a:solidFill>
                <a:cs typeface="+mn-ea"/>
                <a:sym typeface="+mn-lt"/>
              </a:endParaRPr>
            </a:p>
          </p:txBody>
        </p:sp>
        <p:sp>
          <p:nvSpPr>
            <p:cNvPr id="49" name="矩形 48"/>
            <p:cNvSpPr/>
            <p:nvPr/>
          </p:nvSpPr>
          <p:spPr>
            <a:xfrm>
              <a:off x="2389143" y="2261738"/>
              <a:ext cx="1132426" cy="400110"/>
            </a:xfrm>
            <a:prstGeom prst="rect">
              <a:avLst/>
            </a:prstGeom>
          </p:spPr>
          <p:txBody>
            <a:bodyPr wrap="none">
              <a:spAutoFit/>
            </a:bodyPr>
            <a:lstStyle/>
            <a:p>
              <a:pPr algn="r"/>
              <a:r>
                <a:rPr lang="en-US" altLang="zh-CN" sz="2000" dirty="0">
                  <a:solidFill>
                    <a:schemeClr val="accent1"/>
                  </a:solidFill>
                  <a:cs typeface="+mn-ea"/>
                  <a:sym typeface="+mn-lt"/>
                </a:rPr>
                <a:t>PART02</a:t>
              </a:r>
              <a:endParaRPr lang="zh-CN" altLang="en-US" sz="1400" dirty="0">
                <a:solidFill>
                  <a:schemeClr val="accent1"/>
                </a:solidFill>
                <a:cs typeface="+mn-ea"/>
                <a:sym typeface="+mn-lt"/>
              </a:endParaRPr>
            </a:p>
          </p:txBody>
        </p:sp>
        <p:sp>
          <p:nvSpPr>
            <p:cNvPr id="50" name="矩形 49"/>
            <p:cNvSpPr/>
            <p:nvPr/>
          </p:nvSpPr>
          <p:spPr>
            <a:xfrm>
              <a:off x="2408302" y="1325657"/>
              <a:ext cx="1132426" cy="400110"/>
            </a:xfrm>
            <a:prstGeom prst="rect">
              <a:avLst/>
            </a:prstGeom>
          </p:spPr>
          <p:txBody>
            <a:bodyPr wrap="none">
              <a:spAutoFit/>
            </a:bodyPr>
            <a:lstStyle/>
            <a:p>
              <a:pPr algn="r"/>
              <a:r>
                <a:rPr lang="en-US" altLang="zh-CN" sz="2000" dirty="0">
                  <a:solidFill>
                    <a:schemeClr val="accent1"/>
                  </a:solidFill>
                  <a:cs typeface="+mn-ea"/>
                  <a:sym typeface="+mn-lt"/>
                </a:rPr>
                <a:t>PART01</a:t>
              </a:r>
              <a:endParaRPr lang="zh-CN" altLang="en-US" sz="1400" dirty="0">
                <a:solidFill>
                  <a:schemeClr val="accent1"/>
                </a:solidFill>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1000"/>
                                        <p:tgtEl>
                                          <p:spTgt spid="39"/>
                                        </p:tgtEl>
                                      </p:cBhvr>
                                    </p:animEffect>
                                    <p:anim calcmode="lin" valueType="num">
                                      <p:cBhvr>
                                        <p:cTn id="14" dur="1000" fill="hold"/>
                                        <p:tgtEl>
                                          <p:spTgt spid="39"/>
                                        </p:tgtEl>
                                        <p:attrNameLst>
                                          <p:attrName>ppt_x</p:attrName>
                                        </p:attrNameLst>
                                      </p:cBhvr>
                                      <p:tavLst>
                                        <p:tav tm="0">
                                          <p:val>
                                            <p:strVal val="#ppt_x"/>
                                          </p:val>
                                        </p:tav>
                                        <p:tav tm="100000">
                                          <p:val>
                                            <p:strVal val="#ppt_x"/>
                                          </p:val>
                                        </p:tav>
                                      </p:tavLst>
                                    </p:anim>
                                    <p:anim calcmode="lin" valueType="num">
                                      <p:cBhvr>
                                        <p:cTn id="15"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down)">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circle(in)">
                                      <p:cBhvr>
                                        <p:cTn id="25"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600200"/>
            <a:ext cx="8229600" cy="4530725"/>
          </a:xfrm>
          <a:prstGeom prst="rect">
            <a:avLst/>
          </a:prstGeom>
        </p:spPr>
        <p:txBody>
          <a:bodyPr/>
          <a:lstStyle/>
          <a:p>
            <a:pPr marL="171450" marR="0" lvl="0" indent="-171450" algn="l" defTabSz="685800" rtl="0" eaLnBrk="1" fontAlgn="auto" latinLnBrk="0" hangingPunct="1">
              <a:lnSpc>
                <a:spcPct val="90000"/>
              </a:lnSpc>
              <a:spcBef>
                <a:spcPts val="750"/>
              </a:spcBef>
              <a:spcAft>
                <a:spcPts val="0"/>
              </a:spcAft>
              <a:buClrTx/>
              <a:buSzTx/>
              <a:buFont typeface="Wingdings" panose="05000000000000000000" pitchFamily="2" charset="2"/>
              <a:buNone/>
              <a:defRPr/>
            </a:pPr>
            <a:endParaRPr kumimoji="0" lang="zh-CN" altLang="en-US" sz="4000" b="1" i="0" u="none" strike="noStrike" kern="1200" cap="none" spc="0" normalizeH="0" baseline="0" noProof="0" dirty="0">
              <a:ln>
                <a:noFill/>
              </a:ln>
              <a:solidFill>
                <a:schemeClr val="tx1"/>
              </a:solidFill>
              <a:effectLst/>
              <a:uLnTx/>
              <a:uFillTx/>
              <a:cs typeface="+mn-ea"/>
              <a:sym typeface="+mn-lt"/>
            </a:endParaRPr>
          </a:p>
          <a:p>
            <a:pPr marL="171450" marR="0" lvl="0" indent="-171450" algn="l" defTabSz="685800" rtl="0" eaLnBrk="1" fontAlgn="auto" latinLnBrk="0" hangingPunct="1">
              <a:lnSpc>
                <a:spcPct val="90000"/>
              </a:lnSpc>
              <a:spcBef>
                <a:spcPts val="750"/>
              </a:spcBef>
              <a:spcAft>
                <a:spcPts val="0"/>
              </a:spcAft>
              <a:buClrTx/>
              <a:buSzTx/>
              <a:buFont typeface="Wingdings" panose="05000000000000000000" pitchFamily="2" charset="2"/>
              <a:buNone/>
              <a:defRPr/>
            </a:pPr>
            <a:endParaRPr kumimoji="0" lang="en-US" altLang="zh-CN" sz="4000" b="0" i="0" u="none" strike="noStrike" kern="1200" cap="none" spc="0" normalizeH="0" baseline="0" noProof="0" dirty="0">
              <a:ln>
                <a:noFill/>
              </a:ln>
              <a:solidFill>
                <a:schemeClr val="tx1"/>
              </a:solidFill>
              <a:effectLst/>
              <a:uLnTx/>
              <a:uFillTx/>
              <a:cs typeface="+mn-ea"/>
              <a:sym typeface="+mn-lt"/>
            </a:endParaRPr>
          </a:p>
        </p:txBody>
      </p:sp>
      <p:sp>
        <p:nvSpPr>
          <p:cNvPr id="3" name="TextBox 2"/>
          <p:cNvSpPr txBox="1"/>
          <p:nvPr/>
        </p:nvSpPr>
        <p:spPr>
          <a:xfrm>
            <a:off x="899592" y="491280"/>
            <a:ext cx="5616624" cy="677108"/>
          </a:xfrm>
          <a:prstGeom prst="rect">
            <a:avLst/>
          </a:prstGeom>
          <a:noFill/>
        </p:spPr>
        <p:txBody>
          <a:bodyPr wrap="square" rtlCol="0">
            <a:spAutoFit/>
          </a:bodyPr>
          <a:lstStyle/>
          <a:p>
            <a:pPr lvl="0"/>
            <a:r>
              <a:rPr lang="en-US" altLang="zh-CN" sz="2000" b="1" dirty="0">
                <a:solidFill>
                  <a:schemeClr val="accent1"/>
                </a:solidFill>
                <a:cs typeface="+mn-ea"/>
                <a:sym typeface="+mn-lt"/>
              </a:rPr>
              <a:t>3</a:t>
            </a:r>
            <a:r>
              <a:rPr lang="zh-CN" altLang="en-US" sz="2000" b="1" dirty="0">
                <a:solidFill>
                  <a:schemeClr val="accent1"/>
                </a:solidFill>
                <a:cs typeface="+mn-ea"/>
                <a:sym typeface="+mn-lt"/>
              </a:rPr>
              <a:t>、医疗利器盒托架在临床的应用</a:t>
            </a:r>
          </a:p>
          <a:p>
            <a:endParaRPr lang="zh-CN" altLang="en-US" dirty="0">
              <a:cs typeface="+mn-ea"/>
              <a:sym typeface="+mn-lt"/>
            </a:endParaRPr>
          </a:p>
        </p:txBody>
      </p:sp>
      <p:pic>
        <p:nvPicPr>
          <p:cNvPr id="4" name="Picture 3" descr="YP20121012100036"/>
          <p:cNvPicPr>
            <a:picLocks noChangeAspect="1" noChangeArrowheads="1"/>
          </p:cNvPicPr>
          <p:nvPr/>
        </p:nvPicPr>
        <p:blipFill>
          <a:blip r:embed="rId3" cstate="print"/>
          <a:srcRect/>
          <a:stretch>
            <a:fillRect/>
          </a:stretch>
        </p:blipFill>
        <p:spPr>
          <a:xfrm>
            <a:off x="5256076" y="1132384"/>
            <a:ext cx="2550882" cy="2180964"/>
          </a:xfrm>
          <a:prstGeom prst="rect">
            <a:avLst/>
          </a:prstGeom>
          <a:noFill/>
        </p:spPr>
      </p:pic>
      <p:sp>
        <p:nvSpPr>
          <p:cNvPr id="8" name="矩形 7"/>
          <p:cNvSpPr/>
          <p:nvPr/>
        </p:nvSpPr>
        <p:spPr>
          <a:xfrm>
            <a:off x="4860032" y="2932584"/>
            <a:ext cx="3312368" cy="183620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Picture 4" descr="YP20121110112607"/>
          <p:cNvPicPr>
            <a:picLocks noChangeAspect="1" noChangeArrowheads="1"/>
          </p:cNvPicPr>
          <p:nvPr/>
        </p:nvPicPr>
        <p:blipFill>
          <a:blip r:embed="rId4" cstate="print"/>
          <a:srcRect/>
          <a:stretch>
            <a:fillRect/>
          </a:stretch>
        </p:blipFill>
        <p:spPr bwMode="auto">
          <a:xfrm>
            <a:off x="971600" y="1168388"/>
            <a:ext cx="3600400" cy="3600400"/>
          </a:xfrm>
          <a:prstGeom prst="rect">
            <a:avLst/>
          </a:prstGeom>
          <a:noFill/>
          <a:ln w="9525">
            <a:noFill/>
            <a:miter lim="800000"/>
            <a:headEnd/>
            <a:tailEnd/>
          </a:ln>
        </p:spPr>
      </p:pic>
      <p:sp>
        <p:nvSpPr>
          <p:cNvPr id="7" name="TextBox 6"/>
          <p:cNvSpPr txBox="1"/>
          <p:nvPr/>
        </p:nvSpPr>
        <p:spPr>
          <a:xfrm>
            <a:off x="5436096" y="3004592"/>
            <a:ext cx="2268252" cy="1754326"/>
          </a:xfrm>
          <a:prstGeom prst="rect">
            <a:avLst/>
          </a:prstGeom>
          <a:noFill/>
        </p:spPr>
        <p:txBody>
          <a:bodyPr wrap="square" rtlCol="0">
            <a:spAutoFit/>
          </a:bodyPr>
          <a:lstStyle/>
          <a:p>
            <a:pPr algn="just"/>
            <a:r>
              <a:rPr lang="en-US" altLang="zh-CN" b="1" dirty="0">
                <a:solidFill>
                  <a:schemeClr val="accent1"/>
                </a:solidFill>
                <a:cs typeface="+mn-ea"/>
                <a:sym typeface="+mn-lt"/>
              </a:rPr>
              <a:t> </a:t>
            </a:r>
            <a:r>
              <a:rPr lang="zh-CN" altLang="en-US" b="1" dirty="0">
                <a:solidFill>
                  <a:schemeClr val="bg1"/>
                </a:solidFill>
                <a:cs typeface="+mn-ea"/>
                <a:sym typeface="+mn-lt"/>
              </a:rPr>
              <a:t>方便于护士对锐器物品的准确投放，有效避免锐器物品撒漏于利器盒外面，对护士的安全防护有重要意义</a:t>
            </a:r>
            <a:endParaRPr lang="zh-CN" altLang="en-US"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07704" y="664332"/>
            <a:ext cx="4032448" cy="1143000"/>
          </a:xfrm>
          <a:prstGeom prst="rect">
            <a:avLst/>
          </a:prstGeom>
        </p:spPr>
        <p:txBody>
          <a:bodyPr/>
          <a:lstStyle/>
          <a:p>
            <a:pPr marL="0" marR="0" lvl="0" indent="0" algn="l" defTabSz="685800" rtl="0" eaLnBrk="1" fontAlgn="auto" latinLnBrk="0" hangingPunct="1">
              <a:lnSpc>
                <a:spcPct val="90000"/>
              </a:lnSpc>
              <a:spcBef>
                <a:spcPct val="0"/>
              </a:spcBef>
              <a:spcAft>
                <a:spcPts val="0"/>
              </a:spcAft>
              <a:buClrTx/>
              <a:buSzTx/>
              <a:buFontTx/>
              <a:buNone/>
              <a:defRPr/>
            </a:pPr>
            <a:r>
              <a:rPr kumimoji="0" lang="en-US" altLang="zh-CN" sz="3600" b="1" i="0" u="none" strike="noStrike" kern="1200" cap="none" spc="0" normalizeH="0" baseline="0" noProof="0" dirty="0">
                <a:ln>
                  <a:noFill/>
                </a:ln>
                <a:solidFill>
                  <a:srgbClr val="666633"/>
                </a:solidFill>
                <a:effectLst>
                  <a:outerShdw blurRad="38100" dist="38100" dir="2700000" algn="tl">
                    <a:srgbClr val="C0C0C0"/>
                  </a:outerShdw>
                </a:effectLst>
                <a:uLnTx/>
                <a:uFillTx/>
                <a:cs typeface="+mn-ea"/>
                <a:sym typeface="+mn-lt"/>
              </a:rPr>
              <a:t>               </a:t>
            </a:r>
            <a:r>
              <a:rPr kumimoji="0" lang="zh-CN" altLang="en-US" sz="2000" b="1" i="0" u="none" strike="noStrike" kern="1200" cap="none" spc="0" normalizeH="0" baseline="0" noProof="0" dirty="0">
                <a:ln>
                  <a:noFill/>
                </a:ln>
                <a:solidFill>
                  <a:schemeClr val="accent1"/>
                </a:solidFill>
                <a:effectLst>
                  <a:outerShdw blurRad="38100" dist="38100" dir="2700000" algn="tl">
                    <a:srgbClr val="C0C0C0"/>
                  </a:outerShdw>
                </a:effectLst>
                <a:uLnTx/>
                <a:uFillTx/>
                <a:cs typeface="+mn-ea"/>
                <a:sym typeface="+mn-lt"/>
              </a:rPr>
              <a:t>普外烧伤科工作量</a:t>
            </a:r>
            <a:endParaRPr kumimoji="0" lang="zh-CN" altLang="en-US" sz="3600" b="1" i="0" u="none" strike="noStrike" kern="1200" cap="none" spc="0" normalizeH="0" baseline="0" noProof="0" dirty="0">
              <a:ln>
                <a:noFill/>
              </a:ln>
              <a:solidFill>
                <a:schemeClr val="accent1"/>
              </a:solidFill>
              <a:effectLst>
                <a:outerShdw blurRad="38100" dist="38100" dir="2700000" algn="tl">
                  <a:srgbClr val="C0C0C0"/>
                </a:outerShdw>
              </a:effectLst>
              <a:uLnTx/>
              <a:uFillTx/>
              <a:cs typeface="+mn-ea"/>
              <a:sym typeface="+mn-lt"/>
            </a:endParaRPr>
          </a:p>
        </p:txBody>
      </p:sp>
      <p:graphicFrame>
        <p:nvGraphicFramePr>
          <p:cNvPr id="5" name="图示 4"/>
          <p:cNvGraphicFramePr/>
          <p:nvPr/>
        </p:nvGraphicFramePr>
        <p:xfrm>
          <a:off x="1043608" y="1024372"/>
          <a:ext cx="3462536" cy="3492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图示 5"/>
          <p:cNvGraphicFramePr/>
          <p:nvPr/>
        </p:nvGraphicFramePr>
        <p:xfrm>
          <a:off x="4535996" y="1564432"/>
          <a:ext cx="3822576" cy="24216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Graphic spid="6"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835696" y="520316"/>
            <a:ext cx="8229600" cy="1143000"/>
          </a:xfrm>
          <a:prstGeom prst="rect">
            <a:avLst/>
          </a:prstGeom>
        </p:spPr>
        <p:txBody>
          <a:bodyPr/>
          <a:lstStyle/>
          <a:p>
            <a:pPr marL="0" marR="0" lvl="0" indent="0" algn="l" defTabSz="685800" rtl="0" eaLnBrk="1" fontAlgn="auto" latinLnBrk="0" hangingPunct="1">
              <a:lnSpc>
                <a:spcPct val="90000"/>
              </a:lnSpc>
              <a:spcBef>
                <a:spcPct val="0"/>
              </a:spcBef>
              <a:spcAft>
                <a:spcPts val="0"/>
              </a:spcAft>
              <a:buClrTx/>
              <a:buSzTx/>
              <a:buFontTx/>
              <a:buNone/>
              <a:defRPr/>
            </a:pPr>
            <a:r>
              <a:rPr kumimoji="0" lang="en-US" altLang="zh-CN" sz="3300" b="0" i="0" u="none" strike="noStrike" kern="1200" cap="none" spc="0" normalizeH="0" baseline="0" noProof="0" dirty="0">
                <a:ln>
                  <a:noFill/>
                </a:ln>
                <a:solidFill>
                  <a:schemeClr val="tx1"/>
                </a:solidFill>
                <a:effectLst/>
                <a:uLnTx/>
                <a:uFillTx/>
                <a:cs typeface="+mn-ea"/>
                <a:sym typeface="+mn-lt"/>
              </a:rPr>
              <a:t>               </a:t>
            </a:r>
            <a:r>
              <a:rPr kumimoji="0" lang="zh-CN" altLang="en-US" sz="2000" b="1" i="0" u="none" strike="noStrike" kern="1200" cap="none" spc="0" normalizeH="0" baseline="0" noProof="0" dirty="0">
                <a:ln>
                  <a:noFill/>
                </a:ln>
                <a:solidFill>
                  <a:schemeClr val="accent1"/>
                </a:solidFill>
                <a:effectLst>
                  <a:outerShdw blurRad="38100" dist="38100" dir="2700000" algn="tl">
                    <a:srgbClr val="C0C0C0"/>
                  </a:outerShdw>
                </a:effectLst>
                <a:uLnTx/>
                <a:uFillTx/>
                <a:cs typeface="+mn-ea"/>
                <a:sym typeface="+mn-lt"/>
              </a:rPr>
              <a:t>普外烧伤科工作量</a:t>
            </a:r>
            <a:endParaRPr kumimoji="0" lang="zh-CN" altLang="en-US" sz="3300" b="1" i="0" u="none" strike="noStrike" kern="1200" cap="none" spc="0" normalizeH="0" baseline="0" noProof="0" dirty="0">
              <a:ln>
                <a:noFill/>
              </a:ln>
              <a:solidFill>
                <a:schemeClr val="accent1"/>
              </a:solidFill>
              <a:effectLst>
                <a:outerShdw blurRad="38100" dist="38100" dir="2700000" algn="tl">
                  <a:srgbClr val="C0C0C0"/>
                </a:outerShdw>
              </a:effectLst>
              <a:uLnTx/>
              <a:uFillTx/>
              <a:cs typeface="+mn-ea"/>
              <a:sym typeface="+mn-lt"/>
            </a:endParaRPr>
          </a:p>
        </p:txBody>
      </p:sp>
      <p:grpSp>
        <p:nvGrpSpPr>
          <p:cNvPr id="5" name="Diagram 2"/>
          <p:cNvGrpSpPr>
            <a:grpSpLocks noChangeAspect="1"/>
          </p:cNvGrpSpPr>
          <p:nvPr/>
        </p:nvGrpSpPr>
        <p:grpSpPr bwMode="auto">
          <a:xfrm>
            <a:off x="2555776" y="1096380"/>
            <a:ext cx="3672408" cy="3811724"/>
            <a:chOff x="288" y="1019"/>
            <a:chExt cx="2544" cy="2832"/>
          </a:xfrm>
        </p:grpSpPr>
        <p:graphicFrame>
          <p:nvGraphicFramePr>
            <p:cNvPr id="13" name="图示 12"/>
            <p:cNvGraphicFramePr/>
            <p:nvPr/>
          </p:nvGraphicFramePr>
          <p:xfrm>
            <a:off x="288" y="1019"/>
            <a:ext cx="2544" cy="2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21"/>
            <p:cNvSpPr>
              <a:spLocks noChangeArrowheads="1"/>
            </p:cNvSpPr>
            <p:nvPr/>
          </p:nvSpPr>
          <p:spPr bwMode="auto">
            <a:xfrm rot="2259937">
              <a:off x="1217" y="1970"/>
              <a:ext cx="336" cy="144"/>
            </a:xfrm>
            <a:prstGeom prst="rect">
              <a:avLst/>
            </a:prstGeom>
            <a:noFill/>
            <a:ln w="9525">
              <a:noFill/>
              <a:miter lim="800000"/>
            </a:ln>
            <a:effectLst/>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900" b="1" i="0" u="none" strike="noStrike" cap="none" normalizeH="0" baseline="0" dirty="0">
                  <a:ln>
                    <a:noFill/>
                  </a:ln>
                  <a:solidFill>
                    <a:schemeClr val="accent1"/>
                  </a:solidFill>
                  <a:effectLst>
                    <a:outerShdw blurRad="38100" dist="38100" dir="2700000" algn="tl">
                      <a:srgbClr val="C0C0C0"/>
                    </a:outerShdw>
                  </a:effectLst>
                  <a:cs typeface="+mn-ea"/>
                  <a:sym typeface="+mn-lt"/>
                </a:rPr>
                <a:t>-  46</a:t>
              </a:r>
              <a:r>
                <a:rPr kumimoji="0" lang="zh-CN" altLang="en-US" sz="900" b="1" i="0" u="none" strike="noStrike" cap="none" normalizeH="0" baseline="0" dirty="0">
                  <a:ln>
                    <a:noFill/>
                  </a:ln>
                  <a:solidFill>
                    <a:schemeClr val="accent1"/>
                  </a:solidFill>
                  <a:effectLst>
                    <a:outerShdw blurRad="38100" dist="38100" dir="2700000" algn="tl">
                      <a:srgbClr val="C0C0C0"/>
                    </a:outerShdw>
                  </a:effectLst>
                  <a:cs typeface="+mn-ea"/>
                  <a:sym typeface="+mn-lt"/>
                </a:rPr>
                <a:t>分</a:t>
              </a:r>
            </a:p>
          </p:txBody>
        </p:sp>
        <p:sp>
          <p:nvSpPr>
            <p:cNvPr id="7" name="Rectangle 22"/>
            <p:cNvSpPr>
              <a:spLocks noChangeArrowheads="1"/>
            </p:cNvSpPr>
            <p:nvPr/>
          </p:nvSpPr>
          <p:spPr bwMode="auto">
            <a:xfrm rot="8065964">
              <a:off x="1810" y="2108"/>
              <a:ext cx="336" cy="240"/>
            </a:xfrm>
            <a:prstGeom prst="rect">
              <a:avLst/>
            </a:prstGeom>
            <a:noFill/>
            <a:ln w="9525">
              <a:noFill/>
              <a:miter lim="800000"/>
            </a:ln>
            <a:effectLst/>
          </p:spPr>
          <p:txBody>
            <a:bodyPr rot="10800000" vert="eaVert"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900" b="1" i="0" u="none" strike="noStrike" cap="none" normalizeH="0" baseline="0" dirty="0">
                  <a:ln>
                    <a:noFill/>
                  </a:ln>
                  <a:solidFill>
                    <a:schemeClr val="accent1"/>
                  </a:solidFill>
                  <a:effectLst>
                    <a:outerShdw blurRad="38100" dist="38100" dir="2700000" algn="tl">
                      <a:srgbClr val="C0C0C0"/>
                    </a:outerShdw>
                  </a:effectLst>
                  <a:cs typeface="+mn-ea"/>
                  <a:sym typeface="+mn-lt"/>
                </a:rPr>
                <a:t>-18</a:t>
              </a:r>
              <a:r>
                <a:rPr kumimoji="0" lang="zh-CN" altLang="en-US" sz="900" b="1" i="0" u="none" strike="noStrike" cap="none" normalizeH="0" baseline="0" dirty="0">
                  <a:ln>
                    <a:noFill/>
                  </a:ln>
                  <a:solidFill>
                    <a:schemeClr val="accent1"/>
                  </a:solidFill>
                  <a:effectLst>
                    <a:outerShdw blurRad="38100" dist="38100" dir="2700000" algn="tl">
                      <a:srgbClr val="C0C0C0"/>
                    </a:outerShdw>
                  </a:effectLst>
                  <a:cs typeface="+mn-ea"/>
                  <a:sym typeface="+mn-lt"/>
                </a:rPr>
                <a:t>分</a:t>
              </a:r>
            </a:p>
          </p:txBody>
        </p:sp>
        <p:sp>
          <p:nvSpPr>
            <p:cNvPr id="8" name="Rectangle 23"/>
            <p:cNvSpPr>
              <a:spLocks noChangeArrowheads="1"/>
            </p:cNvSpPr>
            <p:nvPr/>
          </p:nvSpPr>
          <p:spPr bwMode="auto">
            <a:xfrm rot="10800000">
              <a:off x="1680" y="2411"/>
              <a:ext cx="480" cy="240"/>
            </a:xfrm>
            <a:prstGeom prst="rect">
              <a:avLst/>
            </a:prstGeom>
            <a:noFill/>
            <a:ln w="9525">
              <a:noFill/>
              <a:miter lim="800000"/>
            </a:ln>
            <a:effectLst/>
          </p:spPr>
          <p:txBody>
            <a:bodyPr rot="10800000"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4000" b="1" i="0" u="none" strike="noStrike" cap="none" normalizeH="0" baseline="0" dirty="0">
                  <a:ln>
                    <a:noFill/>
                  </a:ln>
                  <a:solidFill>
                    <a:srgbClr val="009999"/>
                  </a:solidFill>
                  <a:effectLst>
                    <a:outerShdw blurRad="38100" dist="38100" dir="2700000" algn="tl">
                      <a:srgbClr val="C0C0C0"/>
                    </a:outerShdw>
                  </a:effectLst>
                  <a:cs typeface="+mn-ea"/>
                  <a:sym typeface="+mn-lt"/>
                </a:rPr>
                <a:t>  </a:t>
              </a:r>
              <a:r>
                <a:rPr kumimoji="0" lang="zh-CN" altLang="en-US" sz="900" b="1" i="0" u="none" strike="noStrike" cap="none" normalizeH="0" baseline="0" dirty="0">
                  <a:ln>
                    <a:noFill/>
                  </a:ln>
                  <a:solidFill>
                    <a:schemeClr val="accent1"/>
                  </a:solidFill>
                  <a:effectLst>
                    <a:outerShdw blurRad="38100" dist="38100" dir="2700000" algn="tl">
                      <a:srgbClr val="C0C0C0"/>
                    </a:outerShdw>
                  </a:effectLst>
                  <a:cs typeface="+mn-ea"/>
                  <a:sym typeface="+mn-lt"/>
                </a:rPr>
                <a:t>奖励</a:t>
              </a:r>
            </a:p>
          </p:txBody>
        </p:sp>
        <p:sp>
          <p:nvSpPr>
            <p:cNvPr id="9" name="Rectangle 24"/>
            <p:cNvSpPr>
              <a:spLocks noChangeArrowheads="1"/>
            </p:cNvSpPr>
            <p:nvPr/>
          </p:nvSpPr>
          <p:spPr bwMode="auto">
            <a:xfrm rot="13701987">
              <a:off x="1593" y="2749"/>
              <a:ext cx="336" cy="192"/>
            </a:xfrm>
            <a:prstGeom prst="rect">
              <a:avLst/>
            </a:prstGeom>
            <a:noFill/>
            <a:ln w="9525">
              <a:noFill/>
              <a:miter lim="800000"/>
            </a:ln>
            <a:effectLst/>
          </p:spPr>
          <p:txBody>
            <a:bodyPr vert="eaVert"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900" b="1" i="0" u="none" strike="noStrike" cap="none" normalizeH="0" baseline="0" dirty="0">
                  <a:ln>
                    <a:noFill/>
                  </a:ln>
                  <a:solidFill>
                    <a:schemeClr val="accent1"/>
                  </a:solidFill>
                  <a:effectLst>
                    <a:outerShdw blurRad="38100" dist="38100" dir="2700000" algn="tl">
                      <a:srgbClr val="C0C0C0"/>
                    </a:outerShdw>
                  </a:effectLst>
                  <a:cs typeface="+mn-ea"/>
                  <a:sym typeface="+mn-lt"/>
                </a:rPr>
                <a:t>-28</a:t>
              </a:r>
              <a:r>
                <a:rPr kumimoji="0" lang="zh-CN" altLang="en-US" sz="900" b="1" i="0" u="none" strike="noStrike" cap="none" normalizeH="0" baseline="0" dirty="0">
                  <a:ln>
                    <a:noFill/>
                  </a:ln>
                  <a:solidFill>
                    <a:schemeClr val="accent1"/>
                  </a:solidFill>
                  <a:effectLst>
                    <a:outerShdw blurRad="38100" dist="38100" dir="2700000" algn="tl">
                      <a:srgbClr val="C0C0C0"/>
                    </a:outerShdw>
                  </a:effectLst>
                  <a:cs typeface="+mn-ea"/>
                  <a:sym typeface="+mn-lt"/>
                </a:rPr>
                <a:t>分</a:t>
              </a:r>
            </a:p>
          </p:txBody>
        </p:sp>
        <p:sp>
          <p:nvSpPr>
            <p:cNvPr id="10" name="Rectangle 25"/>
            <p:cNvSpPr>
              <a:spLocks noChangeArrowheads="1"/>
            </p:cNvSpPr>
            <p:nvPr/>
          </p:nvSpPr>
          <p:spPr bwMode="auto">
            <a:xfrm rot="16200000">
              <a:off x="1296" y="2843"/>
              <a:ext cx="336" cy="144"/>
            </a:xfrm>
            <a:prstGeom prst="rect">
              <a:avLst/>
            </a:prstGeom>
            <a:noFill/>
            <a:ln w="9525">
              <a:noFill/>
              <a:miter lim="800000"/>
            </a:ln>
            <a:effectLst/>
          </p:spPr>
          <p:txBody>
            <a:bodyPr vert="eaVert"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900" b="1" i="0" u="none" strike="noStrike" cap="none" normalizeH="0" baseline="0" dirty="0">
                  <a:ln>
                    <a:noFill/>
                  </a:ln>
                  <a:solidFill>
                    <a:schemeClr val="accent1"/>
                  </a:solidFill>
                  <a:effectLst>
                    <a:outerShdw blurRad="38100" dist="38100" dir="2700000" algn="tl">
                      <a:srgbClr val="C0C0C0"/>
                    </a:outerShdw>
                  </a:effectLst>
                  <a:cs typeface="+mn-ea"/>
                  <a:sym typeface="+mn-lt"/>
                </a:rPr>
                <a:t>奖励</a:t>
              </a:r>
            </a:p>
          </p:txBody>
        </p:sp>
        <p:sp>
          <p:nvSpPr>
            <p:cNvPr id="11" name="Rectangle 26"/>
            <p:cNvSpPr>
              <a:spLocks noChangeArrowheads="1"/>
            </p:cNvSpPr>
            <p:nvPr/>
          </p:nvSpPr>
          <p:spPr bwMode="auto">
            <a:xfrm rot="-2879300">
              <a:off x="1008" y="2651"/>
              <a:ext cx="336" cy="144"/>
            </a:xfrm>
            <a:prstGeom prst="rect">
              <a:avLst/>
            </a:prstGeom>
            <a:noFill/>
            <a:ln w="9525">
              <a:noFill/>
              <a:miter lim="800000"/>
            </a:ln>
            <a:effectLst/>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900" b="1" i="0" u="none" strike="noStrike" cap="none" normalizeH="0" baseline="0" dirty="0">
                  <a:ln>
                    <a:noFill/>
                  </a:ln>
                  <a:solidFill>
                    <a:schemeClr val="accent1"/>
                  </a:solidFill>
                  <a:effectLst>
                    <a:outerShdw blurRad="38100" dist="38100" dir="2700000" algn="tl">
                      <a:srgbClr val="C0C0C0"/>
                    </a:outerShdw>
                  </a:effectLst>
                  <a:cs typeface="+mn-ea"/>
                  <a:sym typeface="+mn-lt"/>
                </a:rPr>
                <a:t>奖励</a:t>
              </a:r>
            </a:p>
          </p:txBody>
        </p:sp>
        <p:sp>
          <p:nvSpPr>
            <p:cNvPr id="12" name="Rectangle 27"/>
            <p:cNvSpPr>
              <a:spLocks noChangeArrowheads="1"/>
            </p:cNvSpPr>
            <p:nvPr/>
          </p:nvSpPr>
          <p:spPr bwMode="auto">
            <a:xfrm rot="10800000">
              <a:off x="960" y="2267"/>
              <a:ext cx="336" cy="144"/>
            </a:xfrm>
            <a:prstGeom prst="rect">
              <a:avLst/>
            </a:prstGeom>
            <a:noFill/>
            <a:ln w="9525">
              <a:noFill/>
              <a:miter lim="800000"/>
            </a:ln>
            <a:effectLst/>
          </p:spPr>
          <p:txBody>
            <a:bodyPr rot="10800000"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900" b="1" i="0" u="none" strike="noStrike" cap="none" normalizeH="0" baseline="0" dirty="0">
                  <a:ln>
                    <a:noFill/>
                  </a:ln>
                  <a:solidFill>
                    <a:schemeClr val="accent1"/>
                  </a:solidFill>
                  <a:effectLst>
                    <a:outerShdw blurRad="38100" dist="38100" dir="2700000" algn="tl">
                      <a:srgbClr val="C0C0C0"/>
                    </a:outerShdw>
                  </a:effectLst>
                  <a:cs typeface="+mn-ea"/>
                  <a:sym typeface="+mn-lt"/>
                </a:rPr>
                <a:t>-54</a:t>
              </a:r>
              <a:r>
                <a:rPr kumimoji="0" lang="zh-CN" altLang="en-US" sz="900" b="1" i="0" u="none" strike="noStrike" cap="none" normalizeH="0" baseline="0" dirty="0">
                  <a:ln>
                    <a:noFill/>
                  </a:ln>
                  <a:solidFill>
                    <a:schemeClr val="accent1"/>
                  </a:solidFill>
                  <a:effectLst>
                    <a:outerShdw blurRad="38100" dist="38100" dir="2700000" algn="tl">
                      <a:srgbClr val="C0C0C0"/>
                    </a:outerShdw>
                  </a:effectLst>
                  <a:cs typeface="+mn-ea"/>
                  <a:sym typeface="+mn-lt"/>
                </a:rPr>
                <a:t>分</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899592" y="2104492"/>
            <a:ext cx="7160522" cy="2621710"/>
            <a:chOff x="971600" y="1156745"/>
            <a:chExt cx="7160522" cy="2621710"/>
          </a:xfrm>
        </p:grpSpPr>
        <p:cxnSp>
          <p:nvCxnSpPr>
            <p:cNvPr id="3" name="Straight Connector 7"/>
            <p:cNvCxnSpPr/>
            <p:nvPr/>
          </p:nvCxnSpPr>
          <p:spPr>
            <a:xfrm>
              <a:off x="971600" y="3688668"/>
              <a:ext cx="7160522" cy="1589"/>
            </a:xfrm>
            <a:prstGeom prst="line">
              <a:avLst/>
            </a:prstGeom>
            <a:ln w="12700" cap="flat">
              <a:solidFill>
                <a:schemeClr val="tx1">
                  <a:lumMod val="85000"/>
                  <a:lumOff val="15000"/>
                </a:schemeClr>
              </a:solidFill>
              <a:prstDash val="sysDash"/>
              <a:round/>
            </a:ln>
          </p:spPr>
          <p:style>
            <a:lnRef idx="1">
              <a:schemeClr val="accent1"/>
            </a:lnRef>
            <a:fillRef idx="0">
              <a:schemeClr val="accent1"/>
            </a:fillRef>
            <a:effectRef idx="0">
              <a:schemeClr val="accent1"/>
            </a:effectRef>
            <a:fontRef idx="minor">
              <a:schemeClr val="tx1"/>
            </a:fontRef>
          </p:style>
        </p:cxnSp>
        <p:grpSp>
          <p:nvGrpSpPr>
            <p:cNvPr id="7" name="Group 61"/>
            <p:cNvGrpSpPr/>
            <p:nvPr/>
          </p:nvGrpSpPr>
          <p:grpSpPr>
            <a:xfrm>
              <a:off x="2051719" y="1168388"/>
              <a:ext cx="418225" cy="2598373"/>
              <a:chOff x="2014215" y="1660936"/>
              <a:chExt cx="418280" cy="2596970"/>
            </a:xfrm>
          </p:grpSpPr>
          <p:sp>
            <p:nvSpPr>
              <p:cNvPr id="13" name="Oval 12"/>
              <p:cNvSpPr/>
              <p:nvPr/>
            </p:nvSpPr>
            <p:spPr>
              <a:xfrm>
                <a:off x="2111286" y="4049700"/>
                <a:ext cx="208206" cy="20820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cs typeface="+mn-ea"/>
                  <a:sym typeface="+mn-lt"/>
                </a:endParaRPr>
              </a:p>
            </p:txBody>
          </p:sp>
          <p:cxnSp>
            <p:nvCxnSpPr>
              <p:cNvPr id="15" name="Straight Connector 26"/>
              <p:cNvCxnSpPr/>
              <p:nvPr/>
            </p:nvCxnSpPr>
            <p:spPr>
              <a:xfrm rot="16200000" flipH="1">
                <a:off x="1337273" y="3163270"/>
                <a:ext cx="1763355" cy="8809"/>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14" name="Group 59"/>
              <p:cNvGrpSpPr/>
              <p:nvPr/>
            </p:nvGrpSpPr>
            <p:grpSpPr>
              <a:xfrm>
                <a:off x="2014215" y="1660936"/>
                <a:ext cx="418280" cy="418280"/>
                <a:chOff x="2014215" y="1660936"/>
                <a:chExt cx="418280" cy="418280"/>
              </a:xfrm>
            </p:grpSpPr>
            <p:sp>
              <p:nvSpPr>
                <p:cNvPr id="17" name="Teardrop 25"/>
                <p:cNvSpPr/>
                <p:nvPr/>
              </p:nvSpPr>
              <p:spPr>
                <a:xfrm rot="8100000">
                  <a:off x="2014215" y="1660936"/>
                  <a:ext cx="418280" cy="418280"/>
                </a:xfrm>
                <a:prstGeom prst="teardrop">
                  <a:avLst>
                    <a:gd name="adj" fmla="val 13161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cs typeface="+mn-ea"/>
                    <a:sym typeface="+mn-lt"/>
                  </a:endParaRPr>
                </a:p>
              </p:txBody>
            </p:sp>
            <p:sp>
              <p:nvSpPr>
                <p:cNvPr id="18" name="Freeform 63"/>
                <p:cNvSpPr>
                  <a:spLocks noEditPoints="1"/>
                </p:cNvSpPr>
                <p:nvPr/>
              </p:nvSpPr>
              <p:spPr bwMode="auto">
                <a:xfrm>
                  <a:off x="2115407" y="1762183"/>
                  <a:ext cx="199914" cy="171356"/>
                </a:xfrm>
                <a:custGeom>
                  <a:avLst/>
                  <a:gdLst/>
                  <a:ahLst/>
                  <a:cxnLst>
                    <a:cxn ang="0">
                      <a:pos x="15" y="2"/>
                    </a:cxn>
                    <a:cxn ang="0">
                      <a:pos x="0" y="4"/>
                    </a:cxn>
                    <a:cxn ang="0">
                      <a:pos x="0" y="62"/>
                    </a:cxn>
                    <a:cxn ang="0">
                      <a:pos x="9" y="71"/>
                    </a:cxn>
                    <a:cxn ang="0">
                      <a:pos x="53" y="45"/>
                    </a:cxn>
                    <a:cxn ang="0">
                      <a:pos x="58" y="31"/>
                    </a:cxn>
                    <a:cxn ang="0">
                      <a:pos x="307" y="11"/>
                    </a:cxn>
                    <a:cxn ang="0">
                      <a:pos x="95" y="11"/>
                    </a:cxn>
                    <a:cxn ang="0">
                      <a:pos x="85" y="27"/>
                    </a:cxn>
                    <a:cxn ang="0">
                      <a:pos x="85" y="51"/>
                    </a:cxn>
                    <a:cxn ang="0">
                      <a:pos x="102" y="62"/>
                    </a:cxn>
                    <a:cxn ang="0">
                      <a:pos x="314" y="60"/>
                    </a:cxn>
                    <a:cxn ang="0">
                      <a:pos x="323" y="43"/>
                    </a:cxn>
                    <a:cxn ang="0">
                      <a:pos x="323" y="20"/>
                    </a:cxn>
                    <a:cxn ang="0">
                      <a:pos x="307" y="11"/>
                    </a:cxn>
                    <a:cxn ang="0">
                      <a:pos x="53" y="147"/>
                    </a:cxn>
                    <a:cxn ang="0">
                      <a:pos x="60" y="138"/>
                    </a:cxn>
                    <a:cxn ang="0">
                      <a:pos x="15" y="112"/>
                    </a:cxn>
                    <a:cxn ang="0">
                      <a:pos x="4" y="111"/>
                    </a:cxn>
                    <a:cxn ang="0">
                      <a:pos x="0" y="163"/>
                    </a:cxn>
                    <a:cxn ang="0">
                      <a:pos x="4" y="172"/>
                    </a:cxn>
                    <a:cxn ang="0">
                      <a:pos x="15" y="172"/>
                    </a:cxn>
                    <a:cxn ang="0">
                      <a:pos x="102" y="112"/>
                    </a:cxn>
                    <a:cxn ang="0">
                      <a:pos x="85" y="123"/>
                    </a:cxn>
                    <a:cxn ang="0">
                      <a:pos x="85" y="147"/>
                    </a:cxn>
                    <a:cxn ang="0">
                      <a:pos x="95" y="163"/>
                    </a:cxn>
                    <a:cxn ang="0">
                      <a:pos x="307" y="163"/>
                    </a:cxn>
                    <a:cxn ang="0">
                      <a:pos x="323" y="154"/>
                    </a:cxn>
                    <a:cxn ang="0">
                      <a:pos x="323" y="129"/>
                    </a:cxn>
                    <a:cxn ang="0">
                      <a:pos x="314" y="114"/>
                    </a:cxn>
                    <a:cxn ang="0">
                      <a:pos x="53" y="232"/>
                    </a:cxn>
                    <a:cxn ang="0">
                      <a:pos x="9" y="205"/>
                    </a:cxn>
                    <a:cxn ang="0">
                      <a:pos x="0" y="214"/>
                    </a:cxn>
                    <a:cxn ang="0">
                      <a:pos x="0" y="272"/>
                    </a:cxn>
                    <a:cxn ang="0">
                      <a:pos x="15" y="274"/>
                    </a:cxn>
                    <a:cxn ang="0">
                      <a:pos x="58" y="245"/>
                    </a:cxn>
                    <a:cxn ang="0">
                      <a:pos x="53" y="232"/>
                    </a:cxn>
                    <a:cxn ang="0">
                      <a:pos x="102" y="214"/>
                    </a:cxn>
                    <a:cxn ang="0">
                      <a:pos x="91" y="219"/>
                    </a:cxn>
                    <a:cxn ang="0">
                      <a:pos x="85" y="248"/>
                    </a:cxn>
                    <a:cxn ang="0">
                      <a:pos x="91" y="261"/>
                    </a:cxn>
                    <a:cxn ang="0">
                      <a:pos x="307" y="266"/>
                    </a:cxn>
                    <a:cxn ang="0">
                      <a:pos x="319" y="261"/>
                    </a:cxn>
                    <a:cxn ang="0">
                      <a:pos x="323" y="232"/>
                    </a:cxn>
                    <a:cxn ang="0">
                      <a:pos x="319" y="219"/>
                    </a:cxn>
                    <a:cxn ang="0">
                      <a:pos x="307" y="214"/>
                    </a:cxn>
                  </a:cxnLst>
                  <a:rect l="0" t="0" r="r" b="b"/>
                  <a:pathLst>
                    <a:path w="323" h="275">
                      <a:moveTo>
                        <a:pt x="53" y="27"/>
                      </a:moveTo>
                      <a:lnTo>
                        <a:pt x="15" y="2"/>
                      </a:lnTo>
                      <a:lnTo>
                        <a:pt x="15" y="2"/>
                      </a:lnTo>
                      <a:lnTo>
                        <a:pt x="9" y="0"/>
                      </a:lnTo>
                      <a:lnTo>
                        <a:pt x="4" y="0"/>
                      </a:lnTo>
                      <a:lnTo>
                        <a:pt x="0" y="4"/>
                      </a:lnTo>
                      <a:lnTo>
                        <a:pt x="0" y="11"/>
                      </a:lnTo>
                      <a:lnTo>
                        <a:pt x="0" y="62"/>
                      </a:lnTo>
                      <a:lnTo>
                        <a:pt x="0" y="62"/>
                      </a:lnTo>
                      <a:lnTo>
                        <a:pt x="0" y="67"/>
                      </a:lnTo>
                      <a:lnTo>
                        <a:pt x="4" y="71"/>
                      </a:lnTo>
                      <a:lnTo>
                        <a:pt x="9" y="71"/>
                      </a:lnTo>
                      <a:lnTo>
                        <a:pt x="15" y="69"/>
                      </a:lnTo>
                      <a:lnTo>
                        <a:pt x="53" y="45"/>
                      </a:lnTo>
                      <a:lnTo>
                        <a:pt x="53" y="45"/>
                      </a:lnTo>
                      <a:lnTo>
                        <a:pt x="58" y="40"/>
                      </a:lnTo>
                      <a:lnTo>
                        <a:pt x="60" y="36"/>
                      </a:lnTo>
                      <a:lnTo>
                        <a:pt x="58" y="31"/>
                      </a:lnTo>
                      <a:lnTo>
                        <a:pt x="53" y="27"/>
                      </a:lnTo>
                      <a:lnTo>
                        <a:pt x="53" y="27"/>
                      </a:lnTo>
                      <a:close/>
                      <a:moveTo>
                        <a:pt x="307" y="11"/>
                      </a:moveTo>
                      <a:lnTo>
                        <a:pt x="102" y="11"/>
                      </a:lnTo>
                      <a:lnTo>
                        <a:pt x="102" y="11"/>
                      </a:lnTo>
                      <a:lnTo>
                        <a:pt x="95" y="11"/>
                      </a:lnTo>
                      <a:lnTo>
                        <a:pt x="91" y="14"/>
                      </a:lnTo>
                      <a:lnTo>
                        <a:pt x="85" y="20"/>
                      </a:lnTo>
                      <a:lnTo>
                        <a:pt x="85" y="27"/>
                      </a:lnTo>
                      <a:lnTo>
                        <a:pt x="85" y="43"/>
                      </a:lnTo>
                      <a:lnTo>
                        <a:pt x="85" y="43"/>
                      </a:lnTo>
                      <a:lnTo>
                        <a:pt x="85" y="51"/>
                      </a:lnTo>
                      <a:lnTo>
                        <a:pt x="91" y="56"/>
                      </a:lnTo>
                      <a:lnTo>
                        <a:pt x="95" y="60"/>
                      </a:lnTo>
                      <a:lnTo>
                        <a:pt x="102" y="62"/>
                      </a:lnTo>
                      <a:lnTo>
                        <a:pt x="307" y="62"/>
                      </a:lnTo>
                      <a:lnTo>
                        <a:pt x="307" y="62"/>
                      </a:lnTo>
                      <a:lnTo>
                        <a:pt x="314" y="60"/>
                      </a:lnTo>
                      <a:lnTo>
                        <a:pt x="319" y="56"/>
                      </a:lnTo>
                      <a:lnTo>
                        <a:pt x="323" y="51"/>
                      </a:lnTo>
                      <a:lnTo>
                        <a:pt x="323" y="43"/>
                      </a:lnTo>
                      <a:lnTo>
                        <a:pt x="323" y="27"/>
                      </a:lnTo>
                      <a:lnTo>
                        <a:pt x="323" y="27"/>
                      </a:lnTo>
                      <a:lnTo>
                        <a:pt x="323" y="20"/>
                      </a:lnTo>
                      <a:lnTo>
                        <a:pt x="319" y="14"/>
                      </a:lnTo>
                      <a:lnTo>
                        <a:pt x="314" y="11"/>
                      </a:lnTo>
                      <a:lnTo>
                        <a:pt x="307" y="11"/>
                      </a:lnTo>
                      <a:lnTo>
                        <a:pt x="307" y="11"/>
                      </a:lnTo>
                      <a:close/>
                      <a:moveTo>
                        <a:pt x="15" y="172"/>
                      </a:moveTo>
                      <a:lnTo>
                        <a:pt x="53" y="147"/>
                      </a:lnTo>
                      <a:lnTo>
                        <a:pt x="53" y="147"/>
                      </a:lnTo>
                      <a:lnTo>
                        <a:pt x="58" y="143"/>
                      </a:lnTo>
                      <a:lnTo>
                        <a:pt x="60" y="138"/>
                      </a:lnTo>
                      <a:lnTo>
                        <a:pt x="58" y="134"/>
                      </a:lnTo>
                      <a:lnTo>
                        <a:pt x="53" y="130"/>
                      </a:lnTo>
                      <a:lnTo>
                        <a:pt x="15" y="112"/>
                      </a:lnTo>
                      <a:lnTo>
                        <a:pt x="15" y="112"/>
                      </a:lnTo>
                      <a:lnTo>
                        <a:pt x="9" y="111"/>
                      </a:lnTo>
                      <a:lnTo>
                        <a:pt x="4" y="111"/>
                      </a:lnTo>
                      <a:lnTo>
                        <a:pt x="0" y="114"/>
                      </a:lnTo>
                      <a:lnTo>
                        <a:pt x="0" y="121"/>
                      </a:lnTo>
                      <a:lnTo>
                        <a:pt x="0" y="163"/>
                      </a:lnTo>
                      <a:lnTo>
                        <a:pt x="0" y="163"/>
                      </a:lnTo>
                      <a:lnTo>
                        <a:pt x="0" y="170"/>
                      </a:lnTo>
                      <a:lnTo>
                        <a:pt x="4" y="172"/>
                      </a:lnTo>
                      <a:lnTo>
                        <a:pt x="9" y="174"/>
                      </a:lnTo>
                      <a:lnTo>
                        <a:pt x="15" y="172"/>
                      </a:lnTo>
                      <a:lnTo>
                        <a:pt x="15" y="172"/>
                      </a:lnTo>
                      <a:close/>
                      <a:moveTo>
                        <a:pt x="307" y="112"/>
                      </a:moveTo>
                      <a:lnTo>
                        <a:pt x="102" y="112"/>
                      </a:lnTo>
                      <a:lnTo>
                        <a:pt x="102" y="112"/>
                      </a:lnTo>
                      <a:lnTo>
                        <a:pt x="95" y="114"/>
                      </a:lnTo>
                      <a:lnTo>
                        <a:pt x="91" y="118"/>
                      </a:lnTo>
                      <a:lnTo>
                        <a:pt x="85" y="123"/>
                      </a:lnTo>
                      <a:lnTo>
                        <a:pt x="85" y="129"/>
                      </a:lnTo>
                      <a:lnTo>
                        <a:pt x="85" y="147"/>
                      </a:lnTo>
                      <a:lnTo>
                        <a:pt x="85" y="147"/>
                      </a:lnTo>
                      <a:lnTo>
                        <a:pt x="85" y="154"/>
                      </a:lnTo>
                      <a:lnTo>
                        <a:pt x="91" y="159"/>
                      </a:lnTo>
                      <a:lnTo>
                        <a:pt x="95" y="163"/>
                      </a:lnTo>
                      <a:lnTo>
                        <a:pt x="102" y="163"/>
                      </a:lnTo>
                      <a:lnTo>
                        <a:pt x="307" y="163"/>
                      </a:lnTo>
                      <a:lnTo>
                        <a:pt x="307" y="163"/>
                      </a:lnTo>
                      <a:lnTo>
                        <a:pt x="314" y="163"/>
                      </a:lnTo>
                      <a:lnTo>
                        <a:pt x="319" y="159"/>
                      </a:lnTo>
                      <a:lnTo>
                        <a:pt x="323" y="154"/>
                      </a:lnTo>
                      <a:lnTo>
                        <a:pt x="323" y="147"/>
                      </a:lnTo>
                      <a:lnTo>
                        <a:pt x="323" y="129"/>
                      </a:lnTo>
                      <a:lnTo>
                        <a:pt x="323" y="129"/>
                      </a:lnTo>
                      <a:lnTo>
                        <a:pt x="323" y="123"/>
                      </a:lnTo>
                      <a:lnTo>
                        <a:pt x="319" y="118"/>
                      </a:lnTo>
                      <a:lnTo>
                        <a:pt x="314" y="114"/>
                      </a:lnTo>
                      <a:lnTo>
                        <a:pt x="307" y="112"/>
                      </a:lnTo>
                      <a:lnTo>
                        <a:pt x="307" y="112"/>
                      </a:lnTo>
                      <a:close/>
                      <a:moveTo>
                        <a:pt x="53" y="232"/>
                      </a:moveTo>
                      <a:lnTo>
                        <a:pt x="15" y="207"/>
                      </a:lnTo>
                      <a:lnTo>
                        <a:pt x="15" y="207"/>
                      </a:lnTo>
                      <a:lnTo>
                        <a:pt x="9" y="205"/>
                      </a:lnTo>
                      <a:lnTo>
                        <a:pt x="4" y="205"/>
                      </a:lnTo>
                      <a:lnTo>
                        <a:pt x="0" y="208"/>
                      </a:lnTo>
                      <a:lnTo>
                        <a:pt x="0" y="214"/>
                      </a:lnTo>
                      <a:lnTo>
                        <a:pt x="0" y="266"/>
                      </a:lnTo>
                      <a:lnTo>
                        <a:pt x="0" y="266"/>
                      </a:lnTo>
                      <a:lnTo>
                        <a:pt x="0" y="272"/>
                      </a:lnTo>
                      <a:lnTo>
                        <a:pt x="4" y="275"/>
                      </a:lnTo>
                      <a:lnTo>
                        <a:pt x="9" y="275"/>
                      </a:lnTo>
                      <a:lnTo>
                        <a:pt x="15" y="274"/>
                      </a:lnTo>
                      <a:lnTo>
                        <a:pt x="53" y="250"/>
                      </a:lnTo>
                      <a:lnTo>
                        <a:pt x="53" y="250"/>
                      </a:lnTo>
                      <a:lnTo>
                        <a:pt x="58" y="245"/>
                      </a:lnTo>
                      <a:lnTo>
                        <a:pt x="60" y="241"/>
                      </a:lnTo>
                      <a:lnTo>
                        <a:pt x="58" y="236"/>
                      </a:lnTo>
                      <a:lnTo>
                        <a:pt x="53" y="232"/>
                      </a:lnTo>
                      <a:lnTo>
                        <a:pt x="53" y="232"/>
                      </a:lnTo>
                      <a:close/>
                      <a:moveTo>
                        <a:pt x="307" y="214"/>
                      </a:moveTo>
                      <a:lnTo>
                        <a:pt x="102" y="214"/>
                      </a:lnTo>
                      <a:lnTo>
                        <a:pt x="102" y="214"/>
                      </a:lnTo>
                      <a:lnTo>
                        <a:pt x="95" y="216"/>
                      </a:lnTo>
                      <a:lnTo>
                        <a:pt x="91" y="219"/>
                      </a:lnTo>
                      <a:lnTo>
                        <a:pt x="85" y="225"/>
                      </a:lnTo>
                      <a:lnTo>
                        <a:pt x="85" y="232"/>
                      </a:lnTo>
                      <a:lnTo>
                        <a:pt x="85" y="248"/>
                      </a:lnTo>
                      <a:lnTo>
                        <a:pt x="85" y="248"/>
                      </a:lnTo>
                      <a:lnTo>
                        <a:pt x="85" y="256"/>
                      </a:lnTo>
                      <a:lnTo>
                        <a:pt x="91" y="261"/>
                      </a:lnTo>
                      <a:lnTo>
                        <a:pt x="95" y="265"/>
                      </a:lnTo>
                      <a:lnTo>
                        <a:pt x="102" y="266"/>
                      </a:lnTo>
                      <a:lnTo>
                        <a:pt x="307" y="266"/>
                      </a:lnTo>
                      <a:lnTo>
                        <a:pt x="307" y="266"/>
                      </a:lnTo>
                      <a:lnTo>
                        <a:pt x="314" y="265"/>
                      </a:lnTo>
                      <a:lnTo>
                        <a:pt x="319" y="261"/>
                      </a:lnTo>
                      <a:lnTo>
                        <a:pt x="323" y="256"/>
                      </a:lnTo>
                      <a:lnTo>
                        <a:pt x="323" y="248"/>
                      </a:lnTo>
                      <a:lnTo>
                        <a:pt x="323" y="232"/>
                      </a:lnTo>
                      <a:lnTo>
                        <a:pt x="323" y="232"/>
                      </a:lnTo>
                      <a:lnTo>
                        <a:pt x="323" y="225"/>
                      </a:lnTo>
                      <a:lnTo>
                        <a:pt x="319" y="219"/>
                      </a:lnTo>
                      <a:lnTo>
                        <a:pt x="314" y="216"/>
                      </a:lnTo>
                      <a:lnTo>
                        <a:pt x="307" y="214"/>
                      </a:lnTo>
                      <a:lnTo>
                        <a:pt x="307" y="214"/>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tx1">
                        <a:lumMod val="85000"/>
                        <a:lumOff val="15000"/>
                      </a:schemeClr>
                    </a:solidFill>
                    <a:cs typeface="+mn-ea"/>
                    <a:sym typeface="+mn-lt"/>
                  </a:endParaRPr>
                </a:p>
              </p:txBody>
            </p:sp>
          </p:grpSp>
        </p:grpSp>
        <p:grpSp>
          <p:nvGrpSpPr>
            <p:cNvPr id="16" name="Group 72"/>
            <p:cNvGrpSpPr/>
            <p:nvPr/>
          </p:nvGrpSpPr>
          <p:grpSpPr>
            <a:xfrm>
              <a:off x="5121611" y="1156745"/>
              <a:ext cx="418225" cy="2621710"/>
              <a:chOff x="5077748" y="1637612"/>
              <a:chExt cx="418280" cy="2620294"/>
            </a:xfrm>
          </p:grpSpPr>
          <p:sp>
            <p:nvSpPr>
              <p:cNvPr id="22" name="Oval 16"/>
              <p:cNvSpPr/>
              <p:nvPr/>
            </p:nvSpPr>
            <p:spPr>
              <a:xfrm>
                <a:off x="5183120" y="4049700"/>
                <a:ext cx="208206" cy="20820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cs typeface="+mn-ea"/>
                  <a:sym typeface="+mn-lt"/>
                </a:endParaRPr>
              </a:p>
            </p:txBody>
          </p:sp>
          <p:cxnSp>
            <p:nvCxnSpPr>
              <p:cNvPr id="23" name="Straight Connector 38"/>
              <p:cNvCxnSpPr/>
              <p:nvPr/>
            </p:nvCxnSpPr>
            <p:spPr>
              <a:xfrm rot="16200000" flipH="1">
                <a:off x="4409107" y="3163270"/>
                <a:ext cx="1763355" cy="8809"/>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24" name="Group 63"/>
              <p:cNvGrpSpPr/>
              <p:nvPr/>
            </p:nvGrpSpPr>
            <p:grpSpPr>
              <a:xfrm>
                <a:off x="5077748" y="1637612"/>
                <a:ext cx="418280" cy="418280"/>
                <a:chOff x="5077748" y="1637612"/>
                <a:chExt cx="418280" cy="418280"/>
              </a:xfrm>
            </p:grpSpPr>
            <p:sp>
              <p:nvSpPr>
                <p:cNvPr id="26" name="Teardrop 37"/>
                <p:cNvSpPr/>
                <p:nvPr/>
              </p:nvSpPr>
              <p:spPr>
                <a:xfrm rot="8100000">
                  <a:off x="5077748" y="1637612"/>
                  <a:ext cx="418280" cy="418280"/>
                </a:xfrm>
                <a:prstGeom prst="teardrop">
                  <a:avLst>
                    <a:gd name="adj" fmla="val 13161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cs typeface="+mn-ea"/>
                    <a:sym typeface="+mn-lt"/>
                  </a:endParaRPr>
                </a:p>
              </p:txBody>
            </p:sp>
            <p:sp>
              <p:nvSpPr>
                <p:cNvPr id="27" name="Freeform 100"/>
                <p:cNvSpPr/>
                <p:nvPr/>
              </p:nvSpPr>
              <p:spPr bwMode="auto">
                <a:xfrm>
                  <a:off x="5169641" y="1770740"/>
                  <a:ext cx="176324" cy="198674"/>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tx1">
                        <a:lumMod val="85000"/>
                        <a:lumOff val="15000"/>
                      </a:schemeClr>
                    </a:solidFill>
                    <a:cs typeface="+mn-ea"/>
                    <a:sym typeface="+mn-lt"/>
                  </a:endParaRPr>
                </a:p>
              </p:txBody>
            </p:sp>
          </p:grpSp>
        </p:grpSp>
        <p:grpSp>
          <p:nvGrpSpPr>
            <p:cNvPr id="25" name="Group 71"/>
            <p:cNvGrpSpPr/>
            <p:nvPr/>
          </p:nvGrpSpPr>
          <p:grpSpPr>
            <a:xfrm>
              <a:off x="3550888" y="1963634"/>
              <a:ext cx="418226" cy="1814821"/>
              <a:chOff x="3506811" y="2444065"/>
              <a:chExt cx="418280" cy="1813841"/>
            </a:xfrm>
          </p:grpSpPr>
          <p:sp>
            <p:nvSpPr>
              <p:cNvPr id="31" name="Oval 14"/>
              <p:cNvSpPr/>
              <p:nvPr/>
            </p:nvSpPr>
            <p:spPr>
              <a:xfrm>
                <a:off x="3611484" y="4049700"/>
                <a:ext cx="208206" cy="20820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cs typeface="+mn-ea"/>
                  <a:sym typeface="+mn-lt"/>
                </a:endParaRPr>
              </a:p>
            </p:txBody>
          </p:sp>
          <p:cxnSp>
            <p:nvCxnSpPr>
              <p:cNvPr id="32" name="Straight Connector 34"/>
              <p:cNvCxnSpPr/>
              <p:nvPr/>
            </p:nvCxnSpPr>
            <p:spPr>
              <a:xfrm rot="5400000">
                <a:off x="3251191" y="3584212"/>
                <a:ext cx="928694" cy="158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33" name="Group 62"/>
              <p:cNvGrpSpPr/>
              <p:nvPr/>
            </p:nvGrpSpPr>
            <p:grpSpPr>
              <a:xfrm>
                <a:off x="3506811" y="2444065"/>
                <a:ext cx="418280" cy="418280"/>
                <a:chOff x="3506811" y="2444065"/>
                <a:chExt cx="418280" cy="418280"/>
              </a:xfrm>
            </p:grpSpPr>
            <p:sp>
              <p:nvSpPr>
                <p:cNvPr id="35" name="Teardrop 33"/>
                <p:cNvSpPr/>
                <p:nvPr/>
              </p:nvSpPr>
              <p:spPr>
                <a:xfrm rot="8100000">
                  <a:off x="3506811" y="2444065"/>
                  <a:ext cx="418280" cy="418280"/>
                </a:xfrm>
                <a:prstGeom prst="teardrop">
                  <a:avLst>
                    <a:gd name="adj" fmla="val 1316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cs typeface="+mn-ea"/>
                    <a:sym typeface="+mn-lt"/>
                  </a:endParaRPr>
                </a:p>
              </p:txBody>
            </p:sp>
            <p:sp>
              <p:nvSpPr>
                <p:cNvPr id="36" name="Freeform 103"/>
                <p:cNvSpPr/>
                <p:nvPr/>
              </p:nvSpPr>
              <p:spPr bwMode="auto">
                <a:xfrm>
                  <a:off x="3628143" y="2604458"/>
                  <a:ext cx="187500" cy="166390"/>
                </a:xfrm>
                <a:custGeom>
                  <a:avLst/>
                  <a:gdLst/>
                  <a:ahLst/>
                  <a:cxnLst>
                    <a:cxn ang="0">
                      <a:pos x="300" y="79"/>
                    </a:cxn>
                    <a:cxn ang="0">
                      <a:pos x="220" y="1"/>
                    </a:cxn>
                    <a:cxn ang="0">
                      <a:pos x="220" y="1"/>
                    </a:cxn>
                    <a:cxn ang="0">
                      <a:pos x="218" y="0"/>
                    </a:cxn>
                    <a:cxn ang="0">
                      <a:pos x="218" y="0"/>
                    </a:cxn>
                    <a:cxn ang="0">
                      <a:pos x="216" y="3"/>
                    </a:cxn>
                    <a:cxn ang="0">
                      <a:pos x="216" y="47"/>
                    </a:cxn>
                    <a:cxn ang="0">
                      <a:pos x="216" y="47"/>
                    </a:cxn>
                    <a:cxn ang="0">
                      <a:pos x="200" y="49"/>
                    </a:cxn>
                    <a:cxn ang="0">
                      <a:pos x="185" y="50"/>
                    </a:cxn>
                    <a:cxn ang="0">
                      <a:pos x="155" y="56"/>
                    </a:cxn>
                    <a:cxn ang="0">
                      <a:pos x="127" y="67"/>
                    </a:cxn>
                    <a:cxn ang="0">
                      <a:pos x="102" y="81"/>
                    </a:cxn>
                    <a:cxn ang="0">
                      <a:pos x="102" y="81"/>
                    </a:cxn>
                    <a:cxn ang="0">
                      <a:pos x="87" y="90"/>
                    </a:cxn>
                    <a:cxn ang="0">
                      <a:pos x="75" y="101"/>
                    </a:cxn>
                    <a:cxn ang="0">
                      <a:pos x="62" y="114"/>
                    </a:cxn>
                    <a:cxn ang="0">
                      <a:pos x="49" y="127"/>
                    </a:cxn>
                    <a:cxn ang="0">
                      <a:pos x="49" y="127"/>
                    </a:cxn>
                    <a:cxn ang="0">
                      <a:pos x="39" y="141"/>
                    </a:cxn>
                    <a:cxn ang="0">
                      <a:pos x="29" y="157"/>
                    </a:cxn>
                    <a:cxn ang="0">
                      <a:pos x="20" y="172"/>
                    </a:cxn>
                    <a:cxn ang="0">
                      <a:pos x="15" y="190"/>
                    </a:cxn>
                    <a:cxn ang="0">
                      <a:pos x="10" y="206"/>
                    </a:cxn>
                    <a:cxn ang="0">
                      <a:pos x="4" y="224"/>
                    </a:cxn>
                    <a:cxn ang="0">
                      <a:pos x="2" y="244"/>
                    </a:cxn>
                    <a:cxn ang="0">
                      <a:pos x="0" y="263"/>
                    </a:cxn>
                    <a:cxn ang="0">
                      <a:pos x="0" y="263"/>
                    </a:cxn>
                    <a:cxn ang="0">
                      <a:pos x="2" y="266"/>
                    </a:cxn>
                    <a:cxn ang="0">
                      <a:pos x="4" y="266"/>
                    </a:cxn>
                    <a:cxn ang="0">
                      <a:pos x="64" y="266"/>
                    </a:cxn>
                    <a:cxn ang="0">
                      <a:pos x="64" y="266"/>
                    </a:cxn>
                    <a:cxn ang="0">
                      <a:pos x="66" y="266"/>
                    </a:cxn>
                    <a:cxn ang="0">
                      <a:pos x="66" y="266"/>
                    </a:cxn>
                    <a:cxn ang="0">
                      <a:pos x="66" y="263"/>
                    </a:cxn>
                    <a:cxn ang="0">
                      <a:pos x="66" y="263"/>
                    </a:cxn>
                    <a:cxn ang="0">
                      <a:pos x="68" y="250"/>
                    </a:cxn>
                    <a:cxn ang="0">
                      <a:pos x="69" y="237"/>
                    </a:cxn>
                    <a:cxn ang="0">
                      <a:pos x="71" y="223"/>
                    </a:cxn>
                    <a:cxn ang="0">
                      <a:pos x="77" y="212"/>
                    </a:cxn>
                    <a:cxn ang="0">
                      <a:pos x="80" y="199"/>
                    </a:cxn>
                    <a:cxn ang="0">
                      <a:pos x="87" y="188"/>
                    </a:cxn>
                    <a:cxn ang="0">
                      <a:pos x="102" y="166"/>
                    </a:cxn>
                    <a:cxn ang="0">
                      <a:pos x="102" y="166"/>
                    </a:cxn>
                    <a:cxn ang="0">
                      <a:pos x="113" y="154"/>
                    </a:cxn>
                    <a:cxn ang="0">
                      <a:pos x="126" y="145"/>
                    </a:cxn>
                    <a:cxn ang="0">
                      <a:pos x="138" y="134"/>
                    </a:cxn>
                    <a:cxn ang="0">
                      <a:pos x="153" y="127"/>
                    </a:cxn>
                    <a:cxn ang="0">
                      <a:pos x="153" y="127"/>
                    </a:cxn>
                    <a:cxn ang="0">
                      <a:pos x="167" y="121"/>
                    </a:cxn>
                    <a:cxn ang="0">
                      <a:pos x="184" y="116"/>
                    </a:cxn>
                    <a:cxn ang="0">
                      <a:pos x="198" y="114"/>
                    </a:cxn>
                    <a:cxn ang="0">
                      <a:pos x="216" y="112"/>
                    </a:cxn>
                    <a:cxn ang="0">
                      <a:pos x="216" y="161"/>
                    </a:cxn>
                    <a:cxn ang="0">
                      <a:pos x="216" y="161"/>
                    </a:cxn>
                    <a:cxn ang="0">
                      <a:pos x="218" y="165"/>
                    </a:cxn>
                    <a:cxn ang="0">
                      <a:pos x="218" y="165"/>
                    </a:cxn>
                    <a:cxn ang="0">
                      <a:pos x="220" y="165"/>
                    </a:cxn>
                    <a:cxn ang="0">
                      <a:pos x="300" y="85"/>
                    </a:cxn>
                    <a:cxn ang="0">
                      <a:pos x="300" y="85"/>
                    </a:cxn>
                    <a:cxn ang="0">
                      <a:pos x="301" y="83"/>
                    </a:cxn>
                    <a:cxn ang="0">
                      <a:pos x="300" y="79"/>
                    </a:cxn>
                    <a:cxn ang="0">
                      <a:pos x="300" y="79"/>
                    </a:cxn>
                  </a:cxnLst>
                  <a:rect l="0" t="0" r="r" b="b"/>
                  <a:pathLst>
                    <a:path w="301" h="266">
                      <a:moveTo>
                        <a:pt x="300" y="79"/>
                      </a:moveTo>
                      <a:lnTo>
                        <a:pt x="220" y="1"/>
                      </a:lnTo>
                      <a:lnTo>
                        <a:pt x="220" y="1"/>
                      </a:lnTo>
                      <a:lnTo>
                        <a:pt x="218" y="0"/>
                      </a:lnTo>
                      <a:lnTo>
                        <a:pt x="218" y="0"/>
                      </a:lnTo>
                      <a:lnTo>
                        <a:pt x="216" y="3"/>
                      </a:lnTo>
                      <a:lnTo>
                        <a:pt x="216" y="47"/>
                      </a:lnTo>
                      <a:lnTo>
                        <a:pt x="216" y="47"/>
                      </a:lnTo>
                      <a:lnTo>
                        <a:pt x="200" y="49"/>
                      </a:lnTo>
                      <a:lnTo>
                        <a:pt x="185" y="50"/>
                      </a:lnTo>
                      <a:lnTo>
                        <a:pt x="155" y="56"/>
                      </a:lnTo>
                      <a:lnTo>
                        <a:pt x="127" y="67"/>
                      </a:lnTo>
                      <a:lnTo>
                        <a:pt x="102" y="81"/>
                      </a:lnTo>
                      <a:lnTo>
                        <a:pt x="102" y="81"/>
                      </a:lnTo>
                      <a:lnTo>
                        <a:pt x="87" y="90"/>
                      </a:lnTo>
                      <a:lnTo>
                        <a:pt x="75" y="101"/>
                      </a:lnTo>
                      <a:lnTo>
                        <a:pt x="62" y="114"/>
                      </a:lnTo>
                      <a:lnTo>
                        <a:pt x="49" y="127"/>
                      </a:lnTo>
                      <a:lnTo>
                        <a:pt x="49" y="127"/>
                      </a:lnTo>
                      <a:lnTo>
                        <a:pt x="39" y="141"/>
                      </a:lnTo>
                      <a:lnTo>
                        <a:pt x="29" y="157"/>
                      </a:lnTo>
                      <a:lnTo>
                        <a:pt x="20" y="172"/>
                      </a:lnTo>
                      <a:lnTo>
                        <a:pt x="15" y="190"/>
                      </a:lnTo>
                      <a:lnTo>
                        <a:pt x="10" y="206"/>
                      </a:lnTo>
                      <a:lnTo>
                        <a:pt x="4" y="224"/>
                      </a:lnTo>
                      <a:lnTo>
                        <a:pt x="2" y="244"/>
                      </a:lnTo>
                      <a:lnTo>
                        <a:pt x="0" y="263"/>
                      </a:lnTo>
                      <a:lnTo>
                        <a:pt x="0" y="263"/>
                      </a:lnTo>
                      <a:lnTo>
                        <a:pt x="2" y="266"/>
                      </a:lnTo>
                      <a:lnTo>
                        <a:pt x="4" y="266"/>
                      </a:lnTo>
                      <a:lnTo>
                        <a:pt x="64" y="266"/>
                      </a:lnTo>
                      <a:lnTo>
                        <a:pt x="64" y="266"/>
                      </a:lnTo>
                      <a:lnTo>
                        <a:pt x="66" y="266"/>
                      </a:lnTo>
                      <a:lnTo>
                        <a:pt x="66" y="266"/>
                      </a:lnTo>
                      <a:lnTo>
                        <a:pt x="66" y="263"/>
                      </a:lnTo>
                      <a:lnTo>
                        <a:pt x="66" y="263"/>
                      </a:lnTo>
                      <a:lnTo>
                        <a:pt x="68" y="250"/>
                      </a:lnTo>
                      <a:lnTo>
                        <a:pt x="69" y="237"/>
                      </a:lnTo>
                      <a:lnTo>
                        <a:pt x="71" y="223"/>
                      </a:lnTo>
                      <a:lnTo>
                        <a:pt x="77" y="212"/>
                      </a:lnTo>
                      <a:lnTo>
                        <a:pt x="80" y="199"/>
                      </a:lnTo>
                      <a:lnTo>
                        <a:pt x="87" y="188"/>
                      </a:lnTo>
                      <a:lnTo>
                        <a:pt x="102" y="166"/>
                      </a:lnTo>
                      <a:lnTo>
                        <a:pt x="102" y="166"/>
                      </a:lnTo>
                      <a:lnTo>
                        <a:pt x="113" y="154"/>
                      </a:lnTo>
                      <a:lnTo>
                        <a:pt x="126" y="145"/>
                      </a:lnTo>
                      <a:lnTo>
                        <a:pt x="138" y="134"/>
                      </a:lnTo>
                      <a:lnTo>
                        <a:pt x="153" y="127"/>
                      </a:lnTo>
                      <a:lnTo>
                        <a:pt x="153" y="127"/>
                      </a:lnTo>
                      <a:lnTo>
                        <a:pt x="167" y="121"/>
                      </a:lnTo>
                      <a:lnTo>
                        <a:pt x="184" y="116"/>
                      </a:lnTo>
                      <a:lnTo>
                        <a:pt x="198" y="114"/>
                      </a:lnTo>
                      <a:lnTo>
                        <a:pt x="216" y="112"/>
                      </a:lnTo>
                      <a:lnTo>
                        <a:pt x="216" y="161"/>
                      </a:lnTo>
                      <a:lnTo>
                        <a:pt x="216" y="161"/>
                      </a:lnTo>
                      <a:lnTo>
                        <a:pt x="218" y="165"/>
                      </a:lnTo>
                      <a:lnTo>
                        <a:pt x="218" y="165"/>
                      </a:lnTo>
                      <a:lnTo>
                        <a:pt x="220" y="165"/>
                      </a:lnTo>
                      <a:lnTo>
                        <a:pt x="300" y="85"/>
                      </a:lnTo>
                      <a:lnTo>
                        <a:pt x="300" y="85"/>
                      </a:lnTo>
                      <a:lnTo>
                        <a:pt x="301" y="83"/>
                      </a:lnTo>
                      <a:lnTo>
                        <a:pt x="300" y="79"/>
                      </a:lnTo>
                      <a:lnTo>
                        <a:pt x="300" y="79"/>
                      </a:ln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tx1">
                        <a:lumMod val="85000"/>
                        <a:lumOff val="15000"/>
                      </a:schemeClr>
                    </a:solidFill>
                    <a:cs typeface="+mn-ea"/>
                    <a:sym typeface="+mn-lt"/>
                  </a:endParaRPr>
                </a:p>
              </p:txBody>
            </p:sp>
          </p:grpSp>
        </p:grpSp>
        <p:grpSp>
          <p:nvGrpSpPr>
            <p:cNvPr id="34" name="Group 73"/>
            <p:cNvGrpSpPr/>
            <p:nvPr/>
          </p:nvGrpSpPr>
          <p:grpSpPr>
            <a:xfrm>
              <a:off x="6693755" y="1963634"/>
              <a:ext cx="418226" cy="1814821"/>
              <a:chOff x="6650083" y="2444065"/>
              <a:chExt cx="418280" cy="1813841"/>
            </a:xfrm>
          </p:grpSpPr>
          <p:sp>
            <p:nvSpPr>
              <p:cNvPr id="40" name="Oval 18"/>
              <p:cNvSpPr/>
              <p:nvPr/>
            </p:nvSpPr>
            <p:spPr>
              <a:xfrm>
                <a:off x="6754756" y="4049700"/>
                <a:ext cx="208206" cy="20820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cs typeface="+mn-ea"/>
                  <a:sym typeface="+mn-lt"/>
                </a:endParaRPr>
              </a:p>
            </p:txBody>
          </p:sp>
          <p:cxnSp>
            <p:nvCxnSpPr>
              <p:cNvPr id="41" name="Straight Connector 24"/>
              <p:cNvCxnSpPr/>
              <p:nvPr/>
            </p:nvCxnSpPr>
            <p:spPr>
              <a:xfrm rot="5400000">
                <a:off x="6394463" y="3584212"/>
                <a:ext cx="928694" cy="158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2" name="Group 64"/>
              <p:cNvGrpSpPr/>
              <p:nvPr/>
            </p:nvGrpSpPr>
            <p:grpSpPr>
              <a:xfrm>
                <a:off x="6650083" y="2444065"/>
                <a:ext cx="418280" cy="418280"/>
                <a:chOff x="6650083" y="2444065"/>
                <a:chExt cx="418280" cy="418280"/>
              </a:xfrm>
            </p:grpSpPr>
            <p:sp>
              <p:nvSpPr>
                <p:cNvPr id="44" name="Teardrop 21"/>
                <p:cNvSpPr/>
                <p:nvPr/>
              </p:nvSpPr>
              <p:spPr>
                <a:xfrm rot="8100000">
                  <a:off x="6650083" y="2444065"/>
                  <a:ext cx="418280" cy="418280"/>
                </a:xfrm>
                <a:prstGeom prst="teardrop">
                  <a:avLst>
                    <a:gd name="adj" fmla="val 13161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cs typeface="+mn-ea"/>
                    <a:sym typeface="+mn-lt"/>
                  </a:endParaRPr>
                </a:p>
              </p:txBody>
            </p:sp>
            <p:grpSp>
              <p:nvGrpSpPr>
                <p:cNvPr id="43" name="Group 58"/>
                <p:cNvGrpSpPr/>
                <p:nvPr/>
              </p:nvGrpSpPr>
              <p:grpSpPr>
                <a:xfrm>
                  <a:off x="6760454" y="2563811"/>
                  <a:ext cx="188740" cy="250826"/>
                  <a:chOff x="8429652" y="3143254"/>
                  <a:chExt cx="241300" cy="320675"/>
                </a:xfrm>
                <a:solidFill>
                  <a:schemeClr val="bg1"/>
                </a:solidFill>
              </p:grpSpPr>
              <p:sp>
                <p:nvSpPr>
                  <p:cNvPr id="46" name="Freeform 108"/>
                  <p:cNvSpPr>
                    <a:spLocks noEditPoints="1"/>
                  </p:cNvSpPr>
                  <p:nvPr/>
                </p:nvSpPr>
                <p:spPr bwMode="auto">
                  <a:xfrm>
                    <a:off x="8429652" y="3143254"/>
                    <a:ext cx="241300" cy="320675"/>
                  </a:xfrm>
                  <a:custGeom>
                    <a:avLst/>
                    <a:gdLst/>
                    <a:ahLst/>
                    <a:cxnLst>
                      <a:cxn ang="0">
                        <a:pos x="136" y="2"/>
                      </a:cxn>
                      <a:cxn ang="0">
                        <a:pos x="92" y="13"/>
                      </a:cxn>
                      <a:cxn ang="0">
                        <a:pos x="56" y="35"/>
                      </a:cxn>
                      <a:cxn ang="0">
                        <a:pos x="25" y="67"/>
                      </a:cxn>
                      <a:cxn ang="0">
                        <a:pos x="7" y="107"/>
                      </a:cxn>
                      <a:cxn ang="0">
                        <a:pos x="0" y="153"/>
                      </a:cxn>
                      <a:cxn ang="0">
                        <a:pos x="5" y="187"/>
                      </a:cxn>
                      <a:cxn ang="0">
                        <a:pos x="25" y="236"/>
                      </a:cxn>
                      <a:cxn ang="0">
                        <a:pos x="63" y="274"/>
                      </a:cxn>
                      <a:cxn ang="0">
                        <a:pos x="69" y="278"/>
                      </a:cxn>
                      <a:cxn ang="0">
                        <a:pos x="76" y="301"/>
                      </a:cxn>
                      <a:cxn ang="0">
                        <a:pos x="76" y="354"/>
                      </a:cxn>
                      <a:cxn ang="0">
                        <a:pos x="83" y="372"/>
                      </a:cxn>
                      <a:cxn ang="0">
                        <a:pos x="140" y="401"/>
                      </a:cxn>
                      <a:cxn ang="0">
                        <a:pos x="150" y="405"/>
                      </a:cxn>
                      <a:cxn ang="0">
                        <a:pos x="214" y="376"/>
                      </a:cxn>
                      <a:cxn ang="0">
                        <a:pos x="225" y="367"/>
                      </a:cxn>
                      <a:cxn ang="0">
                        <a:pos x="228" y="303"/>
                      </a:cxn>
                      <a:cxn ang="0">
                        <a:pos x="230" y="289"/>
                      </a:cxn>
                      <a:cxn ang="0">
                        <a:pos x="243" y="270"/>
                      </a:cxn>
                      <a:cxn ang="0">
                        <a:pos x="261" y="256"/>
                      </a:cxn>
                      <a:cxn ang="0">
                        <a:pos x="288" y="216"/>
                      </a:cxn>
                      <a:cxn ang="0">
                        <a:pos x="301" y="169"/>
                      </a:cxn>
                      <a:cxn ang="0">
                        <a:pos x="301" y="136"/>
                      </a:cxn>
                      <a:cxn ang="0">
                        <a:pos x="290" y="93"/>
                      </a:cxn>
                      <a:cxn ang="0">
                        <a:pos x="268" y="57"/>
                      </a:cxn>
                      <a:cxn ang="0">
                        <a:pos x="236" y="28"/>
                      </a:cxn>
                      <a:cxn ang="0">
                        <a:pos x="196" y="8"/>
                      </a:cxn>
                      <a:cxn ang="0">
                        <a:pos x="150" y="0"/>
                      </a:cxn>
                      <a:cxn ang="0">
                        <a:pos x="100" y="354"/>
                      </a:cxn>
                      <a:cxn ang="0">
                        <a:pos x="203" y="303"/>
                      </a:cxn>
                      <a:cxn ang="0">
                        <a:pos x="100" y="303"/>
                      </a:cxn>
                      <a:cxn ang="0">
                        <a:pos x="203" y="303"/>
                      </a:cxn>
                      <a:cxn ang="0">
                        <a:pos x="230" y="249"/>
                      </a:cxn>
                      <a:cxn ang="0">
                        <a:pos x="210" y="270"/>
                      </a:cxn>
                      <a:cxn ang="0">
                        <a:pos x="96" y="278"/>
                      </a:cxn>
                      <a:cxn ang="0">
                        <a:pos x="85" y="260"/>
                      </a:cxn>
                      <a:cxn ang="0">
                        <a:pos x="67" y="245"/>
                      </a:cxn>
                      <a:cxn ang="0">
                        <a:pos x="40" y="211"/>
                      </a:cxn>
                      <a:cxn ang="0">
                        <a:pos x="27" y="167"/>
                      </a:cxn>
                      <a:cxn ang="0">
                        <a:pos x="25" y="140"/>
                      </a:cxn>
                      <a:cxn ang="0">
                        <a:pos x="36" y="104"/>
                      </a:cxn>
                      <a:cxn ang="0">
                        <a:pos x="54" y="71"/>
                      </a:cxn>
                      <a:cxn ang="0">
                        <a:pos x="82" y="47"/>
                      </a:cxn>
                      <a:cxn ang="0">
                        <a:pos x="114" y="31"/>
                      </a:cxn>
                      <a:cxn ang="0">
                        <a:pos x="150" y="26"/>
                      </a:cxn>
                      <a:cxn ang="0">
                        <a:pos x="176" y="29"/>
                      </a:cxn>
                      <a:cxn ang="0">
                        <a:pos x="212" y="42"/>
                      </a:cxn>
                      <a:cxn ang="0">
                        <a:pos x="239" y="64"/>
                      </a:cxn>
                      <a:cxn ang="0">
                        <a:pos x="261" y="93"/>
                      </a:cxn>
                      <a:cxn ang="0">
                        <a:pos x="274" y="127"/>
                      </a:cxn>
                      <a:cxn ang="0">
                        <a:pos x="277" y="153"/>
                      </a:cxn>
                      <a:cxn ang="0">
                        <a:pos x="270" y="192"/>
                      </a:cxn>
                      <a:cxn ang="0">
                        <a:pos x="250" y="229"/>
                      </a:cxn>
                      <a:cxn ang="0">
                        <a:pos x="232" y="249"/>
                      </a:cxn>
                    </a:cxnLst>
                    <a:rect l="0" t="0" r="r" b="b"/>
                    <a:pathLst>
                      <a:path w="303" h="405">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grpFill/>
                  <a:ln w="9525">
                    <a:noFill/>
                    <a:round/>
                  </a:ln>
                </p:spPr>
                <p:txBody>
                  <a:bodyPr vert="horz" wrap="square" lIns="91440" tIns="45720" rIns="91440" bIns="45720" numCol="1" anchor="t" anchorCtr="0" compatLnSpc="1"/>
                  <a:lstStyle/>
                  <a:p>
                    <a:endParaRPr lang="en-US">
                      <a:solidFill>
                        <a:schemeClr val="tx1">
                          <a:lumMod val="85000"/>
                          <a:lumOff val="15000"/>
                        </a:schemeClr>
                      </a:solidFill>
                      <a:cs typeface="+mn-ea"/>
                      <a:sym typeface="+mn-lt"/>
                    </a:endParaRPr>
                  </a:p>
                </p:txBody>
              </p:sp>
              <p:sp>
                <p:nvSpPr>
                  <p:cNvPr id="47" name="Freeform 109"/>
                  <p:cNvSpPr/>
                  <p:nvPr/>
                </p:nvSpPr>
                <p:spPr bwMode="auto">
                  <a:xfrm>
                    <a:off x="8550302" y="3184529"/>
                    <a:ext cx="79375" cy="79375"/>
                  </a:xfrm>
                  <a:custGeom>
                    <a:avLst/>
                    <a:gdLst/>
                    <a:ahLst/>
                    <a:cxnLst>
                      <a:cxn ang="0">
                        <a:pos x="13" y="0"/>
                      </a:cxn>
                      <a:cxn ang="0">
                        <a:pos x="13" y="0"/>
                      </a:cxn>
                      <a:cxn ang="0">
                        <a:pos x="9" y="2"/>
                      </a:cxn>
                      <a:cxn ang="0">
                        <a:pos x="4" y="4"/>
                      </a:cxn>
                      <a:cxn ang="0">
                        <a:pos x="2" y="7"/>
                      </a:cxn>
                      <a:cxn ang="0">
                        <a:pos x="0" y="13"/>
                      </a:cxn>
                      <a:cxn ang="0">
                        <a:pos x="0" y="13"/>
                      </a:cxn>
                      <a:cxn ang="0">
                        <a:pos x="2" y="18"/>
                      </a:cxn>
                      <a:cxn ang="0">
                        <a:pos x="4" y="22"/>
                      </a:cxn>
                      <a:cxn ang="0">
                        <a:pos x="9" y="24"/>
                      </a:cxn>
                      <a:cxn ang="0">
                        <a:pos x="13" y="25"/>
                      </a:cxn>
                      <a:cxn ang="0">
                        <a:pos x="13" y="25"/>
                      </a:cxn>
                      <a:cxn ang="0">
                        <a:pos x="24" y="27"/>
                      </a:cxn>
                      <a:cxn ang="0">
                        <a:pos x="35" y="31"/>
                      </a:cxn>
                      <a:cxn ang="0">
                        <a:pos x="46" y="36"/>
                      </a:cxn>
                      <a:cxn ang="0">
                        <a:pos x="57" y="44"/>
                      </a:cxn>
                      <a:cxn ang="0">
                        <a:pos x="64" y="53"/>
                      </a:cxn>
                      <a:cxn ang="0">
                        <a:pos x="71" y="64"/>
                      </a:cxn>
                      <a:cxn ang="0">
                        <a:pos x="75" y="76"/>
                      </a:cxn>
                      <a:cxn ang="0">
                        <a:pos x="77" y="89"/>
                      </a:cxn>
                      <a:cxn ang="0">
                        <a:pos x="77" y="89"/>
                      </a:cxn>
                      <a:cxn ang="0">
                        <a:pos x="78" y="94"/>
                      </a:cxn>
                      <a:cxn ang="0">
                        <a:pos x="80" y="98"/>
                      </a:cxn>
                      <a:cxn ang="0">
                        <a:pos x="84" y="102"/>
                      </a:cxn>
                      <a:cxn ang="0">
                        <a:pos x="89" y="102"/>
                      </a:cxn>
                      <a:cxn ang="0">
                        <a:pos x="89" y="102"/>
                      </a:cxn>
                      <a:cxn ang="0">
                        <a:pos x="95" y="102"/>
                      </a:cxn>
                      <a:cxn ang="0">
                        <a:pos x="98" y="98"/>
                      </a:cxn>
                      <a:cxn ang="0">
                        <a:pos x="100" y="94"/>
                      </a:cxn>
                      <a:cxn ang="0">
                        <a:pos x="102" y="89"/>
                      </a:cxn>
                      <a:cxn ang="0">
                        <a:pos x="102" y="89"/>
                      </a:cxn>
                      <a:cxn ang="0">
                        <a:pos x="100" y="69"/>
                      </a:cxn>
                      <a:cxn ang="0">
                        <a:pos x="95" y="51"/>
                      </a:cxn>
                      <a:cxn ang="0">
                        <a:pos x="86" y="36"/>
                      </a:cxn>
                      <a:cxn ang="0">
                        <a:pos x="75" y="24"/>
                      </a:cxn>
                      <a:cxn ang="0">
                        <a:pos x="60" y="13"/>
                      </a:cxn>
                      <a:cxn ang="0">
                        <a:pos x="46" y="6"/>
                      </a:cxn>
                      <a:cxn ang="0">
                        <a:pos x="29" y="2"/>
                      </a:cxn>
                      <a:cxn ang="0">
                        <a:pos x="13" y="0"/>
                      </a:cxn>
                      <a:cxn ang="0">
                        <a:pos x="13" y="0"/>
                      </a:cxn>
                    </a:cxnLst>
                    <a:rect l="0" t="0" r="r" b="b"/>
                    <a:pathLst>
                      <a:path w="102" h="102">
                        <a:moveTo>
                          <a:pt x="13" y="0"/>
                        </a:moveTo>
                        <a:lnTo>
                          <a:pt x="13" y="0"/>
                        </a:lnTo>
                        <a:lnTo>
                          <a:pt x="9" y="2"/>
                        </a:lnTo>
                        <a:lnTo>
                          <a:pt x="4" y="4"/>
                        </a:lnTo>
                        <a:lnTo>
                          <a:pt x="2" y="7"/>
                        </a:lnTo>
                        <a:lnTo>
                          <a:pt x="0" y="13"/>
                        </a:lnTo>
                        <a:lnTo>
                          <a:pt x="0" y="13"/>
                        </a:lnTo>
                        <a:lnTo>
                          <a:pt x="2" y="18"/>
                        </a:lnTo>
                        <a:lnTo>
                          <a:pt x="4" y="22"/>
                        </a:lnTo>
                        <a:lnTo>
                          <a:pt x="9" y="24"/>
                        </a:lnTo>
                        <a:lnTo>
                          <a:pt x="13" y="25"/>
                        </a:lnTo>
                        <a:lnTo>
                          <a:pt x="13" y="25"/>
                        </a:lnTo>
                        <a:lnTo>
                          <a:pt x="24" y="27"/>
                        </a:lnTo>
                        <a:lnTo>
                          <a:pt x="35" y="31"/>
                        </a:lnTo>
                        <a:lnTo>
                          <a:pt x="46" y="36"/>
                        </a:lnTo>
                        <a:lnTo>
                          <a:pt x="57" y="44"/>
                        </a:lnTo>
                        <a:lnTo>
                          <a:pt x="64" y="53"/>
                        </a:lnTo>
                        <a:lnTo>
                          <a:pt x="71" y="64"/>
                        </a:lnTo>
                        <a:lnTo>
                          <a:pt x="75" y="76"/>
                        </a:lnTo>
                        <a:lnTo>
                          <a:pt x="77" y="89"/>
                        </a:lnTo>
                        <a:lnTo>
                          <a:pt x="77" y="89"/>
                        </a:lnTo>
                        <a:lnTo>
                          <a:pt x="78" y="94"/>
                        </a:lnTo>
                        <a:lnTo>
                          <a:pt x="80" y="98"/>
                        </a:lnTo>
                        <a:lnTo>
                          <a:pt x="84" y="102"/>
                        </a:lnTo>
                        <a:lnTo>
                          <a:pt x="89" y="102"/>
                        </a:lnTo>
                        <a:lnTo>
                          <a:pt x="89" y="102"/>
                        </a:lnTo>
                        <a:lnTo>
                          <a:pt x="95" y="102"/>
                        </a:lnTo>
                        <a:lnTo>
                          <a:pt x="98" y="98"/>
                        </a:lnTo>
                        <a:lnTo>
                          <a:pt x="100" y="94"/>
                        </a:lnTo>
                        <a:lnTo>
                          <a:pt x="102" y="89"/>
                        </a:lnTo>
                        <a:lnTo>
                          <a:pt x="102" y="89"/>
                        </a:lnTo>
                        <a:lnTo>
                          <a:pt x="100" y="69"/>
                        </a:lnTo>
                        <a:lnTo>
                          <a:pt x="95" y="51"/>
                        </a:lnTo>
                        <a:lnTo>
                          <a:pt x="86" y="36"/>
                        </a:lnTo>
                        <a:lnTo>
                          <a:pt x="75" y="24"/>
                        </a:lnTo>
                        <a:lnTo>
                          <a:pt x="60" y="13"/>
                        </a:lnTo>
                        <a:lnTo>
                          <a:pt x="46" y="6"/>
                        </a:lnTo>
                        <a:lnTo>
                          <a:pt x="29" y="2"/>
                        </a:lnTo>
                        <a:lnTo>
                          <a:pt x="13" y="0"/>
                        </a:lnTo>
                        <a:lnTo>
                          <a:pt x="13" y="0"/>
                        </a:lnTo>
                        <a:close/>
                      </a:path>
                    </a:pathLst>
                  </a:custGeom>
                  <a:grpFill/>
                  <a:ln w="9525">
                    <a:noFill/>
                    <a:round/>
                  </a:ln>
                </p:spPr>
                <p:txBody>
                  <a:bodyPr vert="horz" wrap="square" lIns="91440" tIns="45720" rIns="91440" bIns="45720" numCol="1" anchor="t" anchorCtr="0" compatLnSpc="1"/>
                  <a:lstStyle/>
                  <a:p>
                    <a:endParaRPr lang="en-US">
                      <a:solidFill>
                        <a:schemeClr val="tx1">
                          <a:lumMod val="85000"/>
                          <a:lumOff val="15000"/>
                        </a:schemeClr>
                      </a:solidFill>
                      <a:cs typeface="+mn-ea"/>
                      <a:sym typeface="+mn-lt"/>
                    </a:endParaRPr>
                  </a:p>
                </p:txBody>
              </p:sp>
            </p:grpSp>
          </p:grpSp>
        </p:grpSp>
      </p:grpSp>
      <p:sp>
        <p:nvSpPr>
          <p:cNvPr id="51" name="Rectangle 3"/>
          <p:cNvSpPr txBox="1">
            <a:spLocks noChangeArrowheads="1"/>
          </p:cNvSpPr>
          <p:nvPr/>
        </p:nvSpPr>
        <p:spPr>
          <a:xfrm>
            <a:off x="827584" y="892264"/>
            <a:ext cx="7488832" cy="2046449"/>
          </a:xfrm>
          <a:prstGeom prst="rect">
            <a:avLst/>
          </a:prstGeom>
        </p:spPr>
        <p:txBody>
          <a:bodyPr/>
          <a:lstStyle/>
          <a:p>
            <a:pPr marL="171450" marR="0" lvl="0" indent="-171450" algn="l" defTabSz="685800" rtl="0" eaLnBrk="1" fontAlgn="auto" latinLnBrk="0" hangingPunct="1">
              <a:lnSpc>
                <a:spcPct val="90000"/>
              </a:lnSpc>
              <a:spcBef>
                <a:spcPts val="750"/>
              </a:spcBef>
              <a:spcAft>
                <a:spcPts val="0"/>
              </a:spcAft>
              <a:buClrTx/>
              <a:buSzTx/>
              <a:buFont typeface="Wingdings" panose="05000000000000000000" pitchFamily="2" charset="2"/>
              <a:buNone/>
              <a:defRPr/>
            </a:pPr>
            <a:r>
              <a:rPr kumimoji="0" lang="en-US" altLang="zh-CN" b="1" i="0" u="none" strike="noStrike" kern="1200" cap="none" spc="0" normalizeH="0" baseline="0" noProof="0" dirty="0">
                <a:ln>
                  <a:noFill/>
                </a:ln>
                <a:solidFill>
                  <a:schemeClr val="accent1"/>
                </a:solidFill>
                <a:effectLst/>
                <a:uLnTx/>
                <a:uFillTx/>
                <a:cs typeface="+mn-ea"/>
                <a:sym typeface="+mn-lt"/>
              </a:rPr>
              <a:t>   </a:t>
            </a:r>
            <a:r>
              <a:rPr kumimoji="0" lang="en-US" altLang="zh-CN" sz="2000" b="1" i="0" u="none" strike="noStrike" kern="1200" cap="none" spc="0" normalizeH="0" baseline="0" noProof="0" dirty="0">
                <a:ln>
                  <a:noFill/>
                </a:ln>
                <a:solidFill>
                  <a:schemeClr val="accent1"/>
                </a:solidFill>
                <a:effectLst/>
                <a:uLnTx/>
                <a:uFillTx/>
                <a:cs typeface="+mn-ea"/>
                <a:sym typeface="+mn-lt"/>
              </a:rPr>
              <a:t>2018</a:t>
            </a:r>
            <a:r>
              <a:rPr kumimoji="0" lang="zh-CN" altLang="en-US" sz="2000" b="1" i="0" u="none" strike="noStrike" kern="1200" cap="none" spc="0" normalizeH="0" baseline="0" noProof="0" dirty="0">
                <a:ln>
                  <a:noFill/>
                </a:ln>
                <a:solidFill>
                  <a:schemeClr val="accent1"/>
                </a:solidFill>
                <a:effectLst/>
                <a:uLnTx/>
                <a:uFillTx/>
                <a:cs typeface="+mn-ea"/>
                <a:sym typeface="+mn-lt"/>
              </a:rPr>
              <a:t>年我科护理工作虽然取得了一定成绩，但等级医院对我们提出更高要求。    </a:t>
            </a:r>
          </a:p>
          <a:p>
            <a:pPr marL="171450" marR="0" lvl="0" indent="-171450" algn="l" defTabSz="685800" rtl="0" eaLnBrk="1" fontAlgn="auto" latinLnBrk="0" hangingPunct="1">
              <a:lnSpc>
                <a:spcPct val="90000"/>
              </a:lnSpc>
              <a:spcBef>
                <a:spcPts val="750"/>
              </a:spcBef>
              <a:spcAft>
                <a:spcPts val="0"/>
              </a:spcAft>
              <a:buClrTx/>
              <a:buSzTx/>
              <a:buFont typeface="Wingdings" panose="05000000000000000000" pitchFamily="2" charset="2"/>
              <a:buNone/>
              <a:defRPr/>
            </a:pPr>
            <a:r>
              <a:rPr kumimoji="0" lang="zh-CN" altLang="en-US" sz="2000" b="1" i="0" u="none" strike="noStrike" kern="1200" cap="none" spc="0" normalizeH="0" baseline="0" noProof="0" dirty="0">
                <a:ln>
                  <a:noFill/>
                </a:ln>
                <a:solidFill>
                  <a:schemeClr val="accent1"/>
                </a:solidFill>
                <a:effectLst/>
                <a:uLnTx/>
                <a:uFillTx/>
                <a:cs typeface="+mn-ea"/>
                <a:sym typeface="+mn-lt"/>
              </a:rPr>
              <a:t>   </a:t>
            </a:r>
            <a:r>
              <a:rPr kumimoji="0" lang="en-US" altLang="zh-CN" sz="2000" b="1" i="0" u="none" strike="noStrike" kern="1200" cap="none" spc="0" normalizeH="0" baseline="0" noProof="0" dirty="0">
                <a:ln>
                  <a:noFill/>
                </a:ln>
                <a:solidFill>
                  <a:schemeClr val="accent1"/>
                </a:solidFill>
                <a:effectLst/>
                <a:uLnTx/>
                <a:uFillTx/>
                <a:cs typeface="+mn-ea"/>
                <a:sym typeface="+mn-lt"/>
              </a:rPr>
              <a:t>202x</a:t>
            </a:r>
            <a:r>
              <a:rPr kumimoji="0" lang="zh-CN" altLang="en-US" sz="2000" b="1" i="0" u="none" strike="noStrike" kern="1200" cap="none" spc="0" normalizeH="0" baseline="0" noProof="0" dirty="0">
                <a:ln>
                  <a:noFill/>
                </a:ln>
                <a:solidFill>
                  <a:schemeClr val="accent1"/>
                </a:solidFill>
                <a:effectLst/>
                <a:uLnTx/>
                <a:uFillTx/>
                <a:cs typeface="+mn-ea"/>
                <a:sym typeface="+mn-lt"/>
              </a:rPr>
              <a:t>年将努力改进做好以下工作：</a:t>
            </a:r>
          </a:p>
        </p:txBody>
      </p:sp>
      <p:sp>
        <p:nvSpPr>
          <p:cNvPr id="52" name="矩形 51"/>
          <p:cNvSpPr/>
          <p:nvPr/>
        </p:nvSpPr>
        <p:spPr>
          <a:xfrm>
            <a:off x="935596" y="2896580"/>
            <a:ext cx="1205880" cy="1671227"/>
          </a:xfrm>
          <a:prstGeom prst="rect">
            <a:avLst/>
          </a:prstGeom>
        </p:spPr>
        <p:txBody>
          <a:bodyPr wrap="square">
            <a:spAutoFit/>
          </a:bodyPr>
          <a:lstStyle/>
          <a:p>
            <a:pPr marL="171450" lvl="0" indent="-171450" defTabSz="685800">
              <a:lnSpc>
                <a:spcPct val="90000"/>
              </a:lnSpc>
              <a:spcBef>
                <a:spcPts val="750"/>
              </a:spcBef>
              <a:defRPr/>
            </a:pPr>
            <a:r>
              <a:rPr lang="en-US" altLang="zh-CN" sz="1600" b="1" dirty="0">
                <a:solidFill>
                  <a:schemeClr val="accent1"/>
                </a:solidFill>
                <a:cs typeface="+mn-ea"/>
                <a:sym typeface="+mn-lt"/>
              </a:rPr>
              <a:t>1</a:t>
            </a:r>
            <a:r>
              <a:rPr lang="zh-CN" altLang="en-US" sz="1600" b="1" dirty="0">
                <a:solidFill>
                  <a:schemeClr val="accent1"/>
                </a:solidFill>
                <a:cs typeface="+mn-ea"/>
                <a:sym typeface="+mn-lt"/>
              </a:rPr>
              <a:t>、结合等级医院评审细则，把各项条款做为     日常工作更好落实</a:t>
            </a:r>
            <a:r>
              <a:rPr lang="zh-CN" altLang="en-US" b="1" dirty="0">
                <a:solidFill>
                  <a:schemeClr val="accent1"/>
                </a:solidFill>
                <a:cs typeface="+mn-ea"/>
                <a:sym typeface="+mn-lt"/>
              </a:rPr>
              <a:t>。</a:t>
            </a:r>
          </a:p>
        </p:txBody>
      </p:sp>
      <p:sp>
        <p:nvSpPr>
          <p:cNvPr id="53" name="矩形 52"/>
          <p:cNvSpPr/>
          <p:nvPr/>
        </p:nvSpPr>
        <p:spPr>
          <a:xfrm>
            <a:off x="2303748" y="3112604"/>
            <a:ext cx="1296144" cy="1421928"/>
          </a:xfrm>
          <a:prstGeom prst="rect">
            <a:avLst/>
          </a:prstGeom>
        </p:spPr>
        <p:txBody>
          <a:bodyPr wrap="square">
            <a:spAutoFit/>
          </a:bodyPr>
          <a:lstStyle/>
          <a:p>
            <a:pPr marL="171450" lvl="0" indent="-171450" defTabSz="685800">
              <a:lnSpc>
                <a:spcPct val="90000"/>
              </a:lnSpc>
              <a:spcBef>
                <a:spcPts val="750"/>
              </a:spcBef>
              <a:defRPr/>
            </a:pPr>
            <a:r>
              <a:rPr lang="en-US" altLang="zh-CN" sz="1600" b="1" dirty="0">
                <a:solidFill>
                  <a:schemeClr val="accent1"/>
                </a:solidFill>
                <a:cs typeface="+mn-ea"/>
                <a:sym typeface="+mn-lt"/>
              </a:rPr>
              <a:t>2</a:t>
            </a:r>
            <a:r>
              <a:rPr lang="zh-CN" altLang="en-US" sz="1600" b="1" dirty="0">
                <a:solidFill>
                  <a:schemeClr val="accent1"/>
                </a:solidFill>
                <a:cs typeface="+mn-ea"/>
                <a:sym typeface="+mn-lt"/>
              </a:rPr>
              <a:t>、加强成本管理，合理领取各类物品，杜绝浪费积压。</a:t>
            </a:r>
          </a:p>
        </p:txBody>
      </p:sp>
      <p:sp>
        <p:nvSpPr>
          <p:cNvPr id="54" name="矩形 53"/>
          <p:cNvSpPr/>
          <p:nvPr/>
        </p:nvSpPr>
        <p:spPr>
          <a:xfrm>
            <a:off x="3743908" y="2680556"/>
            <a:ext cx="1368152" cy="1865126"/>
          </a:xfrm>
          <a:prstGeom prst="rect">
            <a:avLst/>
          </a:prstGeom>
        </p:spPr>
        <p:txBody>
          <a:bodyPr wrap="square">
            <a:spAutoFit/>
          </a:bodyPr>
          <a:lstStyle/>
          <a:p>
            <a:pPr marL="171450" lvl="0" indent="-171450" defTabSz="685800">
              <a:lnSpc>
                <a:spcPct val="90000"/>
              </a:lnSpc>
              <a:spcBef>
                <a:spcPts val="750"/>
              </a:spcBef>
              <a:defRPr/>
            </a:pPr>
            <a:r>
              <a:rPr lang="en-US" altLang="zh-CN" sz="1600" b="1" dirty="0">
                <a:solidFill>
                  <a:schemeClr val="accent1"/>
                </a:solidFill>
                <a:cs typeface="+mn-ea"/>
                <a:sym typeface="+mn-lt"/>
              </a:rPr>
              <a:t>3</a:t>
            </a:r>
            <a:r>
              <a:rPr lang="zh-CN" altLang="en-US" sz="1600" b="1" dirty="0">
                <a:solidFill>
                  <a:schemeClr val="accent1"/>
                </a:solidFill>
                <a:cs typeface="+mn-ea"/>
                <a:sym typeface="+mn-lt"/>
              </a:rPr>
              <a:t>、不断拓展和完善监护病室的优质服务，更好地提高社会效益和经济效益。</a:t>
            </a:r>
          </a:p>
        </p:txBody>
      </p:sp>
      <p:sp>
        <p:nvSpPr>
          <p:cNvPr id="55" name="矩形 54"/>
          <p:cNvSpPr/>
          <p:nvPr/>
        </p:nvSpPr>
        <p:spPr>
          <a:xfrm>
            <a:off x="5544108" y="3040596"/>
            <a:ext cx="851762" cy="1421928"/>
          </a:xfrm>
          <a:prstGeom prst="rect">
            <a:avLst/>
          </a:prstGeom>
        </p:spPr>
        <p:txBody>
          <a:bodyPr wrap="square">
            <a:spAutoFit/>
          </a:bodyPr>
          <a:lstStyle/>
          <a:p>
            <a:pPr marL="171450" lvl="0" indent="-171450" defTabSz="685800">
              <a:lnSpc>
                <a:spcPct val="90000"/>
              </a:lnSpc>
              <a:spcBef>
                <a:spcPts val="750"/>
              </a:spcBef>
              <a:defRPr/>
            </a:pPr>
            <a:r>
              <a:rPr lang="en-US" altLang="zh-CN" sz="1600" b="1" dirty="0">
                <a:solidFill>
                  <a:schemeClr val="accent1"/>
                </a:solidFill>
                <a:cs typeface="+mn-ea"/>
                <a:sym typeface="+mn-lt"/>
              </a:rPr>
              <a:t>4</a:t>
            </a:r>
            <a:r>
              <a:rPr lang="zh-CN" altLang="en-US" sz="1600" b="1" dirty="0">
                <a:solidFill>
                  <a:schemeClr val="accent1"/>
                </a:solidFill>
                <a:cs typeface="+mn-ea"/>
                <a:sym typeface="+mn-lt"/>
              </a:rPr>
              <a:t>、逐步开展临床护理路径。</a:t>
            </a:r>
          </a:p>
        </p:txBody>
      </p:sp>
      <p:sp>
        <p:nvSpPr>
          <p:cNvPr id="56" name="矩形 55"/>
          <p:cNvSpPr/>
          <p:nvPr/>
        </p:nvSpPr>
        <p:spPr>
          <a:xfrm>
            <a:off x="7020272" y="3184612"/>
            <a:ext cx="792088" cy="1200329"/>
          </a:xfrm>
          <a:prstGeom prst="rect">
            <a:avLst/>
          </a:prstGeom>
        </p:spPr>
        <p:txBody>
          <a:bodyPr wrap="square">
            <a:spAutoFit/>
          </a:bodyPr>
          <a:lstStyle/>
          <a:p>
            <a:pPr marL="171450" lvl="0" indent="-171450" defTabSz="685800">
              <a:lnSpc>
                <a:spcPct val="90000"/>
              </a:lnSpc>
              <a:spcBef>
                <a:spcPts val="750"/>
              </a:spcBef>
              <a:defRPr/>
            </a:pPr>
            <a:r>
              <a:rPr lang="en-US" altLang="zh-CN" sz="1600" b="1" dirty="0">
                <a:solidFill>
                  <a:schemeClr val="accent1"/>
                </a:solidFill>
                <a:cs typeface="+mn-ea"/>
                <a:sym typeface="+mn-lt"/>
              </a:rPr>
              <a:t>5</a:t>
            </a:r>
            <a:r>
              <a:rPr lang="zh-CN" altLang="en-US" sz="1600" b="1" dirty="0">
                <a:solidFill>
                  <a:schemeClr val="accent1"/>
                </a:solidFill>
                <a:cs typeface="+mn-ea"/>
                <a:sym typeface="+mn-lt"/>
              </a:rPr>
              <a:t>、继续开展护理创新。</a:t>
            </a: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1000"/>
                                        <p:tgtEl>
                                          <p:spTgt spid="52"/>
                                        </p:tgtEl>
                                      </p:cBhvr>
                                    </p:animEffect>
                                    <p:anim calcmode="lin" valueType="num">
                                      <p:cBhvr>
                                        <p:cTn id="13" dur="1000" fill="hold"/>
                                        <p:tgtEl>
                                          <p:spTgt spid="52"/>
                                        </p:tgtEl>
                                        <p:attrNameLst>
                                          <p:attrName>ppt_x</p:attrName>
                                        </p:attrNameLst>
                                      </p:cBhvr>
                                      <p:tavLst>
                                        <p:tav tm="0">
                                          <p:val>
                                            <p:strVal val="#ppt_x"/>
                                          </p:val>
                                        </p:tav>
                                        <p:tav tm="100000">
                                          <p:val>
                                            <p:strVal val="#ppt_x"/>
                                          </p:val>
                                        </p:tav>
                                      </p:tavLst>
                                    </p:anim>
                                    <p:anim calcmode="lin" valueType="num">
                                      <p:cBhvr>
                                        <p:cTn id="14"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circle(in)">
                                      <p:cBhvr>
                                        <p:cTn id="19" dur="2000"/>
                                        <p:tgtEl>
                                          <p:spTgt spid="5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1000"/>
                                        <p:tgtEl>
                                          <p:spTgt spid="54"/>
                                        </p:tgtEl>
                                      </p:cBhvr>
                                    </p:animEffect>
                                    <p:anim calcmode="lin" valueType="num">
                                      <p:cBhvr>
                                        <p:cTn id="25" dur="1000" fill="hold"/>
                                        <p:tgtEl>
                                          <p:spTgt spid="54"/>
                                        </p:tgtEl>
                                        <p:attrNameLst>
                                          <p:attrName>ppt_x</p:attrName>
                                        </p:attrNameLst>
                                      </p:cBhvr>
                                      <p:tavLst>
                                        <p:tav tm="0">
                                          <p:val>
                                            <p:strVal val="#ppt_x"/>
                                          </p:val>
                                        </p:tav>
                                        <p:tav tm="100000">
                                          <p:val>
                                            <p:strVal val="#ppt_x"/>
                                          </p:val>
                                        </p:tav>
                                      </p:tavLst>
                                    </p:anim>
                                    <p:anim calcmode="lin" valueType="num">
                                      <p:cBhvr>
                                        <p:cTn id="2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additive="base">
                                        <p:cTn id="31" dur="500" fill="hold"/>
                                        <p:tgtEl>
                                          <p:spTgt spid="55"/>
                                        </p:tgtEl>
                                        <p:attrNameLst>
                                          <p:attrName>ppt_x</p:attrName>
                                        </p:attrNameLst>
                                      </p:cBhvr>
                                      <p:tavLst>
                                        <p:tav tm="0">
                                          <p:val>
                                            <p:strVal val="#ppt_x"/>
                                          </p:val>
                                        </p:tav>
                                        <p:tav tm="100000">
                                          <p:val>
                                            <p:strVal val="#ppt_x"/>
                                          </p:val>
                                        </p:tav>
                                      </p:tavLst>
                                    </p:anim>
                                    <p:anim calcmode="lin" valueType="num">
                                      <p:cBhvr additive="base">
                                        <p:cTn id="3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down)">
                                      <p:cBhvr>
                                        <p:cTn id="37" dur="500"/>
                                        <p:tgtEl>
                                          <p:spTgt spid="5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down)">
                                      <p:cBhvr>
                                        <p:cTn id="4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55" grpId="0"/>
      <p:bldP spid="5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1716" r="8772"/>
          <a:stretch>
            <a:fillRect/>
          </a:stretch>
        </p:blipFill>
        <p:spPr>
          <a:xfrm>
            <a:off x="3311860" y="1080298"/>
            <a:ext cx="4890173" cy="3616482"/>
          </a:xfrm>
          <a:prstGeom prst="rect">
            <a:avLst/>
          </a:prstGeom>
          <a:effectLst/>
        </p:spPr>
      </p:pic>
      <p:sp>
        <p:nvSpPr>
          <p:cNvPr id="4" name="矩形 3"/>
          <p:cNvSpPr/>
          <p:nvPr/>
        </p:nvSpPr>
        <p:spPr>
          <a:xfrm>
            <a:off x="935596" y="1852464"/>
            <a:ext cx="7236804" cy="183620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Rectangle 3"/>
          <p:cNvSpPr txBox="1">
            <a:spLocks noChangeArrowheads="1"/>
          </p:cNvSpPr>
          <p:nvPr/>
        </p:nvSpPr>
        <p:spPr>
          <a:xfrm>
            <a:off x="935596" y="2104492"/>
            <a:ext cx="7164796" cy="1764196"/>
          </a:xfrm>
          <a:prstGeom prst="rect">
            <a:avLst/>
          </a:prstGeom>
        </p:spPr>
        <p:txBody>
          <a:bodyPr/>
          <a:lstStyle/>
          <a:p>
            <a:pPr marL="171450" marR="0" lvl="0" indent="-171450" algn="l" defTabSz="685800" rtl="0" eaLnBrk="1" fontAlgn="auto" latinLnBrk="0" hangingPunct="1">
              <a:lnSpc>
                <a:spcPct val="90000"/>
              </a:lnSpc>
              <a:spcBef>
                <a:spcPts val="750"/>
              </a:spcBef>
              <a:spcAft>
                <a:spcPts val="0"/>
              </a:spcAft>
              <a:buClrTx/>
              <a:buSzTx/>
              <a:buFont typeface="Wingdings" panose="05000000000000000000" pitchFamily="2" charset="2"/>
              <a:buNone/>
              <a:defRPr/>
            </a:pPr>
            <a:r>
              <a:rPr kumimoji="0" lang="zh-CN" altLang="en-US" sz="2000" b="1" i="0" u="none" strike="noStrike" kern="1200" cap="none" spc="0" normalizeH="0" baseline="0" noProof="0" dirty="0">
                <a:ln>
                  <a:noFill/>
                </a:ln>
                <a:solidFill>
                  <a:schemeClr val="bg1"/>
                </a:solidFill>
                <a:effectLst/>
                <a:uLnTx/>
                <a:uFillTx/>
                <a:cs typeface="+mn-ea"/>
                <a:sym typeface="+mn-lt"/>
              </a:rPr>
              <a:t>   我坚信：</a:t>
            </a:r>
          </a:p>
          <a:p>
            <a:pPr marL="171450" marR="0" lvl="0" indent="-171450" algn="l" defTabSz="685800" rtl="0" eaLnBrk="1" fontAlgn="auto" latinLnBrk="0" hangingPunct="1">
              <a:lnSpc>
                <a:spcPct val="90000"/>
              </a:lnSpc>
              <a:spcBef>
                <a:spcPts val="750"/>
              </a:spcBef>
              <a:spcAft>
                <a:spcPts val="0"/>
              </a:spcAft>
              <a:buClrTx/>
              <a:buSzTx/>
              <a:buFont typeface="Wingdings" panose="05000000000000000000" pitchFamily="2" charset="2"/>
              <a:buNone/>
              <a:defRPr/>
            </a:pPr>
            <a:r>
              <a:rPr kumimoji="0" lang="zh-CN" altLang="en-US" sz="2000" b="1" i="0" u="none" strike="noStrike" kern="1200" cap="none" spc="0" normalizeH="0" baseline="0" noProof="0" dirty="0">
                <a:ln>
                  <a:noFill/>
                </a:ln>
                <a:solidFill>
                  <a:schemeClr val="bg1"/>
                </a:solidFill>
                <a:effectLst/>
                <a:uLnTx/>
                <a:uFillTx/>
                <a:cs typeface="+mn-ea"/>
                <a:sym typeface="+mn-lt"/>
              </a:rPr>
              <a:t>   有院领导大力支持，有护理部正确领导，更有全科护士齐心协力，我们一定完成好各项工作，使患者及家属真正放心满意。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19" name="任意多边形: 形状 18"/>
          <p:cNvSpPr/>
          <p:nvPr/>
        </p:nvSpPr>
        <p:spPr>
          <a:xfrm>
            <a:off x="2429761" y="2068488"/>
            <a:ext cx="4284477" cy="2124236"/>
          </a:xfrm>
          <a:custGeom>
            <a:avLst/>
            <a:gdLst/>
            <a:ahLst/>
            <a:cxnLst/>
            <a:rect l="l" t="t" r="r" b="b"/>
            <a:pathLst>
              <a:path w="4284477" h="2124236">
                <a:moveTo>
                  <a:pt x="1268143" y="463158"/>
                </a:moveTo>
                <a:lnTo>
                  <a:pt x="1351859" y="463158"/>
                </a:lnTo>
                <a:cubicBezTo>
                  <a:pt x="1371505" y="463158"/>
                  <a:pt x="1384973" y="464125"/>
                  <a:pt x="1392266" y="466060"/>
                </a:cubicBezTo>
                <a:cubicBezTo>
                  <a:pt x="1403577" y="469186"/>
                  <a:pt x="1412693" y="475622"/>
                  <a:pt x="1419613" y="485371"/>
                </a:cubicBezTo>
                <a:cubicBezTo>
                  <a:pt x="1426534" y="495119"/>
                  <a:pt x="1429994" y="506839"/>
                  <a:pt x="1429994" y="520531"/>
                </a:cubicBezTo>
                <a:cubicBezTo>
                  <a:pt x="1429994" y="539432"/>
                  <a:pt x="1424115" y="554092"/>
                  <a:pt x="1412358" y="564510"/>
                </a:cubicBezTo>
                <a:cubicBezTo>
                  <a:pt x="1400600" y="574928"/>
                  <a:pt x="1380732" y="580137"/>
                  <a:pt x="1352752" y="580137"/>
                </a:cubicBezTo>
                <a:lnTo>
                  <a:pt x="1268143" y="580137"/>
                </a:lnTo>
                <a:close/>
                <a:moveTo>
                  <a:pt x="1840313" y="460702"/>
                </a:moveTo>
                <a:lnTo>
                  <a:pt x="1943898" y="460702"/>
                </a:lnTo>
                <a:cubicBezTo>
                  <a:pt x="1968157" y="460702"/>
                  <a:pt x="1985904" y="465688"/>
                  <a:pt x="1997141" y="475660"/>
                </a:cubicBezTo>
                <a:cubicBezTo>
                  <a:pt x="2008377" y="485631"/>
                  <a:pt x="2013996" y="498356"/>
                  <a:pt x="2013996" y="513834"/>
                </a:cubicBezTo>
                <a:cubicBezTo>
                  <a:pt x="2013996" y="524401"/>
                  <a:pt x="2011093" y="534186"/>
                  <a:pt x="2005289" y="543190"/>
                </a:cubicBezTo>
                <a:cubicBezTo>
                  <a:pt x="1999485" y="552194"/>
                  <a:pt x="1991002" y="558743"/>
                  <a:pt x="1979840" y="562836"/>
                </a:cubicBezTo>
                <a:cubicBezTo>
                  <a:pt x="1968677" y="566928"/>
                  <a:pt x="1953199" y="568975"/>
                  <a:pt x="1933405" y="568975"/>
                </a:cubicBezTo>
                <a:lnTo>
                  <a:pt x="1840313" y="568975"/>
                </a:lnTo>
                <a:close/>
                <a:moveTo>
                  <a:pt x="1603602" y="458916"/>
                </a:moveTo>
                <a:cubicBezTo>
                  <a:pt x="1608662" y="476627"/>
                  <a:pt x="1616401" y="499249"/>
                  <a:pt x="1626819" y="526782"/>
                </a:cubicBezTo>
                <a:lnTo>
                  <a:pt x="1660975" y="617418"/>
                </a:lnTo>
                <a:lnTo>
                  <a:pt x="1550024" y="617418"/>
                </a:lnTo>
                <a:lnTo>
                  <a:pt x="1585966" y="521424"/>
                </a:lnTo>
                <a:cubicBezTo>
                  <a:pt x="1593556" y="500737"/>
                  <a:pt x="1599435" y="479901"/>
                  <a:pt x="1603602" y="458916"/>
                </a:cubicBezTo>
                <a:close/>
                <a:moveTo>
                  <a:pt x="2476851" y="456461"/>
                </a:moveTo>
                <a:cubicBezTo>
                  <a:pt x="2495603" y="456461"/>
                  <a:pt x="2511268" y="465316"/>
                  <a:pt x="2523844" y="483027"/>
                </a:cubicBezTo>
                <a:cubicBezTo>
                  <a:pt x="2536420" y="500737"/>
                  <a:pt x="2542708" y="536530"/>
                  <a:pt x="2542708" y="590406"/>
                </a:cubicBezTo>
                <a:cubicBezTo>
                  <a:pt x="2542708" y="643984"/>
                  <a:pt x="2536420" y="679703"/>
                  <a:pt x="2523844" y="697562"/>
                </a:cubicBezTo>
                <a:cubicBezTo>
                  <a:pt x="2511268" y="715422"/>
                  <a:pt x="2495752" y="724351"/>
                  <a:pt x="2477298" y="724351"/>
                </a:cubicBezTo>
                <a:cubicBezTo>
                  <a:pt x="2458843" y="724351"/>
                  <a:pt x="2443328" y="715459"/>
                  <a:pt x="2430752" y="697674"/>
                </a:cubicBezTo>
                <a:cubicBezTo>
                  <a:pt x="2418176" y="679889"/>
                  <a:pt x="2411888" y="644133"/>
                  <a:pt x="2411888" y="590406"/>
                </a:cubicBezTo>
                <a:cubicBezTo>
                  <a:pt x="2411888" y="536679"/>
                  <a:pt x="2418808" y="499844"/>
                  <a:pt x="2432649" y="479901"/>
                </a:cubicBezTo>
                <a:cubicBezTo>
                  <a:pt x="2443662" y="464274"/>
                  <a:pt x="2458396" y="456461"/>
                  <a:pt x="2476851" y="456461"/>
                </a:cubicBezTo>
                <a:close/>
                <a:moveTo>
                  <a:pt x="2095628" y="424537"/>
                </a:moveTo>
                <a:lnTo>
                  <a:pt x="2095628" y="463158"/>
                </a:lnTo>
                <a:lnTo>
                  <a:pt x="2203454" y="463158"/>
                </a:lnTo>
                <a:lnTo>
                  <a:pt x="2203454" y="751810"/>
                </a:lnTo>
                <a:lnTo>
                  <a:pt x="2246763" y="751810"/>
                </a:lnTo>
                <a:lnTo>
                  <a:pt x="2246763" y="463158"/>
                </a:lnTo>
                <a:lnTo>
                  <a:pt x="2355035" y="463158"/>
                </a:lnTo>
                <a:lnTo>
                  <a:pt x="2355035" y="424537"/>
                </a:lnTo>
                <a:close/>
                <a:moveTo>
                  <a:pt x="1797004" y="424537"/>
                </a:moveTo>
                <a:lnTo>
                  <a:pt x="1797004" y="751810"/>
                </a:lnTo>
                <a:lnTo>
                  <a:pt x="1840313" y="751810"/>
                </a:lnTo>
                <a:lnTo>
                  <a:pt x="1840313" y="606479"/>
                </a:lnTo>
                <a:lnTo>
                  <a:pt x="1890543" y="606479"/>
                </a:lnTo>
                <a:cubicBezTo>
                  <a:pt x="1901705" y="606479"/>
                  <a:pt x="1909742" y="607000"/>
                  <a:pt x="1914653" y="608042"/>
                </a:cubicBezTo>
                <a:cubicBezTo>
                  <a:pt x="1921350" y="609679"/>
                  <a:pt x="1927936" y="612581"/>
                  <a:pt x="1934410" y="616749"/>
                </a:cubicBezTo>
                <a:cubicBezTo>
                  <a:pt x="1940884" y="620916"/>
                  <a:pt x="1948214" y="628208"/>
                  <a:pt x="1956399" y="638626"/>
                </a:cubicBezTo>
                <a:cubicBezTo>
                  <a:pt x="1964585" y="649044"/>
                  <a:pt x="1975003" y="664076"/>
                  <a:pt x="1987653" y="683721"/>
                </a:cubicBezTo>
                <a:lnTo>
                  <a:pt x="2030962" y="751810"/>
                </a:lnTo>
                <a:lnTo>
                  <a:pt x="2085433" y="751810"/>
                </a:lnTo>
                <a:lnTo>
                  <a:pt x="2028506" y="662737"/>
                </a:lnTo>
                <a:cubicBezTo>
                  <a:pt x="2017195" y="645324"/>
                  <a:pt x="2005215" y="630813"/>
                  <a:pt x="1992564" y="619204"/>
                </a:cubicBezTo>
                <a:cubicBezTo>
                  <a:pt x="1986611" y="613846"/>
                  <a:pt x="1977905" y="608414"/>
                  <a:pt x="1966445" y="602908"/>
                </a:cubicBezTo>
                <a:cubicBezTo>
                  <a:pt x="1997848" y="598592"/>
                  <a:pt x="2021065" y="588471"/>
                  <a:pt x="2036097" y="572547"/>
                </a:cubicBezTo>
                <a:cubicBezTo>
                  <a:pt x="2051128" y="556622"/>
                  <a:pt x="2058644" y="537051"/>
                  <a:pt x="2058644" y="513834"/>
                </a:cubicBezTo>
                <a:cubicBezTo>
                  <a:pt x="2058644" y="495826"/>
                  <a:pt x="2054105" y="479380"/>
                  <a:pt x="2045026" y="464497"/>
                </a:cubicBezTo>
                <a:cubicBezTo>
                  <a:pt x="2035948" y="449615"/>
                  <a:pt x="2023818" y="439234"/>
                  <a:pt x="2008638" y="433355"/>
                </a:cubicBezTo>
                <a:cubicBezTo>
                  <a:pt x="1993457" y="427476"/>
                  <a:pt x="1971282" y="424537"/>
                  <a:pt x="1942112" y="424537"/>
                </a:cubicBezTo>
                <a:close/>
                <a:moveTo>
                  <a:pt x="1581278" y="424537"/>
                </a:moveTo>
                <a:lnTo>
                  <a:pt x="1455592" y="751810"/>
                </a:lnTo>
                <a:lnTo>
                  <a:pt x="1501580" y="751810"/>
                </a:lnTo>
                <a:lnTo>
                  <a:pt x="1537522" y="652691"/>
                </a:lnTo>
                <a:lnTo>
                  <a:pt x="1674370" y="652691"/>
                </a:lnTo>
                <a:lnTo>
                  <a:pt x="1712544" y="751810"/>
                </a:lnTo>
                <a:lnTo>
                  <a:pt x="1761881" y="751810"/>
                </a:lnTo>
                <a:lnTo>
                  <a:pt x="1627935" y="424537"/>
                </a:lnTo>
                <a:close/>
                <a:moveTo>
                  <a:pt x="1224834" y="424537"/>
                </a:moveTo>
                <a:lnTo>
                  <a:pt x="1224834" y="751810"/>
                </a:lnTo>
                <a:lnTo>
                  <a:pt x="1268143" y="751810"/>
                </a:lnTo>
                <a:lnTo>
                  <a:pt x="1268143" y="618758"/>
                </a:lnTo>
                <a:lnTo>
                  <a:pt x="1352082" y="618758"/>
                </a:lnTo>
                <a:cubicBezTo>
                  <a:pt x="1398368" y="618758"/>
                  <a:pt x="1430366" y="609121"/>
                  <a:pt x="1448077" y="589848"/>
                </a:cubicBezTo>
                <a:cubicBezTo>
                  <a:pt x="1465787" y="570575"/>
                  <a:pt x="1474642" y="547023"/>
                  <a:pt x="1474642" y="519192"/>
                </a:cubicBezTo>
                <a:cubicBezTo>
                  <a:pt x="1474642" y="502970"/>
                  <a:pt x="1471331" y="488087"/>
                  <a:pt x="1464708" y="474543"/>
                </a:cubicBezTo>
                <a:cubicBezTo>
                  <a:pt x="1458085" y="461000"/>
                  <a:pt x="1449342" y="450470"/>
                  <a:pt x="1438477" y="442955"/>
                </a:cubicBezTo>
                <a:cubicBezTo>
                  <a:pt x="1427613" y="435439"/>
                  <a:pt x="1414144" y="430341"/>
                  <a:pt x="1398070" y="427662"/>
                </a:cubicBezTo>
                <a:cubicBezTo>
                  <a:pt x="1386611" y="425579"/>
                  <a:pt x="1370016" y="424537"/>
                  <a:pt x="1348287" y="424537"/>
                </a:cubicBezTo>
                <a:close/>
                <a:moveTo>
                  <a:pt x="2753225" y="423198"/>
                </a:moveTo>
                <a:cubicBezTo>
                  <a:pt x="2746230" y="437336"/>
                  <a:pt x="2734324" y="451921"/>
                  <a:pt x="2717506" y="466953"/>
                </a:cubicBezTo>
                <a:cubicBezTo>
                  <a:pt x="2700689" y="481985"/>
                  <a:pt x="2681043" y="494784"/>
                  <a:pt x="2658570" y="505351"/>
                </a:cubicBezTo>
                <a:lnTo>
                  <a:pt x="2658570" y="544195"/>
                </a:lnTo>
                <a:cubicBezTo>
                  <a:pt x="2671072" y="539581"/>
                  <a:pt x="2685173" y="532661"/>
                  <a:pt x="2700875" y="523433"/>
                </a:cubicBezTo>
                <a:cubicBezTo>
                  <a:pt x="2716576" y="514206"/>
                  <a:pt x="2729264" y="504979"/>
                  <a:pt x="2738937" y="495751"/>
                </a:cubicBezTo>
                <a:lnTo>
                  <a:pt x="2738937" y="751810"/>
                </a:lnTo>
                <a:lnTo>
                  <a:pt x="2779121" y="751810"/>
                </a:lnTo>
                <a:lnTo>
                  <a:pt x="2779121" y="423198"/>
                </a:lnTo>
                <a:close/>
                <a:moveTo>
                  <a:pt x="2477298" y="423198"/>
                </a:moveTo>
                <a:cubicBezTo>
                  <a:pt x="2453485" y="423198"/>
                  <a:pt x="2433728" y="429597"/>
                  <a:pt x="2418027" y="442396"/>
                </a:cubicBezTo>
                <a:cubicBezTo>
                  <a:pt x="2402325" y="455196"/>
                  <a:pt x="2390494" y="473390"/>
                  <a:pt x="2382531" y="496979"/>
                </a:cubicBezTo>
                <a:cubicBezTo>
                  <a:pt x="2374569" y="520568"/>
                  <a:pt x="2370588" y="551711"/>
                  <a:pt x="2370588" y="590406"/>
                </a:cubicBezTo>
                <a:cubicBezTo>
                  <a:pt x="2370588" y="651872"/>
                  <a:pt x="2381378" y="696223"/>
                  <a:pt x="2402958" y="723458"/>
                </a:cubicBezTo>
                <a:cubicBezTo>
                  <a:pt x="2420966" y="746080"/>
                  <a:pt x="2445746" y="757391"/>
                  <a:pt x="2477298" y="757391"/>
                </a:cubicBezTo>
                <a:cubicBezTo>
                  <a:pt x="2501259" y="757391"/>
                  <a:pt x="2521090" y="750954"/>
                  <a:pt x="2536792" y="738081"/>
                </a:cubicBezTo>
                <a:cubicBezTo>
                  <a:pt x="2552493" y="725207"/>
                  <a:pt x="2564288" y="706976"/>
                  <a:pt x="2572176" y="683386"/>
                </a:cubicBezTo>
                <a:cubicBezTo>
                  <a:pt x="2580063" y="659797"/>
                  <a:pt x="2584007" y="628804"/>
                  <a:pt x="2584007" y="590406"/>
                </a:cubicBezTo>
                <a:cubicBezTo>
                  <a:pt x="2584007" y="557962"/>
                  <a:pt x="2581552" y="532177"/>
                  <a:pt x="2576640" y="513053"/>
                </a:cubicBezTo>
                <a:cubicBezTo>
                  <a:pt x="2571729" y="493928"/>
                  <a:pt x="2564957" y="477706"/>
                  <a:pt x="2556325" y="464386"/>
                </a:cubicBezTo>
                <a:cubicBezTo>
                  <a:pt x="2547693" y="451066"/>
                  <a:pt x="2536754" y="440871"/>
                  <a:pt x="2523509" y="433802"/>
                </a:cubicBezTo>
                <a:cubicBezTo>
                  <a:pt x="2510263" y="426732"/>
                  <a:pt x="2494859" y="423198"/>
                  <a:pt x="2477298" y="423198"/>
                </a:cubicBezTo>
                <a:close/>
                <a:moveTo>
                  <a:pt x="0" y="0"/>
                </a:moveTo>
                <a:lnTo>
                  <a:pt x="4284477" y="0"/>
                </a:lnTo>
                <a:lnTo>
                  <a:pt x="4284477" y="2124236"/>
                </a:lnTo>
                <a:lnTo>
                  <a:pt x="0" y="2124236"/>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矩形 12"/>
          <p:cNvSpPr/>
          <p:nvPr/>
        </p:nvSpPr>
        <p:spPr>
          <a:xfrm>
            <a:off x="2843808" y="2968588"/>
            <a:ext cx="3467616" cy="584775"/>
          </a:xfrm>
          <a:prstGeom prst="rect">
            <a:avLst/>
          </a:prstGeom>
        </p:spPr>
        <p:txBody>
          <a:bodyPr wrap="none">
            <a:spAutoFit/>
          </a:bodyPr>
          <a:lstStyle/>
          <a:p>
            <a:pPr lvl="0"/>
            <a:r>
              <a:rPr lang="zh-CN" altLang="en-US" sz="3200" b="1" dirty="0">
                <a:solidFill>
                  <a:schemeClr val="bg1"/>
                </a:solidFill>
                <a:cs typeface="+mn-ea"/>
                <a:sym typeface="+mn-lt"/>
              </a:rPr>
              <a:t>加强护理安全管理</a:t>
            </a:r>
            <a:endParaRPr lang="zh-CN" altLang="zh-CN" sz="32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084" y="1148626"/>
            <a:ext cx="4474976" cy="2880320"/>
          </a:xfrm>
          <a:prstGeom prst="rect">
            <a:avLst/>
          </a:prstGeom>
        </p:spPr>
      </p:pic>
      <p:sp>
        <p:nvSpPr>
          <p:cNvPr id="30" name="矩形 29"/>
          <p:cNvSpPr/>
          <p:nvPr/>
        </p:nvSpPr>
        <p:spPr>
          <a:xfrm>
            <a:off x="4761683" y="1511551"/>
            <a:ext cx="3672408" cy="2124236"/>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文本占位符 119810"/>
          <p:cNvSpPr>
            <a:spLocks noGrp="1"/>
          </p:cNvSpPr>
          <p:nvPr/>
        </p:nvSpPr>
        <p:spPr>
          <a:xfrm>
            <a:off x="4680012" y="1816460"/>
            <a:ext cx="3600400" cy="3096344"/>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l"/>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7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3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9pPr>
          </a:lstStyle>
          <a:p>
            <a:pPr algn="just">
              <a:buNone/>
            </a:pPr>
            <a:r>
              <a:rPr lang="en-US" altLang="zh-CN" sz="2400" dirty="0">
                <a:solidFill>
                  <a:schemeClr val="bg1">
                    <a:lumMod val="95000"/>
                  </a:schemeClr>
                </a:solidFill>
                <a:cs typeface="+mn-ea"/>
                <a:sym typeface="+mn-lt"/>
              </a:rPr>
              <a:t>    </a:t>
            </a:r>
            <a:r>
              <a:rPr lang="zh-CN" altLang="en-US" sz="2000" dirty="0">
                <a:solidFill>
                  <a:schemeClr val="bg1">
                    <a:lumMod val="95000"/>
                  </a:schemeClr>
                </a:solidFill>
                <a:effectLst>
                  <a:outerShdw blurRad="38100" dist="38100" dir="2700000">
                    <a:srgbClr val="C0C0C0"/>
                  </a:outerShdw>
                </a:effectLst>
                <a:cs typeface="+mn-ea"/>
                <a:sym typeface="+mn-lt"/>
              </a:rPr>
              <a:t>作为一名护士长，我始终坚持高标准、严要求，努力在管理与优质服务上下功夫，加强安全护理。</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barn(inVertical)">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3067893" y="1856836"/>
            <a:ext cx="2895600" cy="2895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aphicFrame>
        <p:nvGraphicFramePr>
          <p:cNvPr id="19" name="Diagram 18"/>
          <p:cNvGraphicFramePr/>
          <p:nvPr/>
        </p:nvGraphicFramePr>
        <p:xfrm>
          <a:off x="3390527" y="2193993"/>
          <a:ext cx="2204916" cy="2204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矩形 1"/>
          <p:cNvSpPr/>
          <p:nvPr/>
        </p:nvSpPr>
        <p:spPr>
          <a:xfrm>
            <a:off x="977342" y="849593"/>
            <a:ext cx="7361274" cy="830997"/>
          </a:xfrm>
          <a:prstGeom prst="rect">
            <a:avLst/>
          </a:prstGeom>
        </p:spPr>
        <p:txBody>
          <a:bodyPr wrap="square">
            <a:spAutoFit/>
          </a:bodyPr>
          <a:lstStyle/>
          <a:p>
            <a:pPr>
              <a:buNone/>
            </a:pPr>
            <a:r>
              <a:rPr lang="zh-CN" altLang="en-US" sz="2400" b="1" dirty="0">
                <a:solidFill>
                  <a:schemeClr val="accent1"/>
                </a:solidFill>
                <a:cs typeface="+mn-ea"/>
                <a:sym typeface="+mn-lt"/>
              </a:rPr>
              <a:t>一、加强护理安全管理，完善护理风险防范措施，为患者提供优质、安全有序的护理服务</a:t>
            </a:r>
            <a:endParaRPr lang="zh-CN" altLang="en-US" sz="2400" dirty="0">
              <a:solidFill>
                <a:schemeClr val="accent1"/>
              </a:solidFill>
              <a:cs typeface="+mn-ea"/>
              <a:sym typeface="+mn-lt"/>
            </a:endParaRPr>
          </a:p>
        </p:txBody>
      </p:sp>
      <p:sp>
        <p:nvSpPr>
          <p:cNvPr id="3" name="文本框 2"/>
          <p:cNvSpPr txBox="1"/>
          <p:nvPr/>
        </p:nvSpPr>
        <p:spPr>
          <a:xfrm>
            <a:off x="921354" y="2367060"/>
            <a:ext cx="2146539" cy="2585323"/>
          </a:xfrm>
          <a:prstGeom prst="rect">
            <a:avLst/>
          </a:prstGeom>
          <a:noFill/>
        </p:spPr>
        <p:txBody>
          <a:bodyPr wrap="square" rtlCol="0">
            <a:spAutoFit/>
          </a:bodyPr>
          <a:lstStyle/>
          <a:p>
            <a:r>
              <a:rPr lang="en-US" altLang="zh-CN" dirty="0">
                <a:solidFill>
                  <a:schemeClr val="accent1"/>
                </a:solidFill>
                <a:cs typeface="+mn-ea"/>
                <a:sym typeface="+mn-lt"/>
              </a:rPr>
              <a:t>1</a:t>
            </a:r>
            <a:r>
              <a:rPr lang="zh-CN" altLang="en-US" dirty="0">
                <a:solidFill>
                  <a:schemeClr val="accent1"/>
                </a:solidFill>
                <a:cs typeface="+mn-ea"/>
                <a:sym typeface="+mn-lt"/>
              </a:rPr>
              <a:t>、努力学习专科知识，在抢救救病人和护理人员紧张时，能做到以身作则，尤其节假日，能及时赶到病区，直接参与病人抢救和护理。</a:t>
            </a:r>
          </a:p>
          <a:p>
            <a:endParaRPr lang="zh-CN" altLang="en-US" dirty="0">
              <a:cs typeface="+mn-ea"/>
              <a:sym typeface="+mn-lt"/>
            </a:endParaRPr>
          </a:p>
        </p:txBody>
      </p:sp>
      <p:sp>
        <p:nvSpPr>
          <p:cNvPr id="44" name="文本框 43"/>
          <p:cNvSpPr txBox="1"/>
          <p:nvPr/>
        </p:nvSpPr>
        <p:spPr>
          <a:xfrm>
            <a:off x="6084168" y="2388934"/>
            <a:ext cx="2146539" cy="2031325"/>
          </a:xfrm>
          <a:prstGeom prst="rect">
            <a:avLst/>
          </a:prstGeom>
          <a:noFill/>
        </p:spPr>
        <p:txBody>
          <a:bodyPr wrap="square" rtlCol="0">
            <a:spAutoFit/>
          </a:bodyPr>
          <a:lstStyle/>
          <a:p>
            <a:pPr algn="just"/>
            <a:r>
              <a:rPr lang="en-US" altLang="zh-CN" dirty="0">
                <a:solidFill>
                  <a:schemeClr val="accent1"/>
                </a:solidFill>
                <a:cs typeface="+mn-ea"/>
                <a:sym typeface="+mn-lt"/>
              </a:rPr>
              <a:t>2</a:t>
            </a:r>
            <a:r>
              <a:rPr lang="zh-CN" altLang="en-US" dirty="0">
                <a:solidFill>
                  <a:schemeClr val="accent1"/>
                </a:solidFill>
                <a:cs typeface="+mn-ea"/>
                <a:sym typeface="+mn-lt"/>
              </a:rPr>
              <a:t>、加强重点时段的管理，如夜班、午班、节假日等实行弹性排班制，合理安排护理人力，保证护理效果。</a:t>
            </a:r>
          </a:p>
          <a:p>
            <a:endParaRPr lang="zh-CN" altLang="en-US" dirty="0">
              <a:cs typeface="+mn-ea"/>
              <a:sym typeface="+mn-lt"/>
            </a:endParaRPr>
          </a:p>
        </p:txBody>
      </p:sp>
      <p:sp>
        <p:nvSpPr>
          <p:cNvPr id="45" name="文本占位符 122882"/>
          <p:cNvSpPr>
            <a:spLocks noGrp="1"/>
          </p:cNvSpPr>
          <p:nvPr/>
        </p:nvSpPr>
        <p:spPr>
          <a:xfrm>
            <a:off x="378185" y="5128604"/>
            <a:ext cx="8229600" cy="4530725"/>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l"/>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7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3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9pPr>
          </a:lstStyle>
          <a:p>
            <a:pPr>
              <a:buNone/>
            </a:pPr>
            <a:endParaRPr lang="zh-CN" altLang="en-US" sz="4400" b="1" dirty="0">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Graphic spid="19" grpId="0">
        <p:bldAsOne/>
      </p:bldGraphic>
      <p:bldP spid="2" grpId="0"/>
      <p:bldP spid="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本占位符 102402"/>
          <p:cNvSpPr>
            <a:spLocks noGrp="1"/>
          </p:cNvSpPr>
          <p:nvPr/>
        </p:nvSpPr>
        <p:spPr>
          <a:xfrm>
            <a:off x="457200" y="307182"/>
            <a:ext cx="8229600" cy="4530725"/>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l"/>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7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3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9pPr>
          </a:lstStyle>
          <a:p>
            <a:pPr>
              <a:buNone/>
            </a:pPr>
            <a:endParaRPr lang="zh-CN" altLang="en-US" sz="4400" b="1" dirty="0">
              <a:cs typeface="+mn-ea"/>
              <a:sym typeface="+mn-lt"/>
            </a:endParaRPr>
          </a:p>
        </p:txBody>
      </p:sp>
      <p:sp>
        <p:nvSpPr>
          <p:cNvPr id="3" name="文本框 2"/>
          <p:cNvSpPr txBox="1"/>
          <p:nvPr/>
        </p:nvSpPr>
        <p:spPr>
          <a:xfrm>
            <a:off x="899592" y="1376773"/>
            <a:ext cx="2620197" cy="923330"/>
          </a:xfrm>
          <a:prstGeom prst="rect">
            <a:avLst/>
          </a:prstGeom>
          <a:noFill/>
        </p:spPr>
        <p:txBody>
          <a:bodyPr wrap="square" rtlCol="0">
            <a:spAutoFit/>
          </a:bodyPr>
          <a:lstStyle/>
          <a:p>
            <a:r>
              <a:rPr lang="en-US" altLang="zh-CN" b="1" dirty="0">
                <a:solidFill>
                  <a:schemeClr val="accent1"/>
                </a:solidFill>
                <a:cs typeface="+mn-ea"/>
                <a:sym typeface="+mn-lt"/>
              </a:rPr>
              <a:t>3</a:t>
            </a:r>
            <a:r>
              <a:rPr lang="zh-CN" altLang="en-US" b="1" dirty="0">
                <a:solidFill>
                  <a:schemeClr val="accent1"/>
                </a:solidFill>
                <a:cs typeface="+mn-ea"/>
                <a:sym typeface="+mn-lt"/>
              </a:rPr>
              <a:t>、运用</a:t>
            </a:r>
            <a:r>
              <a:rPr lang="en-US" altLang="zh-CN" b="1" dirty="0">
                <a:solidFill>
                  <a:schemeClr val="accent1"/>
                </a:solidFill>
                <a:cs typeface="+mn-ea"/>
                <a:sym typeface="+mn-lt"/>
              </a:rPr>
              <a:t>PDCA</a:t>
            </a:r>
            <a:r>
              <a:rPr lang="zh-CN" altLang="en-US" b="1" dirty="0">
                <a:solidFill>
                  <a:schemeClr val="accent1"/>
                </a:solidFill>
                <a:cs typeface="+mn-ea"/>
                <a:sym typeface="+mn-lt"/>
              </a:rPr>
              <a:t>的质量改进方法落实各项措施。</a:t>
            </a:r>
          </a:p>
          <a:p>
            <a:endParaRPr lang="zh-CN" altLang="en-US" dirty="0">
              <a:cs typeface="+mn-ea"/>
              <a:sym typeface="+mn-lt"/>
            </a:endParaRPr>
          </a:p>
        </p:txBody>
      </p:sp>
      <p:sp>
        <p:nvSpPr>
          <p:cNvPr id="68" name="六边形 67"/>
          <p:cNvSpPr/>
          <p:nvPr/>
        </p:nvSpPr>
        <p:spPr>
          <a:xfrm>
            <a:off x="2925781" y="2030780"/>
            <a:ext cx="1548172" cy="1334631"/>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六边形 73"/>
          <p:cNvSpPr/>
          <p:nvPr/>
        </p:nvSpPr>
        <p:spPr>
          <a:xfrm>
            <a:off x="4301443" y="2698096"/>
            <a:ext cx="1548172" cy="1334631"/>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Freeform 21"/>
          <p:cNvSpPr/>
          <p:nvPr/>
        </p:nvSpPr>
        <p:spPr bwMode="auto">
          <a:xfrm flipH="1" flipV="1">
            <a:off x="995588" y="2249451"/>
            <a:ext cx="1946671" cy="465636"/>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accent3">
              <a:lumMod val="75000"/>
            </a:schemeClr>
          </a:solidFill>
          <a:ln>
            <a:noFill/>
          </a:ln>
        </p:spPr>
        <p:txBody>
          <a:bodyPr lIns="68271" tIns="34136" rIns="68271" bIns="34136"/>
          <a:lstStyle>
            <a:defPPr>
              <a:defRPr lang="zh-CN"/>
            </a:defPPr>
            <a:lvl1pPr marL="0" algn="l" defTabSz="909955" rtl="0" eaLnBrk="1" latinLnBrk="0" hangingPunct="1">
              <a:defRPr sz="1785" kern="1200">
                <a:solidFill>
                  <a:schemeClr val="tx1"/>
                </a:solidFill>
                <a:latin typeface="+mn-lt"/>
                <a:ea typeface="+mn-ea"/>
                <a:cs typeface="+mn-cs"/>
              </a:defRPr>
            </a:lvl1pPr>
            <a:lvl2pPr marL="455295" algn="l" defTabSz="909955" rtl="0" eaLnBrk="1" latinLnBrk="0" hangingPunct="1">
              <a:defRPr sz="1785" kern="1200">
                <a:solidFill>
                  <a:schemeClr val="tx1"/>
                </a:solidFill>
                <a:latin typeface="+mn-lt"/>
                <a:ea typeface="+mn-ea"/>
                <a:cs typeface="+mn-cs"/>
              </a:defRPr>
            </a:lvl2pPr>
            <a:lvl3pPr marL="910590" algn="l" defTabSz="909955" rtl="0" eaLnBrk="1" latinLnBrk="0" hangingPunct="1">
              <a:defRPr sz="1785" kern="1200">
                <a:solidFill>
                  <a:schemeClr val="tx1"/>
                </a:solidFill>
                <a:latin typeface="+mn-lt"/>
                <a:ea typeface="+mn-ea"/>
                <a:cs typeface="+mn-cs"/>
              </a:defRPr>
            </a:lvl3pPr>
            <a:lvl4pPr marL="1365250" algn="l" defTabSz="909955" rtl="0" eaLnBrk="1" latinLnBrk="0" hangingPunct="1">
              <a:defRPr sz="1785" kern="1200">
                <a:solidFill>
                  <a:schemeClr val="tx1"/>
                </a:solidFill>
                <a:latin typeface="+mn-lt"/>
                <a:ea typeface="+mn-ea"/>
                <a:cs typeface="+mn-cs"/>
              </a:defRPr>
            </a:lvl4pPr>
            <a:lvl5pPr marL="1820545" algn="l" defTabSz="909955" rtl="0" eaLnBrk="1" latinLnBrk="0" hangingPunct="1">
              <a:defRPr sz="1785" kern="1200">
                <a:solidFill>
                  <a:schemeClr val="tx1"/>
                </a:solidFill>
                <a:latin typeface="+mn-lt"/>
                <a:ea typeface="+mn-ea"/>
                <a:cs typeface="+mn-cs"/>
              </a:defRPr>
            </a:lvl5pPr>
            <a:lvl6pPr marL="2275840" algn="l" defTabSz="909955" rtl="0" eaLnBrk="1" latinLnBrk="0" hangingPunct="1">
              <a:defRPr sz="1785" kern="1200">
                <a:solidFill>
                  <a:schemeClr val="tx1"/>
                </a:solidFill>
                <a:latin typeface="+mn-lt"/>
                <a:ea typeface="+mn-ea"/>
                <a:cs typeface="+mn-cs"/>
              </a:defRPr>
            </a:lvl6pPr>
            <a:lvl7pPr marL="2731135" algn="l" defTabSz="909955" rtl="0" eaLnBrk="1" latinLnBrk="0" hangingPunct="1">
              <a:defRPr sz="1785" kern="1200">
                <a:solidFill>
                  <a:schemeClr val="tx1"/>
                </a:solidFill>
                <a:latin typeface="+mn-lt"/>
                <a:ea typeface="+mn-ea"/>
                <a:cs typeface="+mn-cs"/>
              </a:defRPr>
            </a:lvl7pPr>
            <a:lvl8pPr marL="3185795" algn="l" defTabSz="909955" rtl="0" eaLnBrk="1" latinLnBrk="0" hangingPunct="1">
              <a:defRPr sz="1785" kern="1200">
                <a:solidFill>
                  <a:schemeClr val="tx1"/>
                </a:solidFill>
                <a:latin typeface="+mn-lt"/>
                <a:ea typeface="+mn-ea"/>
                <a:cs typeface="+mn-cs"/>
              </a:defRPr>
            </a:lvl8pPr>
            <a:lvl9pPr marL="3641090" algn="l" defTabSz="909955" rtl="0" eaLnBrk="1" latinLnBrk="0" hangingPunct="1">
              <a:defRPr sz="1785" kern="1200">
                <a:solidFill>
                  <a:schemeClr val="tx1"/>
                </a:solidFill>
                <a:latin typeface="+mn-lt"/>
                <a:ea typeface="+mn-ea"/>
                <a:cs typeface="+mn-cs"/>
              </a:defRPr>
            </a:lvl9p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cs typeface="+mn-ea"/>
              <a:sym typeface="+mn-lt"/>
            </a:endParaRPr>
          </a:p>
        </p:txBody>
      </p:sp>
      <p:sp>
        <p:nvSpPr>
          <p:cNvPr id="76" name="Freeform 23"/>
          <p:cNvSpPr/>
          <p:nvPr/>
        </p:nvSpPr>
        <p:spPr bwMode="auto">
          <a:xfrm flipV="1">
            <a:off x="5724128" y="3567091"/>
            <a:ext cx="1946672" cy="465636"/>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accent1">
              <a:lumMod val="75000"/>
            </a:schemeClr>
          </a:solidFill>
          <a:ln>
            <a:noFill/>
          </a:ln>
        </p:spPr>
        <p:txBody>
          <a:bodyPr lIns="68271" tIns="34136" rIns="68271" bIns="34136"/>
          <a:lstStyle>
            <a:defPPr>
              <a:defRPr lang="zh-CN"/>
            </a:defPPr>
            <a:lvl1pPr marL="0" algn="l" defTabSz="909955" rtl="0" eaLnBrk="1" latinLnBrk="0" hangingPunct="1">
              <a:defRPr sz="1785" kern="1200">
                <a:solidFill>
                  <a:schemeClr val="tx1"/>
                </a:solidFill>
                <a:latin typeface="+mn-lt"/>
                <a:ea typeface="+mn-ea"/>
                <a:cs typeface="+mn-cs"/>
              </a:defRPr>
            </a:lvl1pPr>
            <a:lvl2pPr marL="455295" algn="l" defTabSz="909955" rtl="0" eaLnBrk="1" latinLnBrk="0" hangingPunct="1">
              <a:defRPr sz="1785" kern="1200">
                <a:solidFill>
                  <a:schemeClr val="tx1"/>
                </a:solidFill>
                <a:latin typeface="+mn-lt"/>
                <a:ea typeface="+mn-ea"/>
                <a:cs typeface="+mn-cs"/>
              </a:defRPr>
            </a:lvl2pPr>
            <a:lvl3pPr marL="910590" algn="l" defTabSz="909955" rtl="0" eaLnBrk="1" latinLnBrk="0" hangingPunct="1">
              <a:defRPr sz="1785" kern="1200">
                <a:solidFill>
                  <a:schemeClr val="tx1"/>
                </a:solidFill>
                <a:latin typeface="+mn-lt"/>
                <a:ea typeface="+mn-ea"/>
                <a:cs typeface="+mn-cs"/>
              </a:defRPr>
            </a:lvl3pPr>
            <a:lvl4pPr marL="1365250" algn="l" defTabSz="909955" rtl="0" eaLnBrk="1" latinLnBrk="0" hangingPunct="1">
              <a:defRPr sz="1785" kern="1200">
                <a:solidFill>
                  <a:schemeClr val="tx1"/>
                </a:solidFill>
                <a:latin typeface="+mn-lt"/>
                <a:ea typeface="+mn-ea"/>
                <a:cs typeface="+mn-cs"/>
              </a:defRPr>
            </a:lvl4pPr>
            <a:lvl5pPr marL="1820545" algn="l" defTabSz="909955" rtl="0" eaLnBrk="1" latinLnBrk="0" hangingPunct="1">
              <a:defRPr sz="1785" kern="1200">
                <a:solidFill>
                  <a:schemeClr val="tx1"/>
                </a:solidFill>
                <a:latin typeface="+mn-lt"/>
                <a:ea typeface="+mn-ea"/>
                <a:cs typeface="+mn-cs"/>
              </a:defRPr>
            </a:lvl5pPr>
            <a:lvl6pPr marL="2275840" algn="l" defTabSz="909955" rtl="0" eaLnBrk="1" latinLnBrk="0" hangingPunct="1">
              <a:defRPr sz="1785" kern="1200">
                <a:solidFill>
                  <a:schemeClr val="tx1"/>
                </a:solidFill>
                <a:latin typeface="+mn-lt"/>
                <a:ea typeface="+mn-ea"/>
                <a:cs typeface="+mn-cs"/>
              </a:defRPr>
            </a:lvl6pPr>
            <a:lvl7pPr marL="2731135" algn="l" defTabSz="909955" rtl="0" eaLnBrk="1" latinLnBrk="0" hangingPunct="1">
              <a:defRPr sz="1785" kern="1200">
                <a:solidFill>
                  <a:schemeClr val="tx1"/>
                </a:solidFill>
                <a:latin typeface="+mn-lt"/>
                <a:ea typeface="+mn-ea"/>
                <a:cs typeface="+mn-cs"/>
              </a:defRPr>
            </a:lvl7pPr>
            <a:lvl8pPr marL="3185795" algn="l" defTabSz="909955" rtl="0" eaLnBrk="1" latinLnBrk="0" hangingPunct="1">
              <a:defRPr sz="1785" kern="1200">
                <a:solidFill>
                  <a:schemeClr val="tx1"/>
                </a:solidFill>
                <a:latin typeface="+mn-lt"/>
                <a:ea typeface="+mn-ea"/>
                <a:cs typeface="+mn-cs"/>
              </a:defRPr>
            </a:lvl8pPr>
            <a:lvl9pPr marL="3641090" algn="l" defTabSz="909955" rtl="0" eaLnBrk="1" latinLnBrk="0" hangingPunct="1">
              <a:defRPr sz="1785" kern="1200">
                <a:solidFill>
                  <a:schemeClr val="tx1"/>
                </a:solidFill>
                <a:latin typeface="+mn-lt"/>
                <a:ea typeface="+mn-ea"/>
                <a:cs typeface="+mn-cs"/>
              </a:defRPr>
            </a:lvl9p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cs typeface="+mn-ea"/>
              <a:sym typeface="+mn-lt"/>
            </a:endParaRPr>
          </a:p>
        </p:txBody>
      </p:sp>
      <p:sp>
        <p:nvSpPr>
          <p:cNvPr id="77" name="文本框 76"/>
          <p:cNvSpPr txBox="1"/>
          <p:nvPr/>
        </p:nvSpPr>
        <p:spPr>
          <a:xfrm>
            <a:off x="5785117" y="1607749"/>
            <a:ext cx="2533079" cy="2308324"/>
          </a:xfrm>
          <a:prstGeom prst="rect">
            <a:avLst/>
          </a:prstGeom>
          <a:noFill/>
        </p:spPr>
        <p:txBody>
          <a:bodyPr wrap="square" rtlCol="0">
            <a:spAutoFit/>
          </a:bodyPr>
          <a:lstStyle/>
          <a:p>
            <a:r>
              <a:rPr lang="en-US" altLang="zh-CN" b="1" dirty="0">
                <a:solidFill>
                  <a:schemeClr val="accent1"/>
                </a:solidFill>
                <a:cs typeface="+mn-ea"/>
                <a:sym typeface="+mn-lt"/>
              </a:rPr>
              <a:t>4</a:t>
            </a:r>
            <a:r>
              <a:rPr lang="zh-CN" altLang="en-US" b="1" dirty="0">
                <a:solidFill>
                  <a:schemeClr val="accent1"/>
                </a:solidFill>
                <a:cs typeface="+mn-ea"/>
                <a:sym typeface="+mn-lt"/>
              </a:rPr>
              <a:t>、加强重点病人的管理，把疑难手术病人做为晨会交接班时讨论的重点，对病人现存和潜在的风险做出评估，达成共识，引起各班的重视。</a:t>
            </a:r>
          </a:p>
          <a:p>
            <a:endParaRPr lang="zh-CN" altLang="en-US" dirty="0">
              <a:cs typeface="+mn-ea"/>
              <a:sym typeface="+mn-lt"/>
            </a:endParaRPr>
          </a:p>
        </p:txBody>
      </p:sp>
      <p:sp>
        <p:nvSpPr>
          <p:cNvPr id="78" name="六边形 77"/>
          <p:cNvSpPr/>
          <p:nvPr/>
        </p:nvSpPr>
        <p:spPr>
          <a:xfrm>
            <a:off x="4395311" y="1607749"/>
            <a:ext cx="1152451" cy="993492"/>
          </a:xfrm>
          <a:prstGeom prst="hexag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六边形 78"/>
          <p:cNvSpPr/>
          <p:nvPr/>
        </p:nvSpPr>
        <p:spPr>
          <a:xfrm>
            <a:off x="1932563" y="3025799"/>
            <a:ext cx="1152451" cy="993492"/>
          </a:xfrm>
          <a:prstGeom prst="hexagon">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 name="六边形 79"/>
          <p:cNvSpPr/>
          <p:nvPr/>
        </p:nvSpPr>
        <p:spPr>
          <a:xfrm>
            <a:off x="3519788" y="3567091"/>
            <a:ext cx="547249" cy="465636"/>
          </a:xfrm>
          <a:prstGeom prst="hexag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2" name="图片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7324" y="2698095"/>
            <a:ext cx="1562291" cy="1334631"/>
          </a:xfrm>
          <a:prstGeom prst="hexagon">
            <a:avLst/>
          </a:prstGeom>
        </p:spPr>
      </p:pic>
      <p:pic>
        <p:nvPicPr>
          <p:cNvPr id="84" name="图片 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7262" y="3025799"/>
            <a:ext cx="1157752" cy="993491"/>
          </a:xfrm>
          <a:prstGeom prst="hexagon">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fade">
                                      <p:cBhvr>
                                        <p:cTn id="13" dur="1000"/>
                                        <p:tgtEl>
                                          <p:spTgt spid="84"/>
                                        </p:tgtEl>
                                      </p:cBhvr>
                                    </p:animEffect>
                                    <p:anim calcmode="lin" valueType="num">
                                      <p:cBhvr>
                                        <p:cTn id="14" dur="1000" fill="hold"/>
                                        <p:tgtEl>
                                          <p:spTgt spid="84"/>
                                        </p:tgtEl>
                                        <p:attrNameLst>
                                          <p:attrName>ppt_x</p:attrName>
                                        </p:attrNameLst>
                                      </p:cBhvr>
                                      <p:tavLst>
                                        <p:tav tm="0">
                                          <p:val>
                                            <p:strVal val="#ppt_x"/>
                                          </p:val>
                                        </p:tav>
                                        <p:tav tm="100000">
                                          <p:val>
                                            <p:strVal val="#ppt_x"/>
                                          </p:val>
                                        </p:tav>
                                      </p:tavLst>
                                    </p:anim>
                                    <p:anim calcmode="lin" valueType="num">
                                      <p:cBhvr>
                                        <p:cTn id="15"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wipe(down)">
                                      <p:cBhvr>
                                        <p:cTn id="20" dur="500"/>
                                        <p:tgtEl>
                                          <p:spTgt spid="8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barn(inVertical)">
                                      <p:cBhvr>
                                        <p:cTn id="25"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13" name="矩形 12"/>
          <p:cNvSpPr/>
          <p:nvPr/>
        </p:nvSpPr>
        <p:spPr>
          <a:xfrm>
            <a:off x="3248560" y="2926774"/>
            <a:ext cx="2646878" cy="830997"/>
          </a:xfrm>
          <a:prstGeom prst="rect">
            <a:avLst/>
          </a:prstGeom>
        </p:spPr>
        <p:txBody>
          <a:bodyPr wrap="none">
            <a:spAutoFit/>
          </a:bodyPr>
          <a:lstStyle/>
          <a:p>
            <a:pPr lvl="0" algn="ctr"/>
            <a:r>
              <a:rPr lang="zh-CN" altLang="en-US" sz="4800" b="1" dirty="0">
                <a:solidFill>
                  <a:schemeClr val="bg1"/>
                </a:solidFill>
                <a:cs typeface="+mn-ea"/>
                <a:sym typeface="+mn-lt"/>
              </a:rPr>
              <a:t>人员管理</a:t>
            </a:r>
            <a:endParaRPr lang="zh-CN" altLang="zh-CN" sz="4800" dirty="0">
              <a:solidFill>
                <a:schemeClr val="bg1"/>
              </a:solidFill>
              <a:cs typeface="+mn-ea"/>
              <a:sym typeface="+mn-lt"/>
            </a:endParaRPr>
          </a:p>
        </p:txBody>
      </p:sp>
      <p:sp>
        <p:nvSpPr>
          <p:cNvPr id="16" name="任意多边形: 形状 15"/>
          <p:cNvSpPr/>
          <p:nvPr/>
        </p:nvSpPr>
        <p:spPr>
          <a:xfrm>
            <a:off x="2429761" y="1925923"/>
            <a:ext cx="4284477" cy="2124237"/>
          </a:xfrm>
          <a:custGeom>
            <a:avLst/>
            <a:gdLst/>
            <a:ahLst/>
            <a:cxnLst/>
            <a:rect l="l" t="t" r="r" b="b"/>
            <a:pathLst>
              <a:path w="4284477" h="2124237">
                <a:moveTo>
                  <a:pt x="1331216" y="576532"/>
                </a:moveTo>
                <a:lnTo>
                  <a:pt x="1423652" y="576532"/>
                </a:lnTo>
                <a:cubicBezTo>
                  <a:pt x="1445344" y="576532"/>
                  <a:pt x="1460216" y="577600"/>
                  <a:pt x="1468268" y="579737"/>
                </a:cubicBezTo>
                <a:cubicBezTo>
                  <a:pt x="1480757" y="583187"/>
                  <a:pt x="1490822" y="590295"/>
                  <a:pt x="1498464" y="601058"/>
                </a:cubicBezTo>
                <a:cubicBezTo>
                  <a:pt x="1506105" y="611822"/>
                  <a:pt x="1509926" y="624763"/>
                  <a:pt x="1509926" y="639882"/>
                </a:cubicBezTo>
                <a:cubicBezTo>
                  <a:pt x="1509926" y="660752"/>
                  <a:pt x="1503435" y="676938"/>
                  <a:pt x="1490453" y="688442"/>
                </a:cubicBezTo>
                <a:cubicBezTo>
                  <a:pt x="1477471" y="699945"/>
                  <a:pt x="1455532" y="705696"/>
                  <a:pt x="1424638" y="705696"/>
                </a:cubicBezTo>
                <a:lnTo>
                  <a:pt x="1331216" y="705696"/>
                </a:lnTo>
                <a:close/>
                <a:moveTo>
                  <a:pt x="1960605" y="573821"/>
                </a:moveTo>
                <a:lnTo>
                  <a:pt x="2074980" y="573821"/>
                </a:lnTo>
                <a:cubicBezTo>
                  <a:pt x="2101766" y="573821"/>
                  <a:pt x="2121362" y="579326"/>
                  <a:pt x="2133769" y="590336"/>
                </a:cubicBezTo>
                <a:cubicBezTo>
                  <a:pt x="2146176" y="601346"/>
                  <a:pt x="2152380" y="615396"/>
                  <a:pt x="2152380" y="632487"/>
                </a:cubicBezTo>
                <a:cubicBezTo>
                  <a:pt x="2152380" y="644154"/>
                  <a:pt x="2149175" y="654959"/>
                  <a:pt x="2142766" y="664901"/>
                </a:cubicBezTo>
                <a:cubicBezTo>
                  <a:pt x="2136358" y="674843"/>
                  <a:pt x="2126991" y="682074"/>
                  <a:pt x="2114666" y="686593"/>
                </a:cubicBezTo>
                <a:cubicBezTo>
                  <a:pt x="2102341" y="691112"/>
                  <a:pt x="2085251" y="693371"/>
                  <a:pt x="2063395" y="693371"/>
                </a:cubicBezTo>
                <a:lnTo>
                  <a:pt x="1960605" y="693371"/>
                </a:lnTo>
                <a:close/>
                <a:moveTo>
                  <a:pt x="1702412" y="571849"/>
                </a:moveTo>
                <a:cubicBezTo>
                  <a:pt x="1707999" y="591404"/>
                  <a:pt x="1716544" y="616382"/>
                  <a:pt x="1728048" y="646784"/>
                </a:cubicBezTo>
                <a:lnTo>
                  <a:pt x="1765762" y="746861"/>
                </a:lnTo>
                <a:lnTo>
                  <a:pt x="1643253" y="746861"/>
                </a:lnTo>
                <a:lnTo>
                  <a:pt x="1682939" y="640868"/>
                </a:lnTo>
                <a:cubicBezTo>
                  <a:pt x="1691320" y="618026"/>
                  <a:pt x="1697811" y="595019"/>
                  <a:pt x="1702412" y="571849"/>
                </a:cubicBezTo>
                <a:close/>
                <a:moveTo>
                  <a:pt x="2678134" y="569137"/>
                </a:moveTo>
                <a:cubicBezTo>
                  <a:pt x="2698840" y="569137"/>
                  <a:pt x="2716135" y="578915"/>
                  <a:pt x="2730021" y="598470"/>
                </a:cubicBezTo>
                <a:cubicBezTo>
                  <a:pt x="2743907" y="618026"/>
                  <a:pt x="2750850" y="657547"/>
                  <a:pt x="2750850" y="717035"/>
                </a:cubicBezTo>
                <a:cubicBezTo>
                  <a:pt x="2750850" y="776194"/>
                  <a:pt x="2743907" y="815634"/>
                  <a:pt x="2730021" y="835353"/>
                </a:cubicBezTo>
                <a:cubicBezTo>
                  <a:pt x="2716135" y="855073"/>
                  <a:pt x="2699004" y="864933"/>
                  <a:pt x="2678627" y="864933"/>
                </a:cubicBezTo>
                <a:cubicBezTo>
                  <a:pt x="2658250" y="864933"/>
                  <a:pt x="2641118" y="855114"/>
                  <a:pt x="2627232" y="835477"/>
                </a:cubicBezTo>
                <a:cubicBezTo>
                  <a:pt x="2613346" y="815839"/>
                  <a:pt x="2606403" y="776359"/>
                  <a:pt x="2606403" y="717035"/>
                </a:cubicBezTo>
                <a:cubicBezTo>
                  <a:pt x="2606403" y="657712"/>
                  <a:pt x="2614045" y="617040"/>
                  <a:pt x="2629328" y="595019"/>
                </a:cubicBezTo>
                <a:cubicBezTo>
                  <a:pt x="2641488" y="577765"/>
                  <a:pt x="2657757" y="569137"/>
                  <a:pt x="2678134" y="569137"/>
                </a:cubicBezTo>
                <a:close/>
                <a:moveTo>
                  <a:pt x="2237356" y="533888"/>
                </a:moveTo>
                <a:lnTo>
                  <a:pt x="2237356" y="576532"/>
                </a:lnTo>
                <a:lnTo>
                  <a:pt x="2356414" y="576532"/>
                </a:lnTo>
                <a:lnTo>
                  <a:pt x="2356414" y="895252"/>
                </a:lnTo>
                <a:lnTo>
                  <a:pt x="2404234" y="895252"/>
                </a:lnTo>
                <a:lnTo>
                  <a:pt x="2404234" y="576532"/>
                </a:lnTo>
                <a:lnTo>
                  <a:pt x="2523785" y="576532"/>
                </a:lnTo>
                <a:lnTo>
                  <a:pt x="2523785" y="533888"/>
                </a:lnTo>
                <a:close/>
                <a:moveTo>
                  <a:pt x="1912785" y="533888"/>
                </a:moveTo>
                <a:lnTo>
                  <a:pt x="1912785" y="895252"/>
                </a:lnTo>
                <a:lnTo>
                  <a:pt x="1960605" y="895252"/>
                </a:lnTo>
                <a:lnTo>
                  <a:pt x="1960605" y="734783"/>
                </a:lnTo>
                <a:lnTo>
                  <a:pt x="2016067" y="734783"/>
                </a:lnTo>
                <a:cubicBezTo>
                  <a:pt x="2028392" y="734783"/>
                  <a:pt x="2037266" y="735358"/>
                  <a:pt x="2042689" y="736508"/>
                </a:cubicBezTo>
                <a:cubicBezTo>
                  <a:pt x="2050084" y="738316"/>
                  <a:pt x="2057355" y="741520"/>
                  <a:pt x="2064504" y="746122"/>
                </a:cubicBezTo>
                <a:cubicBezTo>
                  <a:pt x="2071652" y="750723"/>
                  <a:pt x="2079745" y="758775"/>
                  <a:pt x="2088784" y="770278"/>
                </a:cubicBezTo>
                <a:cubicBezTo>
                  <a:pt x="2097822" y="781782"/>
                  <a:pt x="2109325" y="798379"/>
                  <a:pt x="2123293" y="820071"/>
                </a:cubicBezTo>
                <a:lnTo>
                  <a:pt x="2171114" y="895252"/>
                </a:lnTo>
                <a:lnTo>
                  <a:pt x="2231259" y="895252"/>
                </a:lnTo>
                <a:lnTo>
                  <a:pt x="2168402" y="796900"/>
                </a:lnTo>
                <a:cubicBezTo>
                  <a:pt x="2155913" y="777673"/>
                  <a:pt x="2142684" y="761651"/>
                  <a:pt x="2128716" y="748833"/>
                </a:cubicBezTo>
                <a:cubicBezTo>
                  <a:pt x="2122143" y="742917"/>
                  <a:pt x="2112530" y="736919"/>
                  <a:pt x="2099876" y="730839"/>
                </a:cubicBezTo>
                <a:cubicBezTo>
                  <a:pt x="2134550" y="726073"/>
                  <a:pt x="2160186" y="714899"/>
                  <a:pt x="2176783" y="697315"/>
                </a:cubicBezTo>
                <a:cubicBezTo>
                  <a:pt x="2193380" y="679732"/>
                  <a:pt x="2201679" y="658122"/>
                  <a:pt x="2201679" y="632487"/>
                </a:cubicBezTo>
                <a:cubicBezTo>
                  <a:pt x="2201679" y="612603"/>
                  <a:pt x="2196667" y="594444"/>
                  <a:pt x="2186643" y="578011"/>
                </a:cubicBezTo>
                <a:cubicBezTo>
                  <a:pt x="2176619" y="561578"/>
                  <a:pt x="2163226" y="550116"/>
                  <a:pt x="2146464" y="543625"/>
                </a:cubicBezTo>
                <a:cubicBezTo>
                  <a:pt x="2129702" y="537134"/>
                  <a:pt x="2105217" y="533888"/>
                  <a:pt x="2073008" y="533888"/>
                </a:cubicBezTo>
                <a:close/>
                <a:moveTo>
                  <a:pt x="1677762" y="533888"/>
                </a:moveTo>
                <a:lnTo>
                  <a:pt x="1538985" y="895252"/>
                </a:lnTo>
                <a:lnTo>
                  <a:pt x="1589763" y="895252"/>
                </a:lnTo>
                <a:lnTo>
                  <a:pt x="1629449" y="785808"/>
                </a:lnTo>
                <a:lnTo>
                  <a:pt x="1780551" y="785808"/>
                </a:lnTo>
                <a:lnTo>
                  <a:pt x="1822702" y="895252"/>
                </a:lnTo>
                <a:lnTo>
                  <a:pt x="1877178" y="895252"/>
                </a:lnTo>
                <a:lnTo>
                  <a:pt x="1729280" y="533888"/>
                </a:lnTo>
                <a:close/>
                <a:moveTo>
                  <a:pt x="1283396" y="533888"/>
                </a:moveTo>
                <a:lnTo>
                  <a:pt x="1283396" y="895252"/>
                </a:lnTo>
                <a:lnTo>
                  <a:pt x="1331216" y="895252"/>
                </a:lnTo>
                <a:lnTo>
                  <a:pt x="1331216" y="748340"/>
                </a:lnTo>
                <a:lnTo>
                  <a:pt x="1423899" y="748340"/>
                </a:lnTo>
                <a:cubicBezTo>
                  <a:pt x="1475006" y="748340"/>
                  <a:pt x="1510337" y="737700"/>
                  <a:pt x="1529892" y="716419"/>
                </a:cubicBezTo>
                <a:cubicBezTo>
                  <a:pt x="1549448" y="695138"/>
                  <a:pt x="1559225" y="669133"/>
                  <a:pt x="1559225" y="638403"/>
                </a:cubicBezTo>
                <a:cubicBezTo>
                  <a:pt x="1559225" y="620491"/>
                  <a:pt x="1555569" y="604057"/>
                  <a:pt x="1548256" y="589103"/>
                </a:cubicBezTo>
                <a:cubicBezTo>
                  <a:pt x="1540943" y="574149"/>
                  <a:pt x="1531289" y="562523"/>
                  <a:pt x="1519293" y="554224"/>
                </a:cubicBezTo>
                <a:cubicBezTo>
                  <a:pt x="1507297" y="545925"/>
                  <a:pt x="1492425" y="540297"/>
                  <a:pt x="1474677" y="537339"/>
                </a:cubicBezTo>
                <a:cubicBezTo>
                  <a:pt x="1462023" y="535038"/>
                  <a:pt x="1443701" y="533888"/>
                  <a:pt x="1419708" y="533888"/>
                </a:cubicBezTo>
                <a:close/>
                <a:moveTo>
                  <a:pt x="2957070" y="532409"/>
                </a:moveTo>
                <a:cubicBezTo>
                  <a:pt x="2922725" y="532409"/>
                  <a:pt x="2895364" y="541324"/>
                  <a:pt x="2874987" y="559154"/>
                </a:cubicBezTo>
                <a:cubicBezTo>
                  <a:pt x="2854610" y="576984"/>
                  <a:pt x="2842860" y="602907"/>
                  <a:pt x="2839738" y="636924"/>
                </a:cubicBezTo>
                <a:lnTo>
                  <a:pt x="2885340" y="641607"/>
                </a:lnTo>
                <a:cubicBezTo>
                  <a:pt x="2885504" y="618929"/>
                  <a:pt x="2891995" y="601182"/>
                  <a:pt x="2904813" y="588364"/>
                </a:cubicBezTo>
                <a:cubicBezTo>
                  <a:pt x="2917631" y="575546"/>
                  <a:pt x="2934721" y="569137"/>
                  <a:pt x="2956084" y="569137"/>
                </a:cubicBezTo>
                <a:cubicBezTo>
                  <a:pt x="2976297" y="569137"/>
                  <a:pt x="2992689" y="575176"/>
                  <a:pt x="3005260" y="587255"/>
                </a:cubicBezTo>
                <a:cubicBezTo>
                  <a:pt x="3017832" y="599333"/>
                  <a:pt x="3024117" y="614164"/>
                  <a:pt x="3024117" y="631747"/>
                </a:cubicBezTo>
                <a:cubicBezTo>
                  <a:pt x="3024117" y="648509"/>
                  <a:pt x="3017215" y="666298"/>
                  <a:pt x="3003412" y="685114"/>
                </a:cubicBezTo>
                <a:cubicBezTo>
                  <a:pt x="2989608" y="703930"/>
                  <a:pt x="2963068" y="729442"/>
                  <a:pt x="2923793" y="761651"/>
                </a:cubicBezTo>
                <a:cubicBezTo>
                  <a:pt x="2898486" y="782357"/>
                  <a:pt x="2879136" y="800597"/>
                  <a:pt x="2865743" y="816373"/>
                </a:cubicBezTo>
                <a:cubicBezTo>
                  <a:pt x="2852350" y="832149"/>
                  <a:pt x="2842614" y="848171"/>
                  <a:pt x="2836533" y="864440"/>
                </a:cubicBezTo>
                <a:cubicBezTo>
                  <a:pt x="2832754" y="874300"/>
                  <a:pt x="2831028" y="884571"/>
                  <a:pt x="2831357" y="895252"/>
                </a:cubicBezTo>
                <a:lnTo>
                  <a:pt x="3070212" y="895252"/>
                </a:lnTo>
                <a:lnTo>
                  <a:pt x="3070212" y="852608"/>
                </a:lnTo>
                <a:lnTo>
                  <a:pt x="2892981" y="852608"/>
                </a:lnTo>
                <a:cubicBezTo>
                  <a:pt x="2897911" y="844556"/>
                  <a:pt x="2904156" y="836545"/>
                  <a:pt x="2911715" y="828575"/>
                </a:cubicBezTo>
                <a:cubicBezTo>
                  <a:pt x="2919274" y="820605"/>
                  <a:pt x="2936365" y="805445"/>
                  <a:pt x="2962986" y="783096"/>
                </a:cubicBezTo>
                <a:cubicBezTo>
                  <a:pt x="2994866" y="756146"/>
                  <a:pt x="3017667" y="734947"/>
                  <a:pt x="3031389" y="719500"/>
                </a:cubicBezTo>
                <a:cubicBezTo>
                  <a:pt x="3045111" y="704053"/>
                  <a:pt x="3054929" y="689345"/>
                  <a:pt x="3060845" y="675377"/>
                </a:cubicBezTo>
                <a:cubicBezTo>
                  <a:pt x="3066761" y="661409"/>
                  <a:pt x="3069719" y="647194"/>
                  <a:pt x="3069719" y="632733"/>
                </a:cubicBezTo>
                <a:cubicBezTo>
                  <a:pt x="3069719" y="604304"/>
                  <a:pt x="3059613" y="580476"/>
                  <a:pt x="3039400" y="561249"/>
                </a:cubicBezTo>
                <a:cubicBezTo>
                  <a:pt x="3019187" y="542023"/>
                  <a:pt x="2991744" y="532409"/>
                  <a:pt x="2957070" y="532409"/>
                </a:cubicBezTo>
                <a:close/>
                <a:moveTo>
                  <a:pt x="2678627" y="532409"/>
                </a:moveTo>
                <a:cubicBezTo>
                  <a:pt x="2652334" y="532409"/>
                  <a:pt x="2630519" y="539475"/>
                  <a:pt x="2613182" y="553608"/>
                </a:cubicBezTo>
                <a:cubicBezTo>
                  <a:pt x="2595845" y="567740"/>
                  <a:pt x="2582781" y="587830"/>
                  <a:pt x="2573989" y="613876"/>
                </a:cubicBezTo>
                <a:cubicBezTo>
                  <a:pt x="2565197" y="639923"/>
                  <a:pt x="2560801" y="674309"/>
                  <a:pt x="2560801" y="717035"/>
                </a:cubicBezTo>
                <a:cubicBezTo>
                  <a:pt x="2560801" y="784904"/>
                  <a:pt x="2572715" y="833874"/>
                  <a:pt x="2596543" y="863947"/>
                </a:cubicBezTo>
                <a:cubicBezTo>
                  <a:pt x="2616428" y="888925"/>
                  <a:pt x="2643789" y="901415"/>
                  <a:pt x="2678627" y="901415"/>
                </a:cubicBezTo>
                <a:cubicBezTo>
                  <a:pt x="2705084" y="901415"/>
                  <a:pt x="2726981" y="894307"/>
                  <a:pt x="2744318" y="880093"/>
                </a:cubicBezTo>
                <a:cubicBezTo>
                  <a:pt x="2761655" y="865878"/>
                  <a:pt x="2774678" y="845747"/>
                  <a:pt x="2783388" y="819701"/>
                </a:cubicBezTo>
                <a:cubicBezTo>
                  <a:pt x="2792097" y="793654"/>
                  <a:pt x="2796452" y="759433"/>
                  <a:pt x="2796452" y="717035"/>
                </a:cubicBezTo>
                <a:cubicBezTo>
                  <a:pt x="2796452" y="681211"/>
                  <a:pt x="2793741" y="652741"/>
                  <a:pt x="2788318" y="631624"/>
                </a:cubicBezTo>
                <a:cubicBezTo>
                  <a:pt x="2782895" y="610507"/>
                  <a:pt x="2775418" y="592595"/>
                  <a:pt x="2765887" y="577888"/>
                </a:cubicBezTo>
                <a:cubicBezTo>
                  <a:pt x="2756355" y="563180"/>
                  <a:pt x="2744277" y="551923"/>
                  <a:pt x="2729652" y="544118"/>
                </a:cubicBezTo>
                <a:cubicBezTo>
                  <a:pt x="2715026" y="536312"/>
                  <a:pt x="2698018" y="532409"/>
                  <a:pt x="2678627" y="532409"/>
                </a:cubicBezTo>
                <a:close/>
                <a:moveTo>
                  <a:pt x="0" y="0"/>
                </a:moveTo>
                <a:lnTo>
                  <a:pt x="4284477" y="0"/>
                </a:lnTo>
                <a:lnTo>
                  <a:pt x="4284477" y="2124237"/>
                </a:lnTo>
                <a:lnTo>
                  <a:pt x="0" y="2124237"/>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Pentagon 35"/>
          <p:cNvSpPr/>
          <p:nvPr/>
        </p:nvSpPr>
        <p:spPr>
          <a:xfrm>
            <a:off x="976703" y="1834152"/>
            <a:ext cx="1397531" cy="1226214"/>
          </a:xfrm>
          <a:prstGeom prst="homePlate">
            <a:avLst>
              <a:gd name="adj" fmla="val 29885"/>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700" b="1" dirty="0">
              <a:cs typeface="+mn-ea"/>
              <a:sym typeface="+mn-lt"/>
            </a:endParaRPr>
          </a:p>
        </p:txBody>
      </p:sp>
      <p:sp>
        <p:nvSpPr>
          <p:cNvPr id="83" name="Pentagon 69"/>
          <p:cNvSpPr/>
          <p:nvPr/>
        </p:nvSpPr>
        <p:spPr>
          <a:xfrm>
            <a:off x="976703" y="3472644"/>
            <a:ext cx="1397531" cy="1226214"/>
          </a:xfrm>
          <a:prstGeom prst="homePlate">
            <a:avLst>
              <a:gd name="adj" fmla="val 30723"/>
            </a:avLst>
          </a:prstGeom>
          <a:blipFill dpi="0" rotWithShape="1">
            <a:blip r:embed="rId4" cstate="print"/>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tLang="zh-CN" sz="1700" b="1" dirty="0">
              <a:cs typeface="+mn-ea"/>
              <a:sym typeface="+mn-lt"/>
            </a:endParaRPr>
          </a:p>
        </p:txBody>
      </p:sp>
      <p:sp>
        <p:nvSpPr>
          <p:cNvPr id="86" name="TextBox 75"/>
          <p:cNvSpPr txBox="1"/>
          <p:nvPr/>
        </p:nvSpPr>
        <p:spPr>
          <a:xfrm>
            <a:off x="2822136" y="1731638"/>
            <a:ext cx="65" cy="184666"/>
          </a:xfrm>
          <a:prstGeom prst="rect">
            <a:avLst/>
          </a:prstGeom>
          <a:noFill/>
        </p:spPr>
        <p:txBody>
          <a:bodyPr wrap="none" lIns="0" tIns="0" rIns="0" bIns="0" rtlCol="0" anchor="t">
            <a:spAutoFit/>
          </a:bodyPr>
          <a:lstStyle/>
          <a:p>
            <a:endParaRPr lang="en-US" sz="1200" b="1" dirty="0">
              <a:solidFill>
                <a:schemeClr val="tx1">
                  <a:lumMod val="75000"/>
                  <a:lumOff val="25000"/>
                </a:schemeClr>
              </a:solidFill>
              <a:cs typeface="+mn-ea"/>
              <a:sym typeface="+mn-lt"/>
            </a:endParaRPr>
          </a:p>
        </p:txBody>
      </p:sp>
      <p:sp>
        <p:nvSpPr>
          <p:cNvPr id="13" name="文本占位符 105474"/>
          <p:cNvSpPr>
            <a:spLocks noGrp="1"/>
          </p:cNvSpPr>
          <p:nvPr/>
        </p:nvSpPr>
        <p:spPr>
          <a:xfrm>
            <a:off x="457200" y="307182"/>
            <a:ext cx="8229600" cy="4530725"/>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l"/>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7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3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9pPr>
          </a:lstStyle>
          <a:p>
            <a:pPr>
              <a:buNone/>
            </a:pPr>
            <a:endParaRPr lang="zh-CN" altLang="en-US" sz="4400" b="1" dirty="0">
              <a:cs typeface="+mn-ea"/>
              <a:sym typeface="+mn-lt"/>
            </a:endParaRPr>
          </a:p>
        </p:txBody>
      </p:sp>
      <p:sp>
        <p:nvSpPr>
          <p:cNvPr id="2" name="文本框 1"/>
          <p:cNvSpPr txBox="1"/>
          <p:nvPr/>
        </p:nvSpPr>
        <p:spPr>
          <a:xfrm>
            <a:off x="971788" y="543028"/>
            <a:ext cx="7226409" cy="830997"/>
          </a:xfrm>
          <a:prstGeom prst="rect">
            <a:avLst/>
          </a:prstGeom>
          <a:noFill/>
        </p:spPr>
        <p:txBody>
          <a:bodyPr wrap="square" rtlCol="0">
            <a:spAutoFit/>
          </a:bodyPr>
          <a:lstStyle/>
          <a:p>
            <a:r>
              <a:rPr lang="zh-CN" altLang="en-US" sz="2400" b="1" dirty="0">
                <a:solidFill>
                  <a:schemeClr val="accent1"/>
                </a:solidFill>
                <a:cs typeface="+mn-ea"/>
                <a:sym typeface="+mn-lt"/>
              </a:rPr>
              <a:t>二、以病人为中心，加强护患沟通，提高病人满意度，体现优质护理特色</a:t>
            </a:r>
            <a:endParaRPr lang="zh-CN" altLang="en-US" sz="2400" dirty="0">
              <a:solidFill>
                <a:schemeClr val="accent1"/>
              </a:solidFill>
              <a:cs typeface="+mn-ea"/>
              <a:sym typeface="+mn-lt"/>
            </a:endParaRPr>
          </a:p>
        </p:txBody>
      </p:sp>
      <p:sp>
        <p:nvSpPr>
          <p:cNvPr id="3" name="文本框 2"/>
          <p:cNvSpPr txBox="1"/>
          <p:nvPr/>
        </p:nvSpPr>
        <p:spPr>
          <a:xfrm>
            <a:off x="2465671" y="1846331"/>
            <a:ext cx="5719533" cy="1477328"/>
          </a:xfrm>
          <a:prstGeom prst="rect">
            <a:avLst/>
          </a:prstGeom>
          <a:noFill/>
        </p:spPr>
        <p:txBody>
          <a:bodyPr wrap="square" rtlCol="0">
            <a:spAutoFit/>
          </a:bodyPr>
          <a:lstStyle/>
          <a:p>
            <a:pPr>
              <a:buNone/>
            </a:pPr>
            <a:r>
              <a:rPr lang="en-US" altLang="zh-CN" b="1" dirty="0">
                <a:solidFill>
                  <a:schemeClr val="accent1"/>
                </a:solidFill>
                <a:cs typeface="+mn-ea"/>
                <a:sym typeface="+mn-lt"/>
              </a:rPr>
              <a:t>1</a:t>
            </a:r>
            <a:r>
              <a:rPr lang="zh-CN" altLang="en-US" b="1" dirty="0">
                <a:solidFill>
                  <a:schemeClr val="accent1"/>
                </a:solidFill>
                <a:cs typeface="+mn-ea"/>
                <a:sym typeface="+mn-lt"/>
              </a:rPr>
              <a:t>、我科从</a:t>
            </a:r>
            <a:r>
              <a:rPr lang="en-US" altLang="zh-CN" b="1" dirty="0">
                <a:solidFill>
                  <a:schemeClr val="accent1"/>
                </a:solidFill>
                <a:cs typeface="+mn-ea"/>
                <a:sym typeface="+mn-lt"/>
              </a:rPr>
              <a:t>11</a:t>
            </a:r>
            <a:r>
              <a:rPr lang="zh-CN" altLang="en-US" b="1" dirty="0">
                <a:solidFill>
                  <a:schemeClr val="accent1"/>
                </a:solidFill>
                <a:cs typeface="+mn-ea"/>
                <a:sym typeface="+mn-lt"/>
              </a:rPr>
              <a:t>月</a:t>
            </a:r>
            <a:r>
              <a:rPr lang="en-US" altLang="zh-CN" b="1" dirty="0">
                <a:solidFill>
                  <a:schemeClr val="accent1"/>
                </a:solidFill>
                <a:cs typeface="+mn-ea"/>
                <a:sym typeface="+mn-lt"/>
              </a:rPr>
              <a:t>1</a:t>
            </a:r>
            <a:r>
              <a:rPr lang="zh-CN" altLang="en-US" b="1" dirty="0">
                <a:solidFill>
                  <a:schemeClr val="accent1"/>
                </a:solidFill>
                <a:cs typeface="+mn-ea"/>
                <a:sym typeface="+mn-lt"/>
              </a:rPr>
              <a:t>日设立一间监护病室，同时能接纳四位手术后病人，专门用于接收从手术室做完手术后返回科室的病人，集中管理，提供专护，待各项监测指标正常，病情平稳，平均</a:t>
            </a:r>
            <a:r>
              <a:rPr lang="en-US" altLang="zh-CN" b="1" dirty="0">
                <a:solidFill>
                  <a:schemeClr val="accent1"/>
                </a:solidFill>
                <a:cs typeface="+mn-ea"/>
                <a:sym typeface="+mn-lt"/>
              </a:rPr>
              <a:t>7</a:t>
            </a:r>
            <a:r>
              <a:rPr lang="zh-CN" altLang="en-US" b="1" dirty="0">
                <a:solidFill>
                  <a:schemeClr val="accent1"/>
                </a:solidFill>
                <a:cs typeface="+mn-ea"/>
                <a:sym typeface="+mn-lt"/>
              </a:rPr>
              <a:t>小时，遵医嘱停特护，再把病人安全护送回原病房。</a:t>
            </a:r>
          </a:p>
        </p:txBody>
      </p:sp>
      <p:sp>
        <p:nvSpPr>
          <p:cNvPr id="16" name="文本占位符 106498"/>
          <p:cNvSpPr>
            <a:spLocks noGrp="1"/>
          </p:cNvSpPr>
          <p:nvPr/>
        </p:nvSpPr>
        <p:spPr>
          <a:xfrm>
            <a:off x="609600" y="459582"/>
            <a:ext cx="8229600" cy="4530725"/>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l"/>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7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3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9pPr>
          </a:lstStyle>
          <a:p>
            <a:pPr>
              <a:buNone/>
            </a:pPr>
            <a:endParaRPr lang="zh-CN" altLang="en-US" sz="3600" b="1" dirty="0">
              <a:cs typeface="+mn-ea"/>
              <a:sym typeface="+mn-lt"/>
            </a:endParaRPr>
          </a:p>
        </p:txBody>
      </p:sp>
      <p:sp>
        <p:nvSpPr>
          <p:cNvPr id="17" name="文本占位符 107522"/>
          <p:cNvSpPr>
            <a:spLocks noGrp="1"/>
          </p:cNvSpPr>
          <p:nvPr/>
        </p:nvSpPr>
        <p:spPr>
          <a:xfrm>
            <a:off x="762000" y="611982"/>
            <a:ext cx="8229600" cy="4530725"/>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l"/>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7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3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9pPr>
          </a:lstStyle>
          <a:p>
            <a:endParaRPr lang="zh-CN" altLang="en-US" b="1" dirty="0">
              <a:cs typeface="+mn-ea"/>
              <a:sym typeface="+mn-lt"/>
            </a:endParaRPr>
          </a:p>
        </p:txBody>
      </p:sp>
      <p:sp>
        <p:nvSpPr>
          <p:cNvPr id="18" name="文本框 17"/>
          <p:cNvSpPr txBox="1"/>
          <p:nvPr/>
        </p:nvSpPr>
        <p:spPr>
          <a:xfrm>
            <a:off x="2456089" y="3793363"/>
            <a:ext cx="5719533" cy="646331"/>
          </a:xfrm>
          <a:prstGeom prst="rect">
            <a:avLst/>
          </a:prstGeom>
          <a:noFill/>
        </p:spPr>
        <p:txBody>
          <a:bodyPr wrap="square" rtlCol="0">
            <a:spAutoFit/>
          </a:bodyPr>
          <a:lstStyle/>
          <a:p>
            <a:pPr>
              <a:buNone/>
            </a:pPr>
            <a:r>
              <a:rPr lang="en-US" altLang="zh-CN" b="1" dirty="0">
                <a:solidFill>
                  <a:schemeClr val="accent1"/>
                </a:solidFill>
                <a:cs typeface="+mn-ea"/>
                <a:sym typeface="+mn-lt"/>
              </a:rPr>
              <a:t>2</a:t>
            </a:r>
            <a:r>
              <a:rPr lang="zh-CN" altLang="en-US" b="1" dirty="0">
                <a:solidFill>
                  <a:schemeClr val="accent1"/>
                </a:solidFill>
                <a:cs typeface="+mn-ea"/>
                <a:sym typeface="+mn-lt"/>
              </a:rPr>
              <a:t>、是集责任制整体护理、人性化护理</a:t>
            </a:r>
          </a:p>
          <a:p>
            <a:pPr>
              <a:buNone/>
            </a:pPr>
            <a:r>
              <a:rPr lang="zh-CN" altLang="en-US" b="1" dirty="0">
                <a:solidFill>
                  <a:schemeClr val="accent1"/>
                </a:solidFill>
                <a:cs typeface="+mn-ea"/>
                <a:sym typeface="+mn-lt"/>
              </a:rPr>
              <a:t>于一体的临床护理管理新模式。</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slide(fromLeft)">
                                      <p:cBhvr>
                                        <p:cTn id="7" dur="500"/>
                                        <p:tgtEl>
                                          <p:spTgt spid="81"/>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slide(fromLeft)">
                                      <p:cBhvr>
                                        <p:cTn id="11"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5915" y="1621080"/>
            <a:ext cx="3272359" cy="2253185"/>
          </a:xfrm>
          <a:prstGeom prst="rect">
            <a:avLst/>
          </a:prstGeom>
        </p:spPr>
      </p:pic>
      <p:sp>
        <p:nvSpPr>
          <p:cNvPr id="17" name="矩形 16"/>
          <p:cNvSpPr/>
          <p:nvPr/>
        </p:nvSpPr>
        <p:spPr>
          <a:xfrm>
            <a:off x="1023506" y="3055744"/>
            <a:ext cx="7147502" cy="818521"/>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文本占位符 177153"/>
          <p:cNvSpPr>
            <a:spLocks noGrp="1"/>
          </p:cNvSpPr>
          <p:nvPr/>
        </p:nvSpPr>
        <p:spPr>
          <a:xfrm>
            <a:off x="457200" y="307182"/>
            <a:ext cx="8229600" cy="4530725"/>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l"/>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7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l"/>
              <a:defRPr sz="23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000" b="0" i="0" u="none" kern="1200" baseline="0">
                <a:solidFill>
                  <a:schemeClr val="tx1"/>
                </a:solidFill>
                <a:latin typeface="+mn-lt"/>
                <a:ea typeface="+mn-ea"/>
                <a:cs typeface="+mn-cs"/>
              </a:defRPr>
            </a:lvl9pPr>
          </a:lstStyle>
          <a:p>
            <a:pPr>
              <a:buNone/>
            </a:pPr>
            <a:endParaRPr lang="zh-CN" altLang="en-US" sz="4400" b="1" dirty="0">
              <a:solidFill>
                <a:schemeClr val="accent1"/>
              </a:solidFill>
              <a:cs typeface="+mn-ea"/>
              <a:sym typeface="+mn-lt"/>
            </a:endParaRPr>
          </a:p>
        </p:txBody>
      </p:sp>
      <p:sp>
        <p:nvSpPr>
          <p:cNvPr id="2" name="文本框 1"/>
          <p:cNvSpPr txBox="1"/>
          <p:nvPr/>
        </p:nvSpPr>
        <p:spPr>
          <a:xfrm>
            <a:off x="1016251" y="513084"/>
            <a:ext cx="7111498" cy="1107996"/>
          </a:xfrm>
          <a:prstGeom prst="rect">
            <a:avLst/>
          </a:prstGeom>
          <a:noFill/>
        </p:spPr>
        <p:txBody>
          <a:bodyPr wrap="square" rtlCol="0">
            <a:spAutoFit/>
          </a:bodyPr>
          <a:lstStyle/>
          <a:p>
            <a:r>
              <a:rPr lang="en-US" altLang="zh-CN" sz="2400" b="1" dirty="0">
                <a:solidFill>
                  <a:schemeClr val="accent1"/>
                </a:solidFill>
                <a:cs typeface="+mn-ea"/>
                <a:sym typeface="+mn-lt"/>
              </a:rPr>
              <a:t>3</a:t>
            </a:r>
            <a:r>
              <a:rPr lang="zh-CN" altLang="en-US" sz="2400" b="1" dirty="0">
                <a:solidFill>
                  <a:schemeClr val="accent1"/>
                </a:solidFill>
                <a:cs typeface="+mn-ea"/>
                <a:sym typeface="+mn-lt"/>
              </a:rPr>
              <a:t>、为患者提供连续、全程的高技术、高质量的优质服务。</a:t>
            </a:r>
          </a:p>
          <a:p>
            <a:endParaRPr lang="zh-CN" altLang="en-US" dirty="0">
              <a:cs typeface="+mn-ea"/>
              <a:sym typeface="+mn-lt"/>
            </a:endParaRPr>
          </a:p>
        </p:txBody>
      </p:sp>
      <p:pic>
        <p:nvPicPr>
          <p:cNvPr id="13" name="图片 12" descr="IMG_0182"/>
          <p:cNvPicPr>
            <a:picLocks noChangeAspect="1"/>
          </p:cNvPicPr>
          <p:nvPr/>
        </p:nvPicPr>
        <p:blipFill>
          <a:blip r:embed="rId4" cstate="print"/>
          <a:stretch>
            <a:fillRect/>
          </a:stretch>
        </p:blipFill>
        <p:spPr>
          <a:xfrm>
            <a:off x="1023506" y="1621080"/>
            <a:ext cx="1951892" cy="1936205"/>
          </a:xfrm>
          <a:prstGeom prst="rect">
            <a:avLst/>
          </a:prstGeom>
          <a:noFill/>
          <a:ln w="9525">
            <a:noFill/>
          </a:ln>
        </p:spPr>
      </p:pic>
      <p:sp>
        <p:nvSpPr>
          <p:cNvPr id="5" name="文本框 4"/>
          <p:cNvSpPr txBox="1"/>
          <p:nvPr/>
        </p:nvSpPr>
        <p:spPr>
          <a:xfrm>
            <a:off x="890237" y="3941130"/>
            <a:ext cx="7363526" cy="1200329"/>
          </a:xfrm>
          <a:prstGeom prst="rect">
            <a:avLst/>
          </a:prstGeom>
          <a:noFill/>
        </p:spPr>
        <p:txBody>
          <a:bodyPr wrap="square" rtlCol="0">
            <a:spAutoFit/>
          </a:bodyPr>
          <a:lstStyle/>
          <a:p>
            <a:r>
              <a:rPr lang="en-US" altLang="zh-CN" b="1" dirty="0">
                <a:solidFill>
                  <a:schemeClr val="accent1"/>
                </a:solidFill>
                <a:effectLst>
                  <a:outerShdw blurRad="38100" dist="38100" dir="2700000">
                    <a:srgbClr val="C0C0C0"/>
                  </a:outerShdw>
                </a:effectLst>
                <a:cs typeface="+mn-ea"/>
                <a:sym typeface="+mn-lt"/>
              </a:rPr>
              <a:t>4</a:t>
            </a:r>
            <a:r>
              <a:rPr lang="zh-CN" altLang="en-US" b="1" dirty="0">
                <a:solidFill>
                  <a:schemeClr val="accent1"/>
                </a:solidFill>
                <a:effectLst>
                  <a:outerShdw blurRad="38100" dist="38100" dir="2700000">
                    <a:srgbClr val="C0C0C0"/>
                  </a:outerShdw>
                </a:effectLst>
                <a:cs typeface="+mn-ea"/>
                <a:sym typeface="+mn-lt"/>
              </a:rPr>
              <a:t>、在专护过程中，有利于护士随时观察病情，对基础护理能踏踏实实做到位，对出入量记录更加准确，在患者及家属心中建立起实实在在的安全感和信任感，得到患者及家属的高度评价。</a:t>
            </a:r>
          </a:p>
          <a:p>
            <a:endParaRPr lang="zh-CN" altLang="en-US" dirty="0">
              <a:cs typeface="+mn-ea"/>
              <a:sym typeface="+mn-lt"/>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P spid="5" grpId="0"/>
    </p:bldLst>
  </p:timing>
</p:sld>
</file>

<file path=ppt/theme/theme1.xml><?xml version="1.0" encoding="utf-8"?>
<a:theme xmlns:a="http://schemas.openxmlformats.org/drawingml/2006/main" name="Office 主题​​">
  <a:themeElements>
    <a:clrScheme name="自定义 1290">
      <a:dk1>
        <a:sysClr val="windowText" lastClr="000000"/>
      </a:dk1>
      <a:lt1>
        <a:sysClr val="window" lastClr="FFFFFF"/>
      </a:lt1>
      <a:dk2>
        <a:srgbClr val="444D26"/>
      </a:dk2>
      <a:lt2>
        <a:srgbClr val="FEFAC9"/>
      </a:lt2>
      <a:accent1>
        <a:srgbClr val="10939B"/>
      </a:accent1>
      <a:accent2>
        <a:srgbClr val="74D4E4"/>
      </a:accent2>
      <a:accent3>
        <a:srgbClr val="10939B"/>
      </a:accent3>
      <a:accent4>
        <a:srgbClr val="74D4E4"/>
      </a:accent4>
      <a:accent5>
        <a:srgbClr val="10939B"/>
      </a:accent5>
      <a:accent6>
        <a:srgbClr val="74D4E4"/>
      </a:accent6>
      <a:hlink>
        <a:srgbClr val="8E58B6"/>
      </a:hlink>
      <a:folHlink>
        <a:srgbClr val="7F6F6F"/>
      </a:folHlink>
    </a:clrScheme>
    <a:fontScheme name="Temp">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1305</Words>
  <Application>Microsoft Office PowerPoint</Application>
  <PresentationFormat>自定义</PresentationFormat>
  <Paragraphs>123</Paragraphs>
  <Slides>24</Slides>
  <Notes>24</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24</vt:i4>
      </vt:variant>
    </vt:vector>
  </HeadingPairs>
  <TitlesOfParts>
    <vt:vector size="30" baseType="lpstr">
      <vt:lpstr>Arial Unicode MS</vt:lpstr>
      <vt:lpstr>等线</vt:lpstr>
      <vt:lpstr>微软雅黑</vt:lpstr>
      <vt:lpstr>Arial</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 </dc:creator>
  <cp:lastModifiedBy>天 下</cp:lastModifiedBy>
  <cp:revision>174</cp:revision>
  <dcterms:created xsi:type="dcterms:W3CDTF">2017-06-20T12:02:00Z</dcterms:created>
  <dcterms:modified xsi:type="dcterms:W3CDTF">2021-01-05T16:38:01Z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2052-11.1.0.8013</vt:lpwstr>
  </property>
</Properties>
</file>