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5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488" r:id="rId2"/>
    <p:sldId id="492" r:id="rId3"/>
    <p:sldId id="463" r:id="rId4"/>
    <p:sldId id="464" r:id="rId5"/>
    <p:sldId id="470" r:id="rId6"/>
    <p:sldId id="498" r:id="rId7"/>
    <p:sldId id="499" r:id="rId8"/>
    <p:sldId id="506" r:id="rId9"/>
    <p:sldId id="474" r:id="rId10"/>
    <p:sldId id="500" r:id="rId11"/>
    <p:sldId id="501" r:id="rId12"/>
    <p:sldId id="507" r:id="rId13"/>
    <p:sldId id="479" r:id="rId14"/>
    <p:sldId id="502" r:id="rId15"/>
    <p:sldId id="508" r:id="rId16"/>
    <p:sldId id="503" r:id="rId17"/>
    <p:sldId id="504" r:id="rId18"/>
    <p:sldId id="509" r:id="rId19"/>
    <p:sldId id="476" r:id="rId20"/>
    <p:sldId id="505" r:id="rId21"/>
    <p:sldId id="510" r:id="rId22"/>
    <p:sldId id="475" r:id="rId23"/>
    <p:sldId id="468" r:id="rId24"/>
  </p:sldIdLst>
  <p:sldSz cx="12192000" cy="6858000"/>
  <p:notesSz cx="6858000" cy="9144000"/>
  <p:embeddedFontLst>
    <p:embeddedFont>
      <p:font typeface="字体视界-简圆体" panose="02010600030101010101" charset="-122"/>
      <p:regular r:id="rId26"/>
    </p:embeddedFont>
    <p:embeddedFont>
      <p:font typeface="Impact" panose="020B0806030902050204" pitchFamily="34" charset="0"/>
      <p:regular r:id="rId27"/>
    </p:embeddedFont>
    <p:embeddedFont>
      <p:font typeface="Leelawadee" panose="020B0502040204020203" pitchFamily="34" charset="-34"/>
      <p:regular r:id="rId28"/>
      <p:bold r:id="rId29"/>
    </p:embeddedFont>
    <p:embeddedFont>
      <p:font typeface="等线" panose="02010600030101010101" pitchFamily="2" charset="-122"/>
      <p:regular r:id="rId30"/>
      <p:bold r:id="rId31"/>
    </p:embeddedFont>
    <p:embeddedFont>
      <p:font typeface="等线 Light" panose="02010600030101010101" pitchFamily="2" charset="-122"/>
      <p:regular r:id="rId32"/>
    </p:embeddedFont>
    <p:embeddedFont>
      <p:font typeface="微软雅黑" panose="020B0503020204020204" pitchFamily="34" charset="-122"/>
      <p:regular r:id="rId33"/>
      <p:bold r:id="rId34"/>
    </p:embeddedFont>
  </p:embeddedFontLst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8298"/>
    <a:srgbClr val="B098F1"/>
    <a:srgbClr val="ABE3F8"/>
    <a:srgbClr val="EB604D"/>
    <a:srgbClr val="7BBFBB"/>
    <a:srgbClr val="75C2EC"/>
    <a:srgbClr val="4787AC"/>
    <a:srgbClr val="6DC3AC"/>
    <a:srgbClr val="A6DCBC"/>
    <a:srgbClr val="E85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38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25"/>
          <c:dPt>
            <c:idx val="0"/>
            <c:bubble3D val="0"/>
            <c:explosion val="17"/>
            <c:extLst>
              <c:ext xmlns:c16="http://schemas.microsoft.com/office/drawing/2014/chart" uri="{C3380CC4-5D6E-409C-BE32-E72D297353CC}">
                <c16:uniqueId val="{00000000-CA66-4D89-9EE0-9B7547BCD07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CA66-4D89-9EE0-9B7547BCD07D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CA66-4D89-9EE0-9B7547BCD07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CA66-4D89-9EE0-9B7547BCD0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A66-4D89-9EE0-9B7547BCD0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zh-CN" sz="1800">
          <a:ea typeface="+mn-ea"/>
          <a:cs typeface="+mn-ea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98407-7539-4C88-B591-2FC07A4ED2BC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ADC4B-121D-46CC-9D52-F4252E0865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979D9-E8A7-4020-9F53-DCBB73454201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.mp3"/><Relationship Id="rId7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.png"/><Relationship Id="rId5" Type="http://schemas.openxmlformats.org/officeDocument/2006/relationships/tags" Target="../tags/tag4.xml"/><Relationship Id="rId10" Type="http://schemas.openxmlformats.org/officeDocument/2006/relationships/image" Target="../media/image3.png"/><Relationship Id="rId4" Type="http://schemas.openxmlformats.org/officeDocument/2006/relationships/audio" Target="../media/media1.mp3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9" name="PA_文本框 12"/>
          <p:cNvSpPr txBox="1"/>
          <p:nvPr>
            <p:custDataLst>
              <p:tags r:id="rId1"/>
            </p:custDataLst>
          </p:nvPr>
        </p:nvSpPr>
        <p:spPr>
          <a:xfrm>
            <a:off x="2793485" y="2665816"/>
            <a:ext cx="6605031" cy="1177255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/>
            <a:r>
              <a:rPr lang="zh-CN" altLang="en-US" sz="7200" dirty="0">
                <a:solidFill>
                  <a:srgbClr val="D98298"/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cs typeface="字体视界-简圆体" panose="02010601030101010101" pitchFamily="2" charset="-122"/>
              </a:rPr>
              <a:t>护士长年终述职</a:t>
            </a:r>
          </a:p>
        </p:txBody>
      </p:sp>
      <p:sp>
        <p:nvSpPr>
          <p:cNvPr id="102" name="PA_文本框 13"/>
          <p:cNvSpPr txBox="1"/>
          <p:nvPr>
            <p:custDataLst>
              <p:tags r:id="rId2"/>
            </p:custDataLst>
          </p:nvPr>
        </p:nvSpPr>
        <p:spPr>
          <a:xfrm>
            <a:off x="3334690" y="4489311"/>
            <a:ext cx="1627505" cy="561702"/>
          </a:xfrm>
          <a:prstGeom prst="rect">
            <a:avLst/>
          </a:prstGeom>
          <a:noFill/>
          <a:ln>
            <a:solidFill>
              <a:srgbClr val="D98298"/>
            </a:solidFill>
          </a:ln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cs typeface="Arial" panose="020B0604020202020204" pitchFamily="34" charset="0"/>
              </a:rPr>
              <a:t>汇报人：喜爱</a:t>
            </a: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cs typeface="Arial" panose="020B0604020202020204" pitchFamily="34" charset="0"/>
              </a:rPr>
              <a:t>PPT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字体视界-简圆体" panose="02010601030101010101" pitchFamily="2" charset="-122"/>
              <a:ea typeface="字体视界-简圆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îŝľîḍe"/>
          <p:cNvSpPr txBox="1"/>
          <p:nvPr/>
        </p:nvSpPr>
        <p:spPr>
          <a:xfrm>
            <a:off x="2786923" y="3854363"/>
            <a:ext cx="6605031" cy="346259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</a:rPr>
              <a:t>Theme color makes PPT more convenient to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</a:rPr>
              <a:t>change.Adjust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</a:rPr>
              <a:t> the spacing to adapt</a:t>
            </a:r>
          </a:p>
        </p:txBody>
      </p:sp>
      <p:pic>
        <p:nvPicPr>
          <p:cNvPr id="4" name="唯美风音乐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722621" y="363070"/>
            <a:ext cx="609600" cy="6096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1" t="19131" r="30773" b="30190"/>
          <a:stretch>
            <a:fillRect/>
          </a:stretch>
        </p:blipFill>
        <p:spPr>
          <a:xfrm>
            <a:off x="5426365" y="1595316"/>
            <a:ext cx="1326146" cy="1070500"/>
          </a:xfrm>
          <a:prstGeom prst="rect">
            <a:avLst/>
          </a:prstGeom>
        </p:spPr>
      </p:pic>
      <p:sp>
        <p:nvSpPr>
          <p:cNvPr id="17" name="PA_文本框 13"/>
          <p:cNvSpPr txBox="1"/>
          <p:nvPr>
            <p:custDataLst>
              <p:tags r:id="rId5"/>
            </p:custDataLst>
          </p:nvPr>
        </p:nvSpPr>
        <p:spPr>
          <a:xfrm>
            <a:off x="6287383" y="4489311"/>
            <a:ext cx="2190780" cy="315481"/>
          </a:xfrm>
          <a:prstGeom prst="rect">
            <a:avLst/>
          </a:prstGeom>
          <a:noFill/>
          <a:ln>
            <a:solidFill>
              <a:srgbClr val="D98298"/>
            </a:solidFill>
          </a:ln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cs typeface="Arial" panose="020B0604020202020204" pitchFamily="34" charset="0"/>
              </a:rPr>
              <a:t>汇报时间：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cs typeface="Arial" panose="020B0604020202020204" pitchFamily="34" charset="0"/>
              </a:rPr>
              <a:t>20XX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cs typeface="Arial" panose="020B0604020202020204" pitchFamily="34" charset="0"/>
              </a:rPr>
              <a:t>年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cs typeface="Arial" panose="020B0604020202020204" pitchFamily="34" charset="0"/>
              </a:rPr>
              <a:t>X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cs typeface="Arial" panose="020B0604020202020204" pitchFamily="34" charset="0"/>
              </a:rPr>
              <a:t>月</a:t>
            </a:r>
          </a:p>
        </p:txBody>
      </p:sp>
      <p:sp>
        <p:nvSpPr>
          <p:cNvPr id="11" name="加号 10"/>
          <p:cNvSpPr/>
          <p:nvPr/>
        </p:nvSpPr>
        <p:spPr>
          <a:xfrm rot="1092845">
            <a:off x="2859290" y="5952518"/>
            <a:ext cx="696130" cy="696130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021" y="3254443"/>
            <a:ext cx="3859966" cy="2757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9" grpId="0"/>
      <p:bldP spid="102" grpId="0" bldLvl="0" animBg="1"/>
      <p:bldP spid="15" grpId="0"/>
      <p:bldP spid="17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54563" y="259168"/>
            <a:ext cx="11515260" cy="62825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25400" dir="8100000" algn="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体视界-紫水晶体" panose="02010601030101010101" pitchFamily="2" charset="-122"/>
              <a:ea typeface="字体视界-紫水晶体" panose="02010601030101010101" pitchFamily="2" charset="-122"/>
            </a:endParaRPr>
          </a:p>
        </p:txBody>
      </p:sp>
      <p:sp>
        <p:nvSpPr>
          <p:cNvPr id="53" name="Rectangle 26"/>
          <p:cNvSpPr>
            <a:spLocks noChangeArrowheads="1"/>
          </p:cNvSpPr>
          <p:nvPr/>
        </p:nvSpPr>
        <p:spPr bwMode="auto">
          <a:xfrm>
            <a:off x="2202432" y="4473255"/>
            <a:ext cx="2306924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9" tIns="45705" rIns="91409" bIns="4570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ea typeface="等线" panose="02010600030101010101" pitchFamily="2" charset="-122"/>
                <a:sym typeface="+mn-ea"/>
              </a:rPr>
              <a:t>每月对护理质量进行检查，并及时反馈，不断提高护士长的管理水平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等线" panose="02010600030101010101" pitchFamily="2" charset="-122"/>
              <a:cs typeface="Leelawadee" panose="020B0502040204020203" pitchFamily="34" charset="-34"/>
              <a:sym typeface="+mn-ea"/>
            </a:endParaRPr>
          </a:p>
        </p:txBody>
      </p:sp>
      <p:sp>
        <p:nvSpPr>
          <p:cNvPr id="56" name="Rectangle 32"/>
          <p:cNvSpPr>
            <a:spLocks noChangeArrowheads="1"/>
          </p:cNvSpPr>
          <p:nvPr/>
        </p:nvSpPr>
        <p:spPr bwMode="auto">
          <a:xfrm>
            <a:off x="5076141" y="4473255"/>
            <a:ext cx="230557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9" tIns="45705" rIns="91409" bIns="4570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ea typeface="等线" panose="02010600030101010101" pitchFamily="2" charset="-122"/>
                <a:sym typeface="+mn-ea"/>
              </a:rPr>
              <a:t>组织护士长外出学习、参观，吸取兄弟单位先进经验，扩大知识面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等线" panose="02010600030101010101" pitchFamily="2" charset="-122"/>
              <a:cs typeface="Leelawadee" panose="020B0502040204020203" pitchFamily="34" charset="-34"/>
              <a:sym typeface="+mn-ea"/>
            </a:endParaRPr>
          </a:p>
        </p:txBody>
      </p:sp>
      <p:sp>
        <p:nvSpPr>
          <p:cNvPr id="58" name="Rectangle 35"/>
          <p:cNvSpPr>
            <a:spLocks noChangeArrowheads="1"/>
          </p:cNvSpPr>
          <p:nvPr/>
        </p:nvSpPr>
        <p:spPr bwMode="auto">
          <a:xfrm>
            <a:off x="7990521" y="4473255"/>
            <a:ext cx="2306028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9" tIns="45705" rIns="91409" bIns="4570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ea typeface="等线" panose="02010600030101010101" pitchFamily="2" charset="-122"/>
                <a:sym typeface="+mn-ea"/>
              </a:rPr>
              <a:t>派三病区护士长参加国际护理学习班，学习结束后，进行了汇报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elawadee" panose="020B0502040204020203" pitchFamily="34" charset="-34"/>
            </a:endParaRPr>
          </a:p>
        </p:txBody>
      </p:sp>
      <p:sp>
        <p:nvSpPr>
          <p:cNvPr id="62" name="圆角矩形 1"/>
          <p:cNvSpPr/>
          <p:nvPr/>
        </p:nvSpPr>
        <p:spPr>
          <a:xfrm>
            <a:off x="2194560" y="1955049"/>
            <a:ext cx="1894840" cy="1797050"/>
          </a:xfrm>
          <a:prstGeom prst="roundRect">
            <a:avLst>
              <a:gd name="adj" fmla="val 15082"/>
            </a:avLst>
          </a:prstGeom>
          <a:solidFill>
            <a:srgbClr val="D9829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体视界-紫水晶体" panose="02010601030101010101" pitchFamily="2" charset="-122"/>
              <a:ea typeface="字体视界-紫水晶体" panose="02010601030101010101" pitchFamily="2" charset="-122"/>
            </a:endParaRPr>
          </a:p>
        </p:txBody>
      </p:sp>
      <p:sp>
        <p:nvSpPr>
          <p:cNvPr id="63" name="圆角矩形 2"/>
          <p:cNvSpPr/>
          <p:nvPr/>
        </p:nvSpPr>
        <p:spPr>
          <a:xfrm>
            <a:off x="5148580" y="1955049"/>
            <a:ext cx="1894840" cy="1797050"/>
          </a:xfrm>
          <a:prstGeom prst="roundRect">
            <a:avLst>
              <a:gd name="adj" fmla="val 15082"/>
            </a:avLst>
          </a:prstGeom>
          <a:solidFill>
            <a:srgbClr val="D9829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体视界-紫水晶体" panose="02010601030101010101" pitchFamily="2" charset="-122"/>
              <a:ea typeface="字体视界-紫水晶体" panose="02010601030101010101" pitchFamily="2" charset="-122"/>
            </a:endParaRPr>
          </a:p>
        </p:txBody>
      </p:sp>
      <p:sp>
        <p:nvSpPr>
          <p:cNvPr id="64" name="圆角矩形 8"/>
          <p:cNvSpPr/>
          <p:nvPr/>
        </p:nvSpPr>
        <p:spPr>
          <a:xfrm>
            <a:off x="8111490" y="1955049"/>
            <a:ext cx="1894840" cy="1797050"/>
          </a:xfrm>
          <a:prstGeom prst="roundRect">
            <a:avLst>
              <a:gd name="adj" fmla="val 15082"/>
            </a:avLst>
          </a:prstGeom>
          <a:solidFill>
            <a:srgbClr val="D9829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体视界-紫水晶体" panose="02010601030101010101" pitchFamily="2" charset="-122"/>
              <a:ea typeface="字体视界-紫水晶体" panose="02010601030101010101" pitchFamily="2" charset="-122"/>
            </a:endParaRPr>
          </a:p>
        </p:txBody>
      </p:sp>
      <p:sp>
        <p:nvSpPr>
          <p:cNvPr id="65" name="KSO_Shape"/>
          <p:cNvSpPr/>
          <p:nvPr/>
        </p:nvSpPr>
        <p:spPr bwMode="auto">
          <a:xfrm>
            <a:off x="8663940" y="2546869"/>
            <a:ext cx="854710" cy="613410"/>
          </a:xfrm>
          <a:custGeom>
            <a:avLst/>
            <a:gdLst>
              <a:gd name="T0" fmla="*/ 134077 w 5868"/>
              <a:gd name="T1" fmla="*/ 590892 h 4208"/>
              <a:gd name="T2" fmla="*/ 192837 w 5868"/>
              <a:gd name="T3" fmla="*/ 596084 h 4208"/>
              <a:gd name="T4" fmla="*/ 512935 w 5868"/>
              <a:gd name="T5" fmla="*/ 497764 h 4208"/>
              <a:gd name="T6" fmla="*/ 530465 w 5868"/>
              <a:gd name="T7" fmla="*/ 456230 h 4208"/>
              <a:gd name="T8" fmla="*/ 704473 w 5868"/>
              <a:gd name="T9" fmla="*/ 239797 h 4208"/>
              <a:gd name="T10" fmla="*/ 980744 w 5868"/>
              <a:gd name="T11" fmla="*/ 212215 h 4208"/>
              <a:gd name="T12" fmla="*/ 1253119 w 5868"/>
              <a:gd name="T13" fmla="*/ 253750 h 4208"/>
              <a:gd name="T14" fmla="*/ 1374859 w 5868"/>
              <a:gd name="T15" fmla="*/ 461746 h 4208"/>
              <a:gd name="T16" fmla="*/ 1400831 w 5868"/>
              <a:gd name="T17" fmla="*/ 505228 h 4208"/>
              <a:gd name="T18" fmla="*/ 1725798 w 5868"/>
              <a:gd name="T19" fmla="*/ 598031 h 4208"/>
              <a:gd name="T20" fmla="*/ 1779363 w 5868"/>
              <a:gd name="T21" fmla="*/ 585052 h 4208"/>
              <a:gd name="T22" fmla="*/ 1901104 w 5868"/>
              <a:gd name="T23" fmla="*/ 336494 h 4208"/>
              <a:gd name="T24" fmla="*/ 1897533 w 5868"/>
              <a:gd name="T25" fmla="*/ 289443 h 4208"/>
              <a:gd name="T26" fmla="*/ 1777740 w 5868"/>
              <a:gd name="T27" fmla="*/ 214162 h 4208"/>
              <a:gd name="T28" fmla="*/ 1493029 w 5868"/>
              <a:gd name="T29" fmla="*/ 92155 h 4208"/>
              <a:gd name="T30" fmla="*/ 1208318 w 5868"/>
              <a:gd name="T31" fmla="*/ 20767 h 4208"/>
              <a:gd name="T32" fmla="*/ 924256 w 5868"/>
              <a:gd name="T33" fmla="*/ 649 h 4208"/>
              <a:gd name="T34" fmla="*/ 639545 w 5868"/>
              <a:gd name="T35" fmla="*/ 30826 h 4208"/>
              <a:gd name="T36" fmla="*/ 355158 w 5868"/>
              <a:gd name="T37" fmla="*/ 112273 h 4208"/>
              <a:gd name="T38" fmla="*/ 70123 w 5868"/>
              <a:gd name="T39" fmla="*/ 244664 h 4208"/>
              <a:gd name="T40" fmla="*/ 3246 w 5868"/>
              <a:gd name="T41" fmla="*/ 297880 h 4208"/>
              <a:gd name="T42" fmla="*/ 10713 w 5868"/>
              <a:gd name="T43" fmla="*/ 355314 h 4208"/>
              <a:gd name="T44" fmla="*/ 772973 w 5868"/>
              <a:gd name="T45" fmla="*/ 339414 h 4208"/>
              <a:gd name="T46" fmla="*/ 960941 w 5868"/>
              <a:gd name="T47" fmla="*/ 320919 h 4208"/>
              <a:gd name="T48" fmla="*/ 1130729 w 5868"/>
              <a:gd name="T49" fmla="*/ 336169 h 4208"/>
              <a:gd name="T50" fmla="*/ 1259936 w 5868"/>
              <a:gd name="T51" fmla="*/ 525021 h 4208"/>
              <a:gd name="T52" fmla="*/ 1298244 w 5868"/>
              <a:gd name="T53" fmla="*/ 601925 h 4208"/>
              <a:gd name="T54" fmla="*/ 1598862 w 5868"/>
              <a:gd name="T55" fmla="*/ 671041 h 4208"/>
              <a:gd name="T56" fmla="*/ 1662168 w 5868"/>
              <a:gd name="T57" fmla="*/ 717767 h 4208"/>
              <a:gd name="T58" fmla="*/ 253546 w 5868"/>
              <a:gd name="T59" fmla="*/ 1210015 h 4208"/>
              <a:gd name="T60" fmla="*/ 273024 w 5868"/>
              <a:gd name="T61" fmla="*/ 698947 h 4208"/>
              <a:gd name="T62" fmla="*/ 576240 w 5868"/>
              <a:gd name="T63" fmla="*/ 620745 h 4208"/>
              <a:gd name="T64" fmla="*/ 641493 w 5868"/>
              <a:gd name="T65" fmla="*/ 585376 h 4208"/>
              <a:gd name="T66" fmla="*/ 662595 w 5868"/>
              <a:gd name="T67" fmla="*/ 367969 h 4208"/>
              <a:gd name="T68" fmla="*/ 1077163 w 5868"/>
              <a:gd name="T69" fmla="*/ 564933 h 4208"/>
              <a:gd name="T70" fmla="*/ 1178776 w 5868"/>
              <a:gd name="T71" fmla="*/ 636970 h 4208"/>
              <a:gd name="T72" fmla="*/ 1245003 w 5868"/>
              <a:gd name="T73" fmla="*/ 759302 h 4208"/>
              <a:gd name="T74" fmla="*/ 1252145 w 5868"/>
              <a:gd name="T75" fmla="*/ 867032 h 4208"/>
              <a:gd name="T76" fmla="*/ 1229095 w 5868"/>
              <a:gd name="T77" fmla="*/ 949452 h 4208"/>
              <a:gd name="T78" fmla="*/ 1125210 w 5868"/>
              <a:gd name="T79" fmla="*/ 852430 h 4208"/>
              <a:gd name="T80" fmla="*/ 1117094 w 5868"/>
              <a:gd name="T81" fmla="*/ 775851 h 4208"/>
              <a:gd name="T82" fmla="*/ 1079435 w 5868"/>
              <a:gd name="T83" fmla="*/ 716794 h 4208"/>
              <a:gd name="T84" fmla="*/ 1012883 w 5868"/>
              <a:gd name="T85" fmla="*/ 676882 h 4208"/>
              <a:gd name="T86" fmla="*/ 940164 w 5868"/>
              <a:gd name="T87" fmla="*/ 671365 h 4208"/>
              <a:gd name="T88" fmla="*/ 867768 w 5868"/>
              <a:gd name="T89" fmla="*/ 701867 h 4208"/>
              <a:gd name="T90" fmla="*/ 821994 w 5868"/>
              <a:gd name="T91" fmla="*/ 754434 h 4208"/>
              <a:gd name="T92" fmla="*/ 802515 w 5868"/>
              <a:gd name="T93" fmla="*/ 831662 h 4208"/>
              <a:gd name="T94" fmla="*/ 818423 w 5868"/>
              <a:gd name="T95" fmla="*/ 901752 h 4208"/>
              <a:gd name="T96" fmla="*/ 861600 w 5868"/>
              <a:gd name="T97" fmla="*/ 956590 h 4208"/>
              <a:gd name="T98" fmla="*/ 932048 w 5868"/>
              <a:gd name="T99" fmla="*/ 990337 h 4208"/>
              <a:gd name="T100" fmla="*/ 999573 w 5868"/>
              <a:gd name="T101" fmla="*/ 990013 h 4208"/>
              <a:gd name="T102" fmla="*/ 1060606 w 5868"/>
              <a:gd name="T103" fmla="*/ 962107 h 4208"/>
              <a:gd name="T104" fmla="*/ 1081058 w 5868"/>
              <a:gd name="T105" fmla="*/ 1096445 h 4208"/>
              <a:gd name="T106" fmla="*/ 964512 w 5868"/>
              <a:gd name="T107" fmla="*/ 1120781 h 4208"/>
              <a:gd name="T108" fmla="*/ 826863 w 5868"/>
              <a:gd name="T109" fmla="*/ 1085736 h 4208"/>
              <a:gd name="T110" fmla="*/ 732717 w 5868"/>
              <a:gd name="T111" fmla="*/ 1004614 h 4208"/>
              <a:gd name="T112" fmla="*/ 678827 w 5868"/>
              <a:gd name="T113" fmla="*/ 875793 h 4208"/>
              <a:gd name="T114" fmla="*/ 688241 w 5868"/>
              <a:gd name="T115" fmla="*/ 745673 h 4208"/>
              <a:gd name="T116" fmla="*/ 760312 w 5868"/>
              <a:gd name="T117" fmla="*/ 627235 h 4208"/>
              <a:gd name="T118" fmla="*/ 865171 w 5868"/>
              <a:gd name="T119" fmla="*/ 560066 h 4208"/>
              <a:gd name="T120" fmla="*/ 1577111 w 5868"/>
              <a:gd name="T121" fmla="*/ 1240842 h 4208"/>
              <a:gd name="T122" fmla="*/ 345419 w 5868"/>
              <a:gd name="T123" fmla="*/ 1240842 h 420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868" h="4208">
                <a:moveTo>
                  <a:pt x="49" y="1128"/>
                </a:moveTo>
                <a:lnTo>
                  <a:pt x="49" y="1128"/>
                </a:lnTo>
                <a:lnTo>
                  <a:pt x="345" y="1748"/>
                </a:lnTo>
                <a:lnTo>
                  <a:pt x="354" y="1764"/>
                </a:lnTo>
                <a:lnTo>
                  <a:pt x="364" y="1778"/>
                </a:lnTo>
                <a:lnTo>
                  <a:pt x="375" y="1790"/>
                </a:lnTo>
                <a:lnTo>
                  <a:pt x="387" y="1803"/>
                </a:lnTo>
                <a:lnTo>
                  <a:pt x="400" y="1813"/>
                </a:lnTo>
                <a:lnTo>
                  <a:pt x="413" y="1821"/>
                </a:lnTo>
                <a:lnTo>
                  <a:pt x="428" y="1828"/>
                </a:lnTo>
                <a:lnTo>
                  <a:pt x="443" y="1834"/>
                </a:lnTo>
                <a:lnTo>
                  <a:pt x="460" y="1838"/>
                </a:lnTo>
                <a:lnTo>
                  <a:pt x="477" y="1842"/>
                </a:lnTo>
                <a:lnTo>
                  <a:pt x="495" y="1844"/>
                </a:lnTo>
                <a:lnTo>
                  <a:pt x="512" y="1845"/>
                </a:lnTo>
                <a:lnTo>
                  <a:pt x="531" y="1845"/>
                </a:lnTo>
                <a:lnTo>
                  <a:pt x="551" y="1843"/>
                </a:lnTo>
                <a:lnTo>
                  <a:pt x="573" y="1841"/>
                </a:lnTo>
                <a:lnTo>
                  <a:pt x="594" y="1837"/>
                </a:lnTo>
                <a:lnTo>
                  <a:pt x="1457" y="1607"/>
                </a:lnTo>
                <a:lnTo>
                  <a:pt x="1479" y="1599"/>
                </a:lnTo>
                <a:lnTo>
                  <a:pt x="1500" y="1589"/>
                </a:lnTo>
                <a:lnTo>
                  <a:pt x="1519" y="1579"/>
                </a:lnTo>
                <a:lnTo>
                  <a:pt x="1537" y="1569"/>
                </a:lnTo>
                <a:lnTo>
                  <a:pt x="1552" y="1557"/>
                </a:lnTo>
                <a:lnTo>
                  <a:pt x="1567" y="1546"/>
                </a:lnTo>
                <a:lnTo>
                  <a:pt x="1580" y="1534"/>
                </a:lnTo>
                <a:lnTo>
                  <a:pt x="1591" y="1522"/>
                </a:lnTo>
                <a:lnTo>
                  <a:pt x="1601" y="1510"/>
                </a:lnTo>
                <a:lnTo>
                  <a:pt x="1610" y="1496"/>
                </a:lnTo>
                <a:lnTo>
                  <a:pt x="1617" y="1482"/>
                </a:lnTo>
                <a:lnTo>
                  <a:pt x="1624" y="1467"/>
                </a:lnTo>
                <a:lnTo>
                  <a:pt x="1628" y="1453"/>
                </a:lnTo>
                <a:lnTo>
                  <a:pt x="1632" y="1438"/>
                </a:lnTo>
                <a:lnTo>
                  <a:pt x="1633" y="1423"/>
                </a:lnTo>
                <a:lnTo>
                  <a:pt x="1634" y="1406"/>
                </a:lnTo>
                <a:lnTo>
                  <a:pt x="1627" y="927"/>
                </a:lnTo>
                <a:lnTo>
                  <a:pt x="1664" y="910"/>
                </a:lnTo>
                <a:lnTo>
                  <a:pt x="1701" y="894"/>
                </a:lnTo>
                <a:lnTo>
                  <a:pt x="1775" y="863"/>
                </a:lnTo>
                <a:lnTo>
                  <a:pt x="1851" y="834"/>
                </a:lnTo>
                <a:lnTo>
                  <a:pt x="1929" y="807"/>
                </a:lnTo>
                <a:lnTo>
                  <a:pt x="2008" y="782"/>
                </a:lnTo>
                <a:lnTo>
                  <a:pt x="2089" y="759"/>
                </a:lnTo>
                <a:lnTo>
                  <a:pt x="2170" y="739"/>
                </a:lnTo>
                <a:lnTo>
                  <a:pt x="2252" y="720"/>
                </a:lnTo>
                <a:lnTo>
                  <a:pt x="2335" y="705"/>
                </a:lnTo>
                <a:lnTo>
                  <a:pt x="2420" y="690"/>
                </a:lnTo>
                <a:lnTo>
                  <a:pt x="2504" y="679"/>
                </a:lnTo>
                <a:lnTo>
                  <a:pt x="2589" y="669"/>
                </a:lnTo>
                <a:lnTo>
                  <a:pt x="2675" y="661"/>
                </a:lnTo>
                <a:lnTo>
                  <a:pt x="2761" y="657"/>
                </a:lnTo>
                <a:lnTo>
                  <a:pt x="2848" y="654"/>
                </a:lnTo>
                <a:lnTo>
                  <a:pt x="2934" y="652"/>
                </a:lnTo>
                <a:lnTo>
                  <a:pt x="3021" y="654"/>
                </a:lnTo>
                <a:lnTo>
                  <a:pt x="3106" y="657"/>
                </a:lnTo>
                <a:lnTo>
                  <a:pt x="3192" y="661"/>
                </a:lnTo>
                <a:lnTo>
                  <a:pt x="3278" y="669"/>
                </a:lnTo>
                <a:lnTo>
                  <a:pt x="3364" y="679"/>
                </a:lnTo>
                <a:lnTo>
                  <a:pt x="3449" y="690"/>
                </a:lnTo>
                <a:lnTo>
                  <a:pt x="3532" y="705"/>
                </a:lnTo>
                <a:lnTo>
                  <a:pt x="3616" y="720"/>
                </a:lnTo>
                <a:lnTo>
                  <a:pt x="3698" y="739"/>
                </a:lnTo>
                <a:lnTo>
                  <a:pt x="3780" y="759"/>
                </a:lnTo>
                <a:lnTo>
                  <a:pt x="3860" y="782"/>
                </a:lnTo>
                <a:lnTo>
                  <a:pt x="3939" y="807"/>
                </a:lnTo>
                <a:lnTo>
                  <a:pt x="4017" y="834"/>
                </a:lnTo>
                <a:lnTo>
                  <a:pt x="4093" y="863"/>
                </a:lnTo>
                <a:lnTo>
                  <a:pt x="4168" y="894"/>
                </a:lnTo>
                <a:lnTo>
                  <a:pt x="4204" y="910"/>
                </a:lnTo>
                <a:lnTo>
                  <a:pt x="4241" y="927"/>
                </a:lnTo>
                <a:lnTo>
                  <a:pt x="4235" y="1406"/>
                </a:lnTo>
                <a:lnTo>
                  <a:pt x="4235" y="1423"/>
                </a:lnTo>
                <a:lnTo>
                  <a:pt x="4237" y="1438"/>
                </a:lnTo>
                <a:lnTo>
                  <a:pt x="4240" y="1453"/>
                </a:lnTo>
                <a:lnTo>
                  <a:pt x="4245" y="1467"/>
                </a:lnTo>
                <a:lnTo>
                  <a:pt x="4250" y="1482"/>
                </a:lnTo>
                <a:lnTo>
                  <a:pt x="4258" y="1496"/>
                </a:lnTo>
                <a:lnTo>
                  <a:pt x="4266" y="1510"/>
                </a:lnTo>
                <a:lnTo>
                  <a:pt x="4276" y="1522"/>
                </a:lnTo>
                <a:lnTo>
                  <a:pt x="4288" y="1534"/>
                </a:lnTo>
                <a:lnTo>
                  <a:pt x="4300" y="1546"/>
                </a:lnTo>
                <a:lnTo>
                  <a:pt x="4315" y="1557"/>
                </a:lnTo>
                <a:lnTo>
                  <a:pt x="4331" y="1569"/>
                </a:lnTo>
                <a:lnTo>
                  <a:pt x="4349" y="1579"/>
                </a:lnTo>
                <a:lnTo>
                  <a:pt x="4368" y="1589"/>
                </a:lnTo>
                <a:lnTo>
                  <a:pt x="4389" y="1599"/>
                </a:lnTo>
                <a:lnTo>
                  <a:pt x="4412" y="1607"/>
                </a:lnTo>
                <a:lnTo>
                  <a:pt x="5275" y="1837"/>
                </a:lnTo>
                <a:lnTo>
                  <a:pt x="5296" y="1841"/>
                </a:lnTo>
                <a:lnTo>
                  <a:pt x="5316" y="1843"/>
                </a:lnTo>
                <a:lnTo>
                  <a:pt x="5336" y="1845"/>
                </a:lnTo>
                <a:lnTo>
                  <a:pt x="5355" y="1845"/>
                </a:lnTo>
                <a:lnTo>
                  <a:pt x="5374" y="1844"/>
                </a:lnTo>
                <a:lnTo>
                  <a:pt x="5392" y="1842"/>
                </a:lnTo>
                <a:lnTo>
                  <a:pt x="5408" y="1838"/>
                </a:lnTo>
                <a:lnTo>
                  <a:pt x="5425" y="1834"/>
                </a:lnTo>
                <a:lnTo>
                  <a:pt x="5440" y="1828"/>
                </a:lnTo>
                <a:lnTo>
                  <a:pt x="5454" y="1821"/>
                </a:lnTo>
                <a:lnTo>
                  <a:pt x="5469" y="1813"/>
                </a:lnTo>
                <a:lnTo>
                  <a:pt x="5481" y="1803"/>
                </a:lnTo>
                <a:lnTo>
                  <a:pt x="5493" y="1790"/>
                </a:lnTo>
                <a:lnTo>
                  <a:pt x="5504" y="1778"/>
                </a:lnTo>
                <a:lnTo>
                  <a:pt x="5514" y="1764"/>
                </a:lnTo>
                <a:lnTo>
                  <a:pt x="5523" y="1748"/>
                </a:lnTo>
                <a:lnTo>
                  <a:pt x="5820" y="1128"/>
                </a:lnTo>
                <a:lnTo>
                  <a:pt x="5835" y="1095"/>
                </a:lnTo>
                <a:lnTo>
                  <a:pt x="5848" y="1065"/>
                </a:lnTo>
                <a:lnTo>
                  <a:pt x="5856" y="1037"/>
                </a:lnTo>
                <a:lnTo>
                  <a:pt x="5863" y="1011"/>
                </a:lnTo>
                <a:lnTo>
                  <a:pt x="5867" y="988"/>
                </a:lnTo>
                <a:lnTo>
                  <a:pt x="5868" y="966"/>
                </a:lnTo>
                <a:lnTo>
                  <a:pt x="5868" y="956"/>
                </a:lnTo>
                <a:lnTo>
                  <a:pt x="5867" y="946"/>
                </a:lnTo>
                <a:lnTo>
                  <a:pt x="5864" y="936"/>
                </a:lnTo>
                <a:lnTo>
                  <a:pt x="5862" y="927"/>
                </a:lnTo>
                <a:lnTo>
                  <a:pt x="5859" y="918"/>
                </a:lnTo>
                <a:lnTo>
                  <a:pt x="5854" y="909"/>
                </a:lnTo>
                <a:lnTo>
                  <a:pt x="5845" y="892"/>
                </a:lnTo>
                <a:lnTo>
                  <a:pt x="5833" y="876"/>
                </a:lnTo>
                <a:lnTo>
                  <a:pt x="5820" y="861"/>
                </a:lnTo>
                <a:lnTo>
                  <a:pt x="5803" y="846"/>
                </a:lnTo>
                <a:lnTo>
                  <a:pt x="5784" y="832"/>
                </a:lnTo>
                <a:lnTo>
                  <a:pt x="5763" y="817"/>
                </a:lnTo>
                <a:lnTo>
                  <a:pt x="5741" y="803"/>
                </a:lnTo>
                <a:lnTo>
                  <a:pt x="5652" y="754"/>
                </a:lnTo>
                <a:lnTo>
                  <a:pt x="5564" y="706"/>
                </a:lnTo>
                <a:lnTo>
                  <a:pt x="5476" y="660"/>
                </a:lnTo>
                <a:lnTo>
                  <a:pt x="5389" y="616"/>
                </a:lnTo>
                <a:lnTo>
                  <a:pt x="5301" y="572"/>
                </a:lnTo>
                <a:lnTo>
                  <a:pt x="5213" y="531"/>
                </a:lnTo>
                <a:lnTo>
                  <a:pt x="5125" y="491"/>
                </a:lnTo>
                <a:lnTo>
                  <a:pt x="5037" y="452"/>
                </a:lnTo>
                <a:lnTo>
                  <a:pt x="4950" y="415"/>
                </a:lnTo>
                <a:lnTo>
                  <a:pt x="4862" y="381"/>
                </a:lnTo>
                <a:lnTo>
                  <a:pt x="4774" y="346"/>
                </a:lnTo>
                <a:lnTo>
                  <a:pt x="4686" y="315"/>
                </a:lnTo>
                <a:lnTo>
                  <a:pt x="4599" y="284"/>
                </a:lnTo>
                <a:lnTo>
                  <a:pt x="4511" y="255"/>
                </a:lnTo>
                <a:lnTo>
                  <a:pt x="4423" y="228"/>
                </a:lnTo>
                <a:lnTo>
                  <a:pt x="4336" y="201"/>
                </a:lnTo>
                <a:lnTo>
                  <a:pt x="4248" y="178"/>
                </a:lnTo>
                <a:lnTo>
                  <a:pt x="4161" y="154"/>
                </a:lnTo>
                <a:lnTo>
                  <a:pt x="4073" y="133"/>
                </a:lnTo>
                <a:lnTo>
                  <a:pt x="3985" y="114"/>
                </a:lnTo>
                <a:lnTo>
                  <a:pt x="3898" y="95"/>
                </a:lnTo>
                <a:lnTo>
                  <a:pt x="3810" y="80"/>
                </a:lnTo>
                <a:lnTo>
                  <a:pt x="3722" y="64"/>
                </a:lnTo>
                <a:lnTo>
                  <a:pt x="3635" y="51"/>
                </a:lnTo>
                <a:lnTo>
                  <a:pt x="3547" y="39"/>
                </a:lnTo>
                <a:lnTo>
                  <a:pt x="3460" y="29"/>
                </a:lnTo>
                <a:lnTo>
                  <a:pt x="3372" y="21"/>
                </a:lnTo>
                <a:lnTo>
                  <a:pt x="3285" y="14"/>
                </a:lnTo>
                <a:lnTo>
                  <a:pt x="3197" y="8"/>
                </a:lnTo>
                <a:lnTo>
                  <a:pt x="3109" y="4"/>
                </a:lnTo>
                <a:lnTo>
                  <a:pt x="3022" y="2"/>
                </a:lnTo>
                <a:lnTo>
                  <a:pt x="2934" y="0"/>
                </a:lnTo>
                <a:lnTo>
                  <a:pt x="2847" y="2"/>
                </a:lnTo>
                <a:lnTo>
                  <a:pt x="2759" y="4"/>
                </a:lnTo>
                <a:lnTo>
                  <a:pt x="2672" y="8"/>
                </a:lnTo>
                <a:lnTo>
                  <a:pt x="2584" y="14"/>
                </a:lnTo>
                <a:lnTo>
                  <a:pt x="2497" y="21"/>
                </a:lnTo>
                <a:lnTo>
                  <a:pt x="2409" y="29"/>
                </a:lnTo>
                <a:lnTo>
                  <a:pt x="2320" y="39"/>
                </a:lnTo>
                <a:lnTo>
                  <a:pt x="2234" y="51"/>
                </a:lnTo>
                <a:lnTo>
                  <a:pt x="2145" y="64"/>
                </a:lnTo>
                <a:lnTo>
                  <a:pt x="2059" y="80"/>
                </a:lnTo>
                <a:lnTo>
                  <a:pt x="1970" y="95"/>
                </a:lnTo>
                <a:lnTo>
                  <a:pt x="1882" y="114"/>
                </a:lnTo>
                <a:lnTo>
                  <a:pt x="1795" y="133"/>
                </a:lnTo>
                <a:lnTo>
                  <a:pt x="1707" y="154"/>
                </a:lnTo>
                <a:lnTo>
                  <a:pt x="1620" y="178"/>
                </a:lnTo>
                <a:lnTo>
                  <a:pt x="1532" y="201"/>
                </a:lnTo>
                <a:lnTo>
                  <a:pt x="1444" y="228"/>
                </a:lnTo>
                <a:lnTo>
                  <a:pt x="1357" y="255"/>
                </a:lnTo>
                <a:lnTo>
                  <a:pt x="1269" y="284"/>
                </a:lnTo>
                <a:lnTo>
                  <a:pt x="1181" y="315"/>
                </a:lnTo>
                <a:lnTo>
                  <a:pt x="1094" y="346"/>
                </a:lnTo>
                <a:lnTo>
                  <a:pt x="1006" y="381"/>
                </a:lnTo>
                <a:lnTo>
                  <a:pt x="918" y="415"/>
                </a:lnTo>
                <a:lnTo>
                  <a:pt x="830" y="452"/>
                </a:lnTo>
                <a:lnTo>
                  <a:pt x="743" y="491"/>
                </a:lnTo>
                <a:lnTo>
                  <a:pt x="655" y="531"/>
                </a:lnTo>
                <a:lnTo>
                  <a:pt x="567" y="572"/>
                </a:lnTo>
                <a:lnTo>
                  <a:pt x="479" y="616"/>
                </a:lnTo>
                <a:lnTo>
                  <a:pt x="391" y="660"/>
                </a:lnTo>
                <a:lnTo>
                  <a:pt x="303" y="706"/>
                </a:lnTo>
                <a:lnTo>
                  <a:pt x="216" y="754"/>
                </a:lnTo>
                <a:lnTo>
                  <a:pt x="128" y="803"/>
                </a:lnTo>
                <a:lnTo>
                  <a:pt x="104" y="817"/>
                </a:lnTo>
                <a:lnTo>
                  <a:pt x="84" y="832"/>
                </a:lnTo>
                <a:lnTo>
                  <a:pt x="65" y="846"/>
                </a:lnTo>
                <a:lnTo>
                  <a:pt x="49" y="861"/>
                </a:lnTo>
                <a:lnTo>
                  <a:pt x="34" y="876"/>
                </a:lnTo>
                <a:lnTo>
                  <a:pt x="23" y="892"/>
                </a:lnTo>
                <a:lnTo>
                  <a:pt x="13" y="909"/>
                </a:lnTo>
                <a:lnTo>
                  <a:pt x="10" y="918"/>
                </a:lnTo>
                <a:lnTo>
                  <a:pt x="6" y="927"/>
                </a:lnTo>
                <a:lnTo>
                  <a:pt x="4" y="936"/>
                </a:lnTo>
                <a:lnTo>
                  <a:pt x="2" y="946"/>
                </a:lnTo>
                <a:lnTo>
                  <a:pt x="1" y="956"/>
                </a:lnTo>
                <a:lnTo>
                  <a:pt x="0" y="966"/>
                </a:lnTo>
                <a:lnTo>
                  <a:pt x="1" y="988"/>
                </a:lnTo>
                <a:lnTo>
                  <a:pt x="4" y="1011"/>
                </a:lnTo>
                <a:lnTo>
                  <a:pt x="11" y="1037"/>
                </a:lnTo>
                <a:lnTo>
                  <a:pt x="21" y="1065"/>
                </a:lnTo>
                <a:lnTo>
                  <a:pt x="33" y="1095"/>
                </a:lnTo>
                <a:lnTo>
                  <a:pt x="49" y="1128"/>
                </a:lnTo>
                <a:close/>
                <a:moveTo>
                  <a:pt x="2041" y="1134"/>
                </a:moveTo>
                <a:lnTo>
                  <a:pt x="2041" y="1134"/>
                </a:lnTo>
                <a:lnTo>
                  <a:pt x="2096" y="1117"/>
                </a:lnTo>
                <a:lnTo>
                  <a:pt x="2153" y="1101"/>
                </a:lnTo>
                <a:lnTo>
                  <a:pt x="2210" y="1085"/>
                </a:lnTo>
                <a:lnTo>
                  <a:pt x="2267" y="1072"/>
                </a:lnTo>
                <a:lnTo>
                  <a:pt x="2324" y="1058"/>
                </a:lnTo>
                <a:lnTo>
                  <a:pt x="2381" y="1046"/>
                </a:lnTo>
                <a:lnTo>
                  <a:pt x="2438" y="1036"/>
                </a:lnTo>
                <a:lnTo>
                  <a:pt x="2495" y="1026"/>
                </a:lnTo>
                <a:lnTo>
                  <a:pt x="2553" y="1017"/>
                </a:lnTo>
                <a:lnTo>
                  <a:pt x="2610" y="1009"/>
                </a:lnTo>
                <a:lnTo>
                  <a:pt x="2668" y="1004"/>
                </a:lnTo>
                <a:lnTo>
                  <a:pt x="2726" y="998"/>
                </a:lnTo>
                <a:lnTo>
                  <a:pt x="2785" y="995"/>
                </a:lnTo>
                <a:lnTo>
                  <a:pt x="2843" y="991"/>
                </a:lnTo>
                <a:lnTo>
                  <a:pt x="2902" y="989"/>
                </a:lnTo>
                <a:lnTo>
                  <a:pt x="2960" y="989"/>
                </a:lnTo>
                <a:lnTo>
                  <a:pt x="3019" y="989"/>
                </a:lnTo>
                <a:lnTo>
                  <a:pt x="3079" y="991"/>
                </a:lnTo>
                <a:lnTo>
                  <a:pt x="3136" y="995"/>
                </a:lnTo>
                <a:lnTo>
                  <a:pt x="3194" y="998"/>
                </a:lnTo>
                <a:lnTo>
                  <a:pt x="3252" y="1004"/>
                </a:lnTo>
                <a:lnTo>
                  <a:pt x="3310" y="1009"/>
                </a:lnTo>
                <a:lnTo>
                  <a:pt x="3368" y="1017"/>
                </a:lnTo>
                <a:lnTo>
                  <a:pt x="3426" y="1026"/>
                </a:lnTo>
                <a:lnTo>
                  <a:pt x="3483" y="1036"/>
                </a:lnTo>
                <a:lnTo>
                  <a:pt x="3541" y="1046"/>
                </a:lnTo>
                <a:lnTo>
                  <a:pt x="3598" y="1058"/>
                </a:lnTo>
                <a:lnTo>
                  <a:pt x="3655" y="1072"/>
                </a:lnTo>
                <a:lnTo>
                  <a:pt x="3712" y="1085"/>
                </a:lnTo>
                <a:lnTo>
                  <a:pt x="3769" y="1101"/>
                </a:lnTo>
                <a:lnTo>
                  <a:pt x="3824" y="1117"/>
                </a:lnTo>
                <a:lnTo>
                  <a:pt x="3881" y="1134"/>
                </a:lnTo>
                <a:lnTo>
                  <a:pt x="3881" y="1618"/>
                </a:lnTo>
                <a:lnTo>
                  <a:pt x="3884" y="1651"/>
                </a:lnTo>
                <a:lnTo>
                  <a:pt x="3890" y="1681"/>
                </a:lnTo>
                <a:lnTo>
                  <a:pt x="3898" y="1709"/>
                </a:lnTo>
                <a:lnTo>
                  <a:pt x="3907" y="1736"/>
                </a:lnTo>
                <a:lnTo>
                  <a:pt x="3918" y="1760"/>
                </a:lnTo>
                <a:lnTo>
                  <a:pt x="3931" y="1783"/>
                </a:lnTo>
                <a:lnTo>
                  <a:pt x="3946" y="1804"/>
                </a:lnTo>
                <a:lnTo>
                  <a:pt x="3961" y="1823"/>
                </a:lnTo>
                <a:lnTo>
                  <a:pt x="3979" y="1839"/>
                </a:lnTo>
                <a:lnTo>
                  <a:pt x="3999" y="1855"/>
                </a:lnTo>
                <a:lnTo>
                  <a:pt x="4020" y="1868"/>
                </a:lnTo>
                <a:lnTo>
                  <a:pt x="4043" y="1881"/>
                </a:lnTo>
                <a:lnTo>
                  <a:pt x="4066" y="1891"/>
                </a:lnTo>
                <a:lnTo>
                  <a:pt x="4092" y="1900"/>
                </a:lnTo>
                <a:lnTo>
                  <a:pt x="4119" y="1907"/>
                </a:lnTo>
                <a:lnTo>
                  <a:pt x="4146" y="1913"/>
                </a:lnTo>
                <a:lnTo>
                  <a:pt x="4896" y="2061"/>
                </a:lnTo>
                <a:lnTo>
                  <a:pt x="4925" y="2068"/>
                </a:lnTo>
                <a:lnTo>
                  <a:pt x="4951" y="2077"/>
                </a:lnTo>
                <a:lnTo>
                  <a:pt x="4977" y="2086"/>
                </a:lnTo>
                <a:lnTo>
                  <a:pt x="5001" y="2097"/>
                </a:lnTo>
                <a:lnTo>
                  <a:pt x="5024" y="2109"/>
                </a:lnTo>
                <a:lnTo>
                  <a:pt x="5044" y="2123"/>
                </a:lnTo>
                <a:lnTo>
                  <a:pt x="5063" y="2137"/>
                </a:lnTo>
                <a:lnTo>
                  <a:pt x="5081" y="2154"/>
                </a:lnTo>
                <a:lnTo>
                  <a:pt x="5095" y="2172"/>
                </a:lnTo>
                <a:lnTo>
                  <a:pt x="5108" y="2191"/>
                </a:lnTo>
                <a:lnTo>
                  <a:pt x="5120" y="2212"/>
                </a:lnTo>
                <a:lnTo>
                  <a:pt x="5129" y="2235"/>
                </a:lnTo>
                <a:lnTo>
                  <a:pt x="5134" y="2260"/>
                </a:lnTo>
                <a:lnTo>
                  <a:pt x="5139" y="2285"/>
                </a:lnTo>
                <a:lnTo>
                  <a:pt x="5141" y="2314"/>
                </a:lnTo>
                <a:lnTo>
                  <a:pt x="5141" y="2344"/>
                </a:lnTo>
                <a:lnTo>
                  <a:pt x="5141" y="3729"/>
                </a:lnTo>
                <a:lnTo>
                  <a:pt x="2960" y="3729"/>
                </a:lnTo>
                <a:lnTo>
                  <a:pt x="781" y="3729"/>
                </a:lnTo>
                <a:lnTo>
                  <a:pt x="781" y="2344"/>
                </a:lnTo>
                <a:lnTo>
                  <a:pt x="780" y="2314"/>
                </a:lnTo>
                <a:lnTo>
                  <a:pt x="782" y="2285"/>
                </a:lnTo>
                <a:lnTo>
                  <a:pt x="787" y="2260"/>
                </a:lnTo>
                <a:lnTo>
                  <a:pt x="793" y="2235"/>
                </a:lnTo>
                <a:lnTo>
                  <a:pt x="802" y="2212"/>
                </a:lnTo>
                <a:lnTo>
                  <a:pt x="813" y="2191"/>
                </a:lnTo>
                <a:lnTo>
                  <a:pt x="826" y="2172"/>
                </a:lnTo>
                <a:lnTo>
                  <a:pt x="841" y="2154"/>
                </a:lnTo>
                <a:lnTo>
                  <a:pt x="858" y="2137"/>
                </a:lnTo>
                <a:lnTo>
                  <a:pt x="877" y="2123"/>
                </a:lnTo>
                <a:lnTo>
                  <a:pt x="898" y="2109"/>
                </a:lnTo>
                <a:lnTo>
                  <a:pt x="920" y="2097"/>
                </a:lnTo>
                <a:lnTo>
                  <a:pt x="944" y="2086"/>
                </a:lnTo>
                <a:lnTo>
                  <a:pt x="971" y="2077"/>
                </a:lnTo>
                <a:lnTo>
                  <a:pt x="997" y="2068"/>
                </a:lnTo>
                <a:lnTo>
                  <a:pt x="1026" y="2061"/>
                </a:lnTo>
                <a:lnTo>
                  <a:pt x="1775" y="1913"/>
                </a:lnTo>
                <a:lnTo>
                  <a:pt x="1803" y="1907"/>
                </a:lnTo>
                <a:lnTo>
                  <a:pt x="1830" y="1900"/>
                </a:lnTo>
                <a:lnTo>
                  <a:pt x="1855" y="1891"/>
                </a:lnTo>
                <a:lnTo>
                  <a:pt x="1879" y="1881"/>
                </a:lnTo>
                <a:lnTo>
                  <a:pt x="1901" y="1868"/>
                </a:lnTo>
                <a:lnTo>
                  <a:pt x="1923" y="1855"/>
                </a:lnTo>
                <a:lnTo>
                  <a:pt x="1941" y="1839"/>
                </a:lnTo>
                <a:lnTo>
                  <a:pt x="1959" y="1823"/>
                </a:lnTo>
                <a:lnTo>
                  <a:pt x="1976" y="1804"/>
                </a:lnTo>
                <a:lnTo>
                  <a:pt x="1991" y="1783"/>
                </a:lnTo>
                <a:lnTo>
                  <a:pt x="2003" y="1760"/>
                </a:lnTo>
                <a:lnTo>
                  <a:pt x="2014" y="1736"/>
                </a:lnTo>
                <a:lnTo>
                  <a:pt x="2024" y="1709"/>
                </a:lnTo>
                <a:lnTo>
                  <a:pt x="2031" y="1681"/>
                </a:lnTo>
                <a:lnTo>
                  <a:pt x="2037" y="1651"/>
                </a:lnTo>
                <a:lnTo>
                  <a:pt x="2041" y="1618"/>
                </a:lnTo>
                <a:lnTo>
                  <a:pt x="2041" y="1134"/>
                </a:lnTo>
                <a:close/>
                <a:moveTo>
                  <a:pt x="2971" y="1671"/>
                </a:moveTo>
                <a:lnTo>
                  <a:pt x="2971" y="1671"/>
                </a:lnTo>
                <a:lnTo>
                  <a:pt x="3017" y="1672"/>
                </a:lnTo>
                <a:lnTo>
                  <a:pt x="3063" y="1676"/>
                </a:lnTo>
                <a:lnTo>
                  <a:pt x="3107" y="1682"/>
                </a:lnTo>
                <a:lnTo>
                  <a:pt x="3151" y="1690"/>
                </a:lnTo>
                <a:lnTo>
                  <a:pt x="3194" y="1699"/>
                </a:lnTo>
                <a:lnTo>
                  <a:pt x="3237" y="1711"/>
                </a:lnTo>
                <a:lnTo>
                  <a:pt x="3278" y="1726"/>
                </a:lnTo>
                <a:lnTo>
                  <a:pt x="3318" y="1741"/>
                </a:lnTo>
                <a:lnTo>
                  <a:pt x="3358" y="1759"/>
                </a:lnTo>
                <a:lnTo>
                  <a:pt x="3396" y="1779"/>
                </a:lnTo>
                <a:lnTo>
                  <a:pt x="3434" y="1800"/>
                </a:lnTo>
                <a:lnTo>
                  <a:pt x="3470" y="1824"/>
                </a:lnTo>
                <a:lnTo>
                  <a:pt x="3505" y="1848"/>
                </a:lnTo>
                <a:lnTo>
                  <a:pt x="3539" y="1875"/>
                </a:lnTo>
                <a:lnTo>
                  <a:pt x="3571" y="1903"/>
                </a:lnTo>
                <a:lnTo>
                  <a:pt x="3602" y="1933"/>
                </a:lnTo>
                <a:lnTo>
                  <a:pt x="3631" y="1963"/>
                </a:lnTo>
                <a:lnTo>
                  <a:pt x="3659" y="1995"/>
                </a:lnTo>
                <a:lnTo>
                  <a:pt x="3686" y="2030"/>
                </a:lnTo>
                <a:lnTo>
                  <a:pt x="3711" y="2065"/>
                </a:lnTo>
                <a:lnTo>
                  <a:pt x="3734" y="2100"/>
                </a:lnTo>
                <a:lnTo>
                  <a:pt x="3755" y="2138"/>
                </a:lnTo>
                <a:lnTo>
                  <a:pt x="3775" y="2176"/>
                </a:lnTo>
                <a:lnTo>
                  <a:pt x="3793" y="2216"/>
                </a:lnTo>
                <a:lnTo>
                  <a:pt x="3809" y="2256"/>
                </a:lnTo>
                <a:lnTo>
                  <a:pt x="3823" y="2298"/>
                </a:lnTo>
                <a:lnTo>
                  <a:pt x="3835" y="2340"/>
                </a:lnTo>
                <a:lnTo>
                  <a:pt x="3845" y="2383"/>
                </a:lnTo>
                <a:lnTo>
                  <a:pt x="3853" y="2427"/>
                </a:lnTo>
                <a:lnTo>
                  <a:pt x="3859" y="2471"/>
                </a:lnTo>
                <a:lnTo>
                  <a:pt x="3862" y="2517"/>
                </a:lnTo>
                <a:lnTo>
                  <a:pt x="3863" y="2563"/>
                </a:lnTo>
                <a:lnTo>
                  <a:pt x="3863" y="2591"/>
                </a:lnTo>
                <a:lnTo>
                  <a:pt x="3861" y="2617"/>
                </a:lnTo>
                <a:lnTo>
                  <a:pt x="3860" y="2645"/>
                </a:lnTo>
                <a:lnTo>
                  <a:pt x="3857" y="2672"/>
                </a:lnTo>
                <a:lnTo>
                  <a:pt x="3853" y="2699"/>
                </a:lnTo>
                <a:lnTo>
                  <a:pt x="3849" y="2726"/>
                </a:lnTo>
                <a:lnTo>
                  <a:pt x="3843" y="2751"/>
                </a:lnTo>
                <a:lnTo>
                  <a:pt x="3838" y="2778"/>
                </a:lnTo>
                <a:lnTo>
                  <a:pt x="3831" y="2802"/>
                </a:lnTo>
                <a:lnTo>
                  <a:pt x="3823" y="2828"/>
                </a:lnTo>
                <a:lnTo>
                  <a:pt x="3814" y="2854"/>
                </a:lnTo>
                <a:lnTo>
                  <a:pt x="3805" y="2878"/>
                </a:lnTo>
                <a:lnTo>
                  <a:pt x="3796" y="2903"/>
                </a:lnTo>
                <a:lnTo>
                  <a:pt x="3786" y="2926"/>
                </a:lnTo>
                <a:lnTo>
                  <a:pt x="3775" y="2950"/>
                </a:lnTo>
                <a:lnTo>
                  <a:pt x="3763" y="2973"/>
                </a:lnTo>
                <a:lnTo>
                  <a:pt x="3410" y="2802"/>
                </a:lnTo>
                <a:lnTo>
                  <a:pt x="3423" y="2776"/>
                </a:lnTo>
                <a:lnTo>
                  <a:pt x="3435" y="2748"/>
                </a:lnTo>
                <a:lnTo>
                  <a:pt x="3446" y="2719"/>
                </a:lnTo>
                <a:lnTo>
                  <a:pt x="3455" y="2689"/>
                </a:lnTo>
                <a:lnTo>
                  <a:pt x="3462" y="2659"/>
                </a:lnTo>
                <a:lnTo>
                  <a:pt x="3466" y="2627"/>
                </a:lnTo>
                <a:lnTo>
                  <a:pt x="3470" y="2595"/>
                </a:lnTo>
                <a:lnTo>
                  <a:pt x="3471" y="2563"/>
                </a:lnTo>
                <a:lnTo>
                  <a:pt x="3470" y="2537"/>
                </a:lnTo>
                <a:lnTo>
                  <a:pt x="3469" y="2512"/>
                </a:lnTo>
                <a:lnTo>
                  <a:pt x="3465" y="2487"/>
                </a:lnTo>
                <a:lnTo>
                  <a:pt x="3461" y="2462"/>
                </a:lnTo>
                <a:lnTo>
                  <a:pt x="3455" y="2438"/>
                </a:lnTo>
                <a:lnTo>
                  <a:pt x="3449" y="2415"/>
                </a:lnTo>
                <a:lnTo>
                  <a:pt x="3441" y="2391"/>
                </a:lnTo>
                <a:lnTo>
                  <a:pt x="3432" y="2369"/>
                </a:lnTo>
                <a:lnTo>
                  <a:pt x="3422" y="2347"/>
                </a:lnTo>
                <a:lnTo>
                  <a:pt x="3411" y="2325"/>
                </a:lnTo>
                <a:lnTo>
                  <a:pt x="3398" y="2304"/>
                </a:lnTo>
                <a:lnTo>
                  <a:pt x="3386" y="2284"/>
                </a:lnTo>
                <a:lnTo>
                  <a:pt x="3372" y="2264"/>
                </a:lnTo>
                <a:lnTo>
                  <a:pt x="3357" y="2245"/>
                </a:lnTo>
                <a:lnTo>
                  <a:pt x="3342" y="2227"/>
                </a:lnTo>
                <a:lnTo>
                  <a:pt x="3325" y="2209"/>
                </a:lnTo>
                <a:lnTo>
                  <a:pt x="3307" y="2193"/>
                </a:lnTo>
                <a:lnTo>
                  <a:pt x="3289" y="2177"/>
                </a:lnTo>
                <a:lnTo>
                  <a:pt x="3270" y="2163"/>
                </a:lnTo>
                <a:lnTo>
                  <a:pt x="3251" y="2149"/>
                </a:lnTo>
                <a:lnTo>
                  <a:pt x="3230" y="2136"/>
                </a:lnTo>
                <a:lnTo>
                  <a:pt x="3210" y="2124"/>
                </a:lnTo>
                <a:lnTo>
                  <a:pt x="3188" y="2113"/>
                </a:lnTo>
                <a:lnTo>
                  <a:pt x="3165" y="2102"/>
                </a:lnTo>
                <a:lnTo>
                  <a:pt x="3143" y="2094"/>
                </a:lnTo>
                <a:lnTo>
                  <a:pt x="3120" y="2086"/>
                </a:lnTo>
                <a:lnTo>
                  <a:pt x="3096" y="2079"/>
                </a:lnTo>
                <a:lnTo>
                  <a:pt x="3072" y="2074"/>
                </a:lnTo>
                <a:lnTo>
                  <a:pt x="3047" y="2069"/>
                </a:lnTo>
                <a:lnTo>
                  <a:pt x="3023" y="2066"/>
                </a:lnTo>
                <a:lnTo>
                  <a:pt x="2997" y="2065"/>
                </a:lnTo>
                <a:lnTo>
                  <a:pt x="2971" y="2063"/>
                </a:lnTo>
                <a:lnTo>
                  <a:pt x="2946" y="2065"/>
                </a:lnTo>
                <a:lnTo>
                  <a:pt x="2920" y="2066"/>
                </a:lnTo>
                <a:lnTo>
                  <a:pt x="2896" y="2069"/>
                </a:lnTo>
                <a:lnTo>
                  <a:pt x="2871" y="2074"/>
                </a:lnTo>
                <a:lnTo>
                  <a:pt x="2847" y="2079"/>
                </a:lnTo>
                <a:lnTo>
                  <a:pt x="2823" y="2086"/>
                </a:lnTo>
                <a:lnTo>
                  <a:pt x="2800" y="2094"/>
                </a:lnTo>
                <a:lnTo>
                  <a:pt x="2778" y="2102"/>
                </a:lnTo>
                <a:lnTo>
                  <a:pt x="2755" y="2113"/>
                </a:lnTo>
                <a:lnTo>
                  <a:pt x="2734" y="2124"/>
                </a:lnTo>
                <a:lnTo>
                  <a:pt x="2713" y="2136"/>
                </a:lnTo>
                <a:lnTo>
                  <a:pt x="2693" y="2149"/>
                </a:lnTo>
                <a:lnTo>
                  <a:pt x="2673" y="2163"/>
                </a:lnTo>
                <a:lnTo>
                  <a:pt x="2654" y="2177"/>
                </a:lnTo>
                <a:lnTo>
                  <a:pt x="2636" y="2193"/>
                </a:lnTo>
                <a:lnTo>
                  <a:pt x="2619" y="2209"/>
                </a:lnTo>
                <a:lnTo>
                  <a:pt x="2603" y="2227"/>
                </a:lnTo>
                <a:lnTo>
                  <a:pt x="2587" y="2245"/>
                </a:lnTo>
                <a:lnTo>
                  <a:pt x="2571" y="2264"/>
                </a:lnTo>
                <a:lnTo>
                  <a:pt x="2558" y="2284"/>
                </a:lnTo>
                <a:lnTo>
                  <a:pt x="2545" y="2304"/>
                </a:lnTo>
                <a:lnTo>
                  <a:pt x="2532" y="2325"/>
                </a:lnTo>
                <a:lnTo>
                  <a:pt x="2521" y="2347"/>
                </a:lnTo>
                <a:lnTo>
                  <a:pt x="2512" y="2369"/>
                </a:lnTo>
                <a:lnTo>
                  <a:pt x="2502" y="2391"/>
                </a:lnTo>
                <a:lnTo>
                  <a:pt x="2494" y="2415"/>
                </a:lnTo>
                <a:lnTo>
                  <a:pt x="2488" y="2438"/>
                </a:lnTo>
                <a:lnTo>
                  <a:pt x="2482" y="2462"/>
                </a:lnTo>
                <a:lnTo>
                  <a:pt x="2478" y="2487"/>
                </a:lnTo>
                <a:lnTo>
                  <a:pt x="2475" y="2512"/>
                </a:lnTo>
                <a:lnTo>
                  <a:pt x="2473" y="2537"/>
                </a:lnTo>
                <a:lnTo>
                  <a:pt x="2472" y="2563"/>
                </a:lnTo>
                <a:lnTo>
                  <a:pt x="2473" y="2588"/>
                </a:lnTo>
                <a:lnTo>
                  <a:pt x="2475" y="2614"/>
                </a:lnTo>
                <a:lnTo>
                  <a:pt x="2478" y="2639"/>
                </a:lnTo>
                <a:lnTo>
                  <a:pt x="2482" y="2663"/>
                </a:lnTo>
                <a:lnTo>
                  <a:pt x="2488" y="2688"/>
                </a:lnTo>
                <a:lnTo>
                  <a:pt x="2494" y="2711"/>
                </a:lnTo>
                <a:lnTo>
                  <a:pt x="2502" y="2734"/>
                </a:lnTo>
                <a:lnTo>
                  <a:pt x="2512" y="2757"/>
                </a:lnTo>
                <a:lnTo>
                  <a:pt x="2521" y="2779"/>
                </a:lnTo>
                <a:lnTo>
                  <a:pt x="2532" y="2801"/>
                </a:lnTo>
                <a:lnTo>
                  <a:pt x="2545" y="2821"/>
                </a:lnTo>
                <a:lnTo>
                  <a:pt x="2558" y="2841"/>
                </a:lnTo>
                <a:lnTo>
                  <a:pt x="2571" y="2861"/>
                </a:lnTo>
                <a:lnTo>
                  <a:pt x="2587" y="2880"/>
                </a:lnTo>
                <a:lnTo>
                  <a:pt x="2603" y="2898"/>
                </a:lnTo>
                <a:lnTo>
                  <a:pt x="2619" y="2916"/>
                </a:lnTo>
                <a:lnTo>
                  <a:pt x="2636" y="2933"/>
                </a:lnTo>
                <a:lnTo>
                  <a:pt x="2654" y="2948"/>
                </a:lnTo>
                <a:lnTo>
                  <a:pt x="2673" y="2963"/>
                </a:lnTo>
                <a:lnTo>
                  <a:pt x="2693" y="2976"/>
                </a:lnTo>
                <a:lnTo>
                  <a:pt x="2713" y="2990"/>
                </a:lnTo>
                <a:lnTo>
                  <a:pt x="2734" y="3002"/>
                </a:lnTo>
                <a:lnTo>
                  <a:pt x="2755" y="3013"/>
                </a:lnTo>
                <a:lnTo>
                  <a:pt x="2778" y="3023"/>
                </a:lnTo>
                <a:lnTo>
                  <a:pt x="2800" y="3032"/>
                </a:lnTo>
                <a:lnTo>
                  <a:pt x="2823" y="3040"/>
                </a:lnTo>
                <a:lnTo>
                  <a:pt x="2847" y="3047"/>
                </a:lnTo>
                <a:lnTo>
                  <a:pt x="2871" y="3052"/>
                </a:lnTo>
                <a:lnTo>
                  <a:pt x="2896" y="3057"/>
                </a:lnTo>
                <a:lnTo>
                  <a:pt x="2920" y="3060"/>
                </a:lnTo>
                <a:lnTo>
                  <a:pt x="2946" y="3061"/>
                </a:lnTo>
                <a:lnTo>
                  <a:pt x="2971" y="3062"/>
                </a:lnTo>
                <a:lnTo>
                  <a:pt x="2994" y="3061"/>
                </a:lnTo>
                <a:lnTo>
                  <a:pt x="3015" y="3060"/>
                </a:lnTo>
                <a:lnTo>
                  <a:pt x="3037" y="3058"/>
                </a:lnTo>
                <a:lnTo>
                  <a:pt x="3058" y="3054"/>
                </a:lnTo>
                <a:lnTo>
                  <a:pt x="3079" y="3051"/>
                </a:lnTo>
                <a:lnTo>
                  <a:pt x="3100" y="3045"/>
                </a:lnTo>
                <a:lnTo>
                  <a:pt x="3120" y="3040"/>
                </a:lnTo>
                <a:lnTo>
                  <a:pt x="3140" y="3033"/>
                </a:lnTo>
                <a:lnTo>
                  <a:pt x="3159" y="3025"/>
                </a:lnTo>
                <a:lnTo>
                  <a:pt x="3178" y="3018"/>
                </a:lnTo>
                <a:lnTo>
                  <a:pt x="3197" y="3009"/>
                </a:lnTo>
                <a:lnTo>
                  <a:pt x="3215" y="2999"/>
                </a:lnTo>
                <a:lnTo>
                  <a:pt x="3232" y="2989"/>
                </a:lnTo>
                <a:lnTo>
                  <a:pt x="3250" y="2977"/>
                </a:lnTo>
                <a:lnTo>
                  <a:pt x="3267" y="2965"/>
                </a:lnTo>
                <a:lnTo>
                  <a:pt x="3283" y="2953"/>
                </a:lnTo>
                <a:lnTo>
                  <a:pt x="3563" y="3229"/>
                </a:lnTo>
                <a:lnTo>
                  <a:pt x="3533" y="3255"/>
                </a:lnTo>
                <a:lnTo>
                  <a:pt x="3502" y="3279"/>
                </a:lnTo>
                <a:lnTo>
                  <a:pt x="3470" y="3303"/>
                </a:lnTo>
                <a:lnTo>
                  <a:pt x="3436" y="3324"/>
                </a:lnTo>
                <a:lnTo>
                  <a:pt x="3402" y="3344"/>
                </a:lnTo>
                <a:lnTo>
                  <a:pt x="3366" y="3362"/>
                </a:lnTo>
                <a:lnTo>
                  <a:pt x="3330" y="3379"/>
                </a:lnTo>
                <a:lnTo>
                  <a:pt x="3294" y="3394"/>
                </a:lnTo>
                <a:lnTo>
                  <a:pt x="3256" y="3408"/>
                </a:lnTo>
                <a:lnTo>
                  <a:pt x="3217" y="3420"/>
                </a:lnTo>
                <a:lnTo>
                  <a:pt x="3178" y="3430"/>
                </a:lnTo>
                <a:lnTo>
                  <a:pt x="3138" y="3439"/>
                </a:lnTo>
                <a:lnTo>
                  <a:pt x="3097" y="3446"/>
                </a:lnTo>
                <a:lnTo>
                  <a:pt x="3056" y="3450"/>
                </a:lnTo>
                <a:lnTo>
                  <a:pt x="3014" y="3453"/>
                </a:lnTo>
                <a:lnTo>
                  <a:pt x="2971" y="3454"/>
                </a:lnTo>
                <a:lnTo>
                  <a:pt x="2926" y="3453"/>
                </a:lnTo>
                <a:lnTo>
                  <a:pt x="2880" y="3450"/>
                </a:lnTo>
                <a:lnTo>
                  <a:pt x="2835" y="3444"/>
                </a:lnTo>
                <a:lnTo>
                  <a:pt x="2792" y="3435"/>
                </a:lnTo>
                <a:lnTo>
                  <a:pt x="2749" y="3427"/>
                </a:lnTo>
                <a:lnTo>
                  <a:pt x="2706" y="3414"/>
                </a:lnTo>
                <a:lnTo>
                  <a:pt x="2665" y="3400"/>
                </a:lnTo>
                <a:lnTo>
                  <a:pt x="2625" y="3384"/>
                </a:lnTo>
                <a:lnTo>
                  <a:pt x="2585" y="3366"/>
                </a:lnTo>
                <a:lnTo>
                  <a:pt x="2547" y="3346"/>
                </a:lnTo>
                <a:lnTo>
                  <a:pt x="2510" y="3325"/>
                </a:lnTo>
                <a:lnTo>
                  <a:pt x="2473" y="3302"/>
                </a:lnTo>
                <a:lnTo>
                  <a:pt x="2439" y="3277"/>
                </a:lnTo>
                <a:lnTo>
                  <a:pt x="2405" y="3250"/>
                </a:lnTo>
                <a:lnTo>
                  <a:pt x="2373" y="3223"/>
                </a:lnTo>
                <a:lnTo>
                  <a:pt x="2342" y="3193"/>
                </a:lnTo>
                <a:lnTo>
                  <a:pt x="2312" y="3162"/>
                </a:lnTo>
                <a:lnTo>
                  <a:pt x="2284" y="3130"/>
                </a:lnTo>
                <a:lnTo>
                  <a:pt x="2257" y="3096"/>
                </a:lnTo>
                <a:lnTo>
                  <a:pt x="2232" y="3061"/>
                </a:lnTo>
                <a:lnTo>
                  <a:pt x="2209" y="3025"/>
                </a:lnTo>
                <a:lnTo>
                  <a:pt x="2188" y="2987"/>
                </a:lnTo>
                <a:lnTo>
                  <a:pt x="2168" y="2950"/>
                </a:lnTo>
                <a:lnTo>
                  <a:pt x="2150" y="2909"/>
                </a:lnTo>
                <a:lnTo>
                  <a:pt x="2134" y="2869"/>
                </a:lnTo>
                <a:lnTo>
                  <a:pt x="2120" y="2828"/>
                </a:lnTo>
                <a:lnTo>
                  <a:pt x="2109" y="2786"/>
                </a:lnTo>
                <a:lnTo>
                  <a:pt x="2099" y="2742"/>
                </a:lnTo>
                <a:lnTo>
                  <a:pt x="2091" y="2699"/>
                </a:lnTo>
                <a:lnTo>
                  <a:pt x="2085" y="2654"/>
                </a:lnTo>
                <a:lnTo>
                  <a:pt x="2081" y="2608"/>
                </a:lnTo>
                <a:lnTo>
                  <a:pt x="2080" y="2563"/>
                </a:lnTo>
                <a:lnTo>
                  <a:pt x="2081" y="2517"/>
                </a:lnTo>
                <a:lnTo>
                  <a:pt x="2085" y="2471"/>
                </a:lnTo>
                <a:lnTo>
                  <a:pt x="2091" y="2427"/>
                </a:lnTo>
                <a:lnTo>
                  <a:pt x="2099" y="2383"/>
                </a:lnTo>
                <a:lnTo>
                  <a:pt x="2109" y="2340"/>
                </a:lnTo>
                <a:lnTo>
                  <a:pt x="2120" y="2298"/>
                </a:lnTo>
                <a:lnTo>
                  <a:pt x="2134" y="2256"/>
                </a:lnTo>
                <a:lnTo>
                  <a:pt x="2150" y="2216"/>
                </a:lnTo>
                <a:lnTo>
                  <a:pt x="2168" y="2176"/>
                </a:lnTo>
                <a:lnTo>
                  <a:pt x="2188" y="2138"/>
                </a:lnTo>
                <a:lnTo>
                  <a:pt x="2209" y="2100"/>
                </a:lnTo>
                <a:lnTo>
                  <a:pt x="2232" y="2065"/>
                </a:lnTo>
                <a:lnTo>
                  <a:pt x="2257" y="2030"/>
                </a:lnTo>
                <a:lnTo>
                  <a:pt x="2284" y="1995"/>
                </a:lnTo>
                <a:lnTo>
                  <a:pt x="2312" y="1963"/>
                </a:lnTo>
                <a:lnTo>
                  <a:pt x="2342" y="1933"/>
                </a:lnTo>
                <a:lnTo>
                  <a:pt x="2373" y="1903"/>
                </a:lnTo>
                <a:lnTo>
                  <a:pt x="2405" y="1875"/>
                </a:lnTo>
                <a:lnTo>
                  <a:pt x="2439" y="1848"/>
                </a:lnTo>
                <a:lnTo>
                  <a:pt x="2473" y="1824"/>
                </a:lnTo>
                <a:lnTo>
                  <a:pt x="2510" y="1800"/>
                </a:lnTo>
                <a:lnTo>
                  <a:pt x="2547" y="1779"/>
                </a:lnTo>
                <a:lnTo>
                  <a:pt x="2585" y="1759"/>
                </a:lnTo>
                <a:lnTo>
                  <a:pt x="2625" y="1741"/>
                </a:lnTo>
                <a:lnTo>
                  <a:pt x="2665" y="1726"/>
                </a:lnTo>
                <a:lnTo>
                  <a:pt x="2706" y="1711"/>
                </a:lnTo>
                <a:lnTo>
                  <a:pt x="2749" y="1699"/>
                </a:lnTo>
                <a:lnTo>
                  <a:pt x="2792" y="1690"/>
                </a:lnTo>
                <a:lnTo>
                  <a:pt x="2835" y="1682"/>
                </a:lnTo>
                <a:lnTo>
                  <a:pt x="2880" y="1676"/>
                </a:lnTo>
                <a:lnTo>
                  <a:pt x="2926" y="1672"/>
                </a:lnTo>
                <a:lnTo>
                  <a:pt x="2971" y="1671"/>
                </a:lnTo>
                <a:close/>
                <a:moveTo>
                  <a:pt x="4858" y="3824"/>
                </a:moveTo>
                <a:lnTo>
                  <a:pt x="4858" y="3824"/>
                </a:lnTo>
                <a:lnTo>
                  <a:pt x="4328" y="3824"/>
                </a:lnTo>
                <a:lnTo>
                  <a:pt x="4328" y="4208"/>
                </a:lnTo>
                <a:lnTo>
                  <a:pt x="4702" y="4208"/>
                </a:lnTo>
                <a:lnTo>
                  <a:pt x="4858" y="3824"/>
                </a:lnTo>
                <a:close/>
                <a:moveTo>
                  <a:pt x="1064" y="3824"/>
                </a:moveTo>
                <a:lnTo>
                  <a:pt x="1064" y="3824"/>
                </a:lnTo>
                <a:lnTo>
                  <a:pt x="1594" y="3824"/>
                </a:lnTo>
                <a:lnTo>
                  <a:pt x="1594" y="4208"/>
                </a:lnTo>
                <a:lnTo>
                  <a:pt x="1219" y="4208"/>
                </a:lnTo>
                <a:lnTo>
                  <a:pt x="1064" y="38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字体视界-紫水晶体" panose="02010601030101010101" pitchFamily="2" charset="-122"/>
              <a:ea typeface="字体视界-紫水晶体" panose="02010601030101010101" pitchFamily="2" charset="-122"/>
            </a:endParaRPr>
          </a:p>
        </p:txBody>
      </p:sp>
      <p:sp>
        <p:nvSpPr>
          <p:cNvPr id="66" name="KSO_Shape"/>
          <p:cNvSpPr/>
          <p:nvPr/>
        </p:nvSpPr>
        <p:spPr bwMode="auto">
          <a:xfrm>
            <a:off x="5668645" y="2457969"/>
            <a:ext cx="854710" cy="791210"/>
          </a:xfrm>
          <a:custGeom>
            <a:avLst/>
            <a:gdLst>
              <a:gd name="T0" fmla="*/ 2147483646 w 5982"/>
              <a:gd name="T1" fmla="*/ 0 h 5544"/>
              <a:gd name="T2" fmla="*/ 2147483646 w 5982"/>
              <a:gd name="T3" fmla="*/ 2147483646 h 5544"/>
              <a:gd name="T4" fmla="*/ 2147483646 w 5982"/>
              <a:gd name="T5" fmla="*/ 2147483646 h 5544"/>
              <a:gd name="T6" fmla="*/ 2147483646 w 5982"/>
              <a:gd name="T7" fmla="*/ 2147483646 h 5544"/>
              <a:gd name="T8" fmla="*/ 2147483646 w 5982"/>
              <a:gd name="T9" fmla="*/ 2147483646 h 5544"/>
              <a:gd name="T10" fmla="*/ 1840863726 w 5982"/>
              <a:gd name="T11" fmla="*/ 2147483646 h 5544"/>
              <a:gd name="T12" fmla="*/ 904306876 w 5982"/>
              <a:gd name="T13" fmla="*/ 2147483646 h 5544"/>
              <a:gd name="T14" fmla="*/ 290651983 w 5982"/>
              <a:gd name="T15" fmla="*/ 2147483646 h 5544"/>
              <a:gd name="T16" fmla="*/ 0 w 5982"/>
              <a:gd name="T17" fmla="*/ 2147483646 h 5544"/>
              <a:gd name="T18" fmla="*/ 2147483646 w 5982"/>
              <a:gd name="T19" fmla="*/ 2147483646 h 5544"/>
              <a:gd name="T20" fmla="*/ 2147483646 w 5982"/>
              <a:gd name="T21" fmla="*/ 2147483646 h 5544"/>
              <a:gd name="T22" fmla="*/ 2147483646 w 5982"/>
              <a:gd name="T23" fmla="*/ 2147483646 h 5544"/>
              <a:gd name="T24" fmla="*/ 2147483646 w 5982"/>
              <a:gd name="T25" fmla="*/ 2147483646 h 5544"/>
              <a:gd name="T26" fmla="*/ 2147483646 w 5982"/>
              <a:gd name="T27" fmla="*/ 2147483646 h 5544"/>
              <a:gd name="T28" fmla="*/ 2147483646 w 5982"/>
              <a:gd name="T29" fmla="*/ 2147483646 h 5544"/>
              <a:gd name="T30" fmla="*/ 2147483646 w 5982"/>
              <a:gd name="T31" fmla="*/ 2147483646 h 5544"/>
              <a:gd name="T32" fmla="*/ 2147483646 w 5982"/>
              <a:gd name="T33" fmla="*/ 2147483646 h 5544"/>
              <a:gd name="T34" fmla="*/ 2147483646 w 5982"/>
              <a:gd name="T35" fmla="*/ 2147483646 h 5544"/>
              <a:gd name="T36" fmla="*/ 2147483646 w 5982"/>
              <a:gd name="T37" fmla="*/ 2147483646 h 5544"/>
              <a:gd name="T38" fmla="*/ 2147483646 w 5982"/>
              <a:gd name="T39" fmla="*/ 2147483646 h 5544"/>
              <a:gd name="T40" fmla="*/ 2147483646 w 5982"/>
              <a:gd name="T41" fmla="*/ 2147483646 h 5544"/>
              <a:gd name="T42" fmla="*/ 2147483646 w 5982"/>
              <a:gd name="T43" fmla="*/ 2147483646 h 5544"/>
              <a:gd name="T44" fmla="*/ 2147483646 w 5982"/>
              <a:gd name="T45" fmla="*/ 2147483646 h 5544"/>
              <a:gd name="T46" fmla="*/ 2147483646 w 5982"/>
              <a:gd name="T47" fmla="*/ 2147483646 h 5544"/>
              <a:gd name="T48" fmla="*/ 2147483646 w 5982"/>
              <a:gd name="T49" fmla="*/ 2147483646 h 5544"/>
              <a:gd name="T50" fmla="*/ 2147483646 w 5982"/>
              <a:gd name="T51" fmla="*/ 2147483646 h 5544"/>
              <a:gd name="T52" fmla="*/ 2147483646 w 5982"/>
              <a:gd name="T53" fmla="*/ 2147483646 h 5544"/>
              <a:gd name="T54" fmla="*/ 2147483646 w 5982"/>
              <a:gd name="T55" fmla="*/ 2147483646 h 5544"/>
              <a:gd name="T56" fmla="*/ 2147483646 w 5982"/>
              <a:gd name="T57" fmla="*/ 2147483646 h 5544"/>
              <a:gd name="T58" fmla="*/ 2147483646 w 5982"/>
              <a:gd name="T59" fmla="*/ 2147483646 h 5544"/>
              <a:gd name="T60" fmla="*/ 2147483646 w 5982"/>
              <a:gd name="T61" fmla="*/ 2147483646 h 5544"/>
              <a:gd name="T62" fmla="*/ 2147483646 w 5982"/>
              <a:gd name="T63" fmla="*/ 2147483646 h 5544"/>
              <a:gd name="T64" fmla="*/ 2147483646 w 5982"/>
              <a:gd name="T65" fmla="*/ 2147483646 h 5544"/>
              <a:gd name="T66" fmla="*/ 2147483646 w 5982"/>
              <a:gd name="T67" fmla="*/ 2147483646 h 5544"/>
              <a:gd name="T68" fmla="*/ 2147483646 w 5982"/>
              <a:gd name="T69" fmla="*/ 2147483646 h 5544"/>
              <a:gd name="T70" fmla="*/ 2147483646 w 5982"/>
              <a:gd name="T71" fmla="*/ 2147483646 h 5544"/>
              <a:gd name="T72" fmla="*/ 2147483646 w 5982"/>
              <a:gd name="T73" fmla="*/ 2147483646 h 5544"/>
              <a:gd name="T74" fmla="*/ 2147483646 w 5982"/>
              <a:gd name="T75" fmla="*/ 2147483646 h 5544"/>
              <a:gd name="T76" fmla="*/ 2147483646 w 5982"/>
              <a:gd name="T77" fmla="*/ 2147483646 h 5544"/>
              <a:gd name="T78" fmla="*/ 2147483646 w 5982"/>
              <a:gd name="T79" fmla="*/ 2147483646 h 5544"/>
              <a:gd name="T80" fmla="*/ 2147483646 w 5982"/>
              <a:gd name="T81" fmla="*/ 2147483646 h 5544"/>
              <a:gd name="T82" fmla="*/ 2147483646 w 5982"/>
              <a:gd name="T83" fmla="*/ 2147483646 h 5544"/>
              <a:gd name="T84" fmla="*/ 2147483646 w 5982"/>
              <a:gd name="T85" fmla="*/ 2147483646 h 5544"/>
              <a:gd name="T86" fmla="*/ 2147483646 w 5982"/>
              <a:gd name="T87" fmla="*/ 2147483646 h 5544"/>
              <a:gd name="T88" fmla="*/ 2147483646 w 5982"/>
              <a:gd name="T89" fmla="*/ 2147483646 h 5544"/>
              <a:gd name="T90" fmla="*/ 2147483646 w 5982"/>
              <a:gd name="T91" fmla="*/ 2147483646 h 5544"/>
              <a:gd name="T92" fmla="*/ 2147483646 w 5982"/>
              <a:gd name="T93" fmla="*/ 2147483646 h 5544"/>
              <a:gd name="T94" fmla="*/ 2147483646 w 5982"/>
              <a:gd name="T95" fmla="*/ 2147483646 h 5544"/>
              <a:gd name="T96" fmla="*/ 2147483646 w 5982"/>
              <a:gd name="T97" fmla="*/ 2147483646 h 5544"/>
              <a:gd name="T98" fmla="*/ 2147483646 w 5982"/>
              <a:gd name="T99" fmla="*/ 2147483646 h 5544"/>
              <a:gd name="T100" fmla="*/ 2147483646 w 5982"/>
              <a:gd name="T101" fmla="*/ 2147483646 h 5544"/>
              <a:gd name="T102" fmla="*/ 2147483646 w 5982"/>
              <a:gd name="T103" fmla="*/ 2147483646 h 5544"/>
              <a:gd name="T104" fmla="*/ 2147483646 w 5982"/>
              <a:gd name="T105" fmla="*/ 2147483646 h 5544"/>
              <a:gd name="T106" fmla="*/ 2147483646 w 5982"/>
              <a:gd name="T107" fmla="*/ 2147483646 h 5544"/>
              <a:gd name="T108" fmla="*/ 2147483646 w 5982"/>
              <a:gd name="T109" fmla="*/ 2147483646 h 5544"/>
              <a:gd name="T110" fmla="*/ 2147483646 w 5982"/>
              <a:gd name="T111" fmla="*/ 2147483646 h 5544"/>
              <a:gd name="T112" fmla="*/ 2147483646 w 5982"/>
              <a:gd name="T113" fmla="*/ 2147483646 h 5544"/>
              <a:gd name="T114" fmla="*/ 2147483646 w 5982"/>
              <a:gd name="T115" fmla="*/ 2147483646 h 5544"/>
              <a:gd name="T116" fmla="*/ 2147483646 w 5982"/>
              <a:gd name="T117" fmla="*/ 2147483646 h 5544"/>
              <a:gd name="T118" fmla="*/ 2147483646 w 5982"/>
              <a:gd name="T119" fmla="*/ 2147483646 h 5544"/>
              <a:gd name="T120" fmla="*/ 2147483646 w 5982"/>
              <a:gd name="T121" fmla="*/ 2147483646 h 5544"/>
              <a:gd name="T122" fmla="*/ 2147483646 w 5982"/>
              <a:gd name="T123" fmla="*/ 2147483646 h 5544"/>
              <a:gd name="T124" fmla="*/ 2147483646 w 5982"/>
              <a:gd name="T125" fmla="*/ 2147483646 h 554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982" h="5544">
                <a:moveTo>
                  <a:pt x="5691" y="1008"/>
                </a:moveTo>
                <a:lnTo>
                  <a:pt x="4765" y="1008"/>
                </a:lnTo>
                <a:lnTo>
                  <a:pt x="4765" y="0"/>
                </a:lnTo>
                <a:lnTo>
                  <a:pt x="1217" y="0"/>
                </a:lnTo>
                <a:lnTo>
                  <a:pt x="1217" y="1008"/>
                </a:lnTo>
                <a:lnTo>
                  <a:pt x="291" y="1008"/>
                </a:lnTo>
                <a:lnTo>
                  <a:pt x="275" y="1008"/>
                </a:lnTo>
                <a:lnTo>
                  <a:pt x="261" y="1009"/>
                </a:lnTo>
                <a:lnTo>
                  <a:pt x="246" y="1012"/>
                </a:lnTo>
                <a:lnTo>
                  <a:pt x="232" y="1014"/>
                </a:lnTo>
                <a:lnTo>
                  <a:pt x="217" y="1017"/>
                </a:lnTo>
                <a:lnTo>
                  <a:pt x="204" y="1021"/>
                </a:lnTo>
                <a:lnTo>
                  <a:pt x="190" y="1026"/>
                </a:lnTo>
                <a:lnTo>
                  <a:pt x="177" y="1031"/>
                </a:lnTo>
                <a:lnTo>
                  <a:pt x="164" y="1037"/>
                </a:lnTo>
                <a:lnTo>
                  <a:pt x="151" y="1043"/>
                </a:lnTo>
                <a:lnTo>
                  <a:pt x="139" y="1051"/>
                </a:lnTo>
                <a:lnTo>
                  <a:pt x="128" y="1057"/>
                </a:lnTo>
                <a:lnTo>
                  <a:pt x="116" y="1066"/>
                </a:lnTo>
                <a:lnTo>
                  <a:pt x="106" y="1074"/>
                </a:lnTo>
                <a:lnTo>
                  <a:pt x="84" y="1093"/>
                </a:lnTo>
                <a:lnTo>
                  <a:pt x="65" y="1114"/>
                </a:lnTo>
                <a:lnTo>
                  <a:pt x="57" y="1125"/>
                </a:lnTo>
                <a:lnTo>
                  <a:pt x="49" y="1137"/>
                </a:lnTo>
                <a:lnTo>
                  <a:pt x="41" y="1148"/>
                </a:lnTo>
                <a:lnTo>
                  <a:pt x="34" y="1160"/>
                </a:lnTo>
                <a:lnTo>
                  <a:pt x="28" y="1173"/>
                </a:lnTo>
                <a:lnTo>
                  <a:pt x="22" y="1186"/>
                </a:lnTo>
                <a:lnTo>
                  <a:pt x="16" y="1199"/>
                </a:lnTo>
                <a:lnTo>
                  <a:pt x="12" y="1212"/>
                </a:lnTo>
                <a:lnTo>
                  <a:pt x="9" y="1227"/>
                </a:lnTo>
                <a:lnTo>
                  <a:pt x="5" y="1240"/>
                </a:lnTo>
                <a:lnTo>
                  <a:pt x="3" y="1255"/>
                </a:lnTo>
                <a:lnTo>
                  <a:pt x="1" y="1269"/>
                </a:lnTo>
                <a:lnTo>
                  <a:pt x="0" y="1284"/>
                </a:lnTo>
                <a:lnTo>
                  <a:pt x="0" y="1299"/>
                </a:lnTo>
                <a:lnTo>
                  <a:pt x="0" y="3772"/>
                </a:lnTo>
                <a:lnTo>
                  <a:pt x="1217" y="3772"/>
                </a:lnTo>
                <a:lnTo>
                  <a:pt x="1217" y="4194"/>
                </a:lnTo>
                <a:lnTo>
                  <a:pt x="2567" y="5544"/>
                </a:lnTo>
                <a:lnTo>
                  <a:pt x="4765" y="5544"/>
                </a:lnTo>
                <a:lnTo>
                  <a:pt x="4765" y="3787"/>
                </a:lnTo>
                <a:lnTo>
                  <a:pt x="5982" y="3787"/>
                </a:lnTo>
                <a:lnTo>
                  <a:pt x="5982" y="1299"/>
                </a:lnTo>
                <a:lnTo>
                  <a:pt x="5982" y="1284"/>
                </a:lnTo>
                <a:lnTo>
                  <a:pt x="5981" y="1269"/>
                </a:lnTo>
                <a:lnTo>
                  <a:pt x="5979" y="1255"/>
                </a:lnTo>
                <a:lnTo>
                  <a:pt x="5976" y="1240"/>
                </a:lnTo>
                <a:lnTo>
                  <a:pt x="5973" y="1227"/>
                </a:lnTo>
                <a:lnTo>
                  <a:pt x="5969" y="1212"/>
                </a:lnTo>
                <a:lnTo>
                  <a:pt x="5964" y="1199"/>
                </a:lnTo>
                <a:lnTo>
                  <a:pt x="5959" y="1186"/>
                </a:lnTo>
                <a:lnTo>
                  <a:pt x="5953" y="1173"/>
                </a:lnTo>
                <a:lnTo>
                  <a:pt x="5946" y="1160"/>
                </a:lnTo>
                <a:lnTo>
                  <a:pt x="5940" y="1148"/>
                </a:lnTo>
                <a:lnTo>
                  <a:pt x="5932" y="1137"/>
                </a:lnTo>
                <a:lnTo>
                  <a:pt x="5924" y="1125"/>
                </a:lnTo>
                <a:lnTo>
                  <a:pt x="5915" y="1114"/>
                </a:lnTo>
                <a:lnTo>
                  <a:pt x="5896" y="1093"/>
                </a:lnTo>
                <a:lnTo>
                  <a:pt x="5876" y="1074"/>
                </a:lnTo>
                <a:lnTo>
                  <a:pt x="5865" y="1066"/>
                </a:lnTo>
                <a:lnTo>
                  <a:pt x="5854" y="1057"/>
                </a:lnTo>
                <a:lnTo>
                  <a:pt x="5841" y="1051"/>
                </a:lnTo>
                <a:lnTo>
                  <a:pt x="5829" y="1043"/>
                </a:lnTo>
                <a:lnTo>
                  <a:pt x="5817" y="1037"/>
                </a:lnTo>
                <a:lnTo>
                  <a:pt x="5804" y="1031"/>
                </a:lnTo>
                <a:lnTo>
                  <a:pt x="5791" y="1026"/>
                </a:lnTo>
                <a:lnTo>
                  <a:pt x="5777" y="1021"/>
                </a:lnTo>
                <a:lnTo>
                  <a:pt x="5763" y="1017"/>
                </a:lnTo>
                <a:lnTo>
                  <a:pt x="5749" y="1014"/>
                </a:lnTo>
                <a:lnTo>
                  <a:pt x="5735" y="1012"/>
                </a:lnTo>
                <a:lnTo>
                  <a:pt x="5720" y="1009"/>
                </a:lnTo>
                <a:lnTo>
                  <a:pt x="5705" y="1008"/>
                </a:lnTo>
                <a:lnTo>
                  <a:pt x="5691" y="1008"/>
                </a:lnTo>
                <a:close/>
                <a:moveTo>
                  <a:pt x="1559" y="342"/>
                </a:moveTo>
                <a:lnTo>
                  <a:pt x="4423" y="342"/>
                </a:lnTo>
                <a:lnTo>
                  <a:pt x="4423" y="1008"/>
                </a:lnTo>
                <a:lnTo>
                  <a:pt x="1559" y="1008"/>
                </a:lnTo>
                <a:lnTo>
                  <a:pt x="1559" y="342"/>
                </a:lnTo>
                <a:close/>
                <a:moveTo>
                  <a:pt x="5104" y="3310"/>
                </a:moveTo>
                <a:lnTo>
                  <a:pt x="4765" y="3310"/>
                </a:lnTo>
                <a:lnTo>
                  <a:pt x="4765" y="2632"/>
                </a:lnTo>
                <a:lnTo>
                  <a:pt x="4423" y="2632"/>
                </a:lnTo>
                <a:lnTo>
                  <a:pt x="4423" y="5202"/>
                </a:lnTo>
                <a:lnTo>
                  <a:pt x="3016" y="5202"/>
                </a:lnTo>
                <a:lnTo>
                  <a:pt x="2992" y="5201"/>
                </a:lnTo>
                <a:lnTo>
                  <a:pt x="2970" y="5198"/>
                </a:lnTo>
                <a:lnTo>
                  <a:pt x="2949" y="5194"/>
                </a:lnTo>
                <a:lnTo>
                  <a:pt x="2929" y="5188"/>
                </a:lnTo>
                <a:lnTo>
                  <a:pt x="2910" y="5181"/>
                </a:lnTo>
                <a:lnTo>
                  <a:pt x="2892" y="5172"/>
                </a:lnTo>
                <a:lnTo>
                  <a:pt x="2874" y="5162"/>
                </a:lnTo>
                <a:lnTo>
                  <a:pt x="2859" y="5150"/>
                </a:lnTo>
                <a:lnTo>
                  <a:pt x="2843" y="5136"/>
                </a:lnTo>
                <a:lnTo>
                  <a:pt x="2829" y="5123"/>
                </a:lnTo>
                <a:lnTo>
                  <a:pt x="2815" y="5107"/>
                </a:lnTo>
                <a:lnTo>
                  <a:pt x="2803" y="5090"/>
                </a:lnTo>
                <a:lnTo>
                  <a:pt x="2791" y="5073"/>
                </a:lnTo>
                <a:lnTo>
                  <a:pt x="2779" y="5054"/>
                </a:lnTo>
                <a:lnTo>
                  <a:pt x="2769" y="5034"/>
                </a:lnTo>
                <a:lnTo>
                  <a:pt x="2759" y="5012"/>
                </a:lnTo>
                <a:lnTo>
                  <a:pt x="2752" y="4991"/>
                </a:lnTo>
                <a:lnTo>
                  <a:pt x="2743" y="4969"/>
                </a:lnTo>
                <a:lnTo>
                  <a:pt x="2736" y="4945"/>
                </a:lnTo>
                <a:lnTo>
                  <a:pt x="2729" y="4922"/>
                </a:lnTo>
                <a:lnTo>
                  <a:pt x="2723" y="4896"/>
                </a:lnTo>
                <a:lnTo>
                  <a:pt x="2718" y="4872"/>
                </a:lnTo>
                <a:lnTo>
                  <a:pt x="2709" y="4819"/>
                </a:lnTo>
                <a:lnTo>
                  <a:pt x="2701" y="4766"/>
                </a:lnTo>
                <a:lnTo>
                  <a:pt x="2697" y="4710"/>
                </a:lnTo>
                <a:lnTo>
                  <a:pt x="2695" y="4654"/>
                </a:lnTo>
                <a:lnTo>
                  <a:pt x="2694" y="4598"/>
                </a:lnTo>
                <a:lnTo>
                  <a:pt x="2694" y="4542"/>
                </a:lnTo>
                <a:lnTo>
                  <a:pt x="2695" y="4485"/>
                </a:lnTo>
                <a:lnTo>
                  <a:pt x="2698" y="4430"/>
                </a:lnTo>
                <a:lnTo>
                  <a:pt x="2701" y="4377"/>
                </a:lnTo>
                <a:lnTo>
                  <a:pt x="2706" y="4324"/>
                </a:lnTo>
                <a:lnTo>
                  <a:pt x="2710" y="4274"/>
                </a:lnTo>
                <a:lnTo>
                  <a:pt x="2721" y="4183"/>
                </a:lnTo>
                <a:lnTo>
                  <a:pt x="2733" y="4106"/>
                </a:lnTo>
                <a:lnTo>
                  <a:pt x="2743" y="4047"/>
                </a:lnTo>
                <a:lnTo>
                  <a:pt x="2752" y="3994"/>
                </a:lnTo>
                <a:lnTo>
                  <a:pt x="2701" y="4005"/>
                </a:lnTo>
                <a:lnTo>
                  <a:pt x="2643" y="4018"/>
                </a:lnTo>
                <a:lnTo>
                  <a:pt x="2567" y="4031"/>
                </a:lnTo>
                <a:lnTo>
                  <a:pt x="2478" y="4044"/>
                </a:lnTo>
                <a:lnTo>
                  <a:pt x="2429" y="4051"/>
                </a:lnTo>
                <a:lnTo>
                  <a:pt x="2379" y="4057"/>
                </a:lnTo>
                <a:lnTo>
                  <a:pt x="2325" y="4061"/>
                </a:lnTo>
                <a:lnTo>
                  <a:pt x="2272" y="4065"/>
                </a:lnTo>
                <a:lnTo>
                  <a:pt x="2217" y="4069"/>
                </a:lnTo>
                <a:lnTo>
                  <a:pt x="2161" y="4070"/>
                </a:lnTo>
                <a:lnTo>
                  <a:pt x="2106" y="4070"/>
                </a:lnTo>
                <a:lnTo>
                  <a:pt x="2051" y="4068"/>
                </a:lnTo>
                <a:lnTo>
                  <a:pt x="1996" y="4064"/>
                </a:lnTo>
                <a:lnTo>
                  <a:pt x="1943" y="4058"/>
                </a:lnTo>
                <a:lnTo>
                  <a:pt x="1917" y="4054"/>
                </a:lnTo>
                <a:lnTo>
                  <a:pt x="1891" y="4050"/>
                </a:lnTo>
                <a:lnTo>
                  <a:pt x="1867" y="4044"/>
                </a:lnTo>
                <a:lnTo>
                  <a:pt x="1842" y="4039"/>
                </a:lnTo>
                <a:lnTo>
                  <a:pt x="1819" y="4032"/>
                </a:lnTo>
                <a:lnTo>
                  <a:pt x="1796" y="4025"/>
                </a:lnTo>
                <a:lnTo>
                  <a:pt x="1773" y="4016"/>
                </a:lnTo>
                <a:lnTo>
                  <a:pt x="1752" y="4007"/>
                </a:lnTo>
                <a:lnTo>
                  <a:pt x="1731" y="3999"/>
                </a:lnTo>
                <a:lnTo>
                  <a:pt x="1712" y="3987"/>
                </a:lnTo>
                <a:lnTo>
                  <a:pt x="1693" y="3976"/>
                </a:lnTo>
                <a:lnTo>
                  <a:pt x="1675" y="3964"/>
                </a:lnTo>
                <a:lnTo>
                  <a:pt x="1658" y="3952"/>
                </a:lnTo>
                <a:lnTo>
                  <a:pt x="1643" y="3937"/>
                </a:lnTo>
                <a:lnTo>
                  <a:pt x="1628" y="3923"/>
                </a:lnTo>
                <a:lnTo>
                  <a:pt x="1615" y="3906"/>
                </a:lnTo>
                <a:lnTo>
                  <a:pt x="1603" y="3889"/>
                </a:lnTo>
                <a:lnTo>
                  <a:pt x="1593" y="3871"/>
                </a:lnTo>
                <a:lnTo>
                  <a:pt x="1583" y="3852"/>
                </a:lnTo>
                <a:lnTo>
                  <a:pt x="1575" y="3832"/>
                </a:lnTo>
                <a:lnTo>
                  <a:pt x="1569" y="3811"/>
                </a:lnTo>
                <a:lnTo>
                  <a:pt x="1564" y="3789"/>
                </a:lnTo>
                <a:lnTo>
                  <a:pt x="1561" y="3765"/>
                </a:lnTo>
                <a:lnTo>
                  <a:pt x="1559" y="3741"/>
                </a:lnTo>
                <a:lnTo>
                  <a:pt x="1559" y="2632"/>
                </a:lnTo>
                <a:lnTo>
                  <a:pt x="1217" y="2632"/>
                </a:lnTo>
                <a:lnTo>
                  <a:pt x="1217" y="3296"/>
                </a:lnTo>
                <a:lnTo>
                  <a:pt x="876" y="3296"/>
                </a:lnTo>
                <a:lnTo>
                  <a:pt x="876" y="2141"/>
                </a:lnTo>
                <a:lnTo>
                  <a:pt x="5104" y="2141"/>
                </a:lnTo>
                <a:lnTo>
                  <a:pt x="5104" y="3310"/>
                </a:lnTo>
                <a:close/>
                <a:moveTo>
                  <a:pt x="5350" y="1722"/>
                </a:moveTo>
                <a:lnTo>
                  <a:pt x="5350" y="1722"/>
                </a:lnTo>
                <a:lnTo>
                  <a:pt x="5325" y="1721"/>
                </a:lnTo>
                <a:lnTo>
                  <a:pt x="5303" y="1718"/>
                </a:lnTo>
                <a:lnTo>
                  <a:pt x="5280" y="1712"/>
                </a:lnTo>
                <a:lnTo>
                  <a:pt x="5258" y="1704"/>
                </a:lnTo>
                <a:lnTo>
                  <a:pt x="5238" y="1694"/>
                </a:lnTo>
                <a:lnTo>
                  <a:pt x="5219" y="1682"/>
                </a:lnTo>
                <a:lnTo>
                  <a:pt x="5201" y="1669"/>
                </a:lnTo>
                <a:lnTo>
                  <a:pt x="5184" y="1654"/>
                </a:lnTo>
                <a:lnTo>
                  <a:pt x="5169" y="1637"/>
                </a:lnTo>
                <a:lnTo>
                  <a:pt x="5155" y="1619"/>
                </a:lnTo>
                <a:lnTo>
                  <a:pt x="5144" y="1601"/>
                </a:lnTo>
                <a:lnTo>
                  <a:pt x="5134" y="1579"/>
                </a:lnTo>
                <a:lnTo>
                  <a:pt x="5126" y="1558"/>
                </a:lnTo>
                <a:lnTo>
                  <a:pt x="5121" y="1536"/>
                </a:lnTo>
                <a:lnTo>
                  <a:pt x="5117" y="1512"/>
                </a:lnTo>
                <a:lnTo>
                  <a:pt x="5116" y="1489"/>
                </a:lnTo>
                <a:lnTo>
                  <a:pt x="5117" y="1466"/>
                </a:lnTo>
                <a:lnTo>
                  <a:pt x="5121" y="1442"/>
                </a:lnTo>
                <a:lnTo>
                  <a:pt x="5126" y="1420"/>
                </a:lnTo>
                <a:lnTo>
                  <a:pt x="5134" y="1399"/>
                </a:lnTo>
                <a:lnTo>
                  <a:pt x="5144" y="1379"/>
                </a:lnTo>
                <a:lnTo>
                  <a:pt x="5155" y="1359"/>
                </a:lnTo>
                <a:lnTo>
                  <a:pt x="5169" y="1341"/>
                </a:lnTo>
                <a:lnTo>
                  <a:pt x="5184" y="1324"/>
                </a:lnTo>
                <a:lnTo>
                  <a:pt x="5201" y="1309"/>
                </a:lnTo>
                <a:lnTo>
                  <a:pt x="5219" y="1296"/>
                </a:lnTo>
                <a:lnTo>
                  <a:pt x="5238" y="1284"/>
                </a:lnTo>
                <a:lnTo>
                  <a:pt x="5258" y="1275"/>
                </a:lnTo>
                <a:lnTo>
                  <a:pt x="5280" y="1267"/>
                </a:lnTo>
                <a:lnTo>
                  <a:pt x="5303" y="1261"/>
                </a:lnTo>
                <a:lnTo>
                  <a:pt x="5325" y="1257"/>
                </a:lnTo>
                <a:lnTo>
                  <a:pt x="5350" y="1256"/>
                </a:lnTo>
                <a:lnTo>
                  <a:pt x="5373" y="1257"/>
                </a:lnTo>
                <a:lnTo>
                  <a:pt x="5396" y="1261"/>
                </a:lnTo>
                <a:lnTo>
                  <a:pt x="5419" y="1267"/>
                </a:lnTo>
                <a:lnTo>
                  <a:pt x="5440" y="1275"/>
                </a:lnTo>
                <a:lnTo>
                  <a:pt x="5460" y="1284"/>
                </a:lnTo>
                <a:lnTo>
                  <a:pt x="5479" y="1296"/>
                </a:lnTo>
                <a:lnTo>
                  <a:pt x="5497" y="1309"/>
                </a:lnTo>
                <a:lnTo>
                  <a:pt x="5513" y="1324"/>
                </a:lnTo>
                <a:lnTo>
                  <a:pt x="5529" y="1341"/>
                </a:lnTo>
                <a:lnTo>
                  <a:pt x="5542" y="1359"/>
                </a:lnTo>
                <a:lnTo>
                  <a:pt x="5554" y="1379"/>
                </a:lnTo>
                <a:lnTo>
                  <a:pt x="5564" y="1399"/>
                </a:lnTo>
                <a:lnTo>
                  <a:pt x="5571" y="1420"/>
                </a:lnTo>
                <a:lnTo>
                  <a:pt x="5577" y="1442"/>
                </a:lnTo>
                <a:lnTo>
                  <a:pt x="5580" y="1466"/>
                </a:lnTo>
                <a:lnTo>
                  <a:pt x="5582" y="1489"/>
                </a:lnTo>
                <a:lnTo>
                  <a:pt x="5580" y="1512"/>
                </a:lnTo>
                <a:lnTo>
                  <a:pt x="5577" y="1536"/>
                </a:lnTo>
                <a:lnTo>
                  <a:pt x="5571" y="1558"/>
                </a:lnTo>
                <a:lnTo>
                  <a:pt x="5564" y="1579"/>
                </a:lnTo>
                <a:lnTo>
                  <a:pt x="5554" y="1601"/>
                </a:lnTo>
                <a:lnTo>
                  <a:pt x="5542" y="1619"/>
                </a:lnTo>
                <a:lnTo>
                  <a:pt x="5529" y="1637"/>
                </a:lnTo>
                <a:lnTo>
                  <a:pt x="5513" y="1654"/>
                </a:lnTo>
                <a:lnTo>
                  <a:pt x="5497" y="1669"/>
                </a:lnTo>
                <a:lnTo>
                  <a:pt x="5479" y="1682"/>
                </a:lnTo>
                <a:lnTo>
                  <a:pt x="5460" y="1694"/>
                </a:lnTo>
                <a:lnTo>
                  <a:pt x="5440" y="1704"/>
                </a:lnTo>
                <a:lnTo>
                  <a:pt x="5419" y="1712"/>
                </a:lnTo>
                <a:lnTo>
                  <a:pt x="5396" y="1718"/>
                </a:lnTo>
                <a:lnTo>
                  <a:pt x="5373" y="1721"/>
                </a:lnTo>
                <a:lnTo>
                  <a:pt x="5350" y="1722"/>
                </a:lnTo>
                <a:close/>
                <a:moveTo>
                  <a:pt x="4016" y="2679"/>
                </a:moveTo>
                <a:lnTo>
                  <a:pt x="2045" y="2679"/>
                </a:lnTo>
                <a:lnTo>
                  <a:pt x="2045" y="3023"/>
                </a:lnTo>
                <a:lnTo>
                  <a:pt x="4016" y="3023"/>
                </a:lnTo>
                <a:lnTo>
                  <a:pt x="4016" y="2679"/>
                </a:lnTo>
                <a:close/>
                <a:moveTo>
                  <a:pt x="2045" y="3695"/>
                </a:moveTo>
                <a:lnTo>
                  <a:pt x="4016" y="3695"/>
                </a:lnTo>
                <a:lnTo>
                  <a:pt x="4016" y="3352"/>
                </a:lnTo>
                <a:lnTo>
                  <a:pt x="2045" y="3352"/>
                </a:lnTo>
                <a:lnTo>
                  <a:pt x="2045" y="36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字体视界-紫水晶体" panose="02010601030101010101" pitchFamily="2" charset="-122"/>
              <a:ea typeface="字体视界-紫水晶体" panose="02010601030101010101" pitchFamily="2" charset="-122"/>
            </a:endParaRPr>
          </a:p>
        </p:txBody>
      </p:sp>
      <p:sp>
        <p:nvSpPr>
          <p:cNvPr id="67" name="KSO_Shape"/>
          <p:cNvSpPr/>
          <p:nvPr/>
        </p:nvSpPr>
        <p:spPr bwMode="auto">
          <a:xfrm>
            <a:off x="2714625" y="2557664"/>
            <a:ext cx="854710" cy="592455"/>
          </a:xfrm>
          <a:custGeom>
            <a:avLst/>
            <a:gdLst>
              <a:gd name="T0" fmla="*/ 1239327 w 6190"/>
              <a:gd name="T1" fmla="*/ 156252 h 4291"/>
              <a:gd name="T2" fmla="*/ 1294415 w 6190"/>
              <a:gd name="T3" fmla="*/ 211617 h 4291"/>
              <a:gd name="T4" fmla="*/ 1294415 w 6190"/>
              <a:gd name="T5" fmla="*/ 1106686 h 4291"/>
              <a:gd name="T6" fmla="*/ 790313 w 6190"/>
              <a:gd name="T7" fmla="*/ 1106686 h 4291"/>
              <a:gd name="T8" fmla="*/ 790313 w 6190"/>
              <a:gd name="T9" fmla="*/ 1144518 h 4291"/>
              <a:gd name="T10" fmla="*/ 830321 w 6190"/>
              <a:gd name="T11" fmla="*/ 1150362 h 4291"/>
              <a:gd name="T12" fmla="*/ 870637 w 6190"/>
              <a:gd name="T13" fmla="*/ 1158052 h 4291"/>
              <a:gd name="T14" fmla="*/ 911261 w 6190"/>
              <a:gd name="T15" fmla="*/ 1166972 h 4291"/>
              <a:gd name="T16" fmla="*/ 951577 w 6190"/>
              <a:gd name="T17" fmla="*/ 1177737 h 4291"/>
              <a:gd name="T18" fmla="*/ 991893 w 6190"/>
              <a:gd name="T19" fmla="*/ 1189733 h 4291"/>
              <a:gd name="T20" fmla="*/ 1032208 w 6190"/>
              <a:gd name="T21" fmla="*/ 1203882 h 4291"/>
              <a:gd name="T22" fmla="*/ 1072524 w 6190"/>
              <a:gd name="T23" fmla="*/ 1219569 h 4291"/>
              <a:gd name="T24" fmla="*/ 1112840 w 6190"/>
              <a:gd name="T25" fmla="*/ 1236793 h 4291"/>
              <a:gd name="T26" fmla="*/ 1112840 w 6190"/>
              <a:gd name="T27" fmla="*/ 1319841 h 4291"/>
              <a:gd name="T28" fmla="*/ 194501 w 6190"/>
              <a:gd name="T29" fmla="*/ 1319841 h 4291"/>
              <a:gd name="T30" fmla="*/ 194501 w 6190"/>
              <a:gd name="T31" fmla="*/ 1236793 h 4291"/>
              <a:gd name="T32" fmla="*/ 214197 w 6190"/>
              <a:gd name="T33" fmla="*/ 1228796 h 4291"/>
              <a:gd name="T34" fmla="*/ 252974 w 6190"/>
              <a:gd name="T35" fmla="*/ 1213725 h 4291"/>
              <a:gd name="T36" fmla="*/ 292059 w 6190"/>
              <a:gd name="T37" fmla="*/ 1199883 h 4291"/>
              <a:gd name="T38" fmla="*/ 330836 w 6190"/>
              <a:gd name="T39" fmla="*/ 1187580 h 4291"/>
              <a:gd name="T40" fmla="*/ 370229 w 6190"/>
              <a:gd name="T41" fmla="*/ 1176507 h 4291"/>
              <a:gd name="T42" fmla="*/ 409313 w 6190"/>
              <a:gd name="T43" fmla="*/ 1166664 h 4291"/>
              <a:gd name="T44" fmla="*/ 448090 w 6190"/>
              <a:gd name="T45" fmla="*/ 1158052 h 4291"/>
              <a:gd name="T46" fmla="*/ 487483 w 6190"/>
              <a:gd name="T47" fmla="*/ 1151285 h 4291"/>
              <a:gd name="T48" fmla="*/ 506872 w 6190"/>
              <a:gd name="T49" fmla="*/ 1106686 h 4291"/>
              <a:gd name="T50" fmla="*/ 0 w 6190"/>
              <a:gd name="T51" fmla="*/ 1106686 h 4291"/>
              <a:gd name="T52" fmla="*/ 0 w 6190"/>
              <a:gd name="T53" fmla="*/ 211617 h 4291"/>
              <a:gd name="T54" fmla="*/ 55088 w 6190"/>
              <a:gd name="T55" fmla="*/ 156252 h 4291"/>
              <a:gd name="T56" fmla="*/ 1365814 w 6190"/>
              <a:gd name="T57" fmla="*/ 1319841 h 4291"/>
              <a:gd name="T58" fmla="*/ 1905000 w 6190"/>
              <a:gd name="T59" fmla="*/ 0 h 4291"/>
              <a:gd name="T60" fmla="*/ 1365814 w 6190"/>
              <a:gd name="T61" fmla="*/ 1319841 h 4291"/>
              <a:gd name="T62" fmla="*/ 1433828 w 6190"/>
              <a:gd name="T63" fmla="*/ 115036 h 4291"/>
              <a:gd name="T64" fmla="*/ 1846527 w 6190"/>
              <a:gd name="T65" fmla="*/ 243299 h 4291"/>
              <a:gd name="T66" fmla="*/ 1433828 w 6190"/>
              <a:gd name="T67" fmla="*/ 115036 h 4291"/>
              <a:gd name="T68" fmla="*/ 1433828 w 6190"/>
              <a:gd name="T69" fmla="*/ 315273 h 4291"/>
              <a:gd name="T70" fmla="*/ 1846527 w 6190"/>
              <a:gd name="T71" fmla="*/ 444151 h 4291"/>
              <a:gd name="T72" fmla="*/ 1433828 w 6190"/>
              <a:gd name="T73" fmla="*/ 315273 h 4291"/>
              <a:gd name="T74" fmla="*/ 1431674 w 6190"/>
              <a:gd name="T75" fmla="*/ 553035 h 4291"/>
              <a:gd name="T76" fmla="*/ 1570163 w 6190"/>
              <a:gd name="T77" fmla="*/ 652385 h 4291"/>
              <a:gd name="T78" fmla="*/ 1431674 w 6190"/>
              <a:gd name="T79" fmla="*/ 553035 h 4291"/>
              <a:gd name="T80" fmla="*/ 1431674 w 6190"/>
              <a:gd name="T81" fmla="*/ 712671 h 4291"/>
              <a:gd name="T82" fmla="*/ 1570163 w 6190"/>
              <a:gd name="T83" fmla="*/ 812021 h 4291"/>
              <a:gd name="T84" fmla="*/ 1431674 w 6190"/>
              <a:gd name="T85" fmla="*/ 712671 h 4291"/>
              <a:gd name="T86" fmla="*/ 1183931 w 6190"/>
              <a:gd name="T87" fmla="*/ 266983 h 4291"/>
              <a:gd name="T88" fmla="*/ 110484 w 6190"/>
              <a:gd name="T89" fmla="*/ 995956 h 4291"/>
              <a:gd name="T90" fmla="*/ 1183931 w 6190"/>
              <a:gd name="T91" fmla="*/ 266983 h 429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190" h="4291">
                <a:moveTo>
                  <a:pt x="179" y="508"/>
                </a:moveTo>
                <a:lnTo>
                  <a:pt x="4027" y="508"/>
                </a:lnTo>
                <a:lnTo>
                  <a:pt x="4206" y="508"/>
                </a:lnTo>
                <a:lnTo>
                  <a:pt x="4206" y="688"/>
                </a:lnTo>
                <a:lnTo>
                  <a:pt x="4206" y="3418"/>
                </a:lnTo>
                <a:lnTo>
                  <a:pt x="4206" y="3598"/>
                </a:lnTo>
                <a:lnTo>
                  <a:pt x="4027" y="3598"/>
                </a:lnTo>
                <a:lnTo>
                  <a:pt x="2568" y="3598"/>
                </a:lnTo>
                <a:lnTo>
                  <a:pt x="2568" y="3721"/>
                </a:lnTo>
                <a:lnTo>
                  <a:pt x="2634" y="3731"/>
                </a:lnTo>
                <a:lnTo>
                  <a:pt x="2698" y="3740"/>
                </a:lnTo>
                <a:lnTo>
                  <a:pt x="2764" y="3752"/>
                </a:lnTo>
                <a:lnTo>
                  <a:pt x="2829" y="3765"/>
                </a:lnTo>
                <a:lnTo>
                  <a:pt x="2895" y="3779"/>
                </a:lnTo>
                <a:lnTo>
                  <a:pt x="2961" y="3794"/>
                </a:lnTo>
                <a:lnTo>
                  <a:pt x="3026" y="3811"/>
                </a:lnTo>
                <a:lnTo>
                  <a:pt x="3092" y="3829"/>
                </a:lnTo>
                <a:lnTo>
                  <a:pt x="3157" y="3848"/>
                </a:lnTo>
                <a:lnTo>
                  <a:pt x="3223" y="3868"/>
                </a:lnTo>
                <a:lnTo>
                  <a:pt x="3288" y="3891"/>
                </a:lnTo>
                <a:lnTo>
                  <a:pt x="3354" y="3914"/>
                </a:lnTo>
                <a:lnTo>
                  <a:pt x="3419" y="3938"/>
                </a:lnTo>
                <a:lnTo>
                  <a:pt x="3485" y="3965"/>
                </a:lnTo>
                <a:lnTo>
                  <a:pt x="3550" y="3993"/>
                </a:lnTo>
                <a:lnTo>
                  <a:pt x="3616" y="4021"/>
                </a:lnTo>
                <a:lnTo>
                  <a:pt x="3616" y="4291"/>
                </a:lnTo>
                <a:lnTo>
                  <a:pt x="632" y="4291"/>
                </a:lnTo>
                <a:lnTo>
                  <a:pt x="632" y="4021"/>
                </a:lnTo>
                <a:lnTo>
                  <a:pt x="696" y="3995"/>
                </a:lnTo>
                <a:lnTo>
                  <a:pt x="758" y="3970"/>
                </a:lnTo>
                <a:lnTo>
                  <a:pt x="822" y="3946"/>
                </a:lnTo>
                <a:lnTo>
                  <a:pt x="885" y="3924"/>
                </a:lnTo>
                <a:lnTo>
                  <a:pt x="949" y="3901"/>
                </a:lnTo>
                <a:lnTo>
                  <a:pt x="1013" y="3881"/>
                </a:lnTo>
                <a:lnTo>
                  <a:pt x="1075" y="3861"/>
                </a:lnTo>
                <a:lnTo>
                  <a:pt x="1139" y="3843"/>
                </a:lnTo>
                <a:lnTo>
                  <a:pt x="1203" y="3825"/>
                </a:lnTo>
                <a:lnTo>
                  <a:pt x="1266" y="3809"/>
                </a:lnTo>
                <a:lnTo>
                  <a:pt x="1330" y="3793"/>
                </a:lnTo>
                <a:lnTo>
                  <a:pt x="1394" y="3779"/>
                </a:lnTo>
                <a:lnTo>
                  <a:pt x="1456" y="3765"/>
                </a:lnTo>
                <a:lnTo>
                  <a:pt x="1520" y="3753"/>
                </a:lnTo>
                <a:lnTo>
                  <a:pt x="1584" y="3743"/>
                </a:lnTo>
                <a:lnTo>
                  <a:pt x="1647" y="3733"/>
                </a:lnTo>
                <a:lnTo>
                  <a:pt x="1647" y="3598"/>
                </a:lnTo>
                <a:lnTo>
                  <a:pt x="179" y="3598"/>
                </a:lnTo>
                <a:lnTo>
                  <a:pt x="0" y="3598"/>
                </a:lnTo>
                <a:lnTo>
                  <a:pt x="0" y="3418"/>
                </a:lnTo>
                <a:lnTo>
                  <a:pt x="0" y="688"/>
                </a:lnTo>
                <a:lnTo>
                  <a:pt x="0" y="508"/>
                </a:lnTo>
                <a:lnTo>
                  <a:pt x="179" y="508"/>
                </a:lnTo>
                <a:close/>
                <a:moveTo>
                  <a:pt x="4438" y="4291"/>
                </a:moveTo>
                <a:lnTo>
                  <a:pt x="6190" y="4291"/>
                </a:lnTo>
                <a:lnTo>
                  <a:pt x="6190" y="0"/>
                </a:lnTo>
                <a:lnTo>
                  <a:pt x="4438" y="0"/>
                </a:lnTo>
                <a:lnTo>
                  <a:pt x="4438" y="4291"/>
                </a:lnTo>
                <a:close/>
                <a:moveTo>
                  <a:pt x="4659" y="374"/>
                </a:moveTo>
                <a:lnTo>
                  <a:pt x="6000" y="374"/>
                </a:lnTo>
                <a:lnTo>
                  <a:pt x="6000" y="791"/>
                </a:lnTo>
                <a:lnTo>
                  <a:pt x="4659" y="791"/>
                </a:lnTo>
                <a:lnTo>
                  <a:pt x="4659" y="374"/>
                </a:lnTo>
                <a:close/>
                <a:moveTo>
                  <a:pt x="4659" y="1025"/>
                </a:moveTo>
                <a:lnTo>
                  <a:pt x="6000" y="1025"/>
                </a:lnTo>
                <a:lnTo>
                  <a:pt x="6000" y="1444"/>
                </a:lnTo>
                <a:lnTo>
                  <a:pt x="4659" y="1444"/>
                </a:lnTo>
                <a:lnTo>
                  <a:pt x="4659" y="1025"/>
                </a:lnTo>
                <a:close/>
                <a:moveTo>
                  <a:pt x="4652" y="1798"/>
                </a:moveTo>
                <a:lnTo>
                  <a:pt x="5102" y="1798"/>
                </a:lnTo>
                <a:lnTo>
                  <a:pt x="5102" y="2121"/>
                </a:lnTo>
                <a:lnTo>
                  <a:pt x="4652" y="2121"/>
                </a:lnTo>
                <a:lnTo>
                  <a:pt x="4652" y="1798"/>
                </a:lnTo>
                <a:close/>
                <a:moveTo>
                  <a:pt x="4652" y="2317"/>
                </a:moveTo>
                <a:lnTo>
                  <a:pt x="5102" y="2317"/>
                </a:lnTo>
                <a:lnTo>
                  <a:pt x="5102" y="2640"/>
                </a:lnTo>
                <a:lnTo>
                  <a:pt x="4652" y="2640"/>
                </a:lnTo>
                <a:lnTo>
                  <a:pt x="4652" y="2317"/>
                </a:lnTo>
                <a:close/>
                <a:moveTo>
                  <a:pt x="3847" y="868"/>
                </a:moveTo>
                <a:lnTo>
                  <a:pt x="359" y="868"/>
                </a:lnTo>
                <a:lnTo>
                  <a:pt x="359" y="3238"/>
                </a:lnTo>
                <a:lnTo>
                  <a:pt x="3847" y="3238"/>
                </a:lnTo>
                <a:lnTo>
                  <a:pt x="3847" y="8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字体视界-紫水晶体" panose="02010601030101010101" pitchFamily="2" charset="-122"/>
              <a:ea typeface="字体视界-紫水晶体" panose="02010601030101010101" pitchFamily="2" charset="-122"/>
            </a:endParaRPr>
          </a:p>
        </p:txBody>
      </p:sp>
      <p:sp>
        <p:nvSpPr>
          <p:cNvPr id="19" name="文本框 6"/>
          <p:cNvSpPr>
            <a:spLocks noChangeArrowheads="1"/>
          </p:cNvSpPr>
          <p:nvPr/>
        </p:nvSpPr>
        <p:spPr bwMode="auto">
          <a:xfrm>
            <a:off x="4642504" y="435981"/>
            <a:ext cx="3098165" cy="508000"/>
          </a:xfrm>
          <a:prstGeom prst="rect">
            <a:avLst/>
          </a:prstGeom>
          <a:noFill/>
          <a:ln>
            <a:noFill/>
          </a:ln>
        </p:spPr>
        <p:txBody>
          <a:bodyPr wrap="square" lIns="77744" tIns="38871" rIns="77744" bIns="38871">
            <a:spAutoFit/>
          </a:bodyPr>
          <a:lstStyle/>
          <a:p>
            <a:pPr defTabSz="1096645"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sym typeface="+mn-ea"/>
              </a:rPr>
              <a:t>提高管理业务水平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3" grpId="0"/>
      <p:bldP spid="56" grpId="0"/>
      <p:bldP spid="58" grpId="0"/>
      <p:bldP spid="19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54563" y="259168"/>
            <a:ext cx="11515260" cy="62825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25400" dir="8100000" algn="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体视界-紫水晶体" panose="02010601030101010101" pitchFamily="2" charset="-122"/>
              <a:ea typeface="字体视界-紫水晶体" panose="02010601030101010101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rot="18900000">
            <a:off x="2513179" y="3494746"/>
            <a:ext cx="1008051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rot="2700000" flipH="1">
            <a:off x="4160786" y="3515724"/>
            <a:ext cx="100818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"/>
          <p:cNvGrpSpPr/>
          <p:nvPr/>
        </p:nvGrpSpPr>
        <p:grpSpPr>
          <a:xfrm>
            <a:off x="988473" y="2180828"/>
            <a:ext cx="2351702" cy="890831"/>
            <a:chOff x="6278307" y="2195545"/>
            <a:chExt cx="1764006" cy="668123"/>
          </a:xfrm>
        </p:grpSpPr>
        <p:sp>
          <p:nvSpPr>
            <p:cNvPr id="12" name="TextBox 20"/>
            <p:cNvSpPr txBox="1"/>
            <p:nvPr/>
          </p:nvSpPr>
          <p:spPr bwMode="auto">
            <a:xfrm>
              <a:off x="6382171" y="2494098"/>
              <a:ext cx="1526083" cy="369570"/>
            </a:xfrm>
            <a:prstGeom prst="rect">
              <a:avLst/>
            </a:prstGeom>
            <a:noFill/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1300" dirty="0">
                  <a:ea typeface="等线" panose="02010600030101010101" pitchFamily="2" charset="-122"/>
                  <a:sym typeface="+mn-ea"/>
                </a:rPr>
                <a:t>对在职人员进行三基培训，并组织理论考试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9"/>
            <p:cNvSpPr txBox="1">
              <a:spLocks noChangeArrowheads="1"/>
            </p:cNvSpPr>
            <p:nvPr/>
          </p:nvSpPr>
          <p:spPr bwMode="auto">
            <a:xfrm>
              <a:off x="6278307" y="2195545"/>
              <a:ext cx="1764006" cy="311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三基培训</a:t>
              </a:r>
            </a:p>
          </p:txBody>
        </p:sp>
      </p:grpSp>
      <p:cxnSp>
        <p:nvCxnSpPr>
          <p:cNvPr id="15" name="直接连接符 14"/>
          <p:cNvCxnSpPr/>
          <p:nvPr/>
        </p:nvCxnSpPr>
        <p:spPr>
          <a:xfrm rot="18900000">
            <a:off x="5521405" y="3494746"/>
            <a:ext cx="1008051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"/>
          <p:cNvGrpSpPr/>
          <p:nvPr/>
        </p:nvGrpSpPr>
        <p:grpSpPr>
          <a:xfrm>
            <a:off x="4252411" y="2180828"/>
            <a:ext cx="2351702" cy="890905"/>
            <a:chOff x="6278307" y="2195545"/>
            <a:chExt cx="1764006" cy="668179"/>
          </a:xfrm>
        </p:grpSpPr>
        <p:sp>
          <p:nvSpPr>
            <p:cNvPr id="17" name="TextBox 20"/>
            <p:cNvSpPr txBox="1"/>
            <p:nvPr/>
          </p:nvSpPr>
          <p:spPr bwMode="auto">
            <a:xfrm>
              <a:off x="6353564" y="2494154"/>
              <a:ext cx="1554682" cy="369570"/>
            </a:xfrm>
            <a:prstGeom prst="rect">
              <a:avLst/>
            </a:prstGeom>
            <a:noFill/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/>
              </a:pPr>
              <a:r>
                <a:rPr lang="zh-CN" altLang="en-US" sz="1300" dirty="0">
                  <a:ea typeface="等线" panose="02010600030101010101" pitchFamily="2" charset="-122"/>
                  <a:sym typeface="+mn-ea"/>
                </a:rPr>
                <a:t>科室每周晨间提问</a:t>
              </a:r>
              <a:r>
                <a:rPr lang="en-US" altLang="zh-CN" sz="1300" dirty="0">
                  <a:ea typeface="等线" panose="02010600030101010101" pitchFamily="2" charset="-122"/>
                  <a:sym typeface="+mn-ea"/>
                </a:rPr>
                <a:t>1-2</a:t>
              </a:r>
              <a:r>
                <a:rPr lang="zh-CN" altLang="en-US" sz="1300" dirty="0">
                  <a:ea typeface="等线" panose="02010600030101010101" pitchFamily="2" charset="-122"/>
                  <a:sym typeface="+mn-ea"/>
                </a:rPr>
                <a:t>次，内容为基础和骨科知识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Box 19"/>
            <p:cNvSpPr txBox="1">
              <a:spLocks noChangeArrowheads="1"/>
            </p:cNvSpPr>
            <p:nvPr/>
          </p:nvSpPr>
          <p:spPr bwMode="auto">
            <a:xfrm>
              <a:off x="6278307" y="2195545"/>
              <a:ext cx="1764006" cy="311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100" dirty="0">
                  <a:ea typeface="等线" panose="02010600030101010101" pitchFamily="2" charset="-122"/>
                  <a:sym typeface="+mn-ea"/>
                </a:rPr>
                <a:t>晨间提问</a:t>
              </a:r>
              <a:endParaRPr lang="zh-CN" altLang="zh-CN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 rot="2700000" flipH="1">
            <a:off x="7254007" y="3515724"/>
            <a:ext cx="100818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rot="18900000">
            <a:off x="8664448" y="3552572"/>
            <a:ext cx="1008051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1"/>
          <p:cNvGrpSpPr/>
          <p:nvPr/>
        </p:nvGrpSpPr>
        <p:grpSpPr>
          <a:xfrm>
            <a:off x="7276100" y="2180828"/>
            <a:ext cx="2351702" cy="890831"/>
            <a:chOff x="6278307" y="2195545"/>
            <a:chExt cx="1764006" cy="668123"/>
          </a:xfrm>
        </p:grpSpPr>
        <p:sp>
          <p:nvSpPr>
            <p:cNvPr id="23" name="TextBox 20"/>
            <p:cNvSpPr txBox="1"/>
            <p:nvPr/>
          </p:nvSpPr>
          <p:spPr bwMode="auto">
            <a:xfrm>
              <a:off x="6382171" y="2494098"/>
              <a:ext cx="1526083" cy="369570"/>
            </a:xfrm>
            <a:prstGeom prst="rect">
              <a:avLst/>
            </a:prstGeom>
            <a:noFill/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300" dirty="0">
                  <a:ea typeface="等线" panose="02010600030101010101" pitchFamily="2" charset="-122"/>
                  <a:sym typeface="+mn-ea"/>
                </a:rPr>
                <a:t>12</a:t>
              </a:r>
              <a:r>
                <a:rPr lang="zh-CN" altLang="en-US" sz="1300" dirty="0">
                  <a:ea typeface="等线" panose="02010600030101010101" pitchFamily="2" charset="-122"/>
                  <a:sym typeface="+mn-ea"/>
                </a:rPr>
                <a:t>月初，对全院护士分组进行了护理技术操作考核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TextBox 19"/>
            <p:cNvSpPr txBox="1">
              <a:spLocks noChangeArrowheads="1"/>
            </p:cNvSpPr>
            <p:nvPr/>
          </p:nvSpPr>
          <p:spPr bwMode="auto">
            <a:xfrm>
              <a:off x="6278307" y="2195545"/>
              <a:ext cx="1764006" cy="311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100" dirty="0">
                  <a:ea typeface="等线" panose="02010600030101010101" pitchFamily="2" charset="-122"/>
                  <a:sym typeface="+mn-ea"/>
                </a:rPr>
                <a:t>操作考核</a:t>
              </a:r>
              <a:endParaRPr lang="zh-CN" altLang="zh-CN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25" name="组合 1"/>
          <p:cNvGrpSpPr/>
          <p:nvPr/>
        </p:nvGrpSpPr>
        <p:grpSpPr>
          <a:xfrm>
            <a:off x="2668188" y="4114070"/>
            <a:ext cx="2351702" cy="890831"/>
            <a:chOff x="6278307" y="2195545"/>
            <a:chExt cx="1764006" cy="668123"/>
          </a:xfrm>
        </p:grpSpPr>
        <p:sp>
          <p:nvSpPr>
            <p:cNvPr id="26" name="TextBox 20"/>
            <p:cNvSpPr txBox="1"/>
            <p:nvPr/>
          </p:nvSpPr>
          <p:spPr bwMode="auto">
            <a:xfrm>
              <a:off x="6382171" y="2494098"/>
              <a:ext cx="1526083" cy="369570"/>
            </a:xfrm>
            <a:prstGeom prst="rect">
              <a:avLst/>
            </a:prstGeom>
            <a:noFill/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/>
              </a:pPr>
              <a:r>
                <a:rPr lang="zh-CN" altLang="en-US" sz="1300" dirty="0">
                  <a:ea typeface="等线" panose="02010600030101010101" pitchFamily="2" charset="-122"/>
                  <a:sym typeface="+mn-ea"/>
                </a:rPr>
                <a:t>聘请专家授课，讲授骨科、内、外科知识，提高知识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19"/>
            <p:cNvSpPr txBox="1">
              <a:spLocks noChangeArrowheads="1"/>
            </p:cNvSpPr>
            <p:nvPr/>
          </p:nvSpPr>
          <p:spPr bwMode="auto">
            <a:xfrm>
              <a:off x="6278307" y="2195545"/>
              <a:ext cx="1764006" cy="311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100" dirty="0">
                  <a:ea typeface="等线" panose="02010600030101010101" pitchFamily="2" charset="-122"/>
                  <a:sym typeface="+mn-ea"/>
                </a:rPr>
                <a:t>专家授课</a:t>
              </a:r>
              <a:endParaRPr lang="zh-CN" altLang="zh-CN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28" name="组合 1"/>
          <p:cNvGrpSpPr/>
          <p:nvPr/>
        </p:nvGrpSpPr>
        <p:grpSpPr>
          <a:xfrm>
            <a:off x="5830664" y="4114070"/>
            <a:ext cx="2351702" cy="890830"/>
            <a:chOff x="6278307" y="2195545"/>
            <a:chExt cx="1764006" cy="668123"/>
          </a:xfrm>
        </p:grpSpPr>
        <p:sp>
          <p:nvSpPr>
            <p:cNvPr id="29" name="TextBox 20"/>
            <p:cNvSpPr txBox="1"/>
            <p:nvPr/>
          </p:nvSpPr>
          <p:spPr bwMode="auto">
            <a:xfrm>
              <a:off x="6382171" y="2494098"/>
              <a:ext cx="1526083" cy="369570"/>
            </a:xfrm>
            <a:prstGeom prst="rect">
              <a:avLst/>
            </a:prstGeom>
            <a:noFill/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300" dirty="0">
                  <a:ea typeface="等线" panose="02010600030101010101" pitchFamily="2" charset="-122"/>
                  <a:sym typeface="+mn-ea"/>
                </a:rPr>
                <a:t>"</a:t>
              </a:r>
              <a:r>
                <a:rPr lang="zh-CN" altLang="en-US" sz="1300" dirty="0">
                  <a:ea typeface="等线" panose="02010600030101010101" pitchFamily="2" charset="-122"/>
                  <a:sym typeface="+mn-ea"/>
                </a:rPr>
                <a:t>三八妇女节</a:t>
              </a:r>
              <a:r>
                <a:rPr lang="en-US" altLang="zh-CN" sz="1300" dirty="0">
                  <a:ea typeface="等线" panose="02010600030101010101" pitchFamily="2" charset="-122"/>
                  <a:sym typeface="+mn-ea"/>
                </a:rPr>
                <a:t>"</a:t>
              </a:r>
              <a:r>
                <a:rPr lang="zh-CN" altLang="en-US" sz="1300" dirty="0">
                  <a:ea typeface="等线" panose="02010600030101010101" pitchFamily="2" charset="-122"/>
                  <a:sym typeface="+mn-ea"/>
                </a:rPr>
                <a:t>举行了护理技术操作比赛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TextBox 19"/>
            <p:cNvSpPr txBox="1">
              <a:spLocks noChangeArrowheads="1"/>
            </p:cNvSpPr>
            <p:nvPr/>
          </p:nvSpPr>
          <p:spPr bwMode="auto">
            <a:xfrm>
              <a:off x="6278307" y="2195545"/>
              <a:ext cx="1764006" cy="311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100" dirty="0">
                  <a:ea typeface="等线" panose="02010600030101010101" pitchFamily="2" charset="-122"/>
                  <a:sym typeface="+mn-ea"/>
                </a:rPr>
                <a:t>护理比赛</a:t>
              </a:r>
              <a:endParaRPr lang="zh-CN" altLang="zh-CN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31" name="组合 1"/>
          <p:cNvGrpSpPr/>
          <p:nvPr/>
        </p:nvGrpSpPr>
        <p:grpSpPr>
          <a:xfrm>
            <a:off x="8908069" y="4114070"/>
            <a:ext cx="2351702" cy="890831"/>
            <a:chOff x="6278307" y="2195545"/>
            <a:chExt cx="1764006" cy="668123"/>
          </a:xfrm>
        </p:grpSpPr>
        <p:sp>
          <p:nvSpPr>
            <p:cNvPr id="32" name="TextBox 20"/>
            <p:cNvSpPr txBox="1"/>
            <p:nvPr/>
          </p:nvSpPr>
          <p:spPr bwMode="auto">
            <a:xfrm>
              <a:off x="6382171" y="2494098"/>
              <a:ext cx="1526083" cy="369570"/>
            </a:xfrm>
            <a:prstGeom prst="rect">
              <a:avLst/>
            </a:prstGeom>
            <a:noFill/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1300" dirty="0">
                  <a:ea typeface="等线" panose="02010600030101010101" pitchFamily="2" charset="-122"/>
                  <a:sym typeface="+mn-ea"/>
                </a:rPr>
                <a:t>加强危重病人的护理，坚持交接班制度和晨间护理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Box 19"/>
            <p:cNvSpPr txBox="1">
              <a:spLocks noChangeArrowheads="1"/>
            </p:cNvSpPr>
            <p:nvPr/>
          </p:nvSpPr>
          <p:spPr bwMode="auto">
            <a:xfrm>
              <a:off x="6278307" y="2195545"/>
              <a:ext cx="1764006" cy="311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100" dirty="0">
                  <a:ea typeface="等线" panose="02010600030101010101" pitchFamily="2" charset="-122"/>
                  <a:sym typeface="+mn-ea"/>
                </a:rPr>
                <a:t>晨间护理</a:t>
              </a:r>
              <a:endParaRPr lang="zh-CN" altLang="zh-CN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814196" y="3852496"/>
            <a:ext cx="971024" cy="971151"/>
            <a:chOff x="1302940" y="2971177"/>
            <a:chExt cx="728363" cy="728363"/>
          </a:xfrm>
        </p:grpSpPr>
        <p:sp>
          <p:nvSpPr>
            <p:cNvPr id="35" name="椭圆 34"/>
            <p:cNvSpPr/>
            <p:nvPr/>
          </p:nvSpPr>
          <p:spPr>
            <a:xfrm>
              <a:off x="1302940" y="2971177"/>
              <a:ext cx="728363" cy="728363"/>
            </a:xfrm>
            <a:prstGeom prst="ellipse">
              <a:avLst/>
            </a:prstGeom>
            <a:solidFill>
              <a:srgbClr val="EB6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TextBox 19"/>
            <p:cNvSpPr txBox="1">
              <a:spLocks noChangeArrowheads="1"/>
            </p:cNvSpPr>
            <p:nvPr/>
          </p:nvSpPr>
          <p:spPr bwMode="auto">
            <a:xfrm>
              <a:off x="1371764" y="3115228"/>
              <a:ext cx="566214" cy="38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01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859641" y="3852495"/>
            <a:ext cx="971024" cy="971151"/>
            <a:chOff x="3587321" y="2971176"/>
            <a:chExt cx="728363" cy="728363"/>
          </a:xfrm>
          <a:solidFill>
            <a:srgbClr val="EB604D"/>
          </a:solidFill>
        </p:grpSpPr>
        <p:sp>
          <p:nvSpPr>
            <p:cNvPr id="38" name="椭圆 37"/>
            <p:cNvSpPr/>
            <p:nvPr/>
          </p:nvSpPr>
          <p:spPr>
            <a:xfrm>
              <a:off x="3587321" y="2971176"/>
              <a:ext cx="728363" cy="7283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TextBox 19"/>
            <p:cNvSpPr txBox="1">
              <a:spLocks noChangeArrowheads="1"/>
            </p:cNvSpPr>
            <p:nvPr/>
          </p:nvSpPr>
          <p:spPr bwMode="auto">
            <a:xfrm>
              <a:off x="3635896" y="3115228"/>
              <a:ext cx="566214" cy="3822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03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940844" y="3852495"/>
            <a:ext cx="971024" cy="971151"/>
            <a:chOff x="5898524" y="2971176"/>
            <a:chExt cx="728363" cy="728363"/>
          </a:xfrm>
          <a:solidFill>
            <a:srgbClr val="EB604D"/>
          </a:solidFill>
        </p:grpSpPr>
        <p:sp>
          <p:nvSpPr>
            <p:cNvPr id="41" name="椭圆 40"/>
            <p:cNvSpPr/>
            <p:nvPr/>
          </p:nvSpPr>
          <p:spPr>
            <a:xfrm>
              <a:off x="5898524" y="2971176"/>
              <a:ext cx="728363" cy="7283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TextBox 19"/>
            <p:cNvSpPr txBox="1">
              <a:spLocks noChangeArrowheads="1"/>
            </p:cNvSpPr>
            <p:nvPr/>
          </p:nvSpPr>
          <p:spPr bwMode="auto">
            <a:xfrm>
              <a:off x="5979598" y="3115228"/>
              <a:ext cx="566214" cy="3822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05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337452" y="2330111"/>
            <a:ext cx="971024" cy="971151"/>
            <a:chOff x="2445531" y="1829388"/>
            <a:chExt cx="728363" cy="728363"/>
          </a:xfrm>
          <a:solidFill>
            <a:srgbClr val="B098F1"/>
          </a:solidFill>
        </p:grpSpPr>
        <p:sp>
          <p:nvSpPr>
            <p:cNvPr id="44" name="椭圆 43"/>
            <p:cNvSpPr/>
            <p:nvPr/>
          </p:nvSpPr>
          <p:spPr>
            <a:xfrm>
              <a:off x="2445531" y="1829388"/>
              <a:ext cx="728363" cy="7283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TextBox 19"/>
            <p:cNvSpPr txBox="1">
              <a:spLocks noChangeArrowheads="1"/>
            </p:cNvSpPr>
            <p:nvPr/>
          </p:nvSpPr>
          <p:spPr bwMode="auto">
            <a:xfrm>
              <a:off x="2527495" y="1980240"/>
              <a:ext cx="566214" cy="3822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02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381828" y="2330111"/>
            <a:ext cx="971024" cy="971151"/>
            <a:chOff x="4729110" y="1829388"/>
            <a:chExt cx="728363" cy="728363"/>
          </a:xfrm>
          <a:solidFill>
            <a:srgbClr val="B098F1"/>
          </a:solidFill>
        </p:grpSpPr>
        <p:sp>
          <p:nvSpPr>
            <p:cNvPr id="47" name="椭圆 46"/>
            <p:cNvSpPr/>
            <p:nvPr/>
          </p:nvSpPr>
          <p:spPr>
            <a:xfrm>
              <a:off x="4729110" y="1829388"/>
              <a:ext cx="728363" cy="7283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8" name="TextBox 19"/>
            <p:cNvSpPr txBox="1">
              <a:spLocks noChangeArrowheads="1"/>
            </p:cNvSpPr>
            <p:nvPr/>
          </p:nvSpPr>
          <p:spPr bwMode="auto">
            <a:xfrm>
              <a:off x="4833688" y="1980240"/>
              <a:ext cx="566214" cy="3822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04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9463031" y="2330111"/>
            <a:ext cx="971024" cy="971151"/>
            <a:chOff x="7040313" y="1829388"/>
            <a:chExt cx="728363" cy="728363"/>
          </a:xfrm>
          <a:solidFill>
            <a:srgbClr val="B098F1"/>
          </a:solidFill>
        </p:grpSpPr>
        <p:sp>
          <p:nvSpPr>
            <p:cNvPr id="50" name="椭圆 49"/>
            <p:cNvSpPr/>
            <p:nvPr/>
          </p:nvSpPr>
          <p:spPr>
            <a:xfrm>
              <a:off x="7040313" y="1829388"/>
              <a:ext cx="728363" cy="7283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1" name="TextBox 19"/>
            <p:cNvSpPr txBox="1">
              <a:spLocks noChangeArrowheads="1"/>
            </p:cNvSpPr>
            <p:nvPr/>
          </p:nvSpPr>
          <p:spPr bwMode="auto">
            <a:xfrm>
              <a:off x="7143469" y="1980240"/>
              <a:ext cx="566214" cy="381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06</a:t>
              </a:r>
            </a:p>
          </p:txBody>
        </p:sp>
      </p:grpSp>
      <p:sp>
        <p:nvSpPr>
          <p:cNvPr id="53" name="文本框 6"/>
          <p:cNvSpPr>
            <a:spLocks noChangeArrowheads="1"/>
          </p:cNvSpPr>
          <p:nvPr/>
        </p:nvSpPr>
        <p:spPr bwMode="auto">
          <a:xfrm>
            <a:off x="4642504" y="435981"/>
            <a:ext cx="3098165" cy="508000"/>
          </a:xfrm>
          <a:prstGeom prst="rect">
            <a:avLst/>
          </a:prstGeom>
          <a:noFill/>
          <a:ln>
            <a:noFill/>
          </a:ln>
        </p:spPr>
        <p:txBody>
          <a:bodyPr wrap="square" lIns="77744" tIns="38871" rIns="77744" bIns="38871">
            <a:spAutoFit/>
          </a:bodyPr>
          <a:lstStyle/>
          <a:p>
            <a:pPr defTabSz="1096645"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sym typeface="+mn-ea"/>
              </a:rPr>
              <a:t>提高管理业务水平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5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3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846040" y="2383024"/>
            <a:ext cx="1489510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B098F1"/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sym typeface="+mn-ea"/>
              </a:rPr>
              <a:t>Part 03</a:t>
            </a:r>
            <a:endParaRPr lang="zh-CN" altLang="en-US" sz="3200" b="1" dirty="0">
              <a:solidFill>
                <a:srgbClr val="B098F1"/>
              </a:solidFill>
              <a:latin typeface="字体视界-简圆体" panose="02010601030101010101" pitchFamily="2" charset="-122"/>
              <a:ea typeface="字体视界-简圆体" panose="02010601030101010101" pitchFamily="2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78678" y="3049459"/>
            <a:ext cx="4222631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EB604D"/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sym typeface="+mn-ea"/>
              </a:rPr>
              <a:t>加强医德医风建设</a:t>
            </a:r>
          </a:p>
        </p:txBody>
      </p:sp>
      <p:sp>
        <p:nvSpPr>
          <p:cNvPr id="19" name="加号 18"/>
          <p:cNvSpPr/>
          <p:nvPr/>
        </p:nvSpPr>
        <p:spPr>
          <a:xfrm rot="20472935">
            <a:off x="1937904" y="4027422"/>
            <a:ext cx="696130" cy="696130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体视界-简圆体" panose="02010601030101010101" pitchFamily="2" charset="-122"/>
              <a:ea typeface="字体视界-简圆体" panose="02010601030101010101" pitchFamily="2" charset="-122"/>
            </a:endParaRPr>
          </a:p>
        </p:txBody>
      </p:sp>
      <p:sp>
        <p:nvSpPr>
          <p:cNvPr id="20" name="加号 19"/>
          <p:cNvSpPr/>
          <p:nvPr/>
        </p:nvSpPr>
        <p:spPr>
          <a:xfrm rot="2221369">
            <a:off x="10892985" y="271266"/>
            <a:ext cx="696130" cy="696130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体视界-简圆体" panose="02010601030101010101" pitchFamily="2" charset="-122"/>
              <a:ea typeface="字体视界-简圆体" panose="0201060103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973" y="951100"/>
            <a:ext cx="7192694" cy="5138260"/>
          </a:xfrm>
          <a:prstGeom prst="rect">
            <a:avLst/>
          </a:prstGeom>
        </p:spPr>
      </p:pic>
      <p:sp>
        <p:nvSpPr>
          <p:cNvPr id="13" name="TextBox 23"/>
          <p:cNvSpPr txBox="1"/>
          <p:nvPr/>
        </p:nvSpPr>
        <p:spPr>
          <a:xfrm>
            <a:off x="5584377" y="3778120"/>
            <a:ext cx="1834642" cy="47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11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cs typeface="+mn-ea"/>
                <a:sym typeface="Arial" panose="020B0604020202020204" pitchFamily="34" charset="0"/>
              </a:rPr>
              <a:t>医德建设</a:t>
            </a:r>
          </a:p>
        </p:txBody>
      </p:sp>
      <p:sp>
        <p:nvSpPr>
          <p:cNvPr id="14" name="TextBox 23"/>
          <p:cNvSpPr txBox="1"/>
          <p:nvPr/>
        </p:nvSpPr>
        <p:spPr>
          <a:xfrm>
            <a:off x="8022545" y="3757345"/>
            <a:ext cx="1834642" cy="47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11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cs typeface="+mn-ea"/>
                <a:sym typeface="Arial" panose="020B0604020202020204" pitchFamily="34" charset="0"/>
              </a:rPr>
              <a:t>考核达标</a:t>
            </a:r>
            <a:endParaRPr lang="zh-CN" altLang="bg-BG" sz="2110" dirty="0">
              <a:solidFill>
                <a:schemeClr val="tx1">
                  <a:lumMod val="75000"/>
                  <a:lumOff val="25000"/>
                </a:schemeClr>
              </a:solidFill>
              <a:latin typeface="字体视界-简圆体" panose="02010601030101010101" pitchFamily="2" charset="-122"/>
              <a:ea typeface="字体视界-简圆体" panose="02010601030101010101" pitchFamily="2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/>
      <p:bldP spid="12" grpId="0" bldLvl="0"/>
      <p:bldP spid="19" grpId="0" animBg="1"/>
      <p:bldP spid="20" grpId="0" animBg="1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图片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54563" y="286463"/>
            <a:ext cx="11515260" cy="62825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25400" dir="8100000" algn="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体视界-紫水晶体" panose="02010601030101010101" pitchFamily="2" charset="-122"/>
              <a:ea typeface="字体视界-紫水晶体" panose="02010601030101010101" pitchFamily="2" charset="-122"/>
            </a:endParaRPr>
          </a:p>
        </p:txBody>
      </p:sp>
      <p:sp>
        <p:nvSpPr>
          <p:cNvPr id="27" name="文本框 6"/>
          <p:cNvSpPr>
            <a:spLocks noChangeArrowheads="1"/>
          </p:cNvSpPr>
          <p:nvPr/>
        </p:nvSpPr>
        <p:spPr bwMode="auto">
          <a:xfrm>
            <a:off x="4621584" y="521225"/>
            <a:ext cx="3098165" cy="509388"/>
          </a:xfrm>
          <a:prstGeom prst="rect">
            <a:avLst/>
          </a:prstGeom>
          <a:noFill/>
          <a:ln>
            <a:noFill/>
          </a:ln>
        </p:spPr>
        <p:txBody>
          <a:bodyPr wrap="square" lIns="77744" tIns="38871" rIns="77744" bIns="38871">
            <a:spAutoFit/>
          </a:bodyPr>
          <a:lstStyle/>
          <a:p>
            <a:pPr defTabSz="1096645"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sym typeface="+mn-ea"/>
              </a:rPr>
              <a:t>加强医德医风建设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90455" y="4977549"/>
            <a:ext cx="3176979" cy="852804"/>
            <a:chOff x="4631245" y="1185160"/>
            <a:chExt cx="2259814" cy="606607"/>
          </a:xfrm>
        </p:grpSpPr>
        <p:grpSp>
          <p:nvGrpSpPr>
            <p:cNvPr id="29" name="组合 28"/>
            <p:cNvGrpSpPr/>
            <p:nvPr/>
          </p:nvGrpSpPr>
          <p:grpSpPr>
            <a:xfrm>
              <a:off x="4631245" y="1185160"/>
              <a:ext cx="423677" cy="466117"/>
              <a:chOff x="6242320" y="1105631"/>
              <a:chExt cx="564902" cy="621491"/>
            </a:xfrm>
          </p:grpSpPr>
          <p:sp>
            <p:nvSpPr>
              <p:cNvPr id="32" name="TextBox 6"/>
              <p:cNvSpPr txBox="1"/>
              <p:nvPr/>
            </p:nvSpPr>
            <p:spPr>
              <a:xfrm>
                <a:off x="6327224" y="1105631"/>
                <a:ext cx="448425" cy="49263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algn="l"/>
                <a:r>
                  <a:rPr lang="en-US" altLang="zh-CN" sz="3375" dirty="0">
                    <a:solidFill>
                      <a:schemeClr val="tx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01</a:t>
                </a:r>
              </a:p>
            </p:txBody>
          </p:sp>
          <p:sp>
            <p:nvSpPr>
              <p:cNvPr id="33" name="文本框 22"/>
              <p:cNvSpPr txBox="1"/>
              <p:nvPr/>
            </p:nvSpPr>
            <p:spPr>
              <a:xfrm>
                <a:off x="6242320" y="1516939"/>
                <a:ext cx="564902" cy="210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45" b="1" dirty="0">
                    <a:solidFill>
                      <a:schemeClr val="tx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OPTION</a:t>
                </a:r>
              </a:p>
            </p:txBody>
          </p:sp>
        </p:grpSp>
        <p:cxnSp>
          <p:nvCxnSpPr>
            <p:cNvPr id="30" name="直接连接符 29"/>
            <p:cNvCxnSpPr/>
            <p:nvPr/>
          </p:nvCxnSpPr>
          <p:spPr>
            <a:xfrm>
              <a:off x="4663083" y="1687804"/>
              <a:ext cx="2227976" cy="0"/>
            </a:xfrm>
            <a:prstGeom prst="line">
              <a:avLst/>
            </a:prstGeom>
            <a:ln w="28575">
              <a:solidFill>
                <a:srgbClr val="2CB1C5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44"/>
            <p:cNvSpPr txBox="1"/>
            <p:nvPr/>
          </p:nvSpPr>
          <p:spPr>
            <a:xfrm>
              <a:off x="5226561" y="1227618"/>
              <a:ext cx="1478353" cy="564149"/>
            </a:xfrm>
            <a:prstGeom prst="rect">
              <a:avLst/>
            </a:prstGeom>
            <a:noFill/>
          </p:spPr>
          <p:txBody>
            <a:bodyPr wrap="square" lIns="96413" tIns="48206" rIns="96413" bIns="48206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60" dirty="0">
                  <a:ea typeface="等线" panose="02010600030101010101" pitchFamily="2" charset="-122"/>
                  <a:sym typeface="+mn-ea"/>
                </a:rPr>
                <a:t>继续落实护士行为规范，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260" dirty="0">
                  <a:ea typeface="等线" panose="02010600030101010101" pitchFamily="2" charset="-122"/>
                  <a:sym typeface="+mn-ea"/>
                </a:rPr>
                <a:t>落实护士文明用语</a:t>
              </a:r>
              <a:r>
                <a:rPr lang="en-US" altLang="zh-CN" sz="1260" dirty="0">
                  <a:ea typeface="等线" panose="02010600030101010101" pitchFamily="2" charset="-122"/>
                  <a:sym typeface="+mn-ea"/>
                </a:rPr>
                <a:t>50</a:t>
              </a:r>
              <a:r>
                <a:rPr lang="zh-CN" altLang="en-US" sz="1260" dirty="0">
                  <a:ea typeface="等线" panose="02010600030101010101" pitchFamily="2" charset="-122"/>
                  <a:sym typeface="+mn-ea"/>
                </a:rPr>
                <a:t>句</a:t>
              </a:r>
              <a:endParaRPr lang="zh-CN" altLang="en-US" sz="1260" dirty="0">
                <a:ea typeface="等线" panose="02010600030101010101" pitchFamily="2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26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elawadee" panose="020B0502040204020203" pitchFamily="34" charset="-34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03663" y="3006255"/>
            <a:ext cx="3361475" cy="706647"/>
            <a:chOff x="4631245" y="1185160"/>
            <a:chExt cx="2391048" cy="502644"/>
          </a:xfrm>
        </p:grpSpPr>
        <p:grpSp>
          <p:nvGrpSpPr>
            <p:cNvPr id="35" name="组合 34"/>
            <p:cNvGrpSpPr/>
            <p:nvPr/>
          </p:nvGrpSpPr>
          <p:grpSpPr>
            <a:xfrm>
              <a:off x="4631245" y="1185160"/>
              <a:ext cx="423677" cy="466117"/>
              <a:chOff x="6242320" y="1105631"/>
              <a:chExt cx="564902" cy="621491"/>
            </a:xfrm>
          </p:grpSpPr>
          <p:sp>
            <p:nvSpPr>
              <p:cNvPr id="38" name="TextBox 6"/>
              <p:cNvSpPr txBox="1"/>
              <p:nvPr/>
            </p:nvSpPr>
            <p:spPr>
              <a:xfrm>
                <a:off x="6327224" y="1105631"/>
                <a:ext cx="448425" cy="49263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algn="l"/>
                <a:r>
                  <a:rPr lang="en-US" altLang="zh-CN" sz="3375" dirty="0">
                    <a:solidFill>
                      <a:schemeClr val="tx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02</a:t>
                </a:r>
              </a:p>
            </p:txBody>
          </p:sp>
          <p:sp>
            <p:nvSpPr>
              <p:cNvPr id="39" name="文本框 22"/>
              <p:cNvSpPr txBox="1"/>
              <p:nvPr/>
            </p:nvSpPr>
            <p:spPr>
              <a:xfrm>
                <a:off x="6242320" y="1516939"/>
                <a:ext cx="564902" cy="210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45" b="1" dirty="0">
                    <a:solidFill>
                      <a:schemeClr val="tx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OPTION</a:t>
                </a:r>
              </a:p>
            </p:txBody>
          </p:sp>
        </p:grpSp>
        <p:cxnSp>
          <p:nvCxnSpPr>
            <p:cNvPr id="36" name="直接连接符 35"/>
            <p:cNvCxnSpPr/>
            <p:nvPr/>
          </p:nvCxnSpPr>
          <p:spPr>
            <a:xfrm flipV="1">
              <a:off x="4663083" y="1678306"/>
              <a:ext cx="1944332" cy="9498"/>
            </a:xfrm>
            <a:prstGeom prst="line">
              <a:avLst/>
            </a:prstGeom>
            <a:ln w="28575">
              <a:solidFill>
                <a:srgbClr val="E95A6E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44"/>
            <p:cNvSpPr txBox="1"/>
            <p:nvPr/>
          </p:nvSpPr>
          <p:spPr>
            <a:xfrm>
              <a:off x="5107654" y="1229705"/>
              <a:ext cx="1914639" cy="397931"/>
            </a:xfrm>
            <a:prstGeom prst="rect">
              <a:avLst/>
            </a:prstGeom>
            <a:noFill/>
          </p:spPr>
          <p:txBody>
            <a:bodyPr wrap="square" lIns="96413" tIns="48206" rIns="96413" bIns="48206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60" dirty="0">
                  <a:ea typeface="等线" panose="02010600030101010101" pitchFamily="2" charset="-122"/>
                  <a:sym typeface="+mn-ea"/>
                </a:rPr>
                <a:t>分别于</a:t>
              </a:r>
              <a:r>
                <a:rPr lang="en-US" altLang="zh-CN" sz="1260" dirty="0">
                  <a:ea typeface="等线" panose="02010600030101010101" pitchFamily="2" charset="-122"/>
                  <a:sym typeface="+mn-ea"/>
                </a:rPr>
                <a:t>6</a:t>
              </a:r>
              <a:r>
                <a:rPr lang="zh-CN" altLang="en-US" sz="1260" dirty="0">
                  <a:ea typeface="等线" panose="02010600030101010101" pitchFamily="2" charset="-122"/>
                  <a:sym typeface="+mn-ea"/>
                </a:rPr>
                <a:t>月、</a:t>
              </a:r>
              <a:r>
                <a:rPr lang="en-US" altLang="zh-CN" sz="1260" dirty="0">
                  <a:ea typeface="等线" panose="02010600030101010101" pitchFamily="2" charset="-122"/>
                  <a:sym typeface="+mn-ea"/>
                </a:rPr>
                <a:t>11</a:t>
              </a:r>
              <a:r>
                <a:rPr lang="zh-CN" altLang="en-US" sz="1260" dirty="0">
                  <a:ea typeface="等线" panose="02010600030101010101" pitchFamily="2" charset="-122"/>
                  <a:sym typeface="+mn-ea"/>
                </a:rPr>
                <a:t>月组织全体护士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260" dirty="0">
                  <a:ea typeface="等线" panose="02010600030101010101" pitchFamily="2" charset="-122"/>
                  <a:sym typeface="+mn-ea"/>
                </a:rPr>
                <a:t>参加**、**的礼仪培训</a:t>
              </a:r>
              <a:endParaRPr lang="zh-CN" altLang="en-US" sz="126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elawadee" panose="020B0502040204020203" pitchFamily="34" charset="-34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122522" y="1745545"/>
            <a:ext cx="3063132" cy="706647"/>
            <a:chOff x="4631245" y="1185160"/>
            <a:chExt cx="2178834" cy="502644"/>
          </a:xfrm>
        </p:grpSpPr>
        <p:grpSp>
          <p:nvGrpSpPr>
            <p:cNvPr id="41" name="组合 40"/>
            <p:cNvGrpSpPr/>
            <p:nvPr/>
          </p:nvGrpSpPr>
          <p:grpSpPr>
            <a:xfrm>
              <a:off x="4631245" y="1185160"/>
              <a:ext cx="423677" cy="466117"/>
              <a:chOff x="6242320" y="1105631"/>
              <a:chExt cx="564903" cy="621491"/>
            </a:xfrm>
          </p:grpSpPr>
          <p:sp>
            <p:nvSpPr>
              <p:cNvPr id="44" name="TextBox 6"/>
              <p:cNvSpPr txBox="1"/>
              <p:nvPr/>
            </p:nvSpPr>
            <p:spPr>
              <a:xfrm>
                <a:off x="6327224" y="1105631"/>
                <a:ext cx="448425" cy="49263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algn="l"/>
                <a:r>
                  <a:rPr lang="en-US" altLang="zh-CN" sz="3375" dirty="0">
                    <a:solidFill>
                      <a:schemeClr val="tx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03</a:t>
                </a:r>
              </a:p>
            </p:txBody>
          </p:sp>
          <p:sp>
            <p:nvSpPr>
              <p:cNvPr id="45" name="文本框 22"/>
              <p:cNvSpPr txBox="1"/>
              <p:nvPr/>
            </p:nvSpPr>
            <p:spPr>
              <a:xfrm>
                <a:off x="6242320" y="1516939"/>
                <a:ext cx="564903" cy="210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45" b="1" dirty="0">
                    <a:solidFill>
                      <a:schemeClr val="tx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OPTION</a:t>
                </a:r>
              </a:p>
            </p:txBody>
          </p:sp>
        </p:grpSp>
        <p:cxnSp>
          <p:nvCxnSpPr>
            <p:cNvPr id="42" name="直接连接符 41"/>
            <p:cNvCxnSpPr/>
            <p:nvPr/>
          </p:nvCxnSpPr>
          <p:spPr>
            <a:xfrm flipV="1">
              <a:off x="4663083" y="1678306"/>
              <a:ext cx="1944332" cy="9498"/>
            </a:xfrm>
            <a:prstGeom prst="line">
              <a:avLst/>
            </a:prstGeom>
            <a:ln w="28575">
              <a:solidFill>
                <a:srgbClr val="2CB1C5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4"/>
            <p:cNvSpPr txBox="1"/>
            <p:nvPr/>
          </p:nvSpPr>
          <p:spPr>
            <a:xfrm>
              <a:off x="5107654" y="1229705"/>
              <a:ext cx="1702425" cy="397931"/>
            </a:xfrm>
            <a:prstGeom prst="rect">
              <a:avLst/>
            </a:prstGeom>
            <a:noFill/>
          </p:spPr>
          <p:txBody>
            <a:bodyPr wrap="square" lIns="96413" tIns="48206" rIns="96413" bIns="48206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60" dirty="0">
                  <a:ea typeface="等线" panose="02010600030101010101" pitchFamily="2" charset="-122"/>
                  <a:sym typeface="+mn-ea"/>
                </a:rPr>
                <a:t>继续开展健康教育，对住院病人发放满意度调查表</a:t>
              </a:r>
              <a:endParaRPr lang="zh-CN" altLang="en-US" sz="126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elawadee" panose="020B0502040204020203" pitchFamily="34" charset="-34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328608" y="1668728"/>
            <a:ext cx="3361475" cy="706647"/>
            <a:chOff x="4631245" y="1185160"/>
            <a:chExt cx="2391048" cy="502644"/>
          </a:xfrm>
        </p:grpSpPr>
        <p:grpSp>
          <p:nvGrpSpPr>
            <p:cNvPr id="47" name="组合 46"/>
            <p:cNvGrpSpPr/>
            <p:nvPr/>
          </p:nvGrpSpPr>
          <p:grpSpPr>
            <a:xfrm>
              <a:off x="4631245" y="1185160"/>
              <a:ext cx="423677" cy="466117"/>
              <a:chOff x="6242320" y="1105631"/>
              <a:chExt cx="564902" cy="621491"/>
            </a:xfrm>
          </p:grpSpPr>
          <p:sp>
            <p:nvSpPr>
              <p:cNvPr id="50" name="TextBox 6"/>
              <p:cNvSpPr txBox="1"/>
              <p:nvPr/>
            </p:nvSpPr>
            <p:spPr>
              <a:xfrm>
                <a:off x="6327224" y="1105631"/>
                <a:ext cx="448425" cy="49263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algn="l"/>
                <a:r>
                  <a:rPr lang="en-US" altLang="zh-CN" sz="3375" dirty="0">
                    <a:solidFill>
                      <a:schemeClr val="tx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04</a:t>
                </a:r>
              </a:p>
            </p:txBody>
          </p:sp>
          <p:sp>
            <p:nvSpPr>
              <p:cNvPr id="51" name="文本框 22"/>
              <p:cNvSpPr txBox="1"/>
              <p:nvPr/>
            </p:nvSpPr>
            <p:spPr>
              <a:xfrm>
                <a:off x="6242320" y="1516939"/>
                <a:ext cx="564902" cy="210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45" b="1" dirty="0">
                    <a:solidFill>
                      <a:schemeClr val="tx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OPTION</a:t>
                </a:r>
              </a:p>
            </p:txBody>
          </p:sp>
        </p:grpSp>
        <p:cxnSp>
          <p:nvCxnSpPr>
            <p:cNvPr id="48" name="直接连接符 47"/>
            <p:cNvCxnSpPr/>
            <p:nvPr/>
          </p:nvCxnSpPr>
          <p:spPr>
            <a:xfrm flipV="1">
              <a:off x="4663083" y="1678306"/>
              <a:ext cx="1944332" cy="9498"/>
            </a:xfrm>
            <a:prstGeom prst="line">
              <a:avLst/>
            </a:prstGeom>
            <a:ln w="28575">
              <a:solidFill>
                <a:srgbClr val="E95A6E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文本框 44"/>
            <p:cNvSpPr txBox="1"/>
            <p:nvPr/>
          </p:nvSpPr>
          <p:spPr>
            <a:xfrm>
              <a:off x="5107654" y="1229705"/>
              <a:ext cx="1914639" cy="397931"/>
            </a:xfrm>
            <a:prstGeom prst="rect">
              <a:avLst/>
            </a:prstGeom>
            <a:noFill/>
          </p:spPr>
          <p:txBody>
            <a:bodyPr wrap="square" lIns="96413" tIns="48206" rIns="96413" bIns="48206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60" dirty="0">
                  <a:ea typeface="等线" panose="02010600030101010101" pitchFamily="2" charset="-122"/>
                  <a:sym typeface="+mn-ea"/>
                </a:rPr>
                <a:t>对满意度调查中存在的问题提出了整改措施，评选出了最佳护士</a:t>
              </a:r>
              <a:endParaRPr lang="zh-CN" altLang="en-US" sz="126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elawadee" panose="020B0502040204020203" pitchFamily="34" charset="-34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508348" y="3050330"/>
            <a:ext cx="3361475" cy="706647"/>
            <a:chOff x="4631245" y="1185160"/>
            <a:chExt cx="2391048" cy="502644"/>
          </a:xfrm>
        </p:grpSpPr>
        <p:grpSp>
          <p:nvGrpSpPr>
            <p:cNvPr id="53" name="组合 52"/>
            <p:cNvGrpSpPr/>
            <p:nvPr/>
          </p:nvGrpSpPr>
          <p:grpSpPr>
            <a:xfrm>
              <a:off x="4631245" y="1185160"/>
              <a:ext cx="423677" cy="466117"/>
              <a:chOff x="6242320" y="1105631"/>
              <a:chExt cx="564902" cy="621491"/>
            </a:xfrm>
          </p:grpSpPr>
          <p:sp>
            <p:nvSpPr>
              <p:cNvPr id="56" name="TextBox 6"/>
              <p:cNvSpPr txBox="1"/>
              <p:nvPr/>
            </p:nvSpPr>
            <p:spPr>
              <a:xfrm>
                <a:off x="6327224" y="1105631"/>
                <a:ext cx="448425" cy="49263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algn="l"/>
                <a:r>
                  <a:rPr lang="en-US" altLang="zh-CN" sz="3375" dirty="0">
                    <a:solidFill>
                      <a:schemeClr val="tx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05</a:t>
                </a:r>
              </a:p>
            </p:txBody>
          </p:sp>
          <p:sp>
            <p:nvSpPr>
              <p:cNvPr id="57" name="文本框 22"/>
              <p:cNvSpPr txBox="1"/>
              <p:nvPr/>
            </p:nvSpPr>
            <p:spPr>
              <a:xfrm>
                <a:off x="6242320" y="1516939"/>
                <a:ext cx="564902" cy="210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45" b="1" dirty="0">
                    <a:solidFill>
                      <a:schemeClr val="tx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OPTION</a:t>
                </a:r>
              </a:p>
            </p:txBody>
          </p:sp>
        </p:grpSp>
        <p:cxnSp>
          <p:nvCxnSpPr>
            <p:cNvPr id="54" name="直接连接符 53"/>
            <p:cNvCxnSpPr/>
            <p:nvPr/>
          </p:nvCxnSpPr>
          <p:spPr>
            <a:xfrm flipV="1">
              <a:off x="4663083" y="1678306"/>
              <a:ext cx="1944332" cy="9498"/>
            </a:xfrm>
            <a:prstGeom prst="line">
              <a:avLst/>
            </a:prstGeom>
            <a:ln w="28575">
              <a:solidFill>
                <a:srgbClr val="2CB1C5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文本框 44"/>
            <p:cNvSpPr txBox="1"/>
            <p:nvPr/>
          </p:nvSpPr>
          <p:spPr>
            <a:xfrm>
              <a:off x="5107654" y="1229705"/>
              <a:ext cx="1914639" cy="397931"/>
            </a:xfrm>
            <a:prstGeom prst="rect">
              <a:avLst/>
            </a:prstGeom>
            <a:noFill/>
          </p:spPr>
          <p:txBody>
            <a:bodyPr wrap="square" lIns="96413" tIns="48206" rIns="96413" bIns="48206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60" dirty="0">
                  <a:ea typeface="等线" panose="02010600030101010101" pitchFamily="2" charset="-122"/>
                  <a:sym typeface="+mn-ea"/>
                </a:rPr>
                <a:t>每月科室定期召开工休座谈会，征求病人意见，给予最大程度的满足</a:t>
              </a:r>
              <a:endParaRPr lang="zh-CN" altLang="en-US" sz="126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elawadee" panose="020B0502040204020203" pitchFamily="34" charset="-34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671674" y="5187125"/>
            <a:ext cx="3187649" cy="670042"/>
            <a:chOff x="4631245" y="1185207"/>
            <a:chExt cx="2391048" cy="502597"/>
          </a:xfrm>
        </p:grpSpPr>
        <p:grpSp>
          <p:nvGrpSpPr>
            <p:cNvPr id="59" name="组合 58"/>
            <p:cNvGrpSpPr/>
            <p:nvPr/>
          </p:nvGrpSpPr>
          <p:grpSpPr>
            <a:xfrm>
              <a:off x="4631245" y="1185207"/>
              <a:ext cx="434311" cy="470037"/>
              <a:chOff x="6242320" y="1105694"/>
              <a:chExt cx="579081" cy="626718"/>
            </a:xfrm>
          </p:grpSpPr>
          <p:sp>
            <p:nvSpPr>
              <p:cNvPr id="62" name="TextBox 6"/>
              <p:cNvSpPr txBox="1"/>
              <p:nvPr/>
            </p:nvSpPr>
            <p:spPr>
              <a:xfrm>
                <a:off x="6327224" y="1105694"/>
                <a:ext cx="448425" cy="49250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algn="l"/>
                <a:r>
                  <a:rPr lang="en-US" altLang="zh-CN" sz="3200" dirty="0">
                    <a:solidFill>
                      <a:schemeClr val="tx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06</a:t>
                </a:r>
              </a:p>
            </p:txBody>
          </p:sp>
          <p:sp>
            <p:nvSpPr>
              <p:cNvPr id="63" name="文本框 22"/>
              <p:cNvSpPr txBox="1"/>
              <p:nvPr/>
            </p:nvSpPr>
            <p:spPr>
              <a:xfrm>
                <a:off x="6242320" y="1516939"/>
                <a:ext cx="579081" cy="215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b="1" dirty="0">
                    <a:solidFill>
                      <a:schemeClr val="tx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OPTION</a:t>
                </a:r>
              </a:p>
            </p:txBody>
          </p:sp>
        </p:grpSp>
        <p:cxnSp>
          <p:nvCxnSpPr>
            <p:cNvPr id="60" name="直接连接符 59"/>
            <p:cNvCxnSpPr/>
            <p:nvPr/>
          </p:nvCxnSpPr>
          <p:spPr>
            <a:xfrm flipV="1">
              <a:off x="4663083" y="1678306"/>
              <a:ext cx="1944332" cy="9498"/>
            </a:xfrm>
            <a:prstGeom prst="line">
              <a:avLst/>
            </a:prstGeom>
            <a:ln w="28575">
              <a:solidFill>
                <a:srgbClr val="E95A6E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文本框 44"/>
            <p:cNvSpPr txBox="1"/>
            <p:nvPr/>
          </p:nvSpPr>
          <p:spPr>
            <a:xfrm>
              <a:off x="5107654" y="1229705"/>
              <a:ext cx="1914639" cy="399150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ea typeface="等线" panose="02010600030101010101" pitchFamily="2" charset="-122"/>
                  <a:sym typeface="+mn-ea"/>
                </a:rPr>
                <a:t>进行岗前职业道德教育、规章制度、行为规范教育及护理基础知识考核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elawadee" panose="020B0502040204020203" pitchFamily="34" charset="-34"/>
              </a:endParaRPr>
            </a:p>
          </p:txBody>
        </p:sp>
      </p:grpSp>
      <p:grpSp>
        <p:nvGrpSpPr>
          <p:cNvPr id="64" name="Group 97"/>
          <p:cNvGrpSpPr/>
          <p:nvPr/>
        </p:nvGrpSpPr>
        <p:grpSpPr bwMode="auto">
          <a:xfrm>
            <a:off x="3495915" y="2317829"/>
            <a:ext cx="5249724" cy="4942056"/>
            <a:chOff x="12765924" y="3578459"/>
            <a:chExt cx="9438091" cy="8888824"/>
          </a:xfrm>
        </p:grpSpPr>
        <p:sp>
          <p:nvSpPr>
            <p:cNvPr id="65" name="Block Arc 37"/>
            <p:cNvSpPr/>
            <p:nvPr/>
          </p:nvSpPr>
          <p:spPr>
            <a:xfrm>
              <a:off x="13077734" y="3659516"/>
              <a:ext cx="8806228" cy="8807767"/>
            </a:xfrm>
            <a:prstGeom prst="blockArc">
              <a:avLst>
                <a:gd name="adj1" fmla="val 8826967"/>
                <a:gd name="adj2" fmla="val 1986563"/>
                <a:gd name="adj3" fmla="val 19223"/>
              </a:avLst>
            </a:prstGeom>
            <a:solidFill>
              <a:srgbClr val="EB60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30" kern="0" dirty="0">
                <a:solidFill>
                  <a:schemeClr val="bg1"/>
                </a:solidFill>
                <a:latin typeface="Raleway Light"/>
                <a:ea typeface="+mn-ea"/>
              </a:endParaRPr>
            </a:p>
          </p:txBody>
        </p:sp>
        <p:sp>
          <p:nvSpPr>
            <p:cNvPr id="66" name="Block Arc 38"/>
            <p:cNvSpPr/>
            <p:nvPr/>
          </p:nvSpPr>
          <p:spPr>
            <a:xfrm>
              <a:off x="13077734" y="3659516"/>
              <a:ext cx="8806228" cy="8807767"/>
            </a:xfrm>
            <a:prstGeom prst="blockArc">
              <a:avLst>
                <a:gd name="adj1" fmla="val 11218752"/>
                <a:gd name="adj2" fmla="val 1986563"/>
                <a:gd name="adj3" fmla="val 19223"/>
              </a:avLst>
            </a:prstGeom>
            <a:solidFill>
              <a:srgbClr val="7BBFB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30" kern="0" dirty="0">
                <a:solidFill>
                  <a:schemeClr val="bg1"/>
                </a:solidFill>
                <a:latin typeface="Raleway Light"/>
                <a:ea typeface="+mn-ea"/>
              </a:endParaRPr>
            </a:p>
          </p:txBody>
        </p:sp>
        <p:sp>
          <p:nvSpPr>
            <p:cNvPr id="67" name="Block Arc 39"/>
            <p:cNvSpPr/>
            <p:nvPr/>
          </p:nvSpPr>
          <p:spPr>
            <a:xfrm>
              <a:off x="13077734" y="3659516"/>
              <a:ext cx="8806228" cy="8807767"/>
            </a:xfrm>
            <a:prstGeom prst="blockArc">
              <a:avLst>
                <a:gd name="adj1" fmla="val 13722802"/>
                <a:gd name="adj2" fmla="val 1986563"/>
                <a:gd name="adj3" fmla="val 19223"/>
              </a:avLst>
            </a:prstGeom>
            <a:solidFill>
              <a:srgbClr val="EB60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30" kern="0" dirty="0">
                <a:solidFill>
                  <a:schemeClr val="bg1"/>
                </a:solidFill>
                <a:latin typeface="Raleway Light"/>
                <a:ea typeface="+mn-ea"/>
              </a:endParaRPr>
            </a:p>
          </p:txBody>
        </p:sp>
        <p:sp>
          <p:nvSpPr>
            <p:cNvPr id="68" name="Block Arc 40"/>
            <p:cNvSpPr/>
            <p:nvPr/>
          </p:nvSpPr>
          <p:spPr>
            <a:xfrm>
              <a:off x="13077734" y="3659516"/>
              <a:ext cx="8806228" cy="8807767"/>
            </a:xfrm>
            <a:prstGeom prst="blockArc">
              <a:avLst>
                <a:gd name="adj1" fmla="val 16218384"/>
                <a:gd name="adj2" fmla="val 1986563"/>
                <a:gd name="adj3" fmla="val 19223"/>
              </a:avLst>
            </a:prstGeom>
            <a:solidFill>
              <a:srgbClr val="7BBFB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30" kern="0" dirty="0">
                <a:solidFill>
                  <a:schemeClr val="bg1"/>
                </a:solidFill>
                <a:latin typeface="Raleway Light"/>
                <a:ea typeface="+mn-ea"/>
              </a:endParaRPr>
            </a:p>
          </p:txBody>
        </p:sp>
        <p:sp>
          <p:nvSpPr>
            <p:cNvPr id="69" name="Block Arc 41"/>
            <p:cNvSpPr/>
            <p:nvPr/>
          </p:nvSpPr>
          <p:spPr>
            <a:xfrm>
              <a:off x="13077734" y="3659516"/>
              <a:ext cx="8806228" cy="8807767"/>
            </a:xfrm>
            <a:prstGeom prst="blockArc">
              <a:avLst>
                <a:gd name="adj1" fmla="val 18745087"/>
                <a:gd name="adj2" fmla="val 1986563"/>
                <a:gd name="adj3" fmla="val 19223"/>
              </a:avLst>
            </a:prstGeom>
            <a:solidFill>
              <a:srgbClr val="EB60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30" kern="0" dirty="0">
                <a:solidFill>
                  <a:schemeClr val="bg1"/>
                </a:solidFill>
                <a:latin typeface="Raleway Light"/>
                <a:ea typeface="+mn-ea"/>
              </a:endParaRPr>
            </a:p>
          </p:txBody>
        </p:sp>
        <p:sp>
          <p:nvSpPr>
            <p:cNvPr id="70" name="Block Arc 42"/>
            <p:cNvSpPr/>
            <p:nvPr/>
          </p:nvSpPr>
          <p:spPr>
            <a:xfrm>
              <a:off x="13077734" y="3659516"/>
              <a:ext cx="8806228" cy="8807767"/>
            </a:xfrm>
            <a:prstGeom prst="blockArc">
              <a:avLst>
                <a:gd name="adj1" fmla="val 21150995"/>
                <a:gd name="adj2" fmla="val 1986563"/>
                <a:gd name="adj3" fmla="val 19223"/>
              </a:avLst>
            </a:prstGeom>
            <a:solidFill>
              <a:srgbClr val="7BBFB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30" kern="0" dirty="0">
                <a:solidFill>
                  <a:schemeClr val="bg1"/>
                </a:solidFill>
                <a:latin typeface="Raleway Light"/>
                <a:ea typeface="+mn-ea"/>
              </a:endParaRPr>
            </a:p>
          </p:txBody>
        </p:sp>
        <p:sp>
          <p:nvSpPr>
            <p:cNvPr id="71" name="Isosceles Triangle 43"/>
            <p:cNvSpPr/>
            <p:nvPr/>
          </p:nvSpPr>
          <p:spPr>
            <a:xfrm rot="6387854">
              <a:off x="21847529" y="9012760"/>
              <a:ext cx="383304" cy="329667"/>
            </a:xfrm>
            <a:prstGeom prst="triangle">
              <a:avLst/>
            </a:prstGeom>
            <a:solidFill>
              <a:srgbClr val="E95A6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2530" kern="0">
                <a:solidFill>
                  <a:schemeClr val="bg1"/>
                </a:solidFill>
                <a:latin typeface="Raleway Light" charset="0"/>
                <a:ea typeface="MS PGothic" panose="020B0600070205080204" pitchFamily="34" charset="-128"/>
              </a:endParaRPr>
            </a:p>
          </p:txBody>
        </p:sp>
        <p:sp>
          <p:nvSpPr>
            <p:cNvPr id="72" name="Isosceles Triangle 44"/>
            <p:cNvSpPr/>
            <p:nvPr/>
          </p:nvSpPr>
          <p:spPr>
            <a:xfrm rot="15212146" flipH="1">
              <a:off x="12739105" y="9012760"/>
              <a:ext cx="383304" cy="329667"/>
            </a:xfrm>
            <a:prstGeom prst="triangle">
              <a:avLst/>
            </a:prstGeom>
            <a:solidFill>
              <a:srgbClr val="2CB1C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2530" kern="0">
                <a:solidFill>
                  <a:schemeClr val="bg1"/>
                </a:solidFill>
                <a:latin typeface="Raleway Light" charset="0"/>
                <a:ea typeface="MS PGothic" panose="020B0600070205080204" pitchFamily="34" charset="-128"/>
              </a:endParaRPr>
            </a:p>
          </p:txBody>
        </p:sp>
        <p:sp>
          <p:nvSpPr>
            <p:cNvPr id="73" name="Isosceles Triangle 45"/>
            <p:cNvSpPr/>
            <p:nvPr/>
          </p:nvSpPr>
          <p:spPr>
            <a:xfrm rot="3806845">
              <a:off x="21462918" y="5723758"/>
              <a:ext cx="383304" cy="329667"/>
            </a:xfrm>
            <a:prstGeom prst="triangle">
              <a:avLst/>
            </a:prstGeom>
            <a:solidFill>
              <a:srgbClr val="2CB1C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2530" kern="0">
                <a:solidFill>
                  <a:schemeClr val="bg1"/>
                </a:solidFill>
                <a:latin typeface="Raleway Light" charset="0"/>
                <a:ea typeface="MS PGothic" panose="020B0600070205080204" pitchFamily="34" charset="-128"/>
              </a:endParaRPr>
            </a:p>
          </p:txBody>
        </p:sp>
        <p:sp>
          <p:nvSpPr>
            <p:cNvPr id="74" name="Isosceles Triangle 46"/>
            <p:cNvSpPr/>
            <p:nvPr/>
          </p:nvSpPr>
          <p:spPr>
            <a:xfrm rot="17793155" flipH="1">
              <a:off x="13177288" y="5723758"/>
              <a:ext cx="383304" cy="329667"/>
            </a:xfrm>
            <a:prstGeom prst="triangle">
              <a:avLst/>
            </a:prstGeom>
            <a:solidFill>
              <a:srgbClr val="E95A6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2530" kern="0">
                <a:solidFill>
                  <a:schemeClr val="bg1"/>
                </a:solidFill>
                <a:latin typeface="Raleway Light" charset="0"/>
                <a:ea typeface="MS PGothic" panose="020B0600070205080204" pitchFamily="34" charset="-128"/>
              </a:endParaRPr>
            </a:p>
          </p:txBody>
        </p:sp>
        <p:sp>
          <p:nvSpPr>
            <p:cNvPr id="75" name="Isosceles Triangle 47"/>
            <p:cNvSpPr/>
            <p:nvPr/>
          </p:nvSpPr>
          <p:spPr>
            <a:xfrm rot="1344356">
              <a:off x="19160090" y="3578459"/>
              <a:ext cx="383237" cy="331098"/>
            </a:xfrm>
            <a:prstGeom prst="triangle">
              <a:avLst/>
            </a:prstGeom>
            <a:solidFill>
              <a:srgbClr val="E95A6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2530" kern="0">
                <a:solidFill>
                  <a:schemeClr val="bg1"/>
                </a:solidFill>
                <a:latin typeface="Raleway Light" charset="0"/>
                <a:ea typeface="MS PGothic" panose="020B0600070205080204" pitchFamily="34" charset="-128"/>
              </a:endParaRPr>
            </a:p>
          </p:txBody>
        </p:sp>
        <p:sp>
          <p:nvSpPr>
            <p:cNvPr id="76" name="Isosceles Triangle 48"/>
            <p:cNvSpPr/>
            <p:nvPr/>
          </p:nvSpPr>
          <p:spPr>
            <a:xfrm rot="20255644" flipH="1">
              <a:off x="15521390" y="3578459"/>
              <a:ext cx="383238" cy="331098"/>
            </a:xfrm>
            <a:prstGeom prst="triangle">
              <a:avLst/>
            </a:prstGeom>
            <a:solidFill>
              <a:srgbClr val="2CB1C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2530" kern="0">
                <a:solidFill>
                  <a:schemeClr val="bg1"/>
                </a:solidFill>
                <a:latin typeface="Raleway Light" charset="0"/>
                <a:ea typeface="MS PGothic" panose="020B0600070205080204" pitchFamily="34" charset="-128"/>
              </a:endParaRPr>
            </a:p>
          </p:txBody>
        </p:sp>
        <p:sp>
          <p:nvSpPr>
            <p:cNvPr id="77" name="Freeform 8"/>
            <p:cNvSpPr>
              <a:spLocks noEditPoints="1"/>
            </p:cNvSpPr>
            <p:nvPr/>
          </p:nvSpPr>
          <p:spPr bwMode="auto">
            <a:xfrm>
              <a:off x="13666661" y="8303869"/>
              <a:ext cx="736212" cy="844841"/>
            </a:xfrm>
            <a:custGeom>
              <a:avLst/>
              <a:gdLst>
                <a:gd name="T0" fmla="*/ 2147483647 w 192"/>
                <a:gd name="T1" fmla="*/ 516147929 h 220"/>
                <a:gd name="T2" fmla="*/ 2147483647 w 192"/>
                <a:gd name="T3" fmla="*/ 132724521 h 220"/>
                <a:gd name="T4" fmla="*/ 2147483647 w 192"/>
                <a:gd name="T5" fmla="*/ 0 h 220"/>
                <a:gd name="T6" fmla="*/ 499899451 w 192"/>
                <a:gd name="T7" fmla="*/ 0 h 220"/>
                <a:gd name="T8" fmla="*/ 308760411 w 192"/>
                <a:gd name="T9" fmla="*/ 132724521 h 220"/>
                <a:gd name="T10" fmla="*/ 191139041 w 192"/>
                <a:gd name="T11" fmla="*/ 516147929 h 220"/>
                <a:gd name="T12" fmla="*/ 0 w 192"/>
                <a:gd name="T13" fmla="*/ 707857712 h 220"/>
                <a:gd name="T14" fmla="*/ 0 w 192"/>
                <a:gd name="T15" fmla="*/ 1017545701 h 220"/>
                <a:gd name="T16" fmla="*/ 191139041 w 192"/>
                <a:gd name="T17" fmla="*/ 1209255485 h 220"/>
                <a:gd name="T18" fmla="*/ 308760411 w 192"/>
                <a:gd name="T19" fmla="*/ 1209255485 h 220"/>
                <a:gd name="T20" fmla="*/ 294059177 w 192"/>
                <a:gd name="T21" fmla="*/ 1238751956 h 220"/>
                <a:gd name="T22" fmla="*/ 499899451 w 192"/>
                <a:gd name="T23" fmla="*/ 2147483647 h 220"/>
                <a:gd name="T24" fmla="*/ 705739725 w 192"/>
                <a:gd name="T25" fmla="*/ 2147483647 h 220"/>
                <a:gd name="T26" fmla="*/ 2117219176 w 192"/>
                <a:gd name="T27" fmla="*/ 2147483647 h 220"/>
                <a:gd name="T28" fmla="*/ 2147483647 w 192"/>
                <a:gd name="T29" fmla="*/ 2147483647 h 220"/>
                <a:gd name="T30" fmla="*/ 2147483647 w 192"/>
                <a:gd name="T31" fmla="*/ 1238751956 h 220"/>
                <a:gd name="T32" fmla="*/ 2147483647 w 192"/>
                <a:gd name="T33" fmla="*/ 1209255485 h 220"/>
                <a:gd name="T34" fmla="*/ 2147483647 w 192"/>
                <a:gd name="T35" fmla="*/ 1209255485 h 220"/>
                <a:gd name="T36" fmla="*/ 2147483647 w 192"/>
                <a:gd name="T37" fmla="*/ 1017545701 h 220"/>
                <a:gd name="T38" fmla="*/ 2147483647 w 192"/>
                <a:gd name="T39" fmla="*/ 707857712 h 220"/>
                <a:gd name="T40" fmla="*/ 2147483647 w 192"/>
                <a:gd name="T41" fmla="*/ 516147929 h 220"/>
                <a:gd name="T42" fmla="*/ 499899451 w 192"/>
                <a:gd name="T43" fmla="*/ 206459939 h 220"/>
                <a:gd name="T44" fmla="*/ 2147483647 w 192"/>
                <a:gd name="T45" fmla="*/ 206459939 h 220"/>
                <a:gd name="T46" fmla="*/ 2147483647 w 192"/>
                <a:gd name="T47" fmla="*/ 501397773 h 220"/>
                <a:gd name="T48" fmla="*/ 396979314 w 192"/>
                <a:gd name="T49" fmla="*/ 501397773 h 220"/>
                <a:gd name="T50" fmla="*/ 499899451 w 192"/>
                <a:gd name="T51" fmla="*/ 206459939 h 220"/>
                <a:gd name="T52" fmla="*/ 705739725 w 192"/>
                <a:gd name="T53" fmla="*/ 2147483647 h 220"/>
                <a:gd name="T54" fmla="*/ 676333424 w 192"/>
                <a:gd name="T55" fmla="*/ 2147483647 h 220"/>
                <a:gd name="T56" fmla="*/ 2146625477 w 192"/>
                <a:gd name="T57" fmla="*/ 2147483647 h 220"/>
                <a:gd name="T58" fmla="*/ 2117219176 w 192"/>
                <a:gd name="T59" fmla="*/ 2147483647 h 220"/>
                <a:gd name="T60" fmla="*/ 705739725 w 192"/>
                <a:gd name="T61" fmla="*/ 2147483647 h 220"/>
                <a:gd name="T62" fmla="*/ 2147483647 w 192"/>
                <a:gd name="T63" fmla="*/ 2147483647 h 220"/>
                <a:gd name="T64" fmla="*/ 661632191 w 192"/>
                <a:gd name="T65" fmla="*/ 2147483647 h 220"/>
                <a:gd name="T66" fmla="*/ 544006986 w 192"/>
                <a:gd name="T67" fmla="*/ 1622175364 h 220"/>
                <a:gd name="T68" fmla="*/ 2147483647 w 192"/>
                <a:gd name="T69" fmla="*/ 1622175364 h 220"/>
                <a:gd name="T70" fmla="*/ 2147483647 w 192"/>
                <a:gd name="T71" fmla="*/ 2147483647 h 220"/>
                <a:gd name="T72" fmla="*/ 2147483647 w 192"/>
                <a:gd name="T73" fmla="*/ 1518943474 h 220"/>
                <a:gd name="T74" fmla="*/ 529305753 w 192"/>
                <a:gd name="T75" fmla="*/ 1518943474 h 220"/>
                <a:gd name="T76" fmla="*/ 499899451 w 192"/>
                <a:gd name="T77" fmla="*/ 1209255485 h 220"/>
                <a:gd name="T78" fmla="*/ 2147483647 w 192"/>
                <a:gd name="T79" fmla="*/ 1209255485 h 220"/>
                <a:gd name="T80" fmla="*/ 2147483647 w 192"/>
                <a:gd name="T81" fmla="*/ 1518943474 h 220"/>
                <a:gd name="T82" fmla="*/ 2147483647 w 192"/>
                <a:gd name="T83" fmla="*/ 1017545701 h 220"/>
                <a:gd name="T84" fmla="*/ 191139041 w 192"/>
                <a:gd name="T85" fmla="*/ 1017545701 h 220"/>
                <a:gd name="T86" fmla="*/ 191139041 w 192"/>
                <a:gd name="T87" fmla="*/ 707857712 h 220"/>
                <a:gd name="T88" fmla="*/ 2147483647 w 192"/>
                <a:gd name="T89" fmla="*/ 707857712 h 220"/>
                <a:gd name="T90" fmla="*/ 2147483647 w 192"/>
                <a:gd name="T91" fmla="*/ 1017545701 h 22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92" h="220">
                  <a:moveTo>
                    <a:pt x="179" y="35"/>
                  </a:moveTo>
                  <a:cubicBezTo>
                    <a:pt x="171" y="9"/>
                    <a:pt x="171" y="9"/>
                    <a:pt x="171" y="9"/>
                  </a:cubicBezTo>
                  <a:cubicBezTo>
                    <a:pt x="169" y="4"/>
                    <a:pt x="164" y="0"/>
                    <a:pt x="15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3" y="4"/>
                    <a:pt x="21" y="9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5" y="35"/>
                    <a:pt x="0" y="41"/>
                    <a:pt x="0" y="4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6" y="82"/>
                    <a:pt x="13" y="82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3"/>
                    <a:pt x="20" y="83"/>
                    <a:pt x="20" y="84"/>
                  </a:cubicBezTo>
                  <a:cubicBezTo>
                    <a:pt x="34" y="208"/>
                    <a:pt x="34" y="208"/>
                    <a:pt x="34" y="208"/>
                  </a:cubicBezTo>
                  <a:cubicBezTo>
                    <a:pt x="35" y="215"/>
                    <a:pt x="41" y="220"/>
                    <a:pt x="48" y="220"/>
                  </a:cubicBezTo>
                  <a:cubicBezTo>
                    <a:pt x="144" y="220"/>
                    <a:pt x="144" y="220"/>
                    <a:pt x="144" y="220"/>
                  </a:cubicBezTo>
                  <a:cubicBezTo>
                    <a:pt x="151" y="220"/>
                    <a:pt x="157" y="215"/>
                    <a:pt x="158" y="208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72" y="83"/>
                    <a:pt x="171" y="83"/>
                    <a:pt x="171" y="82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86" y="82"/>
                    <a:pt x="192" y="76"/>
                    <a:pt x="192" y="69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2" y="41"/>
                    <a:pt x="186" y="35"/>
                    <a:pt x="179" y="35"/>
                  </a:cubicBezTo>
                  <a:close/>
                  <a:moveTo>
                    <a:pt x="34" y="14"/>
                  </a:moveTo>
                  <a:cubicBezTo>
                    <a:pt x="158" y="14"/>
                    <a:pt x="158" y="14"/>
                    <a:pt x="158" y="14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27" y="34"/>
                    <a:pt x="27" y="34"/>
                    <a:pt x="27" y="34"/>
                  </a:cubicBezTo>
                  <a:lnTo>
                    <a:pt x="34" y="14"/>
                  </a:lnTo>
                  <a:close/>
                  <a:moveTo>
                    <a:pt x="48" y="206"/>
                  </a:moveTo>
                  <a:cubicBezTo>
                    <a:pt x="46" y="186"/>
                    <a:pt x="46" y="186"/>
                    <a:pt x="46" y="186"/>
                  </a:cubicBezTo>
                  <a:cubicBezTo>
                    <a:pt x="146" y="186"/>
                    <a:pt x="146" y="186"/>
                    <a:pt x="146" y="186"/>
                  </a:cubicBezTo>
                  <a:cubicBezTo>
                    <a:pt x="144" y="206"/>
                    <a:pt x="144" y="206"/>
                    <a:pt x="144" y="206"/>
                  </a:cubicBezTo>
                  <a:lnTo>
                    <a:pt x="48" y="206"/>
                  </a:lnTo>
                  <a:close/>
                  <a:moveTo>
                    <a:pt x="147" y="179"/>
                  </a:moveTo>
                  <a:cubicBezTo>
                    <a:pt x="45" y="179"/>
                    <a:pt x="45" y="179"/>
                    <a:pt x="45" y="179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155" y="110"/>
                    <a:pt x="155" y="110"/>
                    <a:pt x="155" y="110"/>
                  </a:cubicBezTo>
                  <a:lnTo>
                    <a:pt x="147" y="179"/>
                  </a:lnTo>
                  <a:close/>
                  <a:moveTo>
                    <a:pt x="156" y="103"/>
                  </a:moveTo>
                  <a:cubicBezTo>
                    <a:pt x="36" y="103"/>
                    <a:pt x="36" y="103"/>
                    <a:pt x="36" y="10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158" y="82"/>
                    <a:pt x="158" y="82"/>
                    <a:pt x="158" y="82"/>
                  </a:cubicBezTo>
                  <a:lnTo>
                    <a:pt x="156" y="103"/>
                  </a:lnTo>
                  <a:close/>
                  <a:moveTo>
                    <a:pt x="179" y="69"/>
                  </a:moveTo>
                  <a:cubicBezTo>
                    <a:pt x="13" y="69"/>
                    <a:pt x="13" y="69"/>
                    <a:pt x="13" y="69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79" y="48"/>
                    <a:pt x="179" y="48"/>
                    <a:pt x="179" y="48"/>
                  </a:cubicBezTo>
                  <a:lnTo>
                    <a:pt x="179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257051" tIns="128526" rIns="257051" bIns="128526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chemeClr val="bg1"/>
                </a:solidFill>
              </a:endParaRPr>
            </a:p>
          </p:txBody>
        </p:sp>
        <p:grpSp>
          <p:nvGrpSpPr>
            <p:cNvPr id="78" name="Group 66"/>
            <p:cNvGrpSpPr/>
            <p:nvPr/>
          </p:nvGrpSpPr>
          <p:grpSpPr>
            <a:xfrm>
              <a:off x="14015352" y="5922567"/>
              <a:ext cx="645884" cy="936774"/>
              <a:chOff x="-990600" y="3375025"/>
              <a:chExt cx="571500" cy="828675"/>
            </a:xfrm>
            <a:solidFill>
              <a:srgbClr val="FFFFFF"/>
            </a:solidFill>
          </p:grpSpPr>
          <p:sp>
            <p:nvSpPr>
              <p:cNvPr id="89" name="Freeform 5"/>
              <p:cNvSpPr>
                <a:spLocks noEditPoints="1"/>
              </p:cNvSpPr>
              <p:nvPr/>
            </p:nvSpPr>
            <p:spPr bwMode="auto">
              <a:xfrm>
                <a:off x="-990600" y="3375025"/>
                <a:ext cx="571500" cy="828675"/>
              </a:xfrm>
              <a:custGeom>
                <a:avLst/>
                <a:gdLst>
                  <a:gd name="T0" fmla="*/ 131 w 152"/>
                  <a:gd name="T1" fmla="*/ 0 h 220"/>
                  <a:gd name="T2" fmla="*/ 21 w 152"/>
                  <a:gd name="T3" fmla="*/ 0 h 220"/>
                  <a:gd name="T4" fmla="*/ 0 w 152"/>
                  <a:gd name="T5" fmla="*/ 21 h 220"/>
                  <a:gd name="T6" fmla="*/ 0 w 152"/>
                  <a:gd name="T7" fmla="*/ 199 h 220"/>
                  <a:gd name="T8" fmla="*/ 21 w 152"/>
                  <a:gd name="T9" fmla="*/ 220 h 220"/>
                  <a:gd name="T10" fmla="*/ 131 w 152"/>
                  <a:gd name="T11" fmla="*/ 220 h 220"/>
                  <a:gd name="T12" fmla="*/ 152 w 152"/>
                  <a:gd name="T13" fmla="*/ 199 h 220"/>
                  <a:gd name="T14" fmla="*/ 152 w 152"/>
                  <a:gd name="T15" fmla="*/ 21 h 220"/>
                  <a:gd name="T16" fmla="*/ 131 w 152"/>
                  <a:gd name="T17" fmla="*/ 0 h 220"/>
                  <a:gd name="T18" fmla="*/ 138 w 152"/>
                  <a:gd name="T19" fmla="*/ 199 h 220"/>
                  <a:gd name="T20" fmla="*/ 131 w 152"/>
                  <a:gd name="T21" fmla="*/ 206 h 220"/>
                  <a:gd name="T22" fmla="*/ 21 w 152"/>
                  <a:gd name="T23" fmla="*/ 206 h 220"/>
                  <a:gd name="T24" fmla="*/ 14 w 152"/>
                  <a:gd name="T25" fmla="*/ 199 h 220"/>
                  <a:gd name="T26" fmla="*/ 14 w 152"/>
                  <a:gd name="T27" fmla="*/ 186 h 220"/>
                  <a:gd name="T28" fmla="*/ 138 w 152"/>
                  <a:gd name="T29" fmla="*/ 186 h 220"/>
                  <a:gd name="T30" fmla="*/ 138 w 152"/>
                  <a:gd name="T31" fmla="*/ 199 h 220"/>
                  <a:gd name="T32" fmla="*/ 138 w 152"/>
                  <a:gd name="T33" fmla="*/ 179 h 220"/>
                  <a:gd name="T34" fmla="*/ 14 w 152"/>
                  <a:gd name="T35" fmla="*/ 179 h 220"/>
                  <a:gd name="T36" fmla="*/ 14 w 152"/>
                  <a:gd name="T37" fmla="*/ 41 h 220"/>
                  <a:gd name="T38" fmla="*/ 138 w 152"/>
                  <a:gd name="T39" fmla="*/ 41 h 220"/>
                  <a:gd name="T40" fmla="*/ 138 w 152"/>
                  <a:gd name="T41" fmla="*/ 179 h 220"/>
                  <a:gd name="T42" fmla="*/ 138 w 152"/>
                  <a:gd name="T43" fmla="*/ 34 h 220"/>
                  <a:gd name="T44" fmla="*/ 14 w 152"/>
                  <a:gd name="T45" fmla="*/ 34 h 220"/>
                  <a:gd name="T46" fmla="*/ 14 w 152"/>
                  <a:gd name="T47" fmla="*/ 21 h 220"/>
                  <a:gd name="T48" fmla="*/ 21 w 152"/>
                  <a:gd name="T49" fmla="*/ 14 h 220"/>
                  <a:gd name="T50" fmla="*/ 131 w 152"/>
                  <a:gd name="T51" fmla="*/ 14 h 220"/>
                  <a:gd name="T52" fmla="*/ 138 w 152"/>
                  <a:gd name="T53" fmla="*/ 21 h 220"/>
                  <a:gd name="T54" fmla="*/ 138 w 152"/>
                  <a:gd name="T55" fmla="*/ 3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2" h="220">
                    <a:moveTo>
                      <a:pt x="13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199"/>
                      <a:pt x="0" y="199"/>
                      <a:pt x="0" y="199"/>
                    </a:cubicBezTo>
                    <a:cubicBezTo>
                      <a:pt x="0" y="211"/>
                      <a:pt x="10" y="220"/>
                      <a:pt x="21" y="220"/>
                    </a:cubicBezTo>
                    <a:cubicBezTo>
                      <a:pt x="131" y="220"/>
                      <a:pt x="131" y="220"/>
                      <a:pt x="131" y="220"/>
                    </a:cubicBezTo>
                    <a:cubicBezTo>
                      <a:pt x="142" y="220"/>
                      <a:pt x="152" y="211"/>
                      <a:pt x="152" y="199"/>
                    </a:cubicBezTo>
                    <a:cubicBezTo>
                      <a:pt x="152" y="21"/>
                      <a:pt x="152" y="21"/>
                      <a:pt x="152" y="21"/>
                    </a:cubicBezTo>
                    <a:cubicBezTo>
                      <a:pt x="152" y="9"/>
                      <a:pt x="142" y="0"/>
                      <a:pt x="131" y="0"/>
                    </a:cubicBezTo>
                    <a:close/>
                    <a:moveTo>
                      <a:pt x="138" y="199"/>
                    </a:moveTo>
                    <a:cubicBezTo>
                      <a:pt x="138" y="203"/>
                      <a:pt x="135" y="206"/>
                      <a:pt x="131" y="206"/>
                    </a:cubicBezTo>
                    <a:cubicBezTo>
                      <a:pt x="21" y="206"/>
                      <a:pt x="21" y="206"/>
                      <a:pt x="21" y="206"/>
                    </a:cubicBezTo>
                    <a:cubicBezTo>
                      <a:pt x="17" y="206"/>
                      <a:pt x="14" y="203"/>
                      <a:pt x="14" y="199"/>
                    </a:cubicBezTo>
                    <a:cubicBezTo>
                      <a:pt x="14" y="186"/>
                      <a:pt x="14" y="186"/>
                      <a:pt x="14" y="186"/>
                    </a:cubicBezTo>
                    <a:cubicBezTo>
                      <a:pt x="138" y="186"/>
                      <a:pt x="138" y="186"/>
                      <a:pt x="138" y="186"/>
                    </a:cubicBezTo>
                    <a:lnTo>
                      <a:pt x="138" y="199"/>
                    </a:lnTo>
                    <a:close/>
                    <a:moveTo>
                      <a:pt x="138" y="179"/>
                    </a:moveTo>
                    <a:cubicBezTo>
                      <a:pt x="14" y="179"/>
                      <a:pt x="14" y="179"/>
                      <a:pt x="14" y="179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38" y="41"/>
                      <a:pt x="138" y="41"/>
                      <a:pt x="138" y="41"/>
                    </a:cubicBezTo>
                    <a:lnTo>
                      <a:pt x="138" y="179"/>
                    </a:lnTo>
                    <a:close/>
                    <a:moveTo>
                      <a:pt x="138" y="34"/>
                    </a:move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17"/>
                      <a:pt x="17" y="14"/>
                      <a:pt x="21" y="14"/>
                    </a:cubicBezTo>
                    <a:cubicBezTo>
                      <a:pt x="131" y="14"/>
                      <a:pt x="131" y="14"/>
                      <a:pt x="131" y="14"/>
                    </a:cubicBezTo>
                    <a:cubicBezTo>
                      <a:pt x="135" y="14"/>
                      <a:pt x="138" y="17"/>
                      <a:pt x="138" y="21"/>
                    </a:cubicBezTo>
                    <a:lnTo>
                      <a:pt x="138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37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2530" kern="0" dirty="0">
                  <a:solidFill>
                    <a:schemeClr val="bg1"/>
                  </a:solidFill>
                  <a:latin typeface="Raleway Light"/>
                  <a:ea typeface="+mn-ea"/>
                </a:endParaRPr>
              </a:p>
            </p:txBody>
          </p:sp>
          <p:sp>
            <p:nvSpPr>
              <p:cNvPr id="90" name="Freeform 6"/>
              <p:cNvSpPr/>
              <p:nvPr/>
            </p:nvSpPr>
            <p:spPr bwMode="auto">
              <a:xfrm>
                <a:off x="-757238" y="3454400"/>
                <a:ext cx="104775" cy="22225"/>
              </a:xfrm>
              <a:custGeom>
                <a:avLst/>
                <a:gdLst>
                  <a:gd name="T0" fmla="*/ 28 w 28"/>
                  <a:gd name="T1" fmla="*/ 3 h 6"/>
                  <a:gd name="T2" fmla="*/ 24 w 28"/>
                  <a:gd name="T3" fmla="*/ 6 h 6"/>
                  <a:gd name="T4" fmla="*/ 4 w 28"/>
                  <a:gd name="T5" fmla="*/ 6 h 6"/>
                  <a:gd name="T6" fmla="*/ 0 w 28"/>
                  <a:gd name="T7" fmla="*/ 3 h 6"/>
                  <a:gd name="T8" fmla="*/ 0 w 28"/>
                  <a:gd name="T9" fmla="*/ 3 h 6"/>
                  <a:gd name="T10" fmla="*/ 4 w 28"/>
                  <a:gd name="T11" fmla="*/ 0 h 6"/>
                  <a:gd name="T12" fmla="*/ 24 w 28"/>
                  <a:gd name="T13" fmla="*/ 0 h 6"/>
                  <a:gd name="T14" fmla="*/ 28 w 28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6">
                    <a:moveTo>
                      <a:pt x="28" y="3"/>
                    </a:moveTo>
                    <a:cubicBezTo>
                      <a:pt x="28" y="5"/>
                      <a:pt x="26" y="6"/>
                      <a:pt x="2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6"/>
                      <a:pt x="0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0"/>
                      <a:pt x="28" y="1"/>
                      <a:pt x="2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37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2530" kern="0" dirty="0">
                  <a:solidFill>
                    <a:schemeClr val="bg1"/>
                  </a:solidFill>
                  <a:latin typeface="Raleway Light"/>
                  <a:ea typeface="+mn-ea"/>
                </a:endParaRPr>
              </a:p>
            </p:txBody>
          </p:sp>
          <p:sp>
            <p:nvSpPr>
              <p:cNvPr id="91" name="Freeform 7"/>
              <p:cNvSpPr/>
              <p:nvPr/>
            </p:nvSpPr>
            <p:spPr bwMode="auto">
              <a:xfrm>
                <a:off x="-730250" y="4097338"/>
                <a:ext cx="52387" cy="26988"/>
              </a:xfrm>
              <a:custGeom>
                <a:avLst/>
                <a:gdLst>
                  <a:gd name="T0" fmla="*/ 14 w 14"/>
                  <a:gd name="T1" fmla="*/ 4 h 7"/>
                  <a:gd name="T2" fmla="*/ 10 w 14"/>
                  <a:gd name="T3" fmla="*/ 7 h 7"/>
                  <a:gd name="T4" fmla="*/ 4 w 14"/>
                  <a:gd name="T5" fmla="*/ 7 h 7"/>
                  <a:gd name="T6" fmla="*/ 0 w 14"/>
                  <a:gd name="T7" fmla="*/ 4 h 7"/>
                  <a:gd name="T8" fmla="*/ 0 w 14"/>
                  <a:gd name="T9" fmla="*/ 4 h 7"/>
                  <a:gd name="T10" fmla="*/ 4 w 14"/>
                  <a:gd name="T11" fmla="*/ 0 h 7"/>
                  <a:gd name="T12" fmla="*/ 10 w 14"/>
                  <a:gd name="T13" fmla="*/ 0 h 7"/>
                  <a:gd name="T14" fmla="*/ 14 w 14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14" y="4"/>
                    </a:moveTo>
                    <a:cubicBezTo>
                      <a:pt x="14" y="6"/>
                      <a:pt x="12" y="7"/>
                      <a:pt x="10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2" y="0"/>
                      <a:pt x="14" y="2"/>
                      <a:pt x="1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37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2530" kern="0" dirty="0">
                  <a:solidFill>
                    <a:schemeClr val="bg1"/>
                  </a:solidFill>
                  <a:latin typeface="Raleway Light"/>
                  <a:ea typeface="+mn-ea"/>
                </a:endParaRPr>
              </a:p>
            </p:txBody>
          </p:sp>
        </p:grpSp>
        <p:grpSp>
          <p:nvGrpSpPr>
            <p:cNvPr id="79" name="Group 70"/>
            <p:cNvGrpSpPr/>
            <p:nvPr/>
          </p:nvGrpSpPr>
          <p:grpSpPr>
            <a:xfrm>
              <a:off x="20359644" y="6024200"/>
              <a:ext cx="550847" cy="800628"/>
              <a:chOff x="-1587" y="-1587"/>
              <a:chExt cx="4211637" cy="6119812"/>
            </a:xfrm>
            <a:solidFill>
              <a:srgbClr val="FFFFFF"/>
            </a:solidFill>
          </p:grpSpPr>
          <p:sp>
            <p:nvSpPr>
              <p:cNvPr id="87" name="Freeform 39"/>
              <p:cNvSpPr>
                <a:spLocks noEditPoints="1"/>
              </p:cNvSpPr>
              <p:nvPr/>
            </p:nvSpPr>
            <p:spPr bwMode="auto">
              <a:xfrm>
                <a:off x="-1587" y="-1587"/>
                <a:ext cx="4211637" cy="6119812"/>
              </a:xfrm>
              <a:custGeom>
                <a:avLst/>
                <a:gdLst>
                  <a:gd name="T0" fmla="*/ 560 w 1120"/>
                  <a:gd name="T1" fmla="*/ 0 h 1629"/>
                  <a:gd name="T2" fmla="*/ 0 w 1120"/>
                  <a:gd name="T3" fmla="*/ 560 h 1629"/>
                  <a:gd name="T4" fmla="*/ 256 w 1120"/>
                  <a:gd name="T5" fmla="*/ 1174 h 1629"/>
                  <a:gd name="T6" fmla="*/ 560 w 1120"/>
                  <a:gd name="T7" fmla="*/ 1629 h 1629"/>
                  <a:gd name="T8" fmla="*/ 864 w 1120"/>
                  <a:gd name="T9" fmla="*/ 1175 h 1629"/>
                  <a:gd name="T10" fmla="*/ 1120 w 1120"/>
                  <a:gd name="T11" fmla="*/ 560 h 1629"/>
                  <a:gd name="T12" fmla="*/ 560 w 1120"/>
                  <a:gd name="T13" fmla="*/ 0 h 1629"/>
                  <a:gd name="T14" fmla="*/ 692 w 1120"/>
                  <a:gd name="T15" fmla="*/ 1383 h 1629"/>
                  <a:gd name="T16" fmla="*/ 440 w 1120"/>
                  <a:gd name="T17" fmla="*/ 1415 h 1629"/>
                  <a:gd name="T18" fmla="*/ 409 w 1120"/>
                  <a:gd name="T19" fmla="*/ 1319 h 1629"/>
                  <a:gd name="T20" fmla="*/ 409 w 1120"/>
                  <a:gd name="T21" fmla="*/ 1317 h 1629"/>
                  <a:gd name="T22" fmla="*/ 724 w 1120"/>
                  <a:gd name="T23" fmla="*/ 1278 h 1629"/>
                  <a:gd name="T24" fmla="*/ 710 w 1120"/>
                  <a:gd name="T25" fmla="*/ 1323 h 1629"/>
                  <a:gd name="T26" fmla="*/ 692 w 1120"/>
                  <a:gd name="T27" fmla="*/ 1383 h 1629"/>
                  <a:gd name="T28" fmla="*/ 394 w 1120"/>
                  <a:gd name="T29" fmla="*/ 1268 h 1629"/>
                  <a:gd name="T30" fmla="*/ 363 w 1120"/>
                  <a:gd name="T31" fmla="*/ 1171 h 1629"/>
                  <a:gd name="T32" fmla="*/ 758 w 1120"/>
                  <a:gd name="T33" fmla="*/ 1171 h 1629"/>
                  <a:gd name="T34" fmla="*/ 740 w 1120"/>
                  <a:gd name="T35" fmla="*/ 1225 h 1629"/>
                  <a:gd name="T36" fmla="*/ 394 w 1120"/>
                  <a:gd name="T37" fmla="*/ 1268 h 1629"/>
                  <a:gd name="T38" fmla="*/ 560 w 1120"/>
                  <a:gd name="T39" fmla="*/ 1527 h 1629"/>
                  <a:gd name="T40" fmla="*/ 458 w 1120"/>
                  <a:gd name="T41" fmla="*/ 1464 h 1629"/>
                  <a:gd name="T42" fmla="*/ 674 w 1120"/>
                  <a:gd name="T43" fmla="*/ 1437 h 1629"/>
                  <a:gd name="T44" fmla="*/ 560 w 1120"/>
                  <a:gd name="T45" fmla="*/ 1527 h 1629"/>
                  <a:gd name="T46" fmla="*/ 798 w 1120"/>
                  <a:gd name="T47" fmla="*/ 1069 h 1629"/>
                  <a:gd name="T48" fmla="*/ 323 w 1120"/>
                  <a:gd name="T49" fmla="*/ 1069 h 1629"/>
                  <a:gd name="T50" fmla="*/ 237 w 1120"/>
                  <a:gd name="T51" fmla="*/ 905 h 1629"/>
                  <a:gd name="T52" fmla="*/ 102 w 1120"/>
                  <a:gd name="T53" fmla="*/ 560 h 1629"/>
                  <a:gd name="T54" fmla="*/ 560 w 1120"/>
                  <a:gd name="T55" fmla="*/ 102 h 1629"/>
                  <a:gd name="T56" fmla="*/ 1018 w 1120"/>
                  <a:gd name="T57" fmla="*/ 560 h 1629"/>
                  <a:gd name="T58" fmla="*/ 883 w 1120"/>
                  <a:gd name="T59" fmla="*/ 906 h 1629"/>
                  <a:gd name="T60" fmla="*/ 798 w 1120"/>
                  <a:gd name="T61" fmla="*/ 1069 h 1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20" h="1629">
                    <a:moveTo>
                      <a:pt x="560" y="0"/>
                    </a:moveTo>
                    <a:cubicBezTo>
                      <a:pt x="251" y="0"/>
                      <a:pt x="0" y="251"/>
                      <a:pt x="0" y="560"/>
                    </a:cubicBezTo>
                    <a:cubicBezTo>
                      <a:pt x="0" y="765"/>
                      <a:pt x="188" y="983"/>
                      <a:pt x="256" y="1174"/>
                    </a:cubicBezTo>
                    <a:cubicBezTo>
                      <a:pt x="358" y="1459"/>
                      <a:pt x="347" y="1629"/>
                      <a:pt x="560" y="1629"/>
                    </a:cubicBezTo>
                    <a:cubicBezTo>
                      <a:pt x="776" y="1629"/>
                      <a:pt x="762" y="1459"/>
                      <a:pt x="864" y="1175"/>
                    </a:cubicBezTo>
                    <a:cubicBezTo>
                      <a:pt x="932" y="983"/>
                      <a:pt x="1120" y="764"/>
                      <a:pt x="1120" y="560"/>
                    </a:cubicBezTo>
                    <a:cubicBezTo>
                      <a:pt x="1120" y="251"/>
                      <a:pt x="869" y="0"/>
                      <a:pt x="560" y="0"/>
                    </a:cubicBezTo>
                    <a:close/>
                    <a:moveTo>
                      <a:pt x="692" y="1383"/>
                    </a:moveTo>
                    <a:cubicBezTo>
                      <a:pt x="440" y="1415"/>
                      <a:pt x="440" y="1415"/>
                      <a:pt x="440" y="1415"/>
                    </a:cubicBezTo>
                    <a:cubicBezTo>
                      <a:pt x="431" y="1389"/>
                      <a:pt x="421" y="1358"/>
                      <a:pt x="409" y="1319"/>
                    </a:cubicBezTo>
                    <a:cubicBezTo>
                      <a:pt x="409" y="1318"/>
                      <a:pt x="409" y="1318"/>
                      <a:pt x="409" y="1317"/>
                    </a:cubicBezTo>
                    <a:cubicBezTo>
                      <a:pt x="724" y="1278"/>
                      <a:pt x="724" y="1278"/>
                      <a:pt x="724" y="1278"/>
                    </a:cubicBezTo>
                    <a:cubicBezTo>
                      <a:pt x="719" y="1293"/>
                      <a:pt x="714" y="1309"/>
                      <a:pt x="710" y="1323"/>
                    </a:cubicBezTo>
                    <a:cubicBezTo>
                      <a:pt x="704" y="1346"/>
                      <a:pt x="698" y="1365"/>
                      <a:pt x="692" y="1383"/>
                    </a:cubicBezTo>
                    <a:close/>
                    <a:moveTo>
                      <a:pt x="394" y="1268"/>
                    </a:moveTo>
                    <a:cubicBezTo>
                      <a:pt x="385" y="1237"/>
                      <a:pt x="374" y="1205"/>
                      <a:pt x="363" y="1171"/>
                    </a:cubicBezTo>
                    <a:cubicBezTo>
                      <a:pt x="758" y="1171"/>
                      <a:pt x="758" y="1171"/>
                      <a:pt x="758" y="1171"/>
                    </a:cubicBezTo>
                    <a:cubicBezTo>
                      <a:pt x="752" y="1189"/>
                      <a:pt x="745" y="1208"/>
                      <a:pt x="740" y="1225"/>
                    </a:cubicBezTo>
                    <a:lnTo>
                      <a:pt x="394" y="1268"/>
                    </a:lnTo>
                    <a:close/>
                    <a:moveTo>
                      <a:pt x="560" y="1527"/>
                    </a:moveTo>
                    <a:cubicBezTo>
                      <a:pt x="508" y="1527"/>
                      <a:pt x="485" y="1521"/>
                      <a:pt x="458" y="1464"/>
                    </a:cubicBezTo>
                    <a:cubicBezTo>
                      <a:pt x="674" y="1437"/>
                      <a:pt x="674" y="1437"/>
                      <a:pt x="674" y="1437"/>
                    </a:cubicBezTo>
                    <a:cubicBezTo>
                      <a:pt x="643" y="1521"/>
                      <a:pt x="620" y="1527"/>
                      <a:pt x="560" y="1527"/>
                    </a:cubicBezTo>
                    <a:close/>
                    <a:moveTo>
                      <a:pt x="798" y="1069"/>
                    </a:moveTo>
                    <a:cubicBezTo>
                      <a:pt x="323" y="1069"/>
                      <a:pt x="323" y="1069"/>
                      <a:pt x="323" y="1069"/>
                    </a:cubicBezTo>
                    <a:cubicBezTo>
                      <a:pt x="297" y="1014"/>
                      <a:pt x="267" y="959"/>
                      <a:pt x="237" y="905"/>
                    </a:cubicBezTo>
                    <a:cubicBezTo>
                      <a:pt x="170" y="786"/>
                      <a:pt x="102" y="664"/>
                      <a:pt x="102" y="560"/>
                    </a:cubicBezTo>
                    <a:cubicBezTo>
                      <a:pt x="102" y="307"/>
                      <a:pt x="307" y="102"/>
                      <a:pt x="560" y="102"/>
                    </a:cubicBezTo>
                    <a:cubicBezTo>
                      <a:pt x="813" y="102"/>
                      <a:pt x="1018" y="307"/>
                      <a:pt x="1018" y="560"/>
                    </a:cubicBezTo>
                    <a:cubicBezTo>
                      <a:pt x="1018" y="663"/>
                      <a:pt x="949" y="786"/>
                      <a:pt x="883" y="906"/>
                    </a:cubicBezTo>
                    <a:cubicBezTo>
                      <a:pt x="853" y="960"/>
                      <a:pt x="823" y="1014"/>
                      <a:pt x="798" y="10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37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2530" kern="0" dirty="0">
                  <a:solidFill>
                    <a:schemeClr val="bg1"/>
                  </a:solidFill>
                  <a:latin typeface="Raleway Light"/>
                  <a:ea typeface="+mn-ea"/>
                </a:endParaRPr>
              </a:p>
            </p:txBody>
          </p:sp>
          <p:sp>
            <p:nvSpPr>
              <p:cNvPr id="88" name="Freeform 40"/>
              <p:cNvSpPr/>
              <p:nvPr/>
            </p:nvSpPr>
            <p:spPr bwMode="auto">
              <a:xfrm>
                <a:off x="957263" y="955675"/>
                <a:ext cx="1239837" cy="1239837"/>
              </a:xfrm>
              <a:custGeom>
                <a:avLst/>
                <a:gdLst>
                  <a:gd name="T0" fmla="*/ 305 w 330"/>
                  <a:gd name="T1" fmla="*/ 0 h 330"/>
                  <a:gd name="T2" fmla="*/ 0 w 330"/>
                  <a:gd name="T3" fmla="*/ 305 h 330"/>
                  <a:gd name="T4" fmla="*/ 25 w 330"/>
                  <a:gd name="T5" fmla="*/ 330 h 330"/>
                  <a:gd name="T6" fmla="*/ 50 w 330"/>
                  <a:gd name="T7" fmla="*/ 305 h 330"/>
                  <a:gd name="T8" fmla="*/ 305 w 330"/>
                  <a:gd name="T9" fmla="*/ 50 h 330"/>
                  <a:gd name="T10" fmla="*/ 330 w 330"/>
                  <a:gd name="T11" fmla="*/ 25 h 330"/>
                  <a:gd name="T12" fmla="*/ 305 w 330"/>
                  <a:gd name="T13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330">
                    <a:moveTo>
                      <a:pt x="305" y="0"/>
                    </a:moveTo>
                    <a:cubicBezTo>
                      <a:pt x="137" y="0"/>
                      <a:pt x="0" y="137"/>
                      <a:pt x="0" y="305"/>
                    </a:cubicBezTo>
                    <a:cubicBezTo>
                      <a:pt x="0" y="319"/>
                      <a:pt x="11" y="330"/>
                      <a:pt x="25" y="330"/>
                    </a:cubicBezTo>
                    <a:cubicBezTo>
                      <a:pt x="39" y="330"/>
                      <a:pt x="50" y="319"/>
                      <a:pt x="50" y="305"/>
                    </a:cubicBezTo>
                    <a:cubicBezTo>
                      <a:pt x="50" y="165"/>
                      <a:pt x="165" y="50"/>
                      <a:pt x="305" y="50"/>
                    </a:cubicBezTo>
                    <a:cubicBezTo>
                      <a:pt x="319" y="50"/>
                      <a:pt x="330" y="39"/>
                      <a:pt x="330" y="25"/>
                    </a:cubicBezTo>
                    <a:cubicBezTo>
                      <a:pt x="330" y="11"/>
                      <a:pt x="319" y="0"/>
                      <a:pt x="30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37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2530" kern="0" dirty="0">
                  <a:solidFill>
                    <a:schemeClr val="bg1"/>
                  </a:solidFill>
                  <a:latin typeface="Raleway Light"/>
                  <a:ea typeface="+mn-ea"/>
                </a:endParaRPr>
              </a:p>
            </p:txBody>
          </p:sp>
        </p:grpSp>
        <p:grpSp>
          <p:nvGrpSpPr>
            <p:cNvPr id="80" name="Group 73"/>
            <p:cNvGrpSpPr/>
            <p:nvPr/>
          </p:nvGrpSpPr>
          <p:grpSpPr>
            <a:xfrm>
              <a:off x="20603261" y="8314456"/>
              <a:ext cx="749927" cy="749824"/>
              <a:chOff x="0" y="1588"/>
              <a:chExt cx="4016375" cy="4014787"/>
            </a:xfrm>
            <a:solidFill>
              <a:srgbClr val="FFFFFF"/>
            </a:solidFill>
          </p:grpSpPr>
          <p:sp>
            <p:nvSpPr>
              <p:cNvPr id="85" name="Freeform 48"/>
              <p:cNvSpPr>
                <a:spLocks noEditPoints="1"/>
              </p:cNvSpPr>
              <p:nvPr/>
            </p:nvSpPr>
            <p:spPr bwMode="auto">
              <a:xfrm>
                <a:off x="0" y="1588"/>
                <a:ext cx="4016375" cy="4014787"/>
              </a:xfrm>
              <a:custGeom>
                <a:avLst/>
                <a:gdLst>
                  <a:gd name="T0" fmla="*/ 690 w 1068"/>
                  <a:gd name="T1" fmla="*/ 335 h 1068"/>
                  <a:gd name="T2" fmla="*/ 534 w 1068"/>
                  <a:gd name="T3" fmla="*/ 0 h 1068"/>
                  <a:gd name="T4" fmla="*/ 301 w 1068"/>
                  <a:gd name="T5" fmla="*/ 342 h 1068"/>
                  <a:gd name="T6" fmla="*/ 267 w 1068"/>
                  <a:gd name="T7" fmla="*/ 360 h 1068"/>
                  <a:gd name="T8" fmla="*/ 100 w 1068"/>
                  <a:gd name="T9" fmla="*/ 334 h 1068"/>
                  <a:gd name="T10" fmla="*/ 0 w 1068"/>
                  <a:gd name="T11" fmla="*/ 968 h 1068"/>
                  <a:gd name="T12" fmla="*/ 201 w 1068"/>
                  <a:gd name="T13" fmla="*/ 1068 h 1068"/>
                  <a:gd name="T14" fmla="*/ 291 w 1068"/>
                  <a:gd name="T15" fmla="*/ 1011 h 1068"/>
                  <a:gd name="T16" fmla="*/ 301 w 1068"/>
                  <a:gd name="T17" fmla="*/ 1013 h 1068"/>
                  <a:gd name="T18" fmla="*/ 635 w 1068"/>
                  <a:gd name="T19" fmla="*/ 1068 h 1068"/>
                  <a:gd name="T20" fmla="*/ 937 w 1068"/>
                  <a:gd name="T21" fmla="*/ 1004 h 1068"/>
                  <a:gd name="T22" fmla="*/ 952 w 1068"/>
                  <a:gd name="T23" fmla="*/ 909 h 1068"/>
                  <a:gd name="T24" fmla="*/ 1007 w 1068"/>
                  <a:gd name="T25" fmla="*/ 732 h 1068"/>
                  <a:gd name="T26" fmla="*/ 1039 w 1068"/>
                  <a:gd name="T27" fmla="*/ 560 h 1068"/>
                  <a:gd name="T28" fmla="*/ 1068 w 1068"/>
                  <a:gd name="T29" fmla="*/ 481 h 1068"/>
                  <a:gd name="T30" fmla="*/ 974 w 1068"/>
                  <a:gd name="T31" fmla="*/ 349 h 1068"/>
                  <a:gd name="T32" fmla="*/ 201 w 1068"/>
                  <a:gd name="T33" fmla="*/ 1001 h 1068"/>
                  <a:gd name="T34" fmla="*/ 67 w 1068"/>
                  <a:gd name="T35" fmla="*/ 968 h 1068"/>
                  <a:gd name="T36" fmla="*/ 100 w 1068"/>
                  <a:gd name="T37" fmla="*/ 401 h 1068"/>
                  <a:gd name="T38" fmla="*/ 234 w 1068"/>
                  <a:gd name="T39" fmla="*/ 434 h 1068"/>
                  <a:gd name="T40" fmla="*/ 1001 w 1068"/>
                  <a:gd name="T41" fmla="*/ 485 h 1068"/>
                  <a:gd name="T42" fmla="*/ 868 w 1068"/>
                  <a:gd name="T43" fmla="*/ 534 h 1068"/>
                  <a:gd name="T44" fmla="*/ 868 w 1068"/>
                  <a:gd name="T45" fmla="*/ 567 h 1068"/>
                  <a:gd name="T46" fmla="*/ 986 w 1068"/>
                  <a:gd name="T47" fmla="*/ 629 h 1068"/>
                  <a:gd name="T48" fmla="*/ 835 w 1068"/>
                  <a:gd name="T49" fmla="*/ 701 h 1068"/>
                  <a:gd name="T50" fmla="*/ 835 w 1068"/>
                  <a:gd name="T51" fmla="*/ 734 h 1068"/>
                  <a:gd name="T52" fmla="*/ 944 w 1068"/>
                  <a:gd name="T53" fmla="*/ 803 h 1068"/>
                  <a:gd name="T54" fmla="*/ 801 w 1068"/>
                  <a:gd name="T55" fmla="*/ 868 h 1068"/>
                  <a:gd name="T56" fmla="*/ 801 w 1068"/>
                  <a:gd name="T57" fmla="*/ 901 h 1068"/>
                  <a:gd name="T58" fmla="*/ 888 w 1068"/>
                  <a:gd name="T59" fmla="*/ 948 h 1068"/>
                  <a:gd name="T60" fmla="*/ 818 w 1068"/>
                  <a:gd name="T61" fmla="*/ 1001 h 1068"/>
                  <a:gd name="T62" fmla="*/ 450 w 1068"/>
                  <a:gd name="T63" fmla="*/ 980 h 1068"/>
                  <a:gd name="T64" fmla="*/ 268 w 1068"/>
                  <a:gd name="T65" fmla="*/ 914 h 1068"/>
                  <a:gd name="T66" fmla="*/ 294 w 1068"/>
                  <a:gd name="T67" fmla="*/ 418 h 1068"/>
                  <a:gd name="T68" fmla="*/ 501 w 1068"/>
                  <a:gd name="T69" fmla="*/ 100 h 1068"/>
                  <a:gd name="T70" fmla="*/ 632 w 1068"/>
                  <a:gd name="T71" fmla="*/ 225 h 1068"/>
                  <a:gd name="T72" fmla="*/ 962 w 1068"/>
                  <a:gd name="T73" fmla="*/ 413 h 1068"/>
                  <a:gd name="T74" fmla="*/ 1001 w 1068"/>
                  <a:gd name="T75" fmla="*/ 485 h 1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68" h="1068">
                    <a:moveTo>
                      <a:pt x="974" y="349"/>
                    </a:moveTo>
                    <a:cubicBezTo>
                      <a:pt x="932" y="339"/>
                      <a:pt x="834" y="339"/>
                      <a:pt x="690" y="335"/>
                    </a:cubicBezTo>
                    <a:cubicBezTo>
                      <a:pt x="697" y="304"/>
                      <a:pt x="699" y="275"/>
                      <a:pt x="699" y="225"/>
                    </a:cubicBezTo>
                    <a:cubicBezTo>
                      <a:pt x="699" y="105"/>
                      <a:pt x="611" y="0"/>
                      <a:pt x="534" y="0"/>
                    </a:cubicBezTo>
                    <a:cubicBezTo>
                      <a:pt x="480" y="0"/>
                      <a:pt x="435" y="45"/>
                      <a:pt x="434" y="99"/>
                    </a:cubicBezTo>
                    <a:cubicBezTo>
                      <a:pt x="433" y="167"/>
                      <a:pt x="413" y="283"/>
                      <a:pt x="301" y="342"/>
                    </a:cubicBezTo>
                    <a:cubicBezTo>
                      <a:pt x="292" y="346"/>
                      <a:pt x="269" y="357"/>
                      <a:pt x="265" y="359"/>
                    </a:cubicBezTo>
                    <a:cubicBezTo>
                      <a:pt x="267" y="360"/>
                      <a:pt x="267" y="360"/>
                      <a:pt x="267" y="360"/>
                    </a:cubicBezTo>
                    <a:cubicBezTo>
                      <a:pt x="250" y="345"/>
                      <a:pt x="225" y="334"/>
                      <a:pt x="201" y="334"/>
                    </a:cubicBezTo>
                    <a:cubicBezTo>
                      <a:pt x="100" y="334"/>
                      <a:pt x="100" y="334"/>
                      <a:pt x="100" y="334"/>
                    </a:cubicBezTo>
                    <a:cubicBezTo>
                      <a:pt x="45" y="334"/>
                      <a:pt x="0" y="379"/>
                      <a:pt x="0" y="434"/>
                    </a:cubicBezTo>
                    <a:cubicBezTo>
                      <a:pt x="0" y="968"/>
                      <a:pt x="0" y="968"/>
                      <a:pt x="0" y="968"/>
                    </a:cubicBezTo>
                    <a:cubicBezTo>
                      <a:pt x="0" y="1023"/>
                      <a:pt x="45" y="1068"/>
                      <a:pt x="100" y="1068"/>
                    </a:cubicBezTo>
                    <a:cubicBezTo>
                      <a:pt x="201" y="1068"/>
                      <a:pt x="201" y="1068"/>
                      <a:pt x="201" y="1068"/>
                    </a:cubicBezTo>
                    <a:cubicBezTo>
                      <a:pt x="240" y="1068"/>
                      <a:pt x="273" y="1044"/>
                      <a:pt x="290" y="1010"/>
                    </a:cubicBezTo>
                    <a:cubicBezTo>
                      <a:pt x="290" y="1011"/>
                      <a:pt x="291" y="1011"/>
                      <a:pt x="291" y="1011"/>
                    </a:cubicBezTo>
                    <a:cubicBezTo>
                      <a:pt x="293" y="1011"/>
                      <a:pt x="296" y="1012"/>
                      <a:pt x="299" y="1013"/>
                    </a:cubicBezTo>
                    <a:cubicBezTo>
                      <a:pt x="300" y="1013"/>
                      <a:pt x="300" y="1013"/>
                      <a:pt x="301" y="1013"/>
                    </a:cubicBezTo>
                    <a:cubicBezTo>
                      <a:pt x="320" y="1018"/>
                      <a:pt x="357" y="1027"/>
                      <a:pt x="436" y="1045"/>
                    </a:cubicBezTo>
                    <a:cubicBezTo>
                      <a:pt x="453" y="1049"/>
                      <a:pt x="542" y="1068"/>
                      <a:pt x="635" y="1068"/>
                    </a:cubicBezTo>
                    <a:cubicBezTo>
                      <a:pt x="818" y="1068"/>
                      <a:pt x="818" y="1068"/>
                      <a:pt x="818" y="1068"/>
                    </a:cubicBezTo>
                    <a:cubicBezTo>
                      <a:pt x="873" y="1068"/>
                      <a:pt x="913" y="1047"/>
                      <a:pt x="937" y="1004"/>
                    </a:cubicBezTo>
                    <a:cubicBezTo>
                      <a:pt x="938" y="1003"/>
                      <a:pt x="945" y="988"/>
                      <a:pt x="952" y="968"/>
                    </a:cubicBezTo>
                    <a:cubicBezTo>
                      <a:pt x="956" y="952"/>
                      <a:pt x="958" y="931"/>
                      <a:pt x="952" y="909"/>
                    </a:cubicBezTo>
                    <a:cubicBezTo>
                      <a:pt x="988" y="884"/>
                      <a:pt x="1000" y="847"/>
                      <a:pt x="1007" y="823"/>
                    </a:cubicBezTo>
                    <a:cubicBezTo>
                      <a:pt x="1020" y="783"/>
                      <a:pt x="1016" y="753"/>
                      <a:pt x="1007" y="732"/>
                    </a:cubicBezTo>
                    <a:cubicBezTo>
                      <a:pt x="1027" y="713"/>
                      <a:pt x="1045" y="684"/>
                      <a:pt x="1052" y="640"/>
                    </a:cubicBezTo>
                    <a:cubicBezTo>
                      <a:pt x="1056" y="612"/>
                      <a:pt x="1052" y="584"/>
                      <a:pt x="1039" y="560"/>
                    </a:cubicBezTo>
                    <a:cubicBezTo>
                      <a:pt x="1058" y="539"/>
                      <a:pt x="1066" y="513"/>
                      <a:pt x="1067" y="488"/>
                    </a:cubicBezTo>
                    <a:cubicBezTo>
                      <a:pt x="1068" y="481"/>
                      <a:pt x="1068" y="481"/>
                      <a:pt x="1068" y="481"/>
                    </a:cubicBezTo>
                    <a:cubicBezTo>
                      <a:pt x="1068" y="476"/>
                      <a:pt x="1068" y="474"/>
                      <a:pt x="1068" y="464"/>
                    </a:cubicBezTo>
                    <a:cubicBezTo>
                      <a:pt x="1068" y="422"/>
                      <a:pt x="1039" y="368"/>
                      <a:pt x="974" y="349"/>
                    </a:cubicBezTo>
                    <a:close/>
                    <a:moveTo>
                      <a:pt x="234" y="968"/>
                    </a:moveTo>
                    <a:cubicBezTo>
                      <a:pt x="234" y="986"/>
                      <a:pt x="219" y="1001"/>
                      <a:pt x="201" y="1001"/>
                    </a:cubicBezTo>
                    <a:cubicBezTo>
                      <a:pt x="100" y="1001"/>
                      <a:pt x="100" y="1001"/>
                      <a:pt x="100" y="1001"/>
                    </a:cubicBezTo>
                    <a:cubicBezTo>
                      <a:pt x="82" y="1001"/>
                      <a:pt x="67" y="986"/>
                      <a:pt x="67" y="968"/>
                    </a:cubicBezTo>
                    <a:cubicBezTo>
                      <a:pt x="67" y="434"/>
                      <a:pt x="67" y="434"/>
                      <a:pt x="67" y="434"/>
                    </a:cubicBezTo>
                    <a:cubicBezTo>
                      <a:pt x="67" y="415"/>
                      <a:pt x="82" y="401"/>
                      <a:pt x="100" y="401"/>
                    </a:cubicBezTo>
                    <a:cubicBezTo>
                      <a:pt x="201" y="401"/>
                      <a:pt x="201" y="401"/>
                      <a:pt x="201" y="401"/>
                    </a:cubicBezTo>
                    <a:cubicBezTo>
                      <a:pt x="219" y="401"/>
                      <a:pt x="234" y="415"/>
                      <a:pt x="234" y="434"/>
                    </a:cubicBezTo>
                    <a:lnTo>
                      <a:pt x="234" y="968"/>
                    </a:lnTo>
                    <a:close/>
                    <a:moveTo>
                      <a:pt x="1001" y="485"/>
                    </a:moveTo>
                    <a:cubicBezTo>
                      <a:pt x="1000" y="502"/>
                      <a:pt x="993" y="534"/>
                      <a:pt x="935" y="534"/>
                    </a:cubicBezTo>
                    <a:cubicBezTo>
                      <a:pt x="885" y="534"/>
                      <a:pt x="868" y="534"/>
                      <a:pt x="868" y="534"/>
                    </a:cubicBezTo>
                    <a:cubicBezTo>
                      <a:pt x="859" y="534"/>
                      <a:pt x="851" y="541"/>
                      <a:pt x="851" y="551"/>
                    </a:cubicBezTo>
                    <a:cubicBezTo>
                      <a:pt x="851" y="560"/>
                      <a:pt x="859" y="567"/>
                      <a:pt x="868" y="567"/>
                    </a:cubicBezTo>
                    <a:cubicBezTo>
                      <a:pt x="868" y="567"/>
                      <a:pt x="883" y="567"/>
                      <a:pt x="933" y="567"/>
                    </a:cubicBezTo>
                    <a:cubicBezTo>
                      <a:pt x="983" y="567"/>
                      <a:pt x="989" y="609"/>
                      <a:pt x="986" y="629"/>
                    </a:cubicBezTo>
                    <a:cubicBezTo>
                      <a:pt x="982" y="654"/>
                      <a:pt x="970" y="701"/>
                      <a:pt x="914" y="701"/>
                    </a:cubicBezTo>
                    <a:cubicBezTo>
                      <a:pt x="858" y="701"/>
                      <a:pt x="835" y="701"/>
                      <a:pt x="835" y="701"/>
                    </a:cubicBezTo>
                    <a:cubicBezTo>
                      <a:pt x="825" y="701"/>
                      <a:pt x="818" y="708"/>
                      <a:pt x="818" y="718"/>
                    </a:cubicBezTo>
                    <a:cubicBezTo>
                      <a:pt x="818" y="727"/>
                      <a:pt x="825" y="734"/>
                      <a:pt x="835" y="734"/>
                    </a:cubicBezTo>
                    <a:cubicBezTo>
                      <a:pt x="835" y="734"/>
                      <a:pt x="874" y="734"/>
                      <a:pt x="900" y="734"/>
                    </a:cubicBezTo>
                    <a:cubicBezTo>
                      <a:pt x="957" y="734"/>
                      <a:pt x="952" y="777"/>
                      <a:pt x="944" y="803"/>
                    </a:cubicBezTo>
                    <a:cubicBezTo>
                      <a:pt x="933" y="837"/>
                      <a:pt x="926" y="868"/>
                      <a:pt x="856" y="868"/>
                    </a:cubicBezTo>
                    <a:cubicBezTo>
                      <a:pt x="831" y="868"/>
                      <a:pt x="801" y="868"/>
                      <a:pt x="801" y="868"/>
                    </a:cubicBezTo>
                    <a:cubicBezTo>
                      <a:pt x="792" y="868"/>
                      <a:pt x="784" y="875"/>
                      <a:pt x="784" y="884"/>
                    </a:cubicBezTo>
                    <a:cubicBezTo>
                      <a:pt x="784" y="894"/>
                      <a:pt x="792" y="901"/>
                      <a:pt x="801" y="901"/>
                    </a:cubicBezTo>
                    <a:cubicBezTo>
                      <a:pt x="801" y="901"/>
                      <a:pt x="824" y="901"/>
                      <a:pt x="853" y="901"/>
                    </a:cubicBezTo>
                    <a:cubicBezTo>
                      <a:pt x="890" y="901"/>
                      <a:pt x="892" y="936"/>
                      <a:pt x="888" y="948"/>
                    </a:cubicBezTo>
                    <a:cubicBezTo>
                      <a:pt x="884" y="962"/>
                      <a:pt x="879" y="972"/>
                      <a:pt x="878" y="972"/>
                    </a:cubicBezTo>
                    <a:cubicBezTo>
                      <a:pt x="868" y="990"/>
                      <a:pt x="852" y="1001"/>
                      <a:pt x="818" y="1001"/>
                    </a:cubicBezTo>
                    <a:cubicBezTo>
                      <a:pt x="635" y="1001"/>
                      <a:pt x="635" y="1001"/>
                      <a:pt x="635" y="1001"/>
                    </a:cubicBezTo>
                    <a:cubicBezTo>
                      <a:pt x="544" y="1001"/>
                      <a:pt x="453" y="980"/>
                      <a:pt x="450" y="980"/>
                    </a:cubicBezTo>
                    <a:cubicBezTo>
                      <a:pt x="312" y="948"/>
                      <a:pt x="304" y="946"/>
                      <a:pt x="296" y="943"/>
                    </a:cubicBezTo>
                    <a:cubicBezTo>
                      <a:pt x="296" y="943"/>
                      <a:pt x="268" y="938"/>
                      <a:pt x="268" y="914"/>
                    </a:cubicBezTo>
                    <a:cubicBezTo>
                      <a:pt x="267" y="453"/>
                      <a:pt x="267" y="453"/>
                      <a:pt x="267" y="453"/>
                    </a:cubicBezTo>
                    <a:cubicBezTo>
                      <a:pt x="267" y="437"/>
                      <a:pt x="277" y="423"/>
                      <a:pt x="294" y="418"/>
                    </a:cubicBezTo>
                    <a:cubicBezTo>
                      <a:pt x="296" y="417"/>
                      <a:pt x="299" y="416"/>
                      <a:pt x="301" y="415"/>
                    </a:cubicBezTo>
                    <a:cubicBezTo>
                      <a:pt x="453" y="352"/>
                      <a:pt x="500" y="214"/>
                      <a:pt x="501" y="100"/>
                    </a:cubicBezTo>
                    <a:cubicBezTo>
                      <a:pt x="501" y="84"/>
                      <a:pt x="513" y="67"/>
                      <a:pt x="534" y="67"/>
                    </a:cubicBezTo>
                    <a:cubicBezTo>
                      <a:pt x="570" y="67"/>
                      <a:pt x="632" y="138"/>
                      <a:pt x="632" y="225"/>
                    </a:cubicBezTo>
                    <a:cubicBezTo>
                      <a:pt x="632" y="304"/>
                      <a:pt x="629" y="318"/>
                      <a:pt x="601" y="401"/>
                    </a:cubicBezTo>
                    <a:cubicBezTo>
                      <a:pt x="935" y="401"/>
                      <a:pt x="932" y="405"/>
                      <a:pt x="962" y="413"/>
                    </a:cubicBezTo>
                    <a:cubicBezTo>
                      <a:pt x="998" y="423"/>
                      <a:pt x="1002" y="454"/>
                      <a:pt x="1002" y="464"/>
                    </a:cubicBezTo>
                    <a:cubicBezTo>
                      <a:pt x="1002" y="476"/>
                      <a:pt x="1001" y="474"/>
                      <a:pt x="1001" y="4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37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2530" kern="0" dirty="0">
                  <a:solidFill>
                    <a:schemeClr val="bg1"/>
                  </a:solidFill>
                  <a:latin typeface="Raleway Light"/>
                  <a:ea typeface="+mn-ea"/>
                </a:endParaRPr>
              </a:p>
            </p:txBody>
          </p:sp>
          <p:sp>
            <p:nvSpPr>
              <p:cNvPr id="86" name="Freeform 49"/>
              <p:cNvSpPr>
                <a:spLocks noEditPoints="1"/>
              </p:cNvSpPr>
              <p:nvPr/>
            </p:nvSpPr>
            <p:spPr bwMode="auto">
              <a:xfrm>
                <a:off x="376238" y="3263900"/>
                <a:ext cx="379413" cy="376237"/>
              </a:xfrm>
              <a:custGeom>
                <a:avLst/>
                <a:gdLst>
                  <a:gd name="T0" fmla="*/ 50 w 101"/>
                  <a:gd name="T1" fmla="*/ 0 h 100"/>
                  <a:gd name="T2" fmla="*/ 0 w 101"/>
                  <a:gd name="T3" fmla="*/ 50 h 100"/>
                  <a:gd name="T4" fmla="*/ 50 w 101"/>
                  <a:gd name="T5" fmla="*/ 100 h 100"/>
                  <a:gd name="T6" fmla="*/ 101 w 101"/>
                  <a:gd name="T7" fmla="*/ 50 h 100"/>
                  <a:gd name="T8" fmla="*/ 50 w 101"/>
                  <a:gd name="T9" fmla="*/ 0 h 100"/>
                  <a:gd name="T10" fmla="*/ 50 w 101"/>
                  <a:gd name="T11" fmla="*/ 67 h 100"/>
                  <a:gd name="T12" fmla="*/ 34 w 101"/>
                  <a:gd name="T13" fmla="*/ 50 h 100"/>
                  <a:gd name="T14" fmla="*/ 50 w 101"/>
                  <a:gd name="T15" fmla="*/ 33 h 100"/>
                  <a:gd name="T16" fmla="*/ 67 w 101"/>
                  <a:gd name="T17" fmla="*/ 50 h 100"/>
                  <a:gd name="T18" fmla="*/ 50 w 101"/>
                  <a:gd name="T19" fmla="*/ 6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" h="100">
                    <a:moveTo>
                      <a:pt x="50" y="0"/>
                    </a:moveTo>
                    <a:cubicBezTo>
                      <a:pt x="23" y="0"/>
                      <a:pt x="0" y="22"/>
                      <a:pt x="0" y="50"/>
                    </a:cubicBezTo>
                    <a:cubicBezTo>
                      <a:pt x="0" y="77"/>
                      <a:pt x="23" y="100"/>
                      <a:pt x="50" y="100"/>
                    </a:cubicBezTo>
                    <a:cubicBezTo>
                      <a:pt x="78" y="100"/>
                      <a:pt x="101" y="77"/>
                      <a:pt x="101" y="50"/>
                    </a:cubicBezTo>
                    <a:cubicBezTo>
                      <a:pt x="101" y="22"/>
                      <a:pt x="78" y="0"/>
                      <a:pt x="50" y="0"/>
                    </a:cubicBezTo>
                    <a:close/>
                    <a:moveTo>
                      <a:pt x="50" y="67"/>
                    </a:moveTo>
                    <a:cubicBezTo>
                      <a:pt x="41" y="67"/>
                      <a:pt x="34" y="59"/>
                      <a:pt x="34" y="50"/>
                    </a:cubicBezTo>
                    <a:cubicBezTo>
                      <a:pt x="34" y="41"/>
                      <a:pt x="41" y="33"/>
                      <a:pt x="50" y="33"/>
                    </a:cubicBezTo>
                    <a:cubicBezTo>
                      <a:pt x="60" y="33"/>
                      <a:pt x="67" y="41"/>
                      <a:pt x="67" y="50"/>
                    </a:cubicBezTo>
                    <a:cubicBezTo>
                      <a:pt x="67" y="59"/>
                      <a:pt x="60" y="67"/>
                      <a:pt x="50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37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2530" kern="0" dirty="0">
                  <a:solidFill>
                    <a:schemeClr val="bg1"/>
                  </a:solidFill>
                  <a:latin typeface="Raleway Light"/>
                  <a:ea typeface="+mn-ea"/>
                </a:endParaRPr>
              </a:p>
            </p:txBody>
          </p:sp>
        </p:grpSp>
        <p:grpSp>
          <p:nvGrpSpPr>
            <p:cNvPr id="81" name="Group 76"/>
            <p:cNvGrpSpPr/>
            <p:nvPr/>
          </p:nvGrpSpPr>
          <p:grpSpPr>
            <a:xfrm>
              <a:off x="15757556" y="4413122"/>
              <a:ext cx="873610" cy="753752"/>
              <a:chOff x="-122237" y="-128588"/>
              <a:chExt cx="4632324" cy="3995738"/>
            </a:xfrm>
            <a:solidFill>
              <a:srgbClr val="FFFFFF"/>
            </a:solidFill>
          </p:grpSpPr>
          <p:sp>
            <p:nvSpPr>
              <p:cNvPr id="83" name="Freeform 34"/>
              <p:cNvSpPr>
                <a:spLocks noEditPoints="1"/>
              </p:cNvSpPr>
              <p:nvPr/>
            </p:nvSpPr>
            <p:spPr bwMode="auto">
              <a:xfrm>
                <a:off x="-122237" y="-128588"/>
                <a:ext cx="4632324" cy="3995738"/>
              </a:xfrm>
              <a:custGeom>
                <a:avLst/>
                <a:gdLst>
                  <a:gd name="T0" fmla="*/ 1096 w 1232"/>
                  <a:gd name="T1" fmla="*/ 134 h 1062"/>
                  <a:gd name="T2" fmla="*/ 616 w 1232"/>
                  <a:gd name="T3" fmla="*/ 123 h 1062"/>
                  <a:gd name="T4" fmla="*/ 136 w 1232"/>
                  <a:gd name="T5" fmla="*/ 134 h 1062"/>
                  <a:gd name="T6" fmla="*/ 136 w 1232"/>
                  <a:gd name="T7" fmla="*/ 622 h 1062"/>
                  <a:gd name="T8" fmla="*/ 538 w 1232"/>
                  <a:gd name="T9" fmla="*/ 1020 h 1062"/>
                  <a:gd name="T10" fmla="*/ 694 w 1232"/>
                  <a:gd name="T11" fmla="*/ 1020 h 1062"/>
                  <a:gd name="T12" fmla="*/ 1096 w 1232"/>
                  <a:gd name="T13" fmla="*/ 622 h 1062"/>
                  <a:gd name="T14" fmla="*/ 1096 w 1232"/>
                  <a:gd name="T15" fmla="*/ 134 h 1062"/>
                  <a:gd name="T16" fmla="*/ 1044 w 1232"/>
                  <a:gd name="T17" fmla="*/ 570 h 1062"/>
                  <a:gd name="T18" fmla="*/ 642 w 1232"/>
                  <a:gd name="T19" fmla="*/ 968 h 1062"/>
                  <a:gd name="T20" fmla="*/ 590 w 1232"/>
                  <a:gd name="T21" fmla="*/ 968 h 1062"/>
                  <a:gd name="T22" fmla="*/ 188 w 1232"/>
                  <a:gd name="T23" fmla="*/ 570 h 1062"/>
                  <a:gd name="T24" fmla="*/ 188 w 1232"/>
                  <a:gd name="T25" fmla="*/ 185 h 1062"/>
                  <a:gd name="T26" fmla="*/ 567 w 1232"/>
                  <a:gd name="T27" fmla="*/ 177 h 1062"/>
                  <a:gd name="T28" fmla="*/ 616 w 1232"/>
                  <a:gd name="T29" fmla="*/ 221 h 1062"/>
                  <a:gd name="T30" fmla="*/ 665 w 1232"/>
                  <a:gd name="T31" fmla="*/ 177 h 1062"/>
                  <a:gd name="T32" fmla="*/ 1044 w 1232"/>
                  <a:gd name="T33" fmla="*/ 185 h 1062"/>
                  <a:gd name="T34" fmla="*/ 1044 w 1232"/>
                  <a:gd name="T35" fmla="*/ 57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32" h="1062">
                    <a:moveTo>
                      <a:pt x="1096" y="134"/>
                    </a:moveTo>
                    <a:cubicBezTo>
                      <a:pt x="964" y="3"/>
                      <a:pt x="753" y="0"/>
                      <a:pt x="616" y="123"/>
                    </a:cubicBezTo>
                    <a:cubicBezTo>
                      <a:pt x="479" y="0"/>
                      <a:pt x="268" y="3"/>
                      <a:pt x="136" y="134"/>
                    </a:cubicBezTo>
                    <a:cubicBezTo>
                      <a:pt x="0" y="268"/>
                      <a:pt x="0" y="487"/>
                      <a:pt x="136" y="622"/>
                    </a:cubicBezTo>
                    <a:cubicBezTo>
                      <a:pt x="175" y="660"/>
                      <a:pt x="538" y="1020"/>
                      <a:pt x="538" y="1020"/>
                    </a:cubicBezTo>
                    <a:cubicBezTo>
                      <a:pt x="581" y="1062"/>
                      <a:pt x="651" y="1062"/>
                      <a:pt x="694" y="1020"/>
                    </a:cubicBezTo>
                    <a:cubicBezTo>
                      <a:pt x="694" y="1020"/>
                      <a:pt x="1092" y="626"/>
                      <a:pt x="1096" y="622"/>
                    </a:cubicBezTo>
                    <a:cubicBezTo>
                      <a:pt x="1232" y="487"/>
                      <a:pt x="1232" y="268"/>
                      <a:pt x="1096" y="134"/>
                    </a:cubicBezTo>
                    <a:close/>
                    <a:moveTo>
                      <a:pt x="1044" y="570"/>
                    </a:moveTo>
                    <a:cubicBezTo>
                      <a:pt x="642" y="968"/>
                      <a:pt x="642" y="968"/>
                      <a:pt x="642" y="968"/>
                    </a:cubicBezTo>
                    <a:cubicBezTo>
                      <a:pt x="628" y="982"/>
                      <a:pt x="604" y="982"/>
                      <a:pt x="590" y="968"/>
                    </a:cubicBezTo>
                    <a:cubicBezTo>
                      <a:pt x="188" y="570"/>
                      <a:pt x="188" y="570"/>
                      <a:pt x="188" y="570"/>
                    </a:cubicBezTo>
                    <a:cubicBezTo>
                      <a:pt x="81" y="464"/>
                      <a:pt x="81" y="291"/>
                      <a:pt x="188" y="185"/>
                    </a:cubicBezTo>
                    <a:cubicBezTo>
                      <a:pt x="291" y="82"/>
                      <a:pt x="458" y="79"/>
                      <a:pt x="567" y="177"/>
                    </a:cubicBezTo>
                    <a:cubicBezTo>
                      <a:pt x="616" y="221"/>
                      <a:pt x="616" y="221"/>
                      <a:pt x="616" y="221"/>
                    </a:cubicBezTo>
                    <a:cubicBezTo>
                      <a:pt x="665" y="177"/>
                      <a:pt x="665" y="177"/>
                      <a:pt x="665" y="177"/>
                    </a:cubicBezTo>
                    <a:cubicBezTo>
                      <a:pt x="774" y="79"/>
                      <a:pt x="941" y="82"/>
                      <a:pt x="1044" y="185"/>
                    </a:cubicBezTo>
                    <a:cubicBezTo>
                      <a:pt x="1151" y="291"/>
                      <a:pt x="1151" y="464"/>
                      <a:pt x="1044" y="5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37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2530" kern="0" dirty="0">
                  <a:solidFill>
                    <a:schemeClr val="bg1"/>
                  </a:solidFill>
                  <a:latin typeface="Raleway Light"/>
                  <a:ea typeface="+mn-ea"/>
                </a:endParaRPr>
              </a:p>
            </p:txBody>
          </p:sp>
          <p:sp>
            <p:nvSpPr>
              <p:cNvPr id="84" name="Freeform 35"/>
              <p:cNvSpPr/>
              <p:nvPr/>
            </p:nvSpPr>
            <p:spPr bwMode="auto">
              <a:xfrm>
                <a:off x="688975" y="681038"/>
                <a:ext cx="650875" cy="650875"/>
              </a:xfrm>
              <a:custGeom>
                <a:avLst/>
                <a:gdLst>
                  <a:gd name="T0" fmla="*/ 154 w 173"/>
                  <a:gd name="T1" fmla="*/ 0 h 173"/>
                  <a:gd name="T2" fmla="*/ 154 w 173"/>
                  <a:gd name="T3" fmla="*/ 0 h 173"/>
                  <a:gd name="T4" fmla="*/ 0 w 173"/>
                  <a:gd name="T5" fmla="*/ 154 h 173"/>
                  <a:gd name="T6" fmla="*/ 0 w 173"/>
                  <a:gd name="T7" fmla="*/ 154 h 173"/>
                  <a:gd name="T8" fmla="*/ 18 w 173"/>
                  <a:gd name="T9" fmla="*/ 173 h 173"/>
                  <a:gd name="T10" fmla="*/ 36 w 173"/>
                  <a:gd name="T11" fmla="*/ 154 h 173"/>
                  <a:gd name="T12" fmla="*/ 36 w 173"/>
                  <a:gd name="T13" fmla="*/ 154 h 173"/>
                  <a:gd name="T14" fmla="*/ 154 w 173"/>
                  <a:gd name="T15" fmla="*/ 36 h 173"/>
                  <a:gd name="T16" fmla="*/ 154 w 173"/>
                  <a:gd name="T17" fmla="*/ 36 h 173"/>
                  <a:gd name="T18" fmla="*/ 173 w 173"/>
                  <a:gd name="T19" fmla="*/ 18 h 173"/>
                  <a:gd name="T20" fmla="*/ 154 w 173"/>
                  <a:gd name="T21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3" h="173">
                    <a:moveTo>
                      <a:pt x="154" y="0"/>
                    </a:moveTo>
                    <a:cubicBezTo>
                      <a:pt x="154" y="0"/>
                      <a:pt x="154" y="0"/>
                      <a:pt x="154" y="0"/>
                    </a:cubicBezTo>
                    <a:cubicBezTo>
                      <a:pt x="69" y="0"/>
                      <a:pt x="0" y="69"/>
                      <a:pt x="0" y="154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65"/>
                      <a:pt x="8" y="173"/>
                      <a:pt x="18" y="173"/>
                    </a:cubicBezTo>
                    <a:cubicBezTo>
                      <a:pt x="28" y="173"/>
                      <a:pt x="36" y="165"/>
                      <a:pt x="36" y="154"/>
                    </a:cubicBezTo>
                    <a:cubicBezTo>
                      <a:pt x="36" y="154"/>
                      <a:pt x="36" y="154"/>
                      <a:pt x="36" y="154"/>
                    </a:cubicBezTo>
                    <a:cubicBezTo>
                      <a:pt x="36" y="89"/>
                      <a:pt x="89" y="36"/>
                      <a:pt x="154" y="36"/>
                    </a:cubicBezTo>
                    <a:cubicBezTo>
                      <a:pt x="154" y="36"/>
                      <a:pt x="154" y="36"/>
                      <a:pt x="154" y="36"/>
                    </a:cubicBezTo>
                    <a:cubicBezTo>
                      <a:pt x="165" y="36"/>
                      <a:pt x="173" y="28"/>
                      <a:pt x="173" y="18"/>
                    </a:cubicBezTo>
                    <a:cubicBezTo>
                      <a:pt x="173" y="8"/>
                      <a:pt x="165" y="0"/>
                      <a:pt x="15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37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2530" kern="0" dirty="0">
                  <a:solidFill>
                    <a:schemeClr val="bg1"/>
                  </a:solidFill>
                  <a:latin typeface="Raleway Light"/>
                  <a:ea typeface="+mn-ea"/>
                </a:endParaRPr>
              </a:p>
            </p:txBody>
          </p:sp>
        </p:grpSp>
        <p:sp>
          <p:nvSpPr>
            <p:cNvPr id="82" name="Freeform 44"/>
            <p:cNvSpPr>
              <a:spLocks noEditPoints="1"/>
            </p:cNvSpPr>
            <p:nvPr/>
          </p:nvSpPr>
          <p:spPr bwMode="auto">
            <a:xfrm>
              <a:off x="18435214" y="4541253"/>
              <a:ext cx="826579" cy="620562"/>
            </a:xfrm>
            <a:custGeom>
              <a:avLst/>
              <a:gdLst>
                <a:gd name="T0" fmla="*/ 500239139 w 1124"/>
                <a:gd name="T1" fmla="*/ 11379915 h 843"/>
                <a:gd name="T2" fmla="*/ 134658838 w 1124"/>
                <a:gd name="T3" fmla="*/ 0 h 843"/>
                <a:gd name="T4" fmla="*/ 11356637 w 1124"/>
                <a:gd name="T5" fmla="*/ 107837186 h 843"/>
                <a:gd name="T6" fmla="*/ 9734365 w 1124"/>
                <a:gd name="T7" fmla="*/ 159859127 h 843"/>
                <a:gd name="T8" fmla="*/ 303929568 w 1124"/>
                <a:gd name="T9" fmla="*/ 456817551 h 843"/>
                <a:gd name="T10" fmla="*/ 598124036 w 1124"/>
                <a:gd name="T11" fmla="*/ 159859127 h 843"/>
                <a:gd name="T12" fmla="*/ 596501765 w 1124"/>
                <a:gd name="T13" fmla="*/ 107837186 h 843"/>
                <a:gd name="T14" fmla="*/ 261746830 w 1124"/>
                <a:gd name="T15" fmla="*/ 133305993 h 843"/>
                <a:gd name="T16" fmla="*/ 346111571 w 1124"/>
                <a:gd name="T17" fmla="*/ 133305993 h 843"/>
                <a:gd name="T18" fmla="*/ 370447852 w 1124"/>
                <a:gd name="T19" fmla="*/ 42268149 h 843"/>
                <a:gd name="T20" fmla="*/ 360713487 w 1124"/>
                <a:gd name="T21" fmla="*/ 120842487 h 843"/>
                <a:gd name="T22" fmla="*/ 247144915 w 1124"/>
                <a:gd name="T23" fmla="*/ 120842487 h 843"/>
                <a:gd name="T24" fmla="*/ 237410550 w 1124"/>
                <a:gd name="T25" fmla="*/ 42268149 h 843"/>
                <a:gd name="T26" fmla="*/ 247144915 w 1124"/>
                <a:gd name="T27" fmla="*/ 120842487 h 843"/>
                <a:gd name="T28" fmla="*/ 303929568 w 1124"/>
                <a:gd name="T29" fmla="*/ 389080596 h 843"/>
                <a:gd name="T30" fmla="*/ 350978386 w 1124"/>
                <a:gd name="T31" fmla="*/ 152272517 h 843"/>
                <a:gd name="T32" fmla="*/ 464005711 w 1124"/>
                <a:gd name="T33" fmla="*/ 152272517 h 843"/>
                <a:gd name="T34" fmla="*/ 370447852 w 1124"/>
                <a:gd name="T35" fmla="*/ 152272517 h 843"/>
                <a:gd name="T36" fmla="*/ 422364220 w 1124"/>
                <a:gd name="T37" fmla="*/ 94290090 h 843"/>
                <a:gd name="T38" fmla="*/ 375855178 w 1124"/>
                <a:gd name="T39" fmla="*/ 133305993 h 843"/>
                <a:gd name="T40" fmla="*/ 460219920 w 1124"/>
                <a:gd name="T41" fmla="*/ 37932312 h 843"/>
                <a:gd name="T42" fmla="*/ 393161125 w 1124"/>
                <a:gd name="T43" fmla="*/ 37932312 h 843"/>
                <a:gd name="T44" fmla="*/ 261746830 w 1124"/>
                <a:gd name="T45" fmla="*/ 37932312 h 843"/>
                <a:gd name="T46" fmla="*/ 303929568 w 1124"/>
                <a:gd name="T47" fmla="*/ 73155647 h 843"/>
                <a:gd name="T48" fmla="*/ 147638481 w 1124"/>
                <a:gd name="T49" fmla="*/ 37932312 h 843"/>
                <a:gd name="T50" fmla="*/ 184412422 w 1124"/>
                <a:gd name="T51" fmla="*/ 68278751 h 843"/>
                <a:gd name="T52" fmla="*/ 232003223 w 1124"/>
                <a:gd name="T53" fmla="*/ 133305993 h 843"/>
                <a:gd name="T54" fmla="*/ 185494182 w 1124"/>
                <a:gd name="T55" fmla="*/ 94290090 h 843"/>
                <a:gd name="T56" fmla="*/ 283919591 w 1124"/>
                <a:gd name="T57" fmla="*/ 385829087 h 843"/>
                <a:gd name="T58" fmla="*/ 237410550 w 1124"/>
                <a:gd name="T59" fmla="*/ 152272517 h 843"/>
                <a:gd name="T60" fmla="*/ 54620399 w 1124"/>
                <a:gd name="T61" fmla="*/ 152272517 h 843"/>
                <a:gd name="T62" fmla="*/ 241196341 w 1124"/>
                <a:gd name="T63" fmla="*/ 351690079 h 843"/>
                <a:gd name="T64" fmla="*/ 553238002 w 1124"/>
                <a:gd name="T65" fmla="*/ 152272517 h 843"/>
                <a:gd name="T66" fmla="*/ 486178472 w 1124"/>
                <a:gd name="T67" fmla="*/ 152272517 h 843"/>
                <a:gd name="T68" fmla="*/ 436966135 w 1124"/>
                <a:gd name="T69" fmla="*/ 81825848 h 843"/>
                <a:gd name="T70" fmla="*/ 568379694 w 1124"/>
                <a:gd name="T71" fmla="*/ 133305993 h 843"/>
                <a:gd name="T72" fmla="*/ 127087992 w 1124"/>
                <a:gd name="T73" fmla="*/ 45518922 h 843"/>
                <a:gd name="T74" fmla="*/ 119516411 w 1124"/>
                <a:gd name="T75" fmla="*/ 133305993 h 843"/>
                <a:gd name="T76" fmla="*/ 127087992 w 1124"/>
                <a:gd name="T77" fmla="*/ 45518922 h 84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124" h="843">
                  <a:moveTo>
                    <a:pt x="1103" y="199"/>
                  </a:moveTo>
                  <a:cubicBezTo>
                    <a:pt x="925" y="21"/>
                    <a:pt x="925" y="21"/>
                    <a:pt x="925" y="21"/>
                  </a:cubicBezTo>
                  <a:cubicBezTo>
                    <a:pt x="912" y="7"/>
                    <a:pt x="894" y="0"/>
                    <a:pt x="875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30" y="0"/>
                    <a:pt x="212" y="7"/>
                    <a:pt x="199" y="21"/>
                  </a:cubicBezTo>
                  <a:cubicBezTo>
                    <a:pt x="21" y="199"/>
                    <a:pt x="21" y="199"/>
                    <a:pt x="21" y="199"/>
                  </a:cubicBezTo>
                  <a:cubicBezTo>
                    <a:pt x="7" y="213"/>
                    <a:pt x="0" y="231"/>
                    <a:pt x="0" y="249"/>
                  </a:cubicBezTo>
                  <a:cubicBezTo>
                    <a:pt x="0" y="266"/>
                    <a:pt x="6" y="282"/>
                    <a:pt x="18" y="295"/>
                  </a:cubicBezTo>
                  <a:cubicBezTo>
                    <a:pt x="509" y="819"/>
                    <a:pt x="509" y="819"/>
                    <a:pt x="509" y="819"/>
                  </a:cubicBezTo>
                  <a:cubicBezTo>
                    <a:pt x="523" y="834"/>
                    <a:pt x="542" y="843"/>
                    <a:pt x="562" y="843"/>
                  </a:cubicBezTo>
                  <a:cubicBezTo>
                    <a:pt x="582" y="843"/>
                    <a:pt x="601" y="834"/>
                    <a:pt x="615" y="819"/>
                  </a:cubicBezTo>
                  <a:cubicBezTo>
                    <a:pt x="1106" y="295"/>
                    <a:pt x="1106" y="295"/>
                    <a:pt x="1106" y="295"/>
                  </a:cubicBezTo>
                  <a:cubicBezTo>
                    <a:pt x="1118" y="282"/>
                    <a:pt x="1124" y="265"/>
                    <a:pt x="1124" y="248"/>
                  </a:cubicBezTo>
                  <a:cubicBezTo>
                    <a:pt x="1124" y="230"/>
                    <a:pt x="1117" y="213"/>
                    <a:pt x="1103" y="199"/>
                  </a:cubicBezTo>
                  <a:close/>
                  <a:moveTo>
                    <a:pt x="640" y="246"/>
                  </a:moveTo>
                  <a:cubicBezTo>
                    <a:pt x="484" y="246"/>
                    <a:pt x="484" y="246"/>
                    <a:pt x="484" y="246"/>
                  </a:cubicBezTo>
                  <a:cubicBezTo>
                    <a:pt x="562" y="181"/>
                    <a:pt x="562" y="181"/>
                    <a:pt x="562" y="181"/>
                  </a:cubicBezTo>
                  <a:lnTo>
                    <a:pt x="640" y="246"/>
                  </a:lnTo>
                  <a:close/>
                  <a:moveTo>
                    <a:pt x="589" y="158"/>
                  </a:moveTo>
                  <a:cubicBezTo>
                    <a:pt x="685" y="78"/>
                    <a:pt x="685" y="78"/>
                    <a:pt x="685" y="78"/>
                  </a:cubicBezTo>
                  <a:cubicBezTo>
                    <a:pt x="756" y="149"/>
                    <a:pt x="756" y="149"/>
                    <a:pt x="756" y="149"/>
                  </a:cubicBezTo>
                  <a:cubicBezTo>
                    <a:pt x="667" y="223"/>
                    <a:pt x="667" y="223"/>
                    <a:pt x="667" y="223"/>
                  </a:cubicBezTo>
                  <a:lnTo>
                    <a:pt x="589" y="158"/>
                  </a:lnTo>
                  <a:close/>
                  <a:moveTo>
                    <a:pt x="457" y="223"/>
                  </a:moveTo>
                  <a:cubicBezTo>
                    <a:pt x="368" y="149"/>
                    <a:pt x="368" y="149"/>
                    <a:pt x="368" y="149"/>
                  </a:cubicBezTo>
                  <a:cubicBezTo>
                    <a:pt x="439" y="78"/>
                    <a:pt x="439" y="78"/>
                    <a:pt x="439" y="78"/>
                  </a:cubicBezTo>
                  <a:cubicBezTo>
                    <a:pt x="535" y="158"/>
                    <a:pt x="535" y="158"/>
                    <a:pt x="535" y="158"/>
                  </a:cubicBezTo>
                  <a:lnTo>
                    <a:pt x="457" y="223"/>
                  </a:lnTo>
                  <a:close/>
                  <a:moveTo>
                    <a:pt x="649" y="281"/>
                  </a:moveTo>
                  <a:cubicBezTo>
                    <a:pt x="562" y="718"/>
                    <a:pt x="562" y="718"/>
                    <a:pt x="562" y="718"/>
                  </a:cubicBezTo>
                  <a:cubicBezTo>
                    <a:pt x="475" y="281"/>
                    <a:pt x="475" y="281"/>
                    <a:pt x="475" y="281"/>
                  </a:cubicBezTo>
                  <a:lnTo>
                    <a:pt x="649" y="281"/>
                  </a:lnTo>
                  <a:close/>
                  <a:moveTo>
                    <a:pt x="685" y="281"/>
                  </a:moveTo>
                  <a:cubicBezTo>
                    <a:pt x="858" y="281"/>
                    <a:pt x="858" y="281"/>
                    <a:pt x="858" y="281"/>
                  </a:cubicBezTo>
                  <a:cubicBezTo>
                    <a:pt x="599" y="712"/>
                    <a:pt x="599" y="712"/>
                    <a:pt x="599" y="712"/>
                  </a:cubicBezTo>
                  <a:lnTo>
                    <a:pt x="685" y="281"/>
                  </a:lnTo>
                  <a:close/>
                  <a:moveTo>
                    <a:pt x="695" y="246"/>
                  </a:moveTo>
                  <a:cubicBezTo>
                    <a:pt x="781" y="174"/>
                    <a:pt x="781" y="174"/>
                    <a:pt x="781" y="174"/>
                  </a:cubicBezTo>
                  <a:cubicBezTo>
                    <a:pt x="853" y="246"/>
                    <a:pt x="853" y="246"/>
                    <a:pt x="853" y="246"/>
                  </a:cubicBezTo>
                  <a:lnTo>
                    <a:pt x="695" y="246"/>
                  </a:lnTo>
                  <a:close/>
                  <a:moveTo>
                    <a:pt x="727" y="70"/>
                  </a:moveTo>
                  <a:cubicBezTo>
                    <a:pt x="851" y="70"/>
                    <a:pt x="851" y="70"/>
                    <a:pt x="851" y="70"/>
                  </a:cubicBezTo>
                  <a:cubicBezTo>
                    <a:pt x="783" y="126"/>
                    <a:pt x="783" y="126"/>
                    <a:pt x="783" y="126"/>
                  </a:cubicBezTo>
                  <a:lnTo>
                    <a:pt x="727" y="70"/>
                  </a:lnTo>
                  <a:close/>
                  <a:moveTo>
                    <a:pt x="562" y="135"/>
                  </a:moveTo>
                  <a:cubicBezTo>
                    <a:pt x="484" y="70"/>
                    <a:pt x="484" y="70"/>
                    <a:pt x="484" y="70"/>
                  </a:cubicBezTo>
                  <a:cubicBezTo>
                    <a:pt x="640" y="70"/>
                    <a:pt x="640" y="70"/>
                    <a:pt x="640" y="70"/>
                  </a:cubicBezTo>
                  <a:lnTo>
                    <a:pt x="562" y="135"/>
                  </a:lnTo>
                  <a:close/>
                  <a:moveTo>
                    <a:pt x="341" y="126"/>
                  </a:moveTo>
                  <a:cubicBezTo>
                    <a:pt x="273" y="70"/>
                    <a:pt x="273" y="70"/>
                    <a:pt x="273" y="70"/>
                  </a:cubicBezTo>
                  <a:cubicBezTo>
                    <a:pt x="397" y="70"/>
                    <a:pt x="397" y="70"/>
                    <a:pt x="397" y="70"/>
                  </a:cubicBezTo>
                  <a:lnTo>
                    <a:pt x="341" y="126"/>
                  </a:lnTo>
                  <a:close/>
                  <a:moveTo>
                    <a:pt x="343" y="174"/>
                  </a:moveTo>
                  <a:cubicBezTo>
                    <a:pt x="429" y="246"/>
                    <a:pt x="429" y="246"/>
                    <a:pt x="429" y="246"/>
                  </a:cubicBezTo>
                  <a:cubicBezTo>
                    <a:pt x="271" y="246"/>
                    <a:pt x="271" y="246"/>
                    <a:pt x="271" y="246"/>
                  </a:cubicBezTo>
                  <a:lnTo>
                    <a:pt x="343" y="174"/>
                  </a:lnTo>
                  <a:close/>
                  <a:moveTo>
                    <a:pt x="439" y="281"/>
                  </a:moveTo>
                  <a:cubicBezTo>
                    <a:pt x="525" y="712"/>
                    <a:pt x="525" y="712"/>
                    <a:pt x="525" y="712"/>
                  </a:cubicBezTo>
                  <a:cubicBezTo>
                    <a:pt x="266" y="281"/>
                    <a:pt x="266" y="281"/>
                    <a:pt x="266" y="281"/>
                  </a:cubicBezTo>
                  <a:lnTo>
                    <a:pt x="439" y="281"/>
                  </a:lnTo>
                  <a:close/>
                  <a:moveTo>
                    <a:pt x="446" y="649"/>
                  </a:moveTo>
                  <a:cubicBezTo>
                    <a:pt x="101" y="281"/>
                    <a:pt x="101" y="281"/>
                    <a:pt x="101" y="281"/>
                  </a:cubicBezTo>
                  <a:cubicBezTo>
                    <a:pt x="225" y="281"/>
                    <a:pt x="225" y="281"/>
                    <a:pt x="225" y="281"/>
                  </a:cubicBezTo>
                  <a:lnTo>
                    <a:pt x="446" y="649"/>
                  </a:lnTo>
                  <a:close/>
                  <a:moveTo>
                    <a:pt x="899" y="281"/>
                  </a:moveTo>
                  <a:cubicBezTo>
                    <a:pt x="1023" y="281"/>
                    <a:pt x="1023" y="281"/>
                    <a:pt x="1023" y="281"/>
                  </a:cubicBezTo>
                  <a:cubicBezTo>
                    <a:pt x="678" y="649"/>
                    <a:pt x="678" y="649"/>
                    <a:pt x="678" y="649"/>
                  </a:cubicBezTo>
                  <a:lnTo>
                    <a:pt x="899" y="281"/>
                  </a:lnTo>
                  <a:close/>
                  <a:moveTo>
                    <a:pt x="903" y="246"/>
                  </a:moveTo>
                  <a:cubicBezTo>
                    <a:pt x="808" y="151"/>
                    <a:pt x="808" y="151"/>
                    <a:pt x="808" y="151"/>
                  </a:cubicBezTo>
                  <a:cubicBezTo>
                    <a:pt x="889" y="84"/>
                    <a:pt x="889" y="84"/>
                    <a:pt x="889" y="84"/>
                  </a:cubicBezTo>
                  <a:cubicBezTo>
                    <a:pt x="1051" y="246"/>
                    <a:pt x="1051" y="246"/>
                    <a:pt x="1051" y="246"/>
                  </a:cubicBezTo>
                  <a:lnTo>
                    <a:pt x="903" y="246"/>
                  </a:lnTo>
                  <a:close/>
                  <a:moveTo>
                    <a:pt x="235" y="84"/>
                  </a:moveTo>
                  <a:cubicBezTo>
                    <a:pt x="316" y="151"/>
                    <a:pt x="316" y="151"/>
                    <a:pt x="316" y="151"/>
                  </a:cubicBezTo>
                  <a:cubicBezTo>
                    <a:pt x="221" y="246"/>
                    <a:pt x="221" y="246"/>
                    <a:pt x="221" y="246"/>
                  </a:cubicBezTo>
                  <a:cubicBezTo>
                    <a:pt x="70" y="246"/>
                    <a:pt x="70" y="246"/>
                    <a:pt x="70" y="246"/>
                  </a:cubicBezTo>
                  <a:lnTo>
                    <a:pt x="235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257051" tIns="128526" rIns="257051" bIns="128526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chemeClr val="bg1"/>
                </a:solidFill>
              </a:endParaRPr>
            </a:p>
          </p:txBody>
        </p:sp>
      </p:grpSp>
      <p:pic>
        <p:nvPicPr>
          <p:cNvPr id="92" name="图片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09" y="3646793"/>
            <a:ext cx="3692158" cy="26073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5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50"/>
                            </p:stCondLst>
                            <p:childTnLst>
                              <p:par>
                                <p:cTn id="3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3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27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54563" y="286463"/>
            <a:ext cx="11515260" cy="62825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25400" dir="8100000" algn="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体视界-紫水晶体" panose="02010601030101010101" pitchFamily="2" charset="-122"/>
              <a:ea typeface="字体视界-紫水晶体" panose="02010601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442976" y="1755752"/>
            <a:ext cx="5080780" cy="3760556"/>
            <a:chOff x="935230" y="1275606"/>
            <a:chExt cx="3811081" cy="2820417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02173" y="1415432"/>
              <a:ext cx="3544138" cy="0"/>
            </a:xfrm>
            <a:prstGeom prst="line">
              <a:avLst/>
            </a:prstGeom>
            <a:noFill/>
            <a:ln w="5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7934" tIns="28967" rIns="57934" bIns="28967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202173" y="1753776"/>
              <a:ext cx="3544138" cy="0"/>
            </a:xfrm>
            <a:prstGeom prst="line">
              <a:avLst/>
            </a:prstGeom>
            <a:noFill/>
            <a:ln w="5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7934" tIns="28967" rIns="57934" bIns="28967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1202173" y="2084161"/>
              <a:ext cx="3544138" cy="0"/>
            </a:xfrm>
            <a:prstGeom prst="line">
              <a:avLst/>
            </a:prstGeom>
            <a:noFill/>
            <a:ln w="5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7934" tIns="28967" rIns="57934" bIns="28967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1202173" y="2422506"/>
              <a:ext cx="3544138" cy="0"/>
            </a:xfrm>
            <a:prstGeom prst="line">
              <a:avLst/>
            </a:prstGeom>
            <a:noFill/>
            <a:ln w="5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7934" tIns="28967" rIns="57934" bIns="28967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1202173" y="2760849"/>
              <a:ext cx="3544138" cy="0"/>
            </a:xfrm>
            <a:prstGeom prst="line">
              <a:avLst/>
            </a:prstGeom>
            <a:noFill/>
            <a:ln w="5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7934" tIns="28967" rIns="57934" bIns="28967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1202173" y="3099194"/>
              <a:ext cx="3544138" cy="0"/>
            </a:xfrm>
            <a:prstGeom prst="line">
              <a:avLst/>
            </a:prstGeom>
            <a:noFill/>
            <a:ln w="5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7934" tIns="28967" rIns="57934" bIns="28967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1202173" y="3429578"/>
              <a:ext cx="3544138" cy="0"/>
            </a:xfrm>
            <a:prstGeom prst="line">
              <a:avLst/>
            </a:prstGeom>
            <a:noFill/>
            <a:ln w="5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7934" tIns="28967" rIns="57934" bIns="28967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1202173" y="3767923"/>
              <a:ext cx="3544138" cy="0"/>
            </a:xfrm>
            <a:prstGeom prst="line">
              <a:avLst/>
            </a:prstGeom>
            <a:noFill/>
            <a:ln w="5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7934" tIns="28967" rIns="57934" bIns="28967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4145674" y="1690089"/>
              <a:ext cx="346062" cy="2077836"/>
            </a:xfrm>
            <a:prstGeom prst="rect">
              <a:avLst/>
            </a:prstGeom>
            <a:solidFill>
              <a:srgbClr val="B098F1"/>
            </a:solidFill>
            <a:ln>
              <a:noFill/>
            </a:ln>
          </p:spPr>
          <p:txBody>
            <a:bodyPr vert="horz" wrap="square" lIns="57934" tIns="28967" rIns="57934" bIns="28967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3270580" y="2386683"/>
              <a:ext cx="350039" cy="1381243"/>
            </a:xfrm>
            <a:prstGeom prst="rect">
              <a:avLst/>
            </a:prstGeom>
            <a:solidFill>
              <a:srgbClr val="EB604D"/>
            </a:solidFill>
            <a:ln>
              <a:noFill/>
            </a:ln>
          </p:spPr>
          <p:txBody>
            <a:bodyPr vert="horz" wrap="square" lIns="57934" tIns="28967" rIns="57934" bIns="28967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2367642" y="2271246"/>
              <a:ext cx="338105" cy="1496679"/>
            </a:xfrm>
            <a:prstGeom prst="rect">
              <a:avLst/>
            </a:prstGeom>
            <a:solidFill>
              <a:srgbClr val="B098F1"/>
            </a:solidFill>
            <a:ln>
              <a:noFill/>
            </a:ln>
          </p:spPr>
          <p:txBody>
            <a:bodyPr vert="horz" wrap="square" lIns="57934" tIns="28967" rIns="57934" bIns="28967" numCol="1" anchor="t" anchorCtr="0" compatLnSpc="1"/>
            <a:lstStyle/>
            <a:p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484590" y="2694842"/>
              <a:ext cx="350039" cy="1073081"/>
            </a:xfrm>
            <a:prstGeom prst="rect">
              <a:avLst/>
            </a:prstGeom>
            <a:solidFill>
              <a:srgbClr val="EB604D"/>
            </a:solidFill>
            <a:ln>
              <a:noFill/>
            </a:ln>
          </p:spPr>
          <p:txBody>
            <a:bodyPr vert="horz" wrap="square" lIns="57934" tIns="28967" rIns="57934" bIns="28967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3" name="TextBox 14"/>
            <p:cNvSpPr txBox="1"/>
            <p:nvPr/>
          </p:nvSpPr>
          <p:spPr>
            <a:xfrm>
              <a:off x="1004671" y="3628098"/>
              <a:ext cx="173132" cy="228541"/>
            </a:xfrm>
            <a:prstGeom prst="rect">
              <a:avLst/>
            </a:prstGeom>
            <a:noFill/>
          </p:spPr>
          <p:txBody>
            <a:bodyPr wrap="none" lIns="57934" tIns="28967" rIns="57934" bIns="28967" rtlCol="0">
              <a:spAutoFit/>
            </a:bodyPr>
            <a:lstStyle/>
            <a:p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</a:t>
              </a:r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4" name="TextBox 15"/>
            <p:cNvSpPr txBox="1"/>
            <p:nvPr/>
          </p:nvSpPr>
          <p:spPr>
            <a:xfrm>
              <a:off x="1001914" y="3292029"/>
              <a:ext cx="163851" cy="227171"/>
            </a:xfrm>
            <a:prstGeom prst="rect">
              <a:avLst/>
            </a:prstGeom>
            <a:noFill/>
          </p:spPr>
          <p:txBody>
            <a:bodyPr wrap="none" lIns="57934" tIns="28967" rIns="57934" bIns="28967" rtlCol="0">
              <a:spAutoFit/>
            </a:bodyPr>
            <a:lstStyle/>
            <a:p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</a:t>
              </a:r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" name="TextBox 16"/>
            <p:cNvSpPr txBox="1"/>
            <p:nvPr/>
          </p:nvSpPr>
          <p:spPr>
            <a:xfrm>
              <a:off x="935230" y="2955958"/>
              <a:ext cx="241014" cy="227171"/>
            </a:xfrm>
            <a:prstGeom prst="rect">
              <a:avLst/>
            </a:prstGeom>
            <a:noFill/>
          </p:spPr>
          <p:txBody>
            <a:bodyPr wrap="none" lIns="57934" tIns="28967" rIns="57934" bIns="28967" rtlCol="0">
              <a:spAutoFit/>
            </a:bodyPr>
            <a:lstStyle/>
            <a:p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10</a:t>
              </a:r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6" name="TextBox 17"/>
            <p:cNvSpPr txBox="1"/>
            <p:nvPr/>
          </p:nvSpPr>
          <p:spPr>
            <a:xfrm>
              <a:off x="935230" y="2619889"/>
              <a:ext cx="241014" cy="227171"/>
            </a:xfrm>
            <a:prstGeom prst="rect">
              <a:avLst/>
            </a:prstGeom>
            <a:noFill/>
          </p:spPr>
          <p:txBody>
            <a:bodyPr wrap="none" lIns="57934" tIns="28967" rIns="57934" bIns="28967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15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TextBox 18"/>
            <p:cNvSpPr txBox="1"/>
            <p:nvPr/>
          </p:nvSpPr>
          <p:spPr>
            <a:xfrm>
              <a:off x="935230" y="2283818"/>
              <a:ext cx="241014" cy="227171"/>
            </a:xfrm>
            <a:prstGeom prst="rect">
              <a:avLst/>
            </a:prstGeom>
            <a:noFill/>
          </p:spPr>
          <p:txBody>
            <a:bodyPr wrap="none" lIns="57934" tIns="28967" rIns="57934" bIns="28967" rtlCol="0">
              <a:spAutoFit/>
            </a:bodyPr>
            <a:lstStyle/>
            <a:p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20</a:t>
              </a:r>
            </a:p>
          </p:txBody>
        </p:sp>
        <p:sp>
          <p:nvSpPr>
            <p:cNvPr id="29" name="TextBox 19"/>
            <p:cNvSpPr txBox="1"/>
            <p:nvPr/>
          </p:nvSpPr>
          <p:spPr>
            <a:xfrm>
              <a:off x="935230" y="1947748"/>
              <a:ext cx="241014" cy="227171"/>
            </a:xfrm>
            <a:prstGeom prst="rect">
              <a:avLst/>
            </a:prstGeom>
            <a:noFill/>
          </p:spPr>
          <p:txBody>
            <a:bodyPr wrap="none" lIns="57934" tIns="28967" rIns="57934" bIns="28967" rtlCol="0">
              <a:spAutoFit/>
            </a:bodyPr>
            <a:lstStyle/>
            <a:p>
              <a:r>
                <a:rPr lang="en-US" sz="16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25</a:t>
              </a:r>
            </a:p>
          </p:txBody>
        </p:sp>
        <p:sp>
          <p:nvSpPr>
            <p:cNvPr id="30" name="TextBox 20"/>
            <p:cNvSpPr txBox="1"/>
            <p:nvPr/>
          </p:nvSpPr>
          <p:spPr>
            <a:xfrm>
              <a:off x="935230" y="1611677"/>
              <a:ext cx="241014" cy="227171"/>
            </a:xfrm>
            <a:prstGeom prst="rect">
              <a:avLst/>
            </a:prstGeom>
            <a:noFill/>
          </p:spPr>
          <p:txBody>
            <a:bodyPr wrap="none" lIns="57934" tIns="28967" rIns="57934" bIns="28967" rtlCol="0">
              <a:spAutoFit/>
            </a:bodyPr>
            <a:lstStyle/>
            <a:p>
              <a:r>
                <a:rPr lang="en-US" sz="16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30</a:t>
              </a:r>
            </a:p>
          </p:txBody>
        </p:sp>
        <p:sp>
          <p:nvSpPr>
            <p:cNvPr id="31" name="TextBox 21"/>
            <p:cNvSpPr txBox="1"/>
            <p:nvPr/>
          </p:nvSpPr>
          <p:spPr>
            <a:xfrm>
              <a:off x="935230" y="1275606"/>
              <a:ext cx="241014" cy="227171"/>
            </a:xfrm>
            <a:prstGeom prst="rect">
              <a:avLst/>
            </a:prstGeom>
            <a:noFill/>
          </p:spPr>
          <p:txBody>
            <a:bodyPr wrap="none" lIns="57934" tIns="28967" rIns="57934" bIns="28967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35</a:t>
              </a:r>
            </a:p>
          </p:txBody>
        </p:sp>
        <p:sp>
          <p:nvSpPr>
            <p:cNvPr id="32" name="TextBox 22"/>
            <p:cNvSpPr txBox="1"/>
            <p:nvPr/>
          </p:nvSpPr>
          <p:spPr>
            <a:xfrm>
              <a:off x="1371970" y="3868852"/>
              <a:ext cx="543948" cy="227171"/>
            </a:xfrm>
            <a:prstGeom prst="rect">
              <a:avLst/>
            </a:prstGeom>
            <a:noFill/>
          </p:spPr>
          <p:txBody>
            <a:bodyPr wrap="none" lIns="57934" tIns="28967" rIns="57934" bIns="28967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一季度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Box 23"/>
            <p:cNvSpPr txBox="1"/>
            <p:nvPr/>
          </p:nvSpPr>
          <p:spPr>
            <a:xfrm>
              <a:off x="2267156" y="3858851"/>
              <a:ext cx="543948" cy="227171"/>
            </a:xfrm>
            <a:prstGeom prst="rect">
              <a:avLst/>
            </a:prstGeom>
            <a:noFill/>
          </p:spPr>
          <p:txBody>
            <a:bodyPr wrap="none" lIns="57934" tIns="28967" rIns="57934" bIns="28967" rtlCol="0">
              <a:spAutoFit/>
            </a:bodyPr>
            <a:lstStyle/>
            <a:p>
              <a:pPr algn="l"/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二季度</a:t>
              </a:r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TextBox 24"/>
            <p:cNvSpPr txBox="1"/>
            <p:nvPr/>
          </p:nvSpPr>
          <p:spPr>
            <a:xfrm>
              <a:off x="3178444" y="3858851"/>
              <a:ext cx="543948" cy="227171"/>
            </a:xfrm>
            <a:prstGeom prst="rect">
              <a:avLst/>
            </a:prstGeom>
            <a:noFill/>
          </p:spPr>
          <p:txBody>
            <a:bodyPr wrap="none" lIns="57934" tIns="28967" rIns="57934" bIns="28967" rtlCol="0">
              <a:spAutoFit/>
            </a:bodyPr>
            <a:lstStyle/>
            <a:p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三季度</a:t>
              </a:r>
            </a:p>
          </p:txBody>
        </p:sp>
        <p:sp>
          <p:nvSpPr>
            <p:cNvPr id="35" name="TextBox 25"/>
            <p:cNvSpPr txBox="1"/>
            <p:nvPr/>
          </p:nvSpPr>
          <p:spPr>
            <a:xfrm>
              <a:off x="4051550" y="3868852"/>
              <a:ext cx="543948" cy="227171"/>
            </a:xfrm>
            <a:prstGeom prst="rect">
              <a:avLst/>
            </a:prstGeom>
            <a:noFill/>
          </p:spPr>
          <p:txBody>
            <a:bodyPr wrap="none" lIns="57934" tIns="28967" rIns="57934" bIns="28967" rtlCol="0">
              <a:spAutoFit/>
            </a:bodyPr>
            <a:lstStyle/>
            <a:p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四季度</a:t>
              </a:r>
            </a:p>
          </p:txBody>
        </p:sp>
      </p:grpSp>
      <p:sp>
        <p:nvSpPr>
          <p:cNvPr id="36" name="TextBox 26"/>
          <p:cNvSpPr txBox="1"/>
          <p:nvPr/>
        </p:nvSpPr>
        <p:spPr>
          <a:xfrm>
            <a:off x="7638073" y="2201524"/>
            <a:ext cx="3449938" cy="666115"/>
          </a:xfrm>
          <a:prstGeom prst="rect">
            <a:avLst/>
          </a:prstGeom>
          <a:noFill/>
        </p:spPr>
        <p:txBody>
          <a:bodyPr wrap="square" lIns="77238" tIns="38619" rIns="77238" bIns="386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每个季度都对护士进行考核，考核达标人数基本都达到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</a:t>
            </a:r>
          </a:p>
        </p:txBody>
      </p:sp>
      <p:sp>
        <p:nvSpPr>
          <p:cNvPr id="37" name="TextBox 27"/>
          <p:cNvSpPr txBox="1"/>
          <p:nvPr/>
        </p:nvSpPr>
        <p:spPr>
          <a:xfrm>
            <a:off x="7573304" y="1707744"/>
            <a:ext cx="1498662" cy="461645"/>
          </a:xfrm>
          <a:prstGeom prst="rect">
            <a:avLst/>
          </a:prstGeom>
          <a:noFill/>
        </p:spPr>
        <p:txBody>
          <a:bodyPr wrap="square" lIns="77238" tIns="0" rIns="77238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考核数据</a:t>
            </a:r>
          </a:p>
        </p:txBody>
      </p:sp>
      <p:graphicFrame>
        <p:nvGraphicFramePr>
          <p:cNvPr id="38" name="图表 37"/>
          <p:cNvGraphicFramePr/>
          <p:nvPr/>
        </p:nvGraphicFramePr>
        <p:xfrm>
          <a:off x="7508877" y="3397561"/>
          <a:ext cx="3095941" cy="2383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" name="文本框 6"/>
          <p:cNvSpPr>
            <a:spLocks noChangeArrowheads="1"/>
          </p:cNvSpPr>
          <p:nvPr/>
        </p:nvSpPr>
        <p:spPr bwMode="auto">
          <a:xfrm>
            <a:off x="4621584" y="521225"/>
            <a:ext cx="3098165" cy="509388"/>
          </a:xfrm>
          <a:prstGeom prst="rect">
            <a:avLst/>
          </a:prstGeom>
          <a:noFill/>
          <a:ln>
            <a:noFill/>
          </a:ln>
        </p:spPr>
        <p:txBody>
          <a:bodyPr wrap="square" lIns="77744" tIns="38871" rIns="77744" bIns="38871">
            <a:spAutoFit/>
          </a:bodyPr>
          <a:lstStyle/>
          <a:p>
            <a:pPr defTabSz="1096645"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sym typeface="+mn-ea"/>
              </a:rPr>
              <a:t>加强医德医风建设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6" grpId="0"/>
      <p:bldP spid="37" grpId="0"/>
      <p:bldGraphic spid="38" grpId="0">
        <p:bldAsOne/>
      </p:bldGraphic>
      <p:bldP spid="40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672747" y="2092078"/>
            <a:ext cx="1487908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B098F1"/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sym typeface="+mn-ea"/>
              </a:rPr>
              <a:t>Part 04</a:t>
            </a:r>
            <a:endParaRPr lang="zh-CN" altLang="en-US" sz="3200" b="1" dirty="0">
              <a:solidFill>
                <a:srgbClr val="B098F1"/>
              </a:solidFill>
              <a:latin typeface="字体视界-简圆体" panose="02010601030101010101" pitchFamily="2" charset="-122"/>
              <a:ea typeface="字体视界-简圆体" panose="02010601030101010101" pitchFamily="2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05385" y="2758513"/>
            <a:ext cx="4222631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EB604D"/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sym typeface="+mn-ea"/>
              </a:rPr>
              <a:t>加强院内感染管理</a:t>
            </a:r>
          </a:p>
        </p:txBody>
      </p:sp>
      <p:sp>
        <p:nvSpPr>
          <p:cNvPr id="19" name="加号 18"/>
          <p:cNvSpPr/>
          <p:nvPr/>
        </p:nvSpPr>
        <p:spPr>
          <a:xfrm rot="20472935">
            <a:off x="1937904" y="4027422"/>
            <a:ext cx="696130" cy="696130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体视界-简圆体" panose="02010601030101010101" pitchFamily="2" charset="-122"/>
              <a:ea typeface="字体视界-简圆体" panose="02010601030101010101" pitchFamily="2" charset="-122"/>
            </a:endParaRPr>
          </a:p>
        </p:txBody>
      </p:sp>
      <p:sp>
        <p:nvSpPr>
          <p:cNvPr id="20" name="加号 19"/>
          <p:cNvSpPr/>
          <p:nvPr/>
        </p:nvSpPr>
        <p:spPr>
          <a:xfrm rot="2221369">
            <a:off x="10892985" y="271266"/>
            <a:ext cx="696130" cy="696130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体视界-简圆体" panose="02010601030101010101" pitchFamily="2" charset="-122"/>
              <a:ea typeface="字体视界-简圆体" panose="0201060103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973" y="951100"/>
            <a:ext cx="7192694" cy="5138260"/>
          </a:xfrm>
          <a:prstGeom prst="rect">
            <a:avLst/>
          </a:prstGeom>
        </p:spPr>
      </p:pic>
      <p:sp>
        <p:nvSpPr>
          <p:cNvPr id="13" name="TextBox 23"/>
          <p:cNvSpPr txBox="1"/>
          <p:nvPr/>
        </p:nvSpPr>
        <p:spPr>
          <a:xfrm>
            <a:off x="5421595" y="3568834"/>
            <a:ext cx="1834642" cy="47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11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cs typeface="+mn-ea"/>
                <a:sym typeface="Arial" panose="020B0604020202020204" pitchFamily="34" charset="0"/>
              </a:rPr>
              <a:t>感染途径</a:t>
            </a:r>
          </a:p>
        </p:txBody>
      </p:sp>
      <p:sp>
        <p:nvSpPr>
          <p:cNvPr id="14" name="TextBox 23"/>
          <p:cNvSpPr txBox="1"/>
          <p:nvPr/>
        </p:nvSpPr>
        <p:spPr>
          <a:xfrm>
            <a:off x="7859763" y="3548059"/>
            <a:ext cx="1834642" cy="47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11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cs typeface="+mn-ea"/>
                <a:sym typeface="Arial" panose="020B0604020202020204" pitchFamily="34" charset="0"/>
              </a:rPr>
              <a:t>感染人群</a:t>
            </a:r>
            <a:endParaRPr lang="zh-CN" altLang="bg-BG" sz="2110" dirty="0">
              <a:solidFill>
                <a:schemeClr val="tx1">
                  <a:lumMod val="75000"/>
                  <a:lumOff val="25000"/>
                </a:schemeClr>
              </a:solidFill>
              <a:latin typeface="字体视界-简圆体" panose="02010601030101010101" pitchFamily="2" charset="-122"/>
              <a:ea typeface="字体视界-简圆体" panose="0201060103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23"/>
          <p:cNvSpPr txBox="1"/>
          <p:nvPr/>
        </p:nvSpPr>
        <p:spPr>
          <a:xfrm>
            <a:off x="5421595" y="4005448"/>
            <a:ext cx="1834642" cy="47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11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cs typeface="+mn-ea"/>
                <a:sym typeface="Arial" panose="020B0604020202020204" pitchFamily="34" charset="0"/>
              </a:rPr>
              <a:t>感染源头</a:t>
            </a:r>
            <a:endParaRPr lang="zh-CN" altLang="bg-BG" sz="2110" dirty="0">
              <a:solidFill>
                <a:schemeClr val="tx1">
                  <a:lumMod val="75000"/>
                  <a:lumOff val="25000"/>
                </a:schemeClr>
              </a:solidFill>
              <a:latin typeface="字体视界-简圆体" panose="02010601030101010101" pitchFamily="2" charset="-122"/>
              <a:ea typeface="字体视界-简圆体" panose="0201060103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7859763" y="3984673"/>
            <a:ext cx="1834642" cy="47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11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cs typeface="+mn-ea"/>
                <a:sym typeface="Arial" panose="020B0604020202020204" pitchFamily="34" charset="0"/>
              </a:rPr>
              <a:t>预防感染</a:t>
            </a:r>
            <a:endParaRPr lang="zh-CN" altLang="bg-BG" sz="2110" dirty="0">
              <a:solidFill>
                <a:schemeClr val="tx1">
                  <a:lumMod val="75000"/>
                  <a:lumOff val="25000"/>
                </a:schemeClr>
              </a:solidFill>
              <a:latin typeface="字体视界-简圆体" panose="02010601030101010101" pitchFamily="2" charset="-122"/>
              <a:ea typeface="字体视界-简圆体" panose="02010601030101010101" pitchFamily="2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/>
      <p:bldP spid="12" grpId="0" bldLvl="0"/>
      <p:bldP spid="19" grpId="0" animBg="1"/>
      <p:bldP spid="20" grpId="0" animBg="1"/>
      <p:bldP spid="13" grpId="0"/>
      <p:bldP spid="14" grpId="0"/>
      <p:bldP spid="15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54563" y="286463"/>
            <a:ext cx="11515260" cy="62825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25400" dir="8100000" algn="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体视界-紫水晶体" panose="02010601030101010101" pitchFamily="2" charset="-122"/>
              <a:ea typeface="字体视界-紫水晶体" panose="02010601030101010101" pitchFamily="2" charset="-122"/>
            </a:endParaRPr>
          </a:p>
        </p:txBody>
      </p:sp>
      <p:sp>
        <p:nvSpPr>
          <p:cNvPr id="27" name="文本框 6"/>
          <p:cNvSpPr>
            <a:spLocks noChangeArrowheads="1"/>
          </p:cNvSpPr>
          <p:nvPr/>
        </p:nvSpPr>
        <p:spPr bwMode="auto">
          <a:xfrm>
            <a:off x="4546917" y="480780"/>
            <a:ext cx="3098165" cy="509388"/>
          </a:xfrm>
          <a:prstGeom prst="rect">
            <a:avLst/>
          </a:prstGeom>
          <a:noFill/>
          <a:ln>
            <a:noFill/>
          </a:ln>
        </p:spPr>
        <p:txBody>
          <a:bodyPr wrap="square" lIns="77744" tIns="38871" rIns="77744" bIns="38871">
            <a:spAutoFit/>
          </a:bodyPr>
          <a:lstStyle/>
          <a:p>
            <a:pPr defTabSz="1096645"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sym typeface="+mn-ea"/>
              </a:rPr>
              <a:t>加强院内感染管理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428985" y="2848113"/>
            <a:ext cx="1630991" cy="1631203"/>
            <a:chOff x="1559496" y="2204864"/>
            <a:chExt cx="1791194" cy="1791194"/>
          </a:xfrm>
        </p:grpSpPr>
        <p:sp>
          <p:nvSpPr>
            <p:cNvPr id="9" name="泪滴形 8"/>
            <p:cNvSpPr/>
            <p:nvPr/>
          </p:nvSpPr>
          <p:spPr bwMode="auto">
            <a:xfrm rot="2386516">
              <a:off x="1559496" y="2204864"/>
              <a:ext cx="1791194" cy="1791194"/>
            </a:xfrm>
            <a:prstGeom prst="teardrop">
              <a:avLst/>
            </a:prstGeom>
            <a:solidFill>
              <a:srgbClr val="B098F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100" dirty="0">
                <a:cs typeface="+mn-ea"/>
              </a:endParaRPr>
            </a:p>
          </p:txBody>
        </p:sp>
        <p:sp>
          <p:nvSpPr>
            <p:cNvPr id="11" name="椭圆 10"/>
            <p:cNvSpPr/>
            <p:nvPr/>
          </p:nvSpPr>
          <p:spPr bwMode="auto">
            <a:xfrm>
              <a:off x="1645035" y="2289085"/>
              <a:ext cx="1629747" cy="1629747"/>
            </a:xfrm>
            <a:prstGeom prst="ellipse">
              <a:avLst/>
            </a:prstGeom>
            <a:solidFill>
              <a:srgbClr val="EB604D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r>
                <a:rPr lang="zh-CN" altLang="en-US" sz="2000" b="1" dirty="0">
                  <a:latin typeface="+mn-ea"/>
                  <a:cs typeface="+mn-ea"/>
                </a:rPr>
                <a:t>感染源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723488" y="2836634"/>
            <a:ext cx="1630991" cy="1631203"/>
            <a:chOff x="1559496" y="2204864"/>
            <a:chExt cx="1791194" cy="1791194"/>
          </a:xfrm>
          <a:solidFill>
            <a:srgbClr val="E95A6E"/>
          </a:solidFill>
        </p:grpSpPr>
        <p:sp>
          <p:nvSpPr>
            <p:cNvPr id="14" name="泪滴形 13"/>
            <p:cNvSpPr/>
            <p:nvPr/>
          </p:nvSpPr>
          <p:spPr bwMode="auto">
            <a:xfrm rot="2386516">
              <a:off x="1559496" y="2204864"/>
              <a:ext cx="1791194" cy="1791194"/>
            </a:xfrm>
            <a:prstGeom prst="teardrop">
              <a:avLst/>
            </a:prstGeom>
            <a:solidFill>
              <a:srgbClr val="B098F1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2000" dirty="0">
                <a:cs typeface="+mn-ea"/>
              </a:endParaRPr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1645035" y="2289085"/>
              <a:ext cx="1629747" cy="1629747"/>
            </a:xfrm>
            <a:prstGeom prst="ellipse">
              <a:avLst/>
            </a:prstGeom>
            <a:solidFill>
              <a:srgbClr val="EB604D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r>
                <a:rPr lang="zh-CN" altLang="en-US" sz="2000" b="1" dirty="0">
                  <a:latin typeface="+mn-ea"/>
                  <a:cs typeface="+mn-ea"/>
                </a:rPr>
                <a:t>传播</a:t>
              </a:r>
            </a:p>
            <a:p>
              <a:pPr algn="ctr"/>
              <a:r>
                <a:rPr lang="zh-CN" altLang="en-US" sz="2000" b="1" dirty="0">
                  <a:latin typeface="+mn-ea"/>
                  <a:cs typeface="+mn-ea"/>
                </a:rPr>
                <a:t>途径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995963" y="2859592"/>
            <a:ext cx="1630991" cy="1631203"/>
            <a:chOff x="1559496" y="2204864"/>
            <a:chExt cx="1791194" cy="1791194"/>
          </a:xfrm>
          <a:solidFill>
            <a:srgbClr val="2CB1C5"/>
          </a:solidFill>
        </p:grpSpPr>
        <p:sp>
          <p:nvSpPr>
            <p:cNvPr id="17" name="泪滴形 16"/>
            <p:cNvSpPr/>
            <p:nvPr/>
          </p:nvSpPr>
          <p:spPr bwMode="auto">
            <a:xfrm rot="2386516">
              <a:off x="1559496" y="2204864"/>
              <a:ext cx="1791194" cy="1791194"/>
            </a:xfrm>
            <a:prstGeom prst="teardrop">
              <a:avLst/>
            </a:prstGeom>
            <a:solidFill>
              <a:srgbClr val="B098F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2000">
                <a:cs typeface="+mn-ea"/>
              </a:endParaRPr>
            </a:p>
          </p:txBody>
        </p:sp>
        <p:sp>
          <p:nvSpPr>
            <p:cNvPr id="18" name="椭圆 17"/>
            <p:cNvSpPr/>
            <p:nvPr/>
          </p:nvSpPr>
          <p:spPr bwMode="auto">
            <a:xfrm>
              <a:off x="1645035" y="2289085"/>
              <a:ext cx="1629747" cy="1629747"/>
            </a:xfrm>
            <a:prstGeom prst="ellipse">
              <a:avLst/>
            </a:prstGeom>
            <a:solidFill>
              <a:srgbClr val="EB604D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r>
                <a:rPr lang="zh-CN" altLang="en-US" sz="2000" b="1" dirty="0">
                  <a:latin typeface="+mn-ea"/>
                  <a:cs typeface="+mn-ea"/>
                </a:rPr>
                <a:t>易感</a:t>
              </a:r>
            </a:p>
            <a:p>
              <a:pPr algn="ctr"/>
              <a:r>
                <a:rPr lang="zh-CN" altLang="en-US" sz="2000" b="1" dirty="0">
                  <a:latin typeface="+mn-ea"/>
                  <a:cs typeface="+mn-ea"/>
                </a:rPr>
                <a:t>人群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398941" y="2719660"/>
            <a:ext cx="1864906" cy="1865148"/>
            <a:chOff x="8949333" y="2289085"/>
            <a:chExt cx="1768699" cy="1768699"/>
          </a:xfrm>
          <a:solidFill>
            <a:srgbClr val="7BBFBB"/>
          </a:solidFill>
        </p:grpSpPr>
        <p:sp>
          <p:nvSpPr>
            <p:cNvPr id="20" name="椭圆 19"/>
            <p:cNvSpPr/>
            <p:nvPr/>
          </p:nvSpPr>
          <p:spPr bwMode="auto">
            <a:xfrm>
              <a:off x="8949333" y="2289085"/>
              <a:ext cx="1768699" cy="1768699"/>
            </a:xfrm>
            <a:prstGeom prst="ellipse">
              <a:avLst/>
            </a:prstGeom>
            <a:grpFill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100">
                <a:cs typeface="+mn-ea"/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9018808" y="2358560"/>
              <a:ext cx="1629747" cy="1629747"/>
            </a:xfrm>
            <a:prstGeom prst="ellipse">
              <a:avLst/>
            </a:prstGeom>
            <a:solidFill>
              <a:srgbClr val="B098F1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r>
                <a:rPr lang="zh-CN" altLang="en-US" sz="2530" b="1" dirty="0">
                  <a:latin typeface="+mn-ea"/>
                  <a:cs typeface="+mn-ea"/>
                </a:rPr>
                <a:t>院内</a:t>
              </a:r>
            </a:p>
            <a:p>
              <a:pPr algn="ctr"/>
              <a:r>
                <a:rPr lang="zh-CN" altLang="en-US" sz="2530" b="1" dirty="0">
                  <a:latin typeface="+mn-ea"/>
                  <a:cs typeface="+mn-ea"/>
                </a:rPr>
                <a:t>感染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77456" y="4534164"/>
            <a:ext cx="2194365" cy="1522096"/>
            <a:chOff x="1586141" y="4091759"/>
            <a:chExt cx="2081162" cy="1443386"/>
          </a:xfrm>
        </p:grpSpPr>
        <p:sp>
          <p:nvSpPr>
            <p:cNvPr id="23" name="等腰三角形 22"/>
            <p:cNvSpPr/>
            <p:nvPr/>
          </p:nvSpPr>
          <p:spPr bwMode="auto">
            <a:xfrm flipV="1">
              <a:off x="2475760" y="4091759"/>
              <a:ext cx="432048" cy="372455"/>
            </a:xfrm>
            <a:prstGeom prst="triangle">
              <a:avLst/>
            </a:prstGeom>
            <a:solidFill>
              <a:srgbClr val="EB604D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100">
                <a:cs typeface="+mn-ea"/>
              </a:endParaRPr>
            </a:p>
          </p:txBody>
        </p:sp>
        <p:cxnSp>
          <p:nvCxnSpPr>
            <p:cNvPr id="24" name="直接连接符 12"/>
            <p:cNvCxnSpPr>
              <a:cxnSpLocks noChangeShapeType="1"/>
            </p:cNvCxnSpPr>
            <p:nvPr/>
          </p:nvCxnSpPr>
          <p:spPr bwMode="auto">
            <a:xfrm>
              <a:off x="1716265" y="4600806"/>
              <a:ext cx="1951038" cy="12700"/>
            </a:xfrm>
            <a:prstGeom prst="line">
              <a:avLst/>
            </a:prstGeom>
            <a:noFill/>
            <a:ln w="38100">
              <a:solidFill>
                <a:srgbClr val="E95A6E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矩形 24"/>
            <p:cNvSpPr/>
            <p:nvPr/>
          </p:nvSpPr>
          <p:spPr>
            <a:xfrm>
              <a:off x="1586141" y="4709579"/>
              <a:ext cx="2068098" cy="8255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eaLnBrk="1" latinLnBrk="0" hangingPunct="1">
                <a:lnSpc>
                  <a:spcPct val="150000"/>
                </a:lnSpc>
              </a:pPr>
              <a:r>
                <a:rPr lang="zh-CN" altLang="en-US" sz="1685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指病原微生物自然生存、繁殖并排出宿主。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661893" y="4535513"/>
            <a:ext cx="3072675" cy="1487330"/>
            <a:chOff x="5934076" y="4093039"/>
            <a:chExt cx="2914162" cy="1410418"/>
          </a:xfrm>
        </p:grpSpPr>
        <p:sp>
          <p:nvSpPr>
            <p:cNvPr id="28" name="等腰三角形 27"/>
            <p:cNvSpPr/>
            <p:nvPr/>
          </p:nvSpPr>
          <p:spPr bwMode="auto">
            <a:xfrm flipV="1">
              <a:off x="6808314" y="4093039"/>
              <a:ext cx="432048" cy="372455"/>
            </a:xfrm>
            <a:prstGeom prst="triangle">
              <a:avLst/>
            </a:prstGeom>
            <a:solidFill>
              <a:srgbClr val="EB604D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100">
                <a:cs typeface="+mn-ea"/>
              </a:endParaRPr>
            </a:p>
          </p:txBody>
        </p:sp>
        <p:cxnSp>
          <p:nvCxnSpPr>
            <p:cNvPr id="29" name="直接连接符 12"/>
            <p:cNvCxnSpPr>
              <a:cxnSpLocks noChangeShapeType="1"/>
            </p:cNvCxnSpPr>
            <p:nvPr/>
          </p:nvCxnSpPr>
          <p:spPr bwMode="auto">
            <a:xfrm>
              <a:off x="6048819" y="4613506"/>
              <a:ext cx="1951038" cy="12700"/>
            </a:xfrm>
            <a:prstGeom prst="line">
              <a:avLst/>
            </a:prstGeom>
            <a:noFill/>
            <a:ln w="38100">
              <a:solidFill>
                <a:srgbClr val="E95A6E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矩形 29"/>
            <p:cNvSpPr/>
            <p:nvPr/>
          </p:nvSpPr>
          <p:spPr>
            <a:xfrm>
              <a:off x="5934076" y="4715676"/>
              <a:ext cx="2914162" cy="787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eaLnBrk="1" latinLnBrk="0" hangingPunct="1">
                <a:lnSpc>
                  <a:spcPct val="150000"/>
                </a:lnSpc>
              </a:pPr>
              <a:r>
                <a:rPr lang="zh-CN" altLang="en-US" sz="1685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包括机体免疫功能受损者；婴幼儿及老年人；营养不良者等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335880" y="1273966"/>
            <a:ext cx="2534285" cy="1483404"/>
            <a:chOff x="3728058" y="1000152"/>
            <a:chExt cx="2403546" cy="1406695"/>
          </a:xfrm>
        </p:grpSpPr>
        <p:sp>
          <p:nvSpPr>
            <p:cNvPr id="32" name="等腰三角形 31"/>
            <p:cNvSpPr/>
            <p:nvPr/>
          </p:nvSpPr>
          <p:spPr bwMode="auto">
            <a:xfrm>
              <a:off x="4653071" y="2034392"/>
              <a:ext cx="432048" cy="372455"/>
            </a:xfrm>
            <a:prstGeom prst="triangle">
              <a:avLst/>
            </a:prstGeom>
            <a:solidFill>
              <a:srgbClr val="EB604D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100">
                <a:cs typeface="+mn-ea"/>
              </a:endParaRPr>
            </a:p>
          </p:txBody>
        </p:sp>
        <p:cxnSp>
          <p:nvCxnSpPr>
            <p:cNvPr id="33" name="直接连接符 12"/>
            <p:cNvCxnSpPr>
              <a:cxnSpLocks noChangeShapeType="1"/>
            </p:cNvCxnSpPr>
            <p:nvPr/>
          </p:nvCxnSpPr>
          <p:spPr bwMode="auto">
            <a:xfrm>
              <a:off x="3893576" y="1941395"/>
              <a:ext cx="1951038" cy="12700"/>
            </a:xfrm>
            <a:prstGeom prst="line">
              <a:avLst/>
            </a:prstGeom>
            <a:noFill/>
            <a:ln w="38100">
              <a:solidFill>
                <a:srgbClr val="E95A6E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矩形 33"/>
            <p:cNvSpPr/>
            <p:nvPr/>
          </p:nvSpPr>
          <p:spPr>
            <a:xfrm>
              <a:off x="3728058" y="1000152"/>
              <a:ext cx="2403546" cy="8255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eaLnBrk="1" latinLnBrk="0" hangingPunct="1">
                <a:lnSpc>
                  <a:spcPct val="150000"/>
                </a:lnSpc>
              </a:pPr>
              <a:r>
                <a:rPr lang="zh-CN" altLang="en-US" sz="1685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指病原体从感染源排出并侵入易感人群的途径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350"/>
                            </p:stCondLst>
                            <p:childTnLst>
                              <p:par>
                                <p:cTn id="4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27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54563" y="286463"/>
            <a:ext cx="11515260" cy="62825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25400" dir="8100000" algn="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体视界-紫水晶体" panose="02010601030101010101" pitchFamily="2" charset="-122"/>
              <a:ea typeface="字体视界-紫水晶体" panose="02010601030101010101" pitchFamily="2" charset="-122"/>
            </a:endParaRPr>
          </a:p>
        </p:txBody>
      </p:sp>
      <p:sp>
        <p:nvSpPr>
          <p:cNvPr id="8" name="六边形 7"/>
          <p:cNvSpPr/>
          <p:nvPr/>
        </p:nvSpPr>
        <p:spPr>
          <a:xfrm rot="16200000">
            <a:off x="4465154" y="1739644"/>
            <a:ext cx="1523765" cy="1434131"/>
          </a:xfrm>
          <a:prstGeom prst="hexagon">
            <a:avLst/>
          </a:prstGeom>
          <a:solidFill>
            <a:srgbClr val="B098F1"/>
          </a:solidFill>
          <a:ln w="15875" cap="rnd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>
            <a:biLevel thresh="50000"/>
          </a:blip>
          <a:stretch>
            <a:fillRect/>
          </a:stretch>
        </p:blipFill>
        <p:spPr>
          <a:xfrm>
            <a:off x="4947499" y="2153102"/>
            <a:ext cx="603448" cy="603448"/>
          </a:xfrm>
          <a:prstGeom prst="rect">
            <a:avLst/>
          </a:prstGeom>
        </p:spPr>
      </p:pic>
      <p:sp>
        <p:nvSpPr>
          <p:cNvPr id="11" name="六边形 10"/>
          <p:cNvSpPr/>
          <p:nvPr/>
        </p:nvSpPr>
        <p:spPr>
          <a:xfrm rot="16200000">
            <a:off x="3704375" y="3021756"/>
            <a:ext cx="1523765" cy="1434131"/>
          </a:xfrm>
          <a:prstGeom prst="hexagon">
            <a:avLst/>
          </a:prstGeom>
          <a:solidFill>
            <a:srgbClr val="EB604D"/>
          </a:solidFill>
          <a:ln w="15875" cap="rnd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biLevel thresh="50000"/>
          </a:blip>
          <a:stretch>
            <a:fillRect/>
          </a:stretch>
        </p:blipFill>
        <p:spPr>
          <a:xfrm>
            <a:off x="4173386" y="3421880"/>
            <a:ext cx="603448" cy="603448"/>
          </a:xfrm>
          <a:prstGeom prst="rect">
            <a:avLst/>
          </a:prstGeom>
        </p:spPr>
      </p:pic>
      <p:sp>
        <p:nvSpPr>
          <p:cNvPr id="14" name="六边形 13"/>
          <p:cNvSpPr/>
          <p:nvPr/>
        </p:nvSpPr>
        <p:spPr>
          <a:xfrm rot="16200000">
            <a:off x="4465154" y="4332861"/>
            <a:ext cx="1523765" cy="1434131"/>
          </a:xfrm>
          <a:prstGeom prst="hexagon">
            <a:avLst/>
          </a:prstGeom>
          <a:solidFill>
            <a:srgbClr val="B098F1"/>
          </a:solidFill>
          <a:ln w="15875" cap="rnd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biLevel thresh="50000"/>
          </a:blip>
          <a:stretch>
            <a:fillRect/>
          </a:stretch>
        </p:blipFill>
        <p:spPr>
          <a:xfrm>
            <a:off x="4947499" y="4732986"/>
            <a:ext cx="603448" cy="603448"/>
          </a:xfrm>
          <a:prstGeom prst="rect">
            <a:avLst/>
          </a:prstGeom>
        </p:spPr>
      </p:pic>
      <p:sp>
        <p:nvSpPr>
          <p:cNvPr id="16" name="六边形 15"/>
          <p:cNvSpPr/>
          <p:nvPr/>
        </p:nvSpPr>
        <p:spPr>
          <a:xfrm rot="16200000">
            <a:off x="6077793" y="4267273"/>
            <a:ext cx="1523765" cy="1434131"/>
          </a:xfrm>
          <a:prstGeom prst="hexagon">
            <a:avLst/>
          </a:prstGeom>
          <a:solidFill>
            <a:srgbClr val="EB604D"/>
          </a:solidFill>
          <a:ln w="15875" cap="rnd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 cstate="screen">
            <a:biLevel thresh="50000"/>
          </a:blip>
          <a:stretch>
            <a:fillRect/>
          </a:stretch>
        </p:blipFill>
        <p:spPr>
          <a:xfrm>
            <a:off x="6546803" y="4661482"/>
            <a:ext cx="603448" cy="645712"/>
          </a:xfrm>
          <a:prstGeom prst="rect">
            <a:avLst/>
          </a:prstGeom>
        </p:spPr>
      </p:pic>
      <p:sp>
        <p:nvSpPr>
          <p:cNvPr id="18" name="六边形 17"/>
          <p:cNvSpPr/>
          <p:nvPr/>
        </p:nvSpPr>
        <p:spPr>
          <a:xfrm rot="16200000">
            <a:off x="6786005" y="2988020"/>
            <a:ext cx="1523765" cy="1434131"/>
          </a:xfrm>
          <a:prstGeom prst="hexagon">
            <a:avLst/>
          </a:prstGeom>
          <a:solidFill>
            <a:srgbClr val="B098F1"/>
          </a:solidFill>
          <a:ln w="15875" cap="rnd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8" cstate="screen">
            <a:biLevel thresh="50000"/>
          </a:blip>
          <a:stretch>
            <a:fillRect/>
          </a:stretch>
        </p:blipFill>
        <p:spPr>
          <a:xfrm>
            <a:off x="7246263" y="3553235"/>
            <a:ext cx="631387" cy="350769"/>
          </a:xfrm>
          <a:prstGeom prst="rect">
            <a:avLst/>
          </a:prstGeom>
        </p:spPr>
      </p:pic>
      <p:sp>
        <p:nvSpPr>
          <p:cNvPr id="20" name="六边形 19"/>
          <p:cNvSpPr/>
          <p:nvPr/>
        </p:nvSpPr>
        <p:spPr>
          <a:xfrm rot="16200000">
            <a:off x="6051183" y="1712565"/>
            <a:ext cx="1523765" cy="1434131"/>
          </a:xfrm>
          <a:prstGeom prst="hexagon">
            <a:avLst/>
          </a:prstGeom>
          <a:solidFill>
            <a:srgbClr val="EB604D"/>
          </a:solidFill>
          <a:ln w="15875" cap="rnd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9">
            <a:biLevel thresh="50000"/>
          </a:blip>
          <a:stretch>
            <a:fillRect/>
          </a:stretch>
        </p:blipFill>
        <p:spPr>
          <a:xfrm>
            <a:off x="6392124" y="1990931"/>
            <a:ext cx="877401" cy="877401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 flipH="1">
            <a:off x="8008725" y="2103197"/>
            <a:ext cx="2744470" cy="653415"/>
          </a:xfrm>
          <a:prstGeom prst="rect">
            <a:avLst/>
          </a:prstGeom>
          <a:effectLst/>
        </p:spPr>
        <p:txBody>
          <a:bodyPr wrap="square" lIns="162524" tIns="81261" rIns="162524" bIns="81261">
            <a:spAutoFit/>
          </a:bodyPr>
          <a:lstStyle/>
          <a:p>
            <a:r>
              <a:rPr lang="zh-CN" altLang="en-US" sz="1600" dirty="0">
                <a:ea typeface="等线" panose="02010600030101010101" pitchFamily="2" charset="-122"/>
                <a:sym typeface="+mn-ea"/>
              </a:rPr>
              <a:t>严格执行了院内管理领导小组制定的消毒隔离制度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" name="矩形 22"/>
          <p:cNvSpPr/>
          <p:nvPr/>
        </p:nvSpPr>
        <p:spPr>
          <a:xfrm flipH="1">
            <a:off x="8361150" y="3371927"/>
            <a:ext cx="2392045" cy="653415"/>
          </a:xfrm>
          <a:prstGeom prst="rect">
            <a:avLst/>
          </a:prstGeom>
          <a:effectLst/>
        </p:spPr>
        <p:txBody>
          <a:bodyPr wrap="square" lIns="162524" tIns="81261" rIns="162524" bIns="81261">
            <a:spAutoFit/>
          </a:bodyPr>
          <a:lstStyle/>
          <a:p>
            <a:pPr marL="0" lvl="0" indent="0" eaLnBrk="1" hangingPunct="1">
              <a:buNone/>
            </a:pPr>
            <a:r>
              <a:rPr lang="zh-CN" altLang="en-US" sz="1600" dirty="0">
                <a:ea typeface="等线" panose="02010600030101010101" pitchFamily="2" charset="-122"/>
                <a:sym typeface="+mn-ea"/>
              </a:rPr>
              <a:t>坚持每月对病区治疗室、换药室的空气培养，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矩形 23"/>
          <p:cNvSpPr/>
          <p:nvPr/>
        </p:nvSpPr>
        <p:spPr>
          <a:xfrm flipH="1">
            <a:off x="1145645" y="4600652"/>
            <a:ext cx="3027680" cy="653415"/>
          </a:xfrm>
          <a:prstGeom prst="rect">
            <a:avLst/>
          </a:prstGeom>
          <a:effectLst/>
        </p:spPr>
        <p:txBody>
          <a:bodyPr wrap="square" lIns="162524" tIns="81261" rIns="162524" bIns="81261">
            <a:spAutoFit/>
          </a:bodyPr>
          <a:lstStyle/>
          <a:p>
            <a:r>
              <a:rPr lang="zh-CN" altLang="en-US" sz="1600" dirty="0">
                <a:ea typeface="等线" panose="02010600030101010101" pitchFamily="2" charset="-122"/>
                <a:sym typeface="+mn-ea"/>
              </a:rPr>
              <a:t>一次性用品使用后均能及时毁形，浸泡，集中处理，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矩形 24"/>
          <p:cNvSpPr/>
          <p:nvPr/>
        </p:nvSpPr>
        <p:spPr>
          <a:xfrm flipH="1">
            <a:off x="1317730" y="3371927"/>
            <a:ext cx="2431415" cy="653415"/>
          </a:xfrm>
          <a:prstGeom prst="rect">
            <a:avLst/>
          </a:prstGeom>
          <a:effectLst/>
        </p:spPr>
        <p:txBody>
          <a:bodyPr wrap="square" lIns="162524" tIns="81261" rIns="162524" bIns="81261">
            <a:spAutoFit/>
          </a:bodyPr>
          <a:lstStyle/>
          <a:p>
            <a:r>
              <a:rPr lang="zh-CN" altLang="en-US" sz="1600" dirty="0">
                <a:ea typeface="等线" panose="02010600030101010101" pitchFamily="2" charset="-122"/>
                <a:sym typeface="+mn-ea"/>
              </a:rPr>
              <a:t>严格执行管理要求，无菌包内用化学指示剂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6" name="矩形 25"/>
          <p:cNvSpPr/>
          <p:nvPr/>
        </p:nvSpPr>
        <p:spPr>
          <a:xfrm flipH="1">
            <a:off x="1473940" y="2102562"/>
            <a:ext cx="2699385" cy="653415"/>
          </a:xfrm>
          <a:prstGeom prst="rect">
            <a:avLst/>
          </a:prstGeom>
          <a:effectLst/>
        </p:spPr>
        <p:txBody>
          <a:bodyPr wrap="square" lIns="162524" tIns="81261" rIns="162524" bIns="81261">
            <a:spAutoFit/>
          </a:bodyPr>
          <a:lstStyle/>
          <a:p>
            <a:pPr marL="0" indent="0" eaLnBrk="1" hangingPunct="1">
              <a:buNone/>
            </a:pPr>
            <a:r>
              <a:rPr lang="zh-CN" altLang="en-US" sz="1600" dirty="0">
                <a:ea typeface="等线" panose="02010600030101010101" pitchFamily="2" charset="-122"/>
                <a:sym typeface="+mn-ea"/>
              </a:rPr>
              <a:t>建立了消毒物品监测记录本，进行了定期定点监测。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707100" y="4634942"/>
            <a:ext cx="30460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eaLnBrk="1" hangingPunct="1">
              <a:buNone/>
            </a:pPr>
            <a:r>
              <a:rPr lang="zh-CN" altLang="en-US" sz="1600" dirty="0">
                <a:ea typeface="等线" panose="02010600030101010101" pitchFamily="2" charset="-122"/>
                <a:sym typeface="+mn-ea"/>
              </a:rPr>
              <a:t>坚持每月对治疗室、换药室进行紫外线消毒，并记录监测</a:t>
            </a:r>
            <a:endParaRPr lang="zh-CN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0" name="文本框 6"/>
          <p:cNvSpPr>
            <a:spLocks noChangeArrowheads="1"/>
          </p:cNvSpPr>
          <p:nvPr/>
        </p:nvSpPr>
        <p:spPr bwMode="auto">
          <a:xfrm>
            <a:off x="4546917" y="480780"/>
            <a:ext cx="3098165" cy="509388"/>
          </a:xfrm>
          <a:prstGeom prst="rect">
            <a:avLst/>
          </a:prstGeom>
          <a:noFill/>
          <a:ln>
            <a:noFill/>
          </a:ln>
        </p:spPr>
        <p:txBody>
          <a:bodyPr wrap="square" lIns="77744" tIns="38871" rIns="77744" bIns="38871">
            <a:spAutoFit/>
          </a:bodyPr>
          <a:lstStyle/>
          <a:p>
            <a:pPr defTabSz="1096645"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sym typeface="+mn-ea"/>
              </a:rPr>
              <a:t>加强院内感染管理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1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8" grpId="0" bldLvl="0" animBg="1"/>
      <p:bldP spid="11" grpId="0" bldLvl="0" animBg="1"/>
      <p:bldP spid="14" grpId="0" bldLvl="0" animBg="1"/>
      <p:bldP spid="16" grpId="0" bldLvl="0" animBg="1"/>
      <p:bldP spid="18" grpId="0" bldLvl="0" animBg="1"/>
      <p:bldP spid="20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8" grpId="0"/>
      <p:bldP spid="28" grpId="1"/>
      <p:bldP spid="30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672747" y="2092078"/>
            <a:ext cx="1487908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B098F1"/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sym typeface="+mn-ea"/>
              </a:rPr>
              <a:t>Part 04</a:t>
            </a:r>
            <a:endParaRPr lang="zh-CN" altLang="en-US" sz="3200" b="1" dirty="0">
              <a:solidFill>
                <a:srgbClr val="B098F1"/>
              </a:solidFill>
              <a:latin typeface="字体视界-简圆体" panose="02010601030101010101" pitchFamily="2" charset="-122"/>
              <a:ea typeface="字体视界-简圆体" panose="02010601030101010101" pitchFamily="2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05385" y="2758513"/>
            <a:ext cx="4222631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EB604D"/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sym typeface="+mn-ea"/>
              </a:rPr>
              <a:t>出色完成护理工作</a:t>
            </a:r>
          </a:p>
        </p:txBody>
      </p:sp>
      <p:sp>
        <p:nvSpPr>
          <p:cNvPr id="19" name="加号 18"/>
          <p:cNvSpPr/>
          <p:nvPr/>
        </p:nvSpPr>
        <p:spPr>
          <a:xfrm rot="20472935">
            <a:off x="1937904" y="4027422"/>
            <a:ext cx="696130" cy="696130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体视界-简圆体" panose="02010601030101010101" pitchFamily="2" charset="-122"/>
              <a:ea typeface="字体视界-简圆体" panose="02010601030101010101" pitchFamily="2" charset="-122"/>
            </a:endParaRPr>
          </a:p>
        </p:txBody>
      </p:sp>
      <p:sp>
        <p:nvSpPr>
          <p:cNvPr id="20" name="加号 19"/>
          <p:cNvSpPr/>
          <p:nvPr/>
        </p:nvSpPr>
        <p:spPr>
          <a:xfrm rot="2221369">
            <a:off x="10892985" y="271266"/>
            <a:ext cx="696130" cy="696130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体视界-简圆体" panose="02010601030101010101" pitchFamily="2" charset="-122"/>
              <a:ea typeface="字体视界-简圆体" panose="0201060103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973" y="951100"/>
            <a:ext cx="7192694" cy="5138260"/>
          </a:xfrm>
          <a:prstGeom prst="rect">
            <a:avLst/>
          </a:prstGeom>
        </p:spPr>
      </p:pic>
      <p:sp>
        <p:nvSpPr>
          <p:cNvPr id="21" name="TextBox 23"/>
          <p:cNvSpPr txBox="1"/>
          <p:nvPr/>
        </p:nvSpPr>
        <p:spPr>
          <a:xfrm>
            <a:off x="5305385" y="3542977"/>
            <a:ext cx="2307532" cy="47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11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cs typeface="+mn-ea"/>
                <a:sym typeface="Arial" panose="020B0604020202020204" pitchFamily="34" charset="0"/>
              </a:rPr>
              <a:t>以病人为中心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7743553" y="3522202"/>
            <a:ext cx="2844575" cy="47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11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cs typeface="+mn-ea"/>
                <a:sym typeface="Arial" panose="020B0604020202020204" pitchFamily="34" charset="0"/>
              </a:rPr>
              <a:t>提供优质服务</a:t>
            </a:r>
            <a:endParaRPr lang="zh-CN" altLang="bg-BG" sz="2110" dirty="0">
              <a:solidFill>
                <a:schemeClr val="tx1">
                  <a:lumMod val="75000"/>
                  <a:lumOff val="25000"/>
                </a:schemeClr>
              </a:solidFill>
              <a:latin typeface="字体视界-简圆体" panose="02010601030101010101" pitchFamily="2" charset="-122"/>
              <a:ea typeface="字体视界-简圆体" panose="0201060103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305385" y="3979591"/>
            <a:ext cx="2553191" cy="47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11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cs typeface="+mn-ea"/>
                <a:sym typeface="Arial" panose="020B0604020202020204" pitchFamily="34" charset="0"/>
              </a:rPr>
              <a:t>护士言传身教</a:t>
            </a:r>
            <a:endParaRPr lang="zh-CN" altLang="bg-BG" sz="2110" dirty="0">
              <a:solidFill>
                <a:schemeClr val="tx1">
                  <a:lumMod val="75000"/>
                  <a:lumOff val="25000"/>
                </a:schemeClr>
              </a:solidFill>
              <a:latin typeface="字体视界-简圆体" panose="02010601030101010101" pitchFamily="2" charset="-122"/>
              <a:ea typeface="字体视界-简圆体" panose="0201060103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43553" y="3958816"/>
            <a:ext cx="2553191" cy="47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11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cs typeface="+mn-ea"/>
                <a:sym typeface="Arial" panose="020B0604020202020204" pitchFamily="34" charset="0"/>
              </a:rPr>
              <a:t>提供专业知识</a:t>
            </a:r>
            <a:endParaRPr lang="zh-CN" altLang="bg-BG" sz="2110" dirty="0">
              <a:solidFill>
                <a:schemeClr val="tx1">
                  <a:lumMod val="75000"/>
                  <a:lumOff val="25000"/>
                </a:schemeClr>
              </a:solidFill>
              <a:latin typeface="字体视界-简圆体" panose="02010601030101010101" pitchFamily="2" charset="-122"/>
              <a:ea typeface="字体视界-简圆体" panose="02010601030101010101" pitchFamily="2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/>
      <p:bldP spid="12" grpId="0" bldLvl="0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54563" y="286463"/>
            <a:ext cx="11515260" cy="62825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25400" dir="8100000" algn="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体视界-紫水晶体" panose="02010601030101010101" pitchFamily="2" charset="-122"/>
              <a:ea typeface="字体视界-紫水晶体" panose="02010601030101010101" pitchFamily="2" charset="-122"/>
            </a:endParaRPr>
          </a:p>
        </p:txBody>
      </p:sp>
      <p:sp>
        <p:nvSpPr>
          <p:cNvPr id="33" name="文本框 6"/>
          <p:cNvSpPr>
            <a:spLocks noChangeArrowheads="1"/>
          </p:cNvSpPr>
          <p:nvPr/>
        </p:nvSpPr>
        <p:spPr bwMode="auto">
          <a:xfrm>
            <a:off x="4343944" y="481363"/>
            <a:ext cx="3098165" cy="509388"/>
          </a:xfrm>
          <a:prstGeom prst="rect">
            <a:avLst/>
          </a:prstGeom>
          <a:noFill/>
          <a:ln>
            <a:noFill/>
          </a:ln>
        </p:spPr>
        <p:txBody>
          <a:bodyPr wrap="square" lIns="77744" tIns="38871" rIns="77744" bIns="38871">
            <a:spAutoFit/>
          </a:bodyPr>
          <a:lstStyle/>
          <a:p>
            <a:pPr defTabSz="1096645"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sym typeface="+mn-ea"/>
              </a:rPr>
              <a:t>出色完成护理工作</a:t>
            </a:r>
          </a:p>
        </p:txBody>
      </p:sp>
      <p:grpSp>
        <p:nvGrpSpPr>
          <p:cNvPr id="34" name="Group 74"/>
          <p:cNvGrpSpPr/>
          <p:nvPr/>
        </p:nvGrpSpPr>
        <p:grpSpPr>
          <a:xfrm>
            <a:off x="7442109" y="1211839"/>
            <a:ext cx="3459073" cy="997179"/>
            <a:chOff x="3094892" y="1926635"/>
            <a:chExt cx="3873305" cy="945590"/>
          </a:xfrm>
        </p:grpSpPr>
        <p:sp>
          <p:nvSpPr>
            <p:cNvPr id="35" name="TextBox 75"/>
            <p:cNvSpPr txBox="1"/>
            <p:nvPr/>
          </p:nvSpPr>
          <p:spPr>
            <a:xfrm>
              <a:off x="3094892" y="1926635"/>
              <a:ext cx="2252583" cy="427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坚持以病人为中心</a:t>
              </a:r>
              <a:endPara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Rectangle 76"/>
            <p:cNvSpPr/>
            <p:nvPr/>
          </p:nvSpPr>
          <p:spPr>
            <a:xfrm>
              <a:off x="3094892" y="2255625"/>
              <a:ext cx="3873305" cy="616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ea typeface="等线" panose="02010600030101010101" pitchFamily="2" charset="-122"/>
                  <a:sym typeface="+mn-ea"/>
                </a:rPr>
                <a:t>以质量为核心，为病人提供优质服务的宗旨，深入开展了以病人为中心的健康教育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sym typeface="+mn-ea"/>
              </a:endParaRPr>
            </a:p>
          </p:txBody>
        </p:sp>
      </p:grpSp>
      <p:grpSp>
        <p:nvGrpSpPr>
          <p:cNvPr id="37" name="Group 77"/>
          <p:cNvGrpSpPr/>
          <p:nvPr/>
        </p:nvGrpSpPr>
        <p:grpSpPr>
          <a:xfrm>
            <a:off x="7442109" y="2446022"/>
            <a:ext cx="3459073" cy="997179"/>
            <a:chOff x="3094892" y="1926635"/>
            <a:chExt cx="3873305" cy="945590"/>
          </a:xfrm>
        </p:grpSpPr>
        <p:sp>
          <p:nvSpPr>
            <p:cNvPr id="38" name="TextBox 78"/>
            <p:cNvSpPr txBox="1"/>
            <p:nvPr/>
          </p:nvSpPr>
          <p:spPr>
            <a:xfrm>
              <a:off x="3094892" y="1926635"/>
              <a:ext cx="2252583" cy="427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坚持提供优质服务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9" name="Rectangle 79"/>
            <p:cNvSpPr/>
            <p:nvPr/>
          </p:nvSpPr>
          <p:spPr>
            <a:xfrm>
              <a:off x="3094892" y="2255625"/>
              <a:ext cx="3873305" cy="616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ea typeface="等线" panose="02010600030101010101" pitchFamily="2" charset="-122"/>
                  <a:sym typeface="+mn-ea"/>
                </a:rPr>
                <a:t>坚持为病人提供优质服务的宗旨，让病人感到医护人员的专业以及关怀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sym typeface="+mn-ea"/>
              </a:endParaRPr>
            </a:p>
          </p:txBody>
        </p:sp>
      </p:grpSp>
      <p:grpSp>
        <p:nvGrpSpPr>
          <p:cNvPr id="40" name="Group 80"/>
          <p:cNvGrpSpPr/>
          <p:nvPr/>
        </p:nvGrpSpPr>
        <p:grpSpPr>
          <a:xfrm>
            <a:off x="7442109" y="3682395"/>
            <a:ext cx="3459073" cy="997179"/>
            <a:chOff x="3094892" y="1926635"/>
            <a:chExt cx="3873305" cy="945590"/>
          </a:xfrm>
        </p:grpSpPr>
        <p:sp>
          <p:nvSpPr>
            <p:cNvPr id="41" name="TextBox 81"/>
            <p:cNvSpPr txBox="1"/>
            <p:nvPr/>
          </p:nvSpPr>
          <p:spPr>
            <a:xfrm>
              <a:off x="3094892" y="1926635"/>
              <a:ext cx="2252583" cy="427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坚持护士言传身教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2" name="Rectangle 82"/>
            <p:cNvSpPr/>
            <p:nvPr/>
          </p:nvSpPr>
          <p:spPr>
            <a:xfrm>
              <a:off x="3094892" y="2255625"/>
              <a:ext cx="3873305" cy="616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ea typeface="等线" panose="02010600030101010101" pitchFamily="2" charset="-122"/>
                  <a:sym typeface="+mn-ea"/>
                </a:rPr>
                <a:t>通过护士的言传身教，让病人熟悉掌握疾病防治，康复及相关的医疗等知识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sym typeface="+mn-ea"/>
              </a:endParaRPr>
            </a:p>
          </p:txBody>
        </p:sp>
      </p:grpSp>
      <p:grpSp>
        <p:nvGrpSpPr>
          <p:cNvPr id="43" name="Group 83"/>
          <p:cNvGrpSpPr/>
          <p:nvPr/>
        </p:nvGrpSpPr>
        <p:grpSpPr>
          <a:xfrm>
            <a:off x="7442109" y="4880143"/>
            <a:ext cx="3459073" cy="997179"/>
            <a:chOff x="3094892" y="1926635"/>
            <a:chExt cx="3873305" cy="945590"/>
          </a:xfrm>
        </p:grpSpPr>
        <p:sp>
          <p:nvSpPr>
            <p:cNvPr id="44" name="TextBox 84"/>
            <p:cNvSpPr txBox="1"/>
            <p:nvPr/>
          </p:nvSpPr>
          <p:spPr>
            <a:xfrm>
              <a:off x="3094892" y="1926635"/>
              <a:ext cx="2252583" cy="427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GB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提供</a:t>
              </a:r>
              <a:r>
                <a:rPr lang="zh-CN" altLang="en-US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护理保健知识</a:t>
              </a:r>
            </a:p>
          </p:txBody>
        </p:sp>
        <p:sp>
          <p:nvSpPr>
            <p:cNvPr id="45" name="Rectangle 85"/>
            <p:cNvSpPr/>
            <p:nvPr/>
          </p:nvSpPr>
          <p:spPr>
            <a:xfrm>
              <a:off x="3094892" y="2255625"/>
              <a:ext cx="3873305" cy="616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ea typeface="等线" panose="02010600030101010101" pitchFamily="2" charset="-122"/>
                  <a:sym typeface="+mn-ea"/>
                </a:rPr>
                <a:t>护士根据病人的相关特点，进行言传身教，让病人了解护理及自我保健等知识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sym typeface="+mn-ea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644750" y="1313126"/>
            <a:ext cx="632460" cy="637540"/>
            <a:chOff x="1834" y="2698"/>
            <a:chExt cx="996" cy="1004"/>
          </a:xfrm>
        </p:grpSpPr>
        <p:sp>
          <p:nvSpPr>
            <p:cNvPr id="47" name="Oval 4"/>
            <p:cNvSpPr>
              <a:spLocks noChangeArrowheads="1"/>
            </p:cNvSpPr>
            <p:nvPr/>
          </p:nvSpPr>
          <p:spPr bwMode="auto">
            <a:xfrm>
              <a:off x="1834" y="2698"/>
              <a:ext cx="997" cy="1004"/>
            </a:xfrm>
            <a:prstGeom prst="ellipse">
              <a:avLst/>
            </a:prstGeom>
            <a:solidFill>
              <a:srgbClr val="D98298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solidFill>
                  <a:prstClr val="black"/>
                </a:solidFill>
                <a:latin typeface="字体视界-紫水晶体" panose="02010601030101010101" pitchFamily="2" charset="-122"/>
                <a:ea typeface="字体视界-紫水晶体" panose="02010601030101010101" pitchFamily="2" charset="-122"/>
              </a:endParaRPr>
            </a:p>
          </p:txBody>
        </p:sp>
        <p:grpSp>
          <p:nvGrpSpPr>
            <p:cNvPr id="48" name="Group 12"/>
            <p:cNvGrpSpPr/>
            <p:nvPr/>
          </p:nvGrpSpPr>
          <p:grpSpPr bwMode="auto">
            <a:xfrm>
              <a:off x="2136" y="2939"/>
              <a:ext cx="407" cy="519"/>
              <a:chOff x="0" y="0"/>
              <a:chExt cx="120" cy="153"/>
            </a:xfrm>
            <a:solidFill>
              <a:srgbClr val="F8F8F8"/>
            </a:solidFill>
          </p:grpSpPr>
          <p:sp>
            <p:nvSpPr>
              <p:cNvPr id="49" name="Freeform 13"/>
              <p:cNvSpPr>
                <a:spLocks noEditPoints="1"/>
              </p:cNvSpPr>
              <p:nvPr/>
            </p:nvSpPr>
            <p:spPr bwMode="auto">
              <a:xfrm>
                <a:off x="0" y="0"/>
                <a:ext cx="116" cy="116"/>
              </a:xfrm>
              <a:custGeom>
                <a:avLst/>
                <a:gdLst>
                  <a:gd name="T0" fmla="*/ 10 w 66"/>
                  <a:gd name="T1" fmla="*/ 57 h 66"/>
                  <a:gd name="T2" fmla="*/ 9 w 66"/>
                  <a:gd name="T3" fmla="*/ 64 h 66"/>
                  <a:gd name="T4" fmla="*/ 7 w 66"/>
                  <a:gd name="T5" fmla="*/ 57 h 66"/>
                  <a:gd name="T6" fmla="*/ 12 w 66"/>
                  <a:gd name="T7" fmla="*/ 52 h 66"/>
                  <a:gd name="T8" fmla="*/ 53 w 66"/>
                  <a:gd name="T9" fmla="*/ 12 h 66"/>
                  <a:gd name="T10" fmla="*/ 57 w 66"/>
                  <a:gd name="T11" fmla="*/ 2 h 66"/>
                  <a:gd name="T12" fmla="*/ 59 w 66"/>
                  <a:gd name="T13" fmla="*/ 10 h 66"/>
                  <a:gd name="T14" fmla="*/ 57 w 66"/>
                  <a:gd name="T15" fmla="*/ 12 h 66"/>
                  <a:gd name="T16" fmla="*/ 56 w 66"/>
                  <a:gd name="T17" fmla="*/ 13 h 66"/>
                  <a:gd name="T18" fmla="*/ 54 w 66"/>
                  <a:gd name="T19" fmla="*/ 14 h 66"/>
                  <a:gd name="T20" fmla="*/ 56 w 66"/>
                  <a:gd name="T21" fmla="*/ 21 h 66"/>
                  <a:gd name="T22" fmla="*/ 53 w 66"/>
                  <a:gd name="T23" fmla="*/ 16 h 66"/>
                  <a:gd name="T24" fmla="*/ 43 w 66"/>
                  <a:gd name="T25" fmla="*/ 25 h 66"/>
                  <a:gd name="T26" fmla="*/ 46 w 66"/>
                  <a:gd name="T27" fmla="*/ 31 h 66"/>
                  <a:gd name="T28" fmla="*/ 35 w 66"/>
                  <a:gd name="T29" fmla="*/ 33 h 66"/>
                  <a:gd name="T30" fmla="*/ 38 w 66"/>
                  <a:gd name="T31" fmla="*/ 39 h 66"/>
                  <a:gd name="T32" fmla="*/ 27 w 66"/>
                  <a:gd name="T33" fmla="*/ 41 h 66"/>
                  <a:gd name="T34" fmla="*/ 29 w 66"/>
                  <a:gd name="T35" fmla="*/ 48 h 66"/>
                  <a:gd name="T36" fmla="*/ 16 w 66"/>
                  <a:gd name="T37" fmla="*/ 52 h 66"/>
                  <a:gd name="T38" fmla="*/ 21 w 66"/>
                  <a:gd name="T39" fmla="*/ 56 h 66"/>
                  <a:gd name="T40" fmla="*/ 14 w 66"/>
                  <a:gd name="T41" fmla="*/ 54 h 66"/>
                  <a:gd name="T42" fmla="*/ 13 w 66"/>
                  <a:gd name="T43" fmla="*/ 55 h 66"/>
                  <a:gd name="T44" fmla="*/ 16 w 66"/>
                  <a:gd name="T45" fmla="*/ 61 h 66"/>
                  <a:gd name="T46" fmla="*/ 32 w 66"/>
                  <a:gd name="T47" fmla="*/ 17 h 66"/>
                  <a:gd name="T48" fmla="*/ 25 w 66"/>
                  <a:gd name="T49" fmla="*/ 24 h 66"/>
                  <a:gd name="T50" fmla="*/ 39 w 66"/>
                  <a:gd name="T51" fmla="*/ 26 h 66"/>
                  <a:gd name="T52" fmla="*/ 29 w 66"/>
                  <a:gd name="T53" fmla="*/ 8 h 66"/>
                  <a:gd name="T54" fmla="*/ 16 w 66"/>
                  <a:gd name="T55" fmla="*/ 15 h 66"/>
                  <a:gd name="T56" fmla="*/ 31 w 66"/>
                  <a:gd name="T57" fmla="*/ 16 h 66"/>
                  <a:gd name="T58" fmla="*/ 33 w 66"/>
                  <a:gd name="T59" fmla="*/ 13 h 66"/>
                  <a:gd name="T60" fmla="*/ 45 w 66"/>
                  <a:gd name="T61" fmla="*/ 10 h 66"/>
                  <a:gd name="T62" fmla="*/ 35 w 66"/>
                  <a:gd name="T63" fmla="*/ 17 h 66"/>
                  <a:gd name="T64" fmla="*/ 50 w 66"/>
                  <a:gd name="T65" fmla="*/ 15 h 66"/>
                  <a:gd name="T66" fmla="*/ 36 w 66"/>
                  <a:gd name="T67" fmla="*/ 15 h 66"/>
                  <a:gd name="T68" fmla="*/ 14 w 66"/>
                  <a:gd name="T69" fmla="*/ 32 h 66"/>
                  <a:gd name="T70" fmla="*/ 21 w 66"/>
                  <a:gd name="T71" fmla="*/ 23 h 66"/>
                  <a:gd name="T72" fmla="*/ 7 w 66"/>
                  <a:gd name="T73" fmla="*/ 28 h 66"/>
                  <a:gd name="T74" fmla="*/ 10 w 66"/>
                  <a:gd name="T75" fmla="*/ 46 h 66"/>
                  <a:gd name="T76" fmla="*/ 13 w 66"/>
                  <a:gd name="T77" fmla="*/ 34 h 66"/>
                  <a:gd name="T78" fmla="*/ 17 w 66"/>
                  <a:gd name="T79" fmla="*/ 34 h 66"/>
                  <a:gd name="T80" fmla="*/ 31 w 66"/>
                  <a:gd name="T81" fmla="*/ 34 h 66"/>
                  <a:gd name="T82" fmla="*/ 22 w 66"/>
                  <a:gd name="T83" fmla="*/ 25 h 66"/>
                  <a:gd name="T84" fmla="*/ 23 w 66"/>
                  <a:gd name="T85" fmla="*/ 41 h 66"/>
                  <a:gd name="T86" fmla="*/ 13 w 66"/>
                  <a:gd name="T87" fmla="*/ 50 h 66"/>
                  <a:gd name="T88" fmla="*/ 23 w 66"/>
                  <a:gd name="T89" fmla="*/ 4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6" h="66">
                    <a:moveTo>
                      <a:pt x="16" y="61"/>
                    </a:moveTo>
                    <a:cubicBezTo>
                      <a:pt x="14" y="60"/>
                      <a:pt x="13" y="59"/>
                      <a:pt x="11" y="57"/>
                    </a:cubicBezTo>
                    <a:cubicBezTo>
                      <a:pt x="11" y="57"/>
                      <a:pt x="11" y="57"/>
                      <a:pt x="10" y="57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9" y="58"/>
                      <a:pt x="9" y="59"/>
                      <a:pt x="9" y="59"/>
                    </a:cubicBezTo>
                    <a:cubicBezTo>
                      <a:pt x="10" y="61"/>
                      <a:pt x="10" y="63"/>
                      <a:pt x="9" y="64"/>
                    </a:cubicBezTo>
                    <a:cubicBezTo>
                      <a:pt x="7" y="66"/>
                      <a:pt x="4" y="66"/>
                      <a:pt x="2" y="64"/>
                    </a:cubicBezTo>
                    <a:cubicBezTo>
                      <a:pt x="0" y="63"/>
                      <a:pt x="0" y="60"/>
                      <a:pt x="2" y="58"/>
                    </a:cubicBezTo>
                    <a:cubicBezTo>
                      <a:pt x="3" y="56"/>
                      <a:pt x="6" y="56"/>
                      <a:pt x="7" y="57"/>
                    </a:cubicBezTo>
                    <a:cubicBezTo>
                      <a:pt x="8" y="57"/>
                      <a:pt x="8" y="57"/>
                      <a:pt x="8" y="57"/>
                    </a:cubicBezTo>
                    <a:cubicBezTo>
                      <a:pt x="9" y="55"/>
                      <a:pt x="11" y="54"/>
                      <a:pt x="12" y="53"/>
                    </a:cubicBezTo>
                    <a:cubicBezTo>
                      <a:pt x="12" y="53"/>
                      <a:pt x="12" y="52"/>
                      <a:pt x="12" y="52"/>
                    </a:cubicBezTo>
                    <a:cubicBezTo>
                      <a:pt x="2" y="41"/>
                      <a:pt x="2" y="24"/>
                      <a:pt x="13" y="13"/>
                    </a:cubicBezTo>
                    <a:cubicBezTo>
                      <a:pt x="24" y="2"/>
                      <a:pt x="41" y="3"/>
                      <a:pt x="52" y="12"/>
                    </a:cubicBezTo>
                    <a:cubicBezTo>
                      <a:pt x="52" y="12"/>
                      <a:pt x="53" y="12"/>
                      <a:pt x="53" y="12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6" y="6"/>
                      <a:pt x="56" y="4"/>
                      <a:pt x="57" y="2"/>
                    </a:cubicBezTo>
                    <a:cubicBezTo>
                      <a:pt x="59" y="0"/>
                      <a:pt x="62" y="0"/>
                      <a:pt x="64" y="2"/>
                    </a:cubicBezTo>
                    <a:cubicBezTo>
                      <a:pt x="66" y="4"/>
                      <a:pt x="66" y="7"/>
                      <a:pt x="64" y="9"/>
                    </a:cubicBezTo>
                    <a:cubicBezTo>
                      <a:pt x="63" y="10"/>
                      <a:pt x="60" y="11"/>
                      <a:pt x="59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7" y="11"/>
                      <a:pt x="57" y="11"/>
                      <a:pt x="57" y="12"/>
                    </a:cubicBezTo>
                    <a:cubicBezTo>
                      <a:pt x="58" y="13"/>
                      <a:pt x="60" y="15"/>
                      <a:pt x="61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6"/>
                      <a:pt x="57" y="15"/>
                      <a:pt x="56" y="13"/>
                    </a:cubicBezTo>
                    <a:cubicBezTo>
                      <a:pt x="56" y="13"/>
                      <a:pt x="55" y="13"/>
                      <a:pt x="55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14"/>
                      <a:pt x="54" y="14"/>
                      <a:pt x="54" y="15"/>
                    </a:cubicBezTo>
                    <a:cubicBezTo>
                      <a:pt x="55" y="16"/>
                      <a:pt x="57" y="18"/>
                      <a:pt x="57" y="19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4" y="21"/>
                      <a:pt x="54" y="18"/>
                      <a:pt x="53" y="16"/>
                    </a:cubicBezTo>
                    <a:cubicBezTo>
                      <a:pt x="53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1" y="16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6"/>
                      <a:pt x="45" y="28"/>
                      <a:pt x="47" y="29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4" y="30"/>
                      <a:pt x="43" y="29"/>
                      <a:pt x="42" y="27"/>
                    </a:cubicBezTo>
                    <a:cubicBezTo>
                      <a:pt x="41" y="27"/>
                      <a:pt x="41" y="27"/>
                      <a:pt x="40" y="2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3"/>
                      <a:pt x="35" y="34"/>
                      <a:pt x="35" y="34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3" y="35"/>
                      <a:pt x="33" y="35"/>
                      <a:pt x="32" y="35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1"/>
                      <a:pt x="27" y="42"/>
                      <a:pt x="27" y="42"/>
                    </a:cubicBezTo>
                    <a:cubicBezTo>
                      <a:pt x="28" y="43"/>
                      <a:pt x="30" y="45"/>
                      <a:pt x="31" y="46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46"/>
                      <a:pt x="27" y="45"/>
                      <a:pt x="26" y="43"/>
                    </a:cubicBezTo>
                    <a:cubicBezTo>
                      <a:pt x="25" y="43"/>
                      <a:pt x="25" y="43"/>
                      <a:pt x="24" y="43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3"/>
                      <a:pt x="16" y="53"/>
                    </a:cubicBezTo>
                    <a:cubicBezTo>
                      <a:pt x="18" y="54"/>
                      <a:pt x="21" y="54"/>
                      <a:pt x="23" y="54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7" y="57"/>
                      <a:pt x="16" y="56"/>
                      <a:pt x="14" y="54"/>
                    </a:cubicBezTo>
                    <a:cubicBezTo>
                      <a:pt x="14" y="54"/>
                      <a:pt x="14" y="54"/>
                      <a:pt x="13" y="55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4" y="57"/>
                      <a:pt x="16" y="58"/>
                      <a:pt x="17" y="59"/>
                    </a:cubicBezTo>
                    <a:lnTo>
                      <a:pt x="16" y="61"/>
                    </a:lnTo>
                    <a:close/>
                    <a:moveTo>
                      <a:pt x="39" y="25"/>
                    </a:moveTo>
                    <a:cubicBezTo>
                      <a:pt x="37" y="22"/>
                      <a:pt x="35" y="20"/>
                      <a:pt x="33" y="18"/>
                    </a:cubicBezTo>
                    <a:cubicBezTo>
                      <a:pt x="33" y="17"/>
                      <a:pt x="33" y="17"/>
                      <a:pt x="32" y="17"/>
                    </a:cubicBezTo>
                    <a:cubicBezTo>
                      <a:pt x="30" y="19"/>
                      <a:pt x="27" y="21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2"/>
                      <a:pt x="33" y="32"/>
                      <a:pt x="34" y="31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39" y="26"/>
                      <a:pt x="39" y="25"/>
                      <a:pt x="39" y="25"/>
                    </a:cubicBezTo>
                    <a:close/>
                    <a:moveTo>
                      <a:pt x="32" y="14"/>
                    </a:moveTo>
                    <a:cubicBezTo>
                      <a:pt x="31" y="12"/>
                      <a:pt x="30" y="10"/>
                      <a:pt x="29" y="8"/>
                    </a:cubicBezTo>
                    <a:cubicBezTo>
                      <a:pt x="29" y="8"/>
                      <a:pt x="29" y="7"/>
                      <a:pt x="28" y="8"/>
                    </a:cubicBezTo>
                    <a:cubicBezTo>
                      <a:pt x="24" y="8"/>
                      <a:pt x="19" y="10"/>
                      <a:pt x="16" y="13"/>
                    </a:cubicBezTo>
                    <a:cubicBezTo>
                      <a:pt x="15" y="14"/>
                      <a:pt x="15" y="14"/>
                      <a:pt x="16" y="15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2"/>
                      <a:pt x="23" y="22"/>
                      <a:pt x="24" y="21"/>
                    </a:cubicBezTo>
                    <a:cubicBezTo>
                      <a:pt x="26" y="19"/>
                      <a:pt x="29" y="17"/>
                      <a:pt x="31" y="16"/>
                    </a:cubicBezTo>
                    <a:cubicBezTo>
                      <a:pt x="32" y="15"/>
                      <a:pt x="32" y="15"/>
                      <a:pt x="32" y="14"/>
                    </a:cubicBezTo>
                    <a:close/>
                    <a:moveTo>
                      <a:pt x="31" y="8"/>
                    </a:moveTo>
                    <a:cubicBezTo>
                      <a:pt x="32" y="10"/>
                      <a:pt x="32" y="12"/>
                      <a:pt x="33" y="13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8" y="12"/>
                      <a:pt x="42" y="11"/>
                      <a:pt x="45" y="11"/>
                    </a:cubicBezTo>
                    <a:cubicBezTo>
                      <a:pt x="45" y="11"/>
                      <a:pt x="46" y="10"/>
                      <a:pt x="45" y="10"/>
                    </a:cubicBezTo>
                    <a:cubicBezTo>
                      <a:pt x="41" y="8"/>
                      <a:pt x="37" y="7"/>
                      <a:pt x="32" y="7"/>
                    </a:cubicBezTo>
                    <a:cubicBezTo>
                      <a:pt x="31" y="7"/>
                      <a:pt x="31" y="8"/>
                      <a:pt x="31" y="8"/>
                    </a:cubicBezTo>
                    <a:close/>
                    <a:moveTo>
                      <a:pt x="35" y="17"/>
                    </a:moveTo>
                    <a:cubicBezTo>
                      <a:pt x="37" y="19"/>
                      <a:pt x="38" y="21"/>
                      <a:pt x="40" y="23"/>
                    </a:cubicBezTo>
                    <a:cubicBezTo>
                      <a:pt x="41" y="24"/>
                      <a:pt x="41" y="24"/>
                      <a:pt x="42" y="2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50" y="15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46" y="11"/>
                      <a:pt x="40" y="13"/>
                      <a:pt x="36" y="15"/>
                    </a:cubicBezTo>
                    <a:cubicBezTo>
                      <a:pt x="35" y="16"/>
                      <a:pt x="35" y="16"/>
                      <a:pt x="35" y="17"/>
                    </a:cubicBezTo>
                    <a:close/>
                    <a:moveTo>
                      <a:pt x="8" y="29"/>
                    </a:moveTo>
                    <a:cubicBezTo>
                      <a:pt x="10" y="30"/>
                      <a:pt x="12" y="31"/>
                      <a:pt x="14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7" y="29"/>
                      <a:pt x="19" y="26"/>
                      <a:pt x="21" y="24"/>
                    </a:cubicBezTo>
                    <a:cubicBezTo>
                      <a:pt x="21" y="24"/>
                      <a:pt x="21" y="23"/>
                      <a:pt x="21" y="23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0" y="20"/>
                      <a:pt x="8" y="24"/>
                      <a:pt x="7" y="28"/>
                    </a:cubicBezTo>
                    <a:cubicBezTo>
                      <a:pt x="7" y="29"/>
                      <a:pt x="7" y="29"/>
                      <a:pt x="8" y="29"/>
                    </a:cubicBezTo>
                    <a:close/>
                    <a:moveTo>
                      <a:pt x="7" y="32"/>
                    </a:moveTo>
                    <a:cubicBezTo>
                      <a:pt x="7" y="37"/>
                      <a:pt x="8" y="41"/>
                      <a:pt x="10" y="46"/>
                    </a:cubicBezTo>
                    <a:cubicBezTo>
                      <a:pt x="10" y="46"/>
                      <a:pt x="10" y="46"/>
                      <a:pt x="10" y="45"/>
                    </a:cubicBezTo>
                    <a:cubicBezTo>
                      <a:pt x="10" y="42"/>
                      <a:pt x="12" y="38"/>
                      <a:pt x="13" y="35"/>
                    </a:cubicBezTo>
                    <a:cubicBezTo>
                      <a:pt x="14" y="34"/>
                      <a:pt x="14" y="34"/>
                      <a:pt x="13" y="34"/>
                    </a:cubicBezTo>
                    <a:cubicBezTo>
                      <a:pt x="11" y="33"/>
                      <a:pt x="10" y="32"/>
                      <a:pt x="8" y="31"/>
                    </a:cubicBezTo>
                    <a:cubicBezTo>
                      <a:pt x="7" y="31"/>
                      <a:pt x="7" y="32"/>
                      <a:pt x="7" y="32"/>
                    </a:cubicBezTo>
                    <a:close/>
                    <a:moveTo>
                      <a:pt x="17" y="34"/>
                    </a:moveTo>
                    <a:cubicBezTo>
                      <a:pt x="20" y="35"/>
                      <a:pt x="22" y="37"/>
                      <a:pt x="24" y="39"/>
                    </a:cubicBezTo>
                    <a:cubicBezTo>
                      <a:pt x="25" y="40"/>
                      <a:pt x="25" y="40"/>
                      <a:pt x="26" y="39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4"/>
                      <a:pt x="31" y="33"/>
                      <a:pt x="31" y="3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3" y="25"/>
                      <a:pt x="23" y="25"/>
                      <a:pt x="22" y="25"/>
                    </a:cubicBezTo>
                    <a:cubicBezTo>
                      <a:pt x="20" y="28"/>
                      <a:pt x="18" y="30"/>
                      <a:pt x="17" y="33"/>
                    </a:cubicBezTo>
                    <a:cubicBezTo>
                      <a:pt x="17" y="33"/>
                      <a:pt x="17" y="33"/>
                      <a:pt x="17" y="34"/>
                    </a:cubicBezTo>
                    <a:close/>
                    <a:moveTo>
                      <a:pt x="23" y="41"/>
                    </a:moveTo>
                    <a:cubicBezTo>
                      <a:pt x="21" y="39"/>
                      <a:pt x="19" y="37"/>
                      <a:pt x="16" y="36"/>
                    </a:cubicBezTo>
                    <a:cubicBezTo>
                      <a:pt x="16" y="35"/>
                      <a:pt x="15" y="35"/>
                      <a:pt x="15" y="36"/>
                    </a:cubicBezTo>
                    <a:cubicBezTo>
                      <a:pt x="13" y="40"/>
                      <a:pt x="11" y="46"/>
                      <a:pt x="13" y="50"/>
                    </a:cubicBezTo>
                    <a:cubicBezTo>
                      <a:pt x="13" y="51"/>
                      <a:pt x="14" y="51"/>
                      <a:pt x="15" y="50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2"/>
                      <a:pt x="23" y="41"/>
                      <a:pt x="23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字体视界-紫水晶体" panose="02010601030101010101" pitchFamily="2" charset="-122"/>
                  <a:ea typeface="字体视界-紫水晶体" panose="02010601030101010101" pitchFamily="2" charset="-122"/>
                </a:endParaRPr>
              </a:p>
            </p:txBody>
          </p:sp>
          <p:sp>
            <p:nvSpPr>
              <p:cNvPr id="50" name="Freeform 14"/>
              <p:cNvSpPr>
                <a:spLocks noEditPoints="1"/>
              </p:cNvSpPr>
              <p:nvPr/>
            </p:nvSpPr>
            <p:spPr bwMode="auto">
              <a:xfrm>
                <a:off x="18" y="28"/>
                <a:ext cx="102" cy="125"/>
              </a:xfrm>
              <a:custGeom>
                <a:avLst/>
                <a:gdLst>
                  <a:gd name="T0" fmla="*/ 34 w 58"/>
                  <a:gd name="T1" fmla="*/ 29 h 71"/>
                  <a:gd name="T2" fmla="*/ 25 w 58"/>
                  <a:gd name="T3" fmla="*/ 35 h 71"/>
                  <a:gd name="T4" fmla="*/ 27 w 58"/>
                  <a:gd name="T5" fmla="*/ 42 h 71"/>
                  <a:gd name="T6" fmla="*/ 40 w 58"/>
                  <a:gd name="T7" fmla="*/ 37 h 71"/>
                  <a:gd name="T8" fmla="*/ 6 w 58"/>
                  <a:gd name="T9" fmla="*/ 45 h 71"/>
                  <a:gd name="T10" fmla="*/ 44 w 58"/>
                  <a:gd name="T11" fmla="*/ 39 h 71"/>
                  <a:gd name="T12" fmla="*/ 51 w 58"/>
                  <a:gd name="T13" fmla="*/ 0 h 71"/>
                  <a:gd name="T14" fmla="*/ 26 w 58"/>
                  <a:gd name="T15" fmla="*/ 50 h 71"/>
                  <a:gd name="T16" fmla="*/ 25 w 58"/>
                  <a:gd name="T17" fmla="*/ 52 h 71"/>
                  <a:gd name="T18" fmla="*/ 25 w 58"/>
                  <a:gd name="T19" fmla="*/ 61 h 71"/>
                  <a:gd name="T20" fmla="*/ 25 w 58"/>
                  <a:gd name="T21" fmla="*/ 63 h 71"/>
                  <a:gd name="T22" fmla="*/ 45 w 58"/>
                  <a:gd name="T23" fmla="*/ 69 h 71"/>
                  <a:gd name="T24" fmla="*/ 1 w 58"/>
                  <a:gd name="T25" fmla="*/ 71 h 71"/>
                  <a:gd name="T26" fmla="*/ 20 w 58"/>
                  <a:gd name="T27" fmla="*/ 63 h 71"/>
                  <a:gd name="T28" fmla="*/ 21 w 58"/>
                  <a:gd name="T29" fmla="*/ 61 h 71"/>
                  <a:gd name="T30" fmla="*/ 21 w 58"/>
                  <a:gd name="T31" fmla="*/ 52 h 71"/>
                  <a:gd name="T32" fmla="*/ 21 w 58"/>
                  <a:gd name="T33" fmla="*/ 50 h 71"/>
                  <a:gd name="T34" fmla="*/ 6 w 58"/>
                  <a:gd name="T35" fmla="*/ 45 h 71"/>
                  <a:gd name="T36" fmla="*/ 11 w 58"/>
                  <a:gd name="T37" fmla="*/ 40 h 71"/>
                  <a:gd name="T38" fmla="*/ 24 w 58"/>
                  <a:gd name="T39" fmla="*/ 43 h 71"/>
                  <a:gd name="T40" fmla="*/ 23 w 58"/>
                  <a:gd name="T41" fmla="*/ 37 h 71"/>
                  <a:gd name="T42" fmla="*/ 11 w 58"/>
                  <a:gd name="T43" fmla="*/ 40 h 71"/>
                  <a:gd name="T44" fmla="*/ 13 w 58"/>
                  <a:gd name="T45" fmla="*/ 38 h 71"/>
                  <a:gd name="T46" fmla="*/ 21 w 58"/>
                  <a:gd name="T47" fmla="*/ 34 h 71"/>
                  <a:gd name="T48" fmla="*/ 21 w 58"/>
                  <a:gd name="T49" fmla="*/ 30 h 71"/>
                  <a:gd name="T50" fmla="*/ 24 w 58"/>
                  <a:gd name="T51" fmla="*/ 33 h 71"/>
                  <a:gd name="T52" fmla="*/ 31 w 58"/>
                  <a:gd name="T53" fmla="*/ 27 h 71"/>
                  <a:gd name="T54" fmla="*/ 29 w 58"/>
                  <a:gd name="T55" fmla="*/ 22 h 71"/>
                  <a:gd name="T56" fmla="*/ 33 w 58"/>
                  <a:gd name="T57" fmla="*/ 25 h 71"/>
                  <a:gd name="T58" fmla="*/ 39 w 58"/>
                  <a:gd name="T59" fmla="*/ 18 h 71"/>
                  <a:gd name="T60" fmla="*/ 36 w 58"/>
                  <a:gd name="T61" fmla="*/ 15 h 71"/>
                  <a:gd name="T62" fmla="*/ 40 w 58"/>
                  <a:gd name="T63" fmla="*/ 15 h 71"/>
                  <a:gd name="T64" fmla="*/ 43 w 58"/>
                  <a:gd name="T65" fmla="*/ 7 h 71"/>
                  <a:gd name="T66" fmla="*/ 46 w 58"/>
                  <a:gd name="T67" fmla="*/ 5 h 71"/>
                  <a:gd name="T68" fmla="*/ 43 w 58"/>
                  <a:gd name="T69" fmla="*/ 17 h 71"/>
                  <a:gd name="T70" fmla="*/ 49 w 58"/>
                  <a:gd name="T71" fmla="*/ 18 h 71"/>
                  <a:gd name="T72" fmla="*/ 46 w 58"/>
                  <a:gd name="T73" fmla="*/ 5 h 71"/>
                  <a:gd name="T74" fmla="*/ 43 w 58"/>
                  <a:gd name="T75" fmla="*/ 37 h 71"/>
                  <a:gd name="T76" fmla="*/ 48 w 58"/>
                  <a:gd name="T77" fmla="*/ 21 h 71"/>
                  <a:gd name="T78" fmla="*/ 41 w 58"/>
                  <a:gd name="T79" fmla="*/ 19 h 71"/>
                  <a:gd name="T80" fmla="*/ 35 w 58"/>
                  <a:gd name="T81" fmla="*/ 28 h 71"/>
                  <a:gd name="T82" fmla="*/ 42 w 58"/>
                  <a:gd name="T83" fmla="*/ 35 h 71"/>
                  <a:gd name="T84" fmla="*/ 49 w 58"/>
                  <a:gd name="T85" fmla="*/ 2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8" h="71">
                    <a:moveTo>
                      <a:pt x="40" y="36"/>
                    </a:moveTo>
                    <a:cubicBezTo>
                      <a:pt x="34" y="29"/>
                      <a:pt x="34" y="29"/>
                      <a:pt x="34" y="29"/>
                    </a:cubicBezTo>
                    <a:cubicBezTo>
                      <a:pt x="33" y="29"/>
                      <a:pt x="33" y="29"/>
                      <a:pt x="32" y="29"/>
                    </a:cubicBezTo>
                    <a:cubicBezTo>
                      <a:pt x="30" y="32"/>
                      <a:pt x="27" y="33"/>
                      <a:pt x="25" y="35"/>
                    </a:cubicBezTo>
                    <a:cubicBezTo>
                      <a:pt x="24" y="35"/>
                      <a:pt x="24" y="36"/>
                      <a:pt x="24" y="36"/>
                    </a:cubicBezTo>
                    <a:cubicBezTo>
                      <a:pt x="26" y="38"/>
                      <a:pt x="26" y="40"/>
                      <a:pt x="27" y="42"/>
                    </a:cubicBezTo>
                    <a:cubicBezTo>
                      <a:pt x="27" y="43"/>
                      <a:pt x="27" y="43"/>
                      <a:pt x="28" y="43"/>
                    </a:cubicBezTo>
                    <a:cubicBezTo>
                      <a:pt x="32" y="42"/>
                      <a:pt x="37" y="40"/>
                      <a:pt x="40" y="37"/>
                    </a:cubicBezTo>
                    <a:cubicBezTo>
                      <a:pt x="41" y="37"/>
                      <a:pt x="41" y="36"/>
                      <a:pt x="40" y="36"/>
                    </a:cubicBezTo>
                    <a:close/>
                    <a:moveTo>
                      <a:pt x="6" y="45"/>
                    </a:moveTo>
                    <a:cubicBezTo>
                      <a:pt x="7" y="43"/>
                      <a:pt x="7" y="43"/>
                      <a:pt x="7" y="43"/>
                    </a:cubicBezTo>
                    <a:cubicBezTo>
                      <a:pt x="19" y="50"/>
                      <a:pt x="34" y="49"/>
                      <a:pt x="44" y="39"/>
                    </a:cubicBezTo>
                    <a:cubicBezTo>
                      <a:pt x="54" y="29"/>
                      <a:pt x="56" y="13"/>
                      <a:pt x="49" y="2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8" y="13"/>
                      <a:pt x="57" y="29"/>
                      <a:pt x="46" y="40"/>
                    </a:cubicBezTo>
                    <a:cubicBezTo>
                      <a:pt x="40" y="46"/>
                      <a:pt x="33" y="49"/>
                      <a:pt x="26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9" y="54"/>
                      <a:pt x="29" y="59"/>
                      <a:pt x="25" y="61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5" y="63"/>
                      <a:pt x="25" y="63"/>
                      <a:pt x="26" y="63"/>
                    </a:cubicBezTo>
                    <a:cubicBezTo>
                      <a:pt x="32" y="64"/>
                      <a:pt x="40" y="66"/>
                      <a:pt x="45" y="69"/>
                    </a:cubicBezTo>
                    <a:cubicBezTo>
                      <a:pt x="46" y="70"/>
                      <a:pt x="46" y="71"/>
                      <a:pt x="45" y="71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0" y="71"/>
                      <a:pt x="0" y="70"/>
                      <a:pt x="1" y="69"/>
                    </a:cubicBezTo>
                    <a:cubicBezTo>
                      <a:pt x="6" y="66"/>
                      <a:pt x="14" y="64"/>
                      <a:pt x="20" y="63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17" y="59"/>
                      <a:pt x="17" y="54"/>
                      <a:pt x="21" y="52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0"/>
                      <a:pt x="21" y="50"/>
                      <a:pt x="20" y="50"/>
                    </a:cubicBezTo>
                    <a:cubicBezTo>
                      <a:pt x="15" y="49"/>
                      <a:pt x="10" y="48"/>
                      <a:pt x="6" y="45"/>
                    </a:cubicBezTo>
                    <a:close/>
                    <a:moveTo>
                      <a:pt x="9" y="42"/>
                    </a:move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5" y="43"/>
                      <a:pt x="19" y="44"/>
                      <a:pt x="24" y="43"/>
                    </a:cubicBezTo>
                    <a:cubicBezTo>
                      <a:pt x="25" y="43"/>
                      <a:pt x="25" y="43"/>
                      <a:pt x="25" y="42"/>
                    </a:cubicBezTo>
                    <a:cubicBezTo>
                      <a:pt x="24" y="41"/>
                      <a:pt x="24" y="39"/>
                      <a:pt x="23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18" y="39"/>
                      <a:pt x="15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6" y="37"/>
                      <a:pt x="18" y="36"/>
                      <a:pt x="20" y="35"/>
                    </a:cubicBezTo>
                    <a:cubicBezTo>
                      <a:pt x="21" y="35"/>
                      <a:pt x="21" y="34"/>
                      <a:pt x="21" y="34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1"/>
                      <a:pt x="22" y="32"/>
                      <a:pt x="23" y="33"/>
                    </a:cubicBezTo>
                    <a:cubicBezTo>
                      <a:pt x="23" y="33"/>
                      <a:pt x="23" y="34"/>
                      <a:pt x="24" y="33"/>
                    </a:cubicBezTo>
                    <a:cubicBezTo>
                      <a:pt x="26" y="32"/>
                      <a:pt x="29" y="30"/>
                      <a:pt x="31" y="28"/>
                    </a:cubicBezTo>
                    <a:cubicBezTo>
                      <a:pt x="31" y="28"/>
                      <a:pt x="31" y="27"/>
                      <a:pt x="31" y="27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5"/>
                      <a:pt x="33" y="25"/>
                      <a:pt x="34" y="25"/>
                    </a:cubicBezTo>
                    <a:cubicBezTo>
                      <a:pt x="36" y="23"/>
                      <a:pt x="38" y="20"/>
                      <a:pt x="39" y="18"/>
                    </a:cubicBezTo>
                    <a:cubicBezTo>
                      <a:pt x="39" y="18"/>
                      <a:pt x="39" y="17"/>
                      <a:pt x="39" y="17"/>
                    </a:cubicBezTo>
                    <a:cubicBezTo>
                      <a:pt x="38" y="16"/>
                      <a:pt x="37" y="16"/>
                      <a:pt x="36" y="15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4"/>
                      <a:pt x="39" y="15"/>
                      <a:pt x="40" y="15"/>
                    </a:cubicBezTo>
                    <a:cubicBezTo>
                      <a:pt x="40" y="15"/>
                      <a:pt x="41" y="15"/>
                      <a:pt x="41" y="15"/>
                    </a:cubicBezTo>
                    <a:cubicBezTo>
                      <a:pt x="42" y="13"/>
                      <a:pt x="43" y="10"/>
                      <a:pt x="43" y="7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9"/>
                      <a:pt x="44" y="13"/>
                      <a:pt x="43" y="16"/>
                    </a:cubicBezTo>
                    <a:cubicBezTo>
                      <a:pt x="42" y="16"/>
                      <a:pt x="43" y="17"/>
                      <a:pt x="43" y="17"/>
                    </a:cubicBezTo>
                    <a:cubicBezTo>
                      <a:pt x="45" y="18"/>
                      <a:pt x="46" y="19"/>
                      <a:pt x="48" y="19"/>
                    </a:cubicBezTo>
                    <a:cubicBezTo>
                      <a:pt x="49" y="19"/>
                      <a:pt x="49" y="19"/>
                      <a:pt x="49" y="18"/>
                    </a:cubicBezTo>
                    <a:cubicBezTo>
                      <a:pt x="49" y="14"/>
                      <a:pt x="48" y="9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53" y="14"/>
                      <a:pt x="52" y="28"/>
                      <a:pt x="43" y="37"/>
                    </a:cubicBezTo>
                    <a:cubicBezTo>
                      <a:pt x="34" y="46"/>
                      <a:pt x="20" y="48"/>
                      <a:pt x="9" y="42"/>
                    </a:cubicBezTo>
                    <a:close/>
                    <a:moveTo>
                      <a:pt x="48" y="21"/>
                    </a:moveTo>
                    <a:cubicBezTo>
                      <a:pt x="46" y="21"/>
                      <a:pt x="44" y="20"/>
                      <a:pt x="42" y="19"/>
                    </a:cubicBezTo>
                    <a:cubicBezTo>
                      <a:pt x="42" y="18"/>
                      <a:pt x="41" y="19"/>
                      <a:pt x="41" y="19"/>
                    </a:cubicBezTo>
                    <a:cubicBezTo>
                      <a:pt x="39" y="22"/>
                      <a:pt x="37" y="24"/>
                      <a:pt x="35" y="27"/>
                    </a:cubicBezTo>
                    <a:cubicBezTo>
                      <a:pt x="35" y="27"/>
                      <a:pt x="35" y="27"/>
                      <a:pt x="35" y="28"/>
                    </a:cubicBezTo>
                    <a:cubicBezTo>
                      <a:pt x="42" y="34"/>
                      <a:pt x="42" y="34"/>
                      <a:pt x="42" y="34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2" y="35"/>
                      <a:pt x="43" y="35"/>
                      <a:pt x="43" y="34"/>
                    </a:cubicBezTo>
                    <a:cubicBezTo>
                      <a:pt x="46" y="31"/>
                      <a:pt x="48" y="27"/>
                      <a:pt x="49" y="22"/>
                    </a:cubicBezTo>
                    <a:cubicBezTo>
                      <a:pt x="49" y="22"/>
                      <a:pt x="49" y="21"/>
                      <a:pt x="48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字体视界-紫水晶体" panose="02010601030101010101" pitchFamily="2" charset="-122"/>
                  <a:ea typeface="字体视界-紫水晶体" panose="02010601030101010101" pitchFamily="2" charset="-122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6625383" y="2591445"/>
            <a:ext cx="632460" cy="635000"/>
            <a:chOff x="1834" y="4502"/>
            <a:chExt cx="996" cy="1000"/>
          </a:xfrm>
        </p:grpSpPr>
        <p:sp>
          <p:nvSpPr>
            <p:cNvPr id="52" name="Oval 5"/>
            <p:cNvSpPr>
              <a:spLocks noChangeArrowheads="1"/>
            </p:cNvSpPr>
            <p:nvPr/>
          </p:nvSpPr>
          <p:spPr bwMode="auto">
            <a:xfrm>
              <a:off x="1834" y="4502"/>
              <a:ext cx="997" cy="1000"/>
            </a:xfrm>
            <a:prstGeom prst="ellipse">
              <a:avLst/>
            </a:prstGeom>
            <a:solidFill>
              <a:srgbClr val="B098F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solidFill>
                  <a:prstClr val="black"/>
                </a:solidFill>
                <a:latin typeface="字体视界-紫水晶体" panose="02010601030101010101" pitchFamily="2" charset="-122"/>
                <a:ea typeface="字体视界-紫水晶体" panose="02010601030101010101" pitchFamily="2" charset="-122"/>
              </a:endParaRPr>
            </a:p>
          </p:txBody>
        </p:sp>
        <p:sp>
          <p:nvSpPr>
            <p:cNvPr id="53" name="Freeform 19"/>
            <p:cNvSpPr>
              <a:spLocks noEditPoints="1"/>
            </p:cNvSpPr>
            <p:nvPr/>
          </p:nvSpPr>
          <p:spPr bwMode="auto">
            <a:xfrm>
              <a:off x="2088" y="4747"/>
              <a:ext cx="427" cy="502"/>
            </a:xfrm>
            <a:custGeom>
              <a:avLst/>
              <a:gdLst>
                <a:gd name="T0" fmla="*/ 24 w 72"/>
                <a:gd name="T1" fmla="*/ 71 h 85"/>
                <a:gd name="T2" fmla="*/ 30 w 72"/>
                <a:gd name="T3" fmla="*/ 73 h 85"/>
                <a:gd name="T4" fmla="*/ 18 w 72"/>
                <a:gd name="T5" fmla="*/ 30 h 85"/>
                <a:gd name="T6" fmla="*/ 18 w 72"/>
                <a:gd name="T7" fmla="*/ 32 h 85"/>
                <a:gd name="T8" fmla="*/ 4 w 72"/>
                <a:gd name="T9" fmla="*/ 55 h 85"/>
                <a:gd name="T10" fmla="*/ 3 w 72"/>
                <a:gd name="T11" fmla="*/ 55 h 85"/>
                <a:gd name="T12" fmla="*/ 17 w 72"/>
                <a:gd name="T13" fmla="*/ 29 h 85"/>
                <a:gd name="T14" fmla="*/ 18 w 72"/>
                <a:gd name="T15" fmla="*/ 30 h 85"/>
                <a:gd name="T16" fmla="*/ 68 w 72"/>
                <a:gd name="T17" fmla="*/ 59 h 85"/>
                <a:gd name="T18" fmla="*/ 54 w 72"/>
                <a:gd name="T19" fmla="*/ 82 h 85"/>
                <a:gd name="T20" fmla="*/ 54 w 72"/>
                <a:gd name="T21" fmla="*/ 84 h 85"/>
                <a:gd name="T22" fmla="*/ 55 w 72"/>
                <a:gd name="T23" fmla="*/ 84 h 85"/>
                <a:gd name="T24" fmla="*/ 69 w 72"/>
                <a:gd name="T25" fmla="*/ 59 h 85"/>
                <a:gd name="T26" fmla="*/ 60 w 72"/>
                <a:gd name="T27" fmla="*/ 59 h 85"/>
                <a:gd name="T28" fmla="*/ 59 w 72"/>
                <a:gd name="T29" fmla="*/ 59 h 85"/>
                <a:gd name="T30" fmla="*/ 50 w 72"/>
                <a:gd name="T31" fmla="*/ 75 h 85"/>
                <a:gd name="T32" fmla="*/ 50 w 72"/>
                <a:gd name="T33" fmla="*/ 76 h 85"/>
                <a:gd name="T34" fmla="*/ 51 w 72"/>
                <a:gd name="T35" fmla="*/ 78 h 85"/>
                <a:gd name="T36" fmla="*/ 60 w 72"/>
                <a:gd name="T37" fmla="*/ 59 h 85"/>
                <a:gd name="T38" fmla="*/ 22 w 72"/>
                <a:gd name="T39" fmla="*/ 37 h 85"/>
                <a:gd name="T40" fmla="*/ 22 w 72"/>
                <a:gd name="T41" fmla="*/ 39 h 85"/>
                <a:gd name="T42" fmla="*/ 13 w 72"/>
                <a:gd name="T43" fmla="*/ 54 h 85"/>
                <a:gd name="T44" fmla="*/ 12 w 72"/>
                <a:gd name="T45" fmla="*/ 55 h 85"/>
                <a:gd name="T46" fmla="*/ 21 w 72"/>
                <a:gd name="T47" fmla="*/ 36 h 85"/>
                <a:gd name="T48" fmla="*/ 51 w 72"/>
                <a:gd name="T49" fmla="*/ 57 h 85"/>
                <a:gd name="T50" fmla="*/ 46 w 72"/>
                <a:gd name="T51" fmla="*/ 76 h 85"/>
                <a:gd name="T52" fmla="*/ 14 w 72"/>
                <a:gd name="T53" fmla="*/ 62 h 85"/>
                <a:gd name="T54" fmla="*/ 22 w 72"/>
                <a:gd name="T55" fmla="*/ 53 h 85"/>
                <a:gd name="T56" fmla="*/ 41 w 72"/>
                <a:gd name="T57" fmla="*/ 38 h 85"/>
                <a:gd name="T58" fmla="*/ 45 w 72"/>
                <a:gd name="T59" fmla="*/ 33 h 85"/>
                <a:gd name="T60" fmla="*/ 52 w 72"/>
                <a:gd name="T61" fmla="*/ 35 h 85"/>
                <a:gd name="T62" fmla="*/ 51 w 72"/>
                <a:gd name="T63" fmla="*/ 37 h 85"/>
                <a:gd name="T64" fmla="*/ 51 w 72"/>
                <a:gd name="T65" fmla="*/ 57 h 85"/>
                <a:gd name="T66" fmla="*/ 59 w 72"/>
                <a:gd name="T67" fmla="*/ 7 h 85"/>
                <a:gd name="T68" fmla="*/ 67 w 72"/>
                <a:gd name="T69" fmla="*/ 11 h 85"/>
                <a:gd name="T70" fmla="*/ 54 w 72"/>
                <a:gd name="T71" fmla="*/ 34 h 85"/>
                <a:gd name="T72" fmla="*/ 47 w 72"/>
                <a:gd name="T73" fmla="*/ 31 h 85"/>
                <a:gd name="T74" fmla="*/ 61 w 72"/>
                <a:gd name="T75" fmla="*/ 5 h 85"/>
                <a:gd name="T76" fmla="*/ 68 w 72"/>
                <a:gd name="T77" fmla="*/ 9 h 85"/>
                <a:gd name="T78" fmla="*/ 61 w 72"/>
                <a:gd name="T79" fmla="*/ 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85">
                  <a:moveTo>
                    <a:pt x="30" y="74"/>
                  </a:moveTo>
                  <a:cubicBezTo>
                    <a:pt x="27" y="78"/>
                    <a:pt x="22" y="74"/>
                    <a:pt x="24" y="71"/>
                  </a:cubicBezTo>
                  <a:cubicBezTo>
                    <a:pt x="24" y="70"/>
                    <a:pt x="24" y="70"/>
                    <a:pt x="25" y="70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1" y="73"/>
                    <a:pt x="31" y="74"/>
                    <a:pt x="30" y="74"/>
                  </a:cubicBezTo>
                  <a:close/>
                  <a:moveTo>
                    <a:pt x="18" y="30"/>
                  </a:move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8" y="32"/>
                    <a:pt x="18" y="32"/>
                  </a:cubicBezTo>
                  <a:cubicBezTo>
                    <a:pt x="9" y="35"/>
                    <a:pt x="3" y="44"/>
                    <a:pt x="5" y="54"/>
                  </a:cubicBezTo>
                  <a:cubicBezTo>
                    <a:pt x="5" y="54"/>
                    <a:pt x="5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3" y="55"/>
                    <a:pt x="3" y="55"/>
                  </a:cubicBezTo>
                  <a:cubicBezTo>
                    <a:pt x="3" y="55"/>
                    <a:pt x="3" y="55"/>
                    <a:pt x="3" y="54"/>
                  </a:cubicBezTo>
                  <a:cubicBezTo>
                    <a:pt x="0" y="43"/>
                    <a:pt x="7" y="33"/>
                    <a:pt x="17" y="29"/>
                  </a:cubicBezTo>
                  <a:cubicBezTo>
                    <a:pt x="17" y="29"/>
                    <a:pt x="18" y="29"/>
                    <a:pt x="18" y="29"/>
                  </a:cubicBezTo>
                  <a:cubicBezTo>
                    <a:pt x="18" y="29"/>
                    <a:pt x="18" y="30"/>
                    <a:pt x="18" y="30"/>
                  </a:cubicBezTo>
                  <a:close/>
                  <a:moveTo>
                    <a:pt x="68" y="59"/>
                  </a:moveTo>
                  <a:cubicBezTo>
                    <a:pt x="68" y="59"/>
                    <a:pt x="68" y="59"/>
                    <a:pt x="68" y="59"/>
                  </a:cubicBezTo>
                  <a:cubicBezTo>
                    <a:pt x="67" y="59"/>
                    <a:pt x="67" y="59"/>
                    <a:pt x="67" y="60"/>
                  </a:cubicBezTo>
                  <a:cubicBezTo>
                    <a:pt x="69" y="69"/>
                    <a:pt x="63" y="79"/>
                    <a:pt x="54" y="82"/>
                  </a:cubicBezTo>
                  <a:cubicBezTo>
                    <a:pt x="54" y="82"/>
                    <a:pt x="53" y="83"/>
                    <a:pt x="53" y="83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85"/>
                    <a:pt x="55" y="85"/>
                    <a:pt x="55" y="84"/>
                  </a:cubicBezTo>
                  <a:cubicBezTo>
                    <a:pt x="65" y="81"/>
                    <a:pt x="72" y="70"/>
                    <a:pt x="69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9" y="59"/>
                    <a:pt x="68" y="59"/>
                    <a:pt x="68" y="59"/>
                  </a:cubicBezTo>
                  <a:close/>
                  <a:moveTo>
                    <a:pt x="60" y="59"/>
                  </a:moveTo>
                  <a:cubicBezTo>
                    <a:pt x="60" y="59"/>
                    <a:pt x="60" y="59"/>
                    <a:pt x="60" y="5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61" y="67"/>
                    <a:pt x="57" y="74"/>
                    <a:pt x="50" y="75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77"/>
                    <a:pt x="50" y="78"/>
                    <a:pt x="51" y="78"/>
                  </a:cubicBezTo>
                  <a:cubicBezTo>
                    <a:pt x="59" y="76"/>
                    <a:pt x="64" y="67"/>
                    <a:pt x="61" y="59"/>
                  </a:cubicBezTo>
                  <a:cubicBezTo>
                    <a:pt x="61" y="59"/>
                    <a:pt x="61" y="59"/>
                    <a:pt x="60" y="59"/>
                  </a:cubicBezTo>
                  <a:close/>
                  <a:moveTo>
                    <a:pt x="22" y="37"/>
                  </a:moveTo>
                  <a:cubicBezTo>
                    <a:pt x="22" y="37"/>
                    <a:pt x="22" y="37"/>
                    <a:pt x="22" y="37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9"/>
                    <a:pt x="22" y="39"/>
                  </a:cubicBezTo>
                  <a:cubicBezTo>
                    <a:pt x="15" y="40"/>
                    <a:pt x="11" y="47"/>
                    <a:pt x="13" y="53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5"/>
                    <a:pt x="13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1" y="55"/>
                    <a:pt x="11" y="55"/>
                    <a:pt x="11" y="54"/>
                  </a:cubicBezTo>
                  <a:cubicBezTo>
                    <a:pt x="8" y="46"/>
                    <a:pt x="13" y="38"/>
                    <a:pt x="21" y="36"/>
                  </a:cubicBezTo>
                  <a:cubicBezTo>
                    <a:pt x="22" y="36"/>
                    <a:pt x="22" y="36"/>
                    <a:pt x="22" y="37"/>
                  </a:cubicBezTo>
                  <a:close/>
                  <a:moveTo>
                    <a:pt x="51" y="57"/>
                  </a:moveTo>
                  <a:cubicBezTo>
                    <a:pt x="48" y="62"/>
                    <a:pt x="47" y="65"/>
                    <a:pt x="46" y="68"/>
                  </a:cubicBezTo>
                  <a:cubicBezTo>
                    <a:pt x="46" y="70"/>
                    <a:pt x="46" y="72"/>
                    <a:pt x="46" y="76"/>
                  </a:cubicBezTo>
                  <a:cubicBezTo>
                    <a:pt x="46" y="79"/>
                    <a:pt x="45" y="80"/>
                    <a:pt x="42" y="79"/>
                  </a:cubicBezTo>
                  <a:cubicBezTo>
                    <a:pt x="33" y="73"/>
                    <a:pt x="23" y="68"/>
                    <a:pt x="14" y="62"/>
                  </a:cubicBezTo>
                  <a:cubicBezTo>
                    <a:pt x="12" y="61"/>
                    <a:pt x="12" y="59"/>
                    <a:pt x="14" y="58"/>
                  </a:cubicBezTo>
                  <a:cubicBezTo>
                    <a:pt x="18" y="56"/>
                    <a:pt x="20" y="55"/>
                    <a:pt x="22" y="53"/>
                  </a:cubicBezTo>
                  <a:cubicBezTo>
                    <a:pt x="24" y="51"/>
                    <a:pt x="25" y="49"/>
                    <a:pt x="28" y="44"/>
                  </a:cubicBezTo>
                  <a:cubicBezTo>
                    <a:pt x="31" y="38"/>
                    <a:pt x="37" y="37"/>
                    <a:pt x="41" y="38"/>
                  </a:cubicBezTo>
                  <a:cubicBezTo>
                    <a:pt x="44" y="38"/>
                    <a:pt x="44" y="37"/>
                    <a:pt x="45" y="34"/>
                  </a:cubicBezTo>
                  <a:cubicBezTo>
                    <a:pt x="45" y="34"/>
                    <a:pt x="45" y="33"/>
                    <a:pt x="45" y="33"/>
                  </a:cubicBezTo>
                  <a:cubicBezTo>
                    <a:pt x="46" y="32"/>
                    <a:pt x="46" y="32"/>
                    <a:pt x="47" y="32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3" y="36"/>
                    <a:pt x="53" y="36"/>
                    <a:pt x="52" y="37"/>
                  </a:cubicBezTo>
                  <a:cubicBezTo>
                    <a:pt x="52" y="37"/>
                    <a:pt x="52" y="37"/>
                    <a:pt x="51" y="37"/>
                  </a:cubicBezTo>
                  <a:cubicBezTo>
                    <a:pt x="49" y="40"/>
                    <a:pt x="49" y="41"/>
                    <a:pt x="50" y="43"/>
                  </a:cubicBezTo>
                  <a:cubicBezTo>
                    <a:pt x="53" y="46"/>
                    <a:pt x="54" y="52"/>
                    <a:pt x="51" y="57"/>
                  </a:cubicBezTo>
                  <a:close/>
                  <a:moveTo>
                    <a:pt x="46" y="30"/>
                  </a:moveTo>
                  <a:cubicBezTo>
                    <a:pt x="49" y="23"/>
                    <a:pt x="54" y="13"/>
                    <a:pt x="59" y="7"/>
                  </a:cubicBezTo>
                  <a:cubicBezTo>
                    <a:pt x="59" y="7"/>
                    <a:pt x="60" y="7"/>
                    <a:pt x="60" y="7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8" y="11"/>
                    <a:pt x="68" y="11"/>
                    <a:pt x="68" y="12"/>
                  </a:cubicBezTo>
                  <a:cubicBezTo>
                    <a:pt x="65" y="19"/>
                    <a:pt x="59" y="29"/>
                    <a:pt x="54" y="34"/>
                  </a:cubicBezTo>
                  <a:cubicBezTo>
                    <a:pt x="54" y="35"/>
                    <a:pt x="54" y="35"/>
                    <a:pt x="53" y="35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6" y="31"/>
                    <a:pt x="46" y="30"/>
                    <a:pt x="46" y="30"/>
                  </a:cubicBezTo>
                  <a:close/>
                  <a:moveTo>
                    <a:pt x="61" y="5"/>
                  </a:moveTo>
                  <a:cubicBezTo>
                    <a:pt x="64" y="2"/>
                    <a:pt x="66" y="0"/>
                    <a:pt x="68" y="1"/>
                  </a:cubicBezTo>
                  <a:cubicBezTo>
                    <a:pt x="70" y="2"/>
                    <a:pt x="70" y="5"/>
                    <a:pt x="68" y="9"/>
                  </a:cubicBezTo>
                  <a:cubicBezTo>
                    <a:pt x="68" y="10"/>
                    <a:pt x="68" y="10"/>
                    <a:pt x="67" y="1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5"/>
                    <a:pt x="61" y="5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字体视界-紫水晶体" panose="02010601030101010101" pitchFamily="2" charset="-122"/>
                <a:ea typeface="字体视界-紫水晶体" panose="02010601030101010101" pitchFamily="2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625383" y="3733175"/>
            <a:ext cx="632460" cy="635000"/>
            <a:chOff x="1834" y="6300"/>
            <a:chExt cx="996" cy="1000"/>
          </a:xfrm>
        </p:grpSpPr>
        <p:sp>
          <p:nvSpPr>
            <p:cNvPr id="55" name="Oval 6"/>
            <p:cNvSpPr>
              <a:spLocks noChangeArrowheads="1"/>
            </p:cNvSpPr>
            <p:nvPr/>
          </p:nvSpPr>
          <p:spPr bwMode="auto">
            <a:xfrm>
              <a:off x="1834" y="6300"/>
              <a:ext cx="997" cy="1000"/>
            </a:xfrm>
            <a:prstGeom prst="ellipse">
              <a:avLst/>
            </a:prstGeom>
            <a:solidFill>
              <a:srgbClr val="D98298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solidFill>
                  <a:prstClr val="black"/>
                </a:solidFill>
                <a:latin typeface="字体视界-紫水晶体" panose="02010601030101010101" pitchFamily="2" charset="-122"/>
                <a:ea typeface="字体视界-紫水晶体" panose="02010601030101010101" pitchFamily="2" charset="-122"/>
              </a:endParaRPr>
            </a:p>
          </p:txBody>
        </p:sp>
        <p:sp>
          <p:nvSpPr>
            <p:cNvPr id="56" name="Freeform 20"/>
            <p:cNvSpPr>
              <a:spLocks noEditPoints="1"/>
            </p:cNvSpPr>
            <p:nvPr/>
          </p:nvSpPr>
          <p:spPr bwMode="auto">
            <a:xfrm>
              <a:off x="2183" y="6632"/>
              <a:ext cx="359" cy="400"/>
            </a:xfrm>
            <a:custGeom>
              <a:avLst/>
              <a:gdLst>
                <a:gd name="T0" fmla="*/ 6 w 60"/>
                <a:gd name="T1" fmla="*/ 52 h 67"/>
                <a:gd name="T2" fmla="*/ 0 w 60"/>
                <a:gd name="T3" fmla="*/ 6 h 67"/>
                <a:gd name="T4" fmla="*/ 42 w 60"/>
                <a:gd name="T5" fmla="*/ 0 h 67"/>
                <a:gd name="T6" fmla="*/ 43 w 60"/>
                <a:gd name="T7" fmla="*/ 8 h 67"/>
                <a:gd name="T8" fmla="*/ 42 w 60"/>
                <a:gd name="T9" fmla="*/ 9 h 67"/>
                <a:gd name="T10" fmla="*/ 41 w 60"/>
                <a:gd name="T11" fmla="*/ 3 h 67"/>
                <a:gd name="T12" fmla="*/ 6 w 60"/>
                <a:gd name="T13" fmla="*/ 1 h 67"/>
                <a:gd name="T14" fmla="*/ 42 w 60"/>
                <a:gd name="T15" fmla="*/ 10 h 67"/>
                <a:gd name="T16" fmla="*/ 43 w 60"/>
                <a:gd name="T17" fmla="*/ 12 h 67"/>
                <a:gd name="T18" fmla="*/ 22 w 60"/>
                <a:gd name="T19" fmla="*/ 13 h 67"/>
                <a:gd name="T20" fmla="*/ 15 w 60"/>
                <a:gd name="T21" fmla="*/ 51 h 67"/>
                <a:gd name="T22" fmla="*/ 58 w 60"/>
                <a:gd name="T23" fmla="*/ 67 h 67"/>
                <a:gd name="T24" fmla="*/ 16 w 60"/>
                <a:gd name="T25" fmla="*/ 61 h 67"/>
                <a:gd name="T26" fmla="*/ 22 w 60"/>
                <a:gd name="T27" fmla="*/ 14 h 67"/>
                <a:gd name="T28" fmla="*/ 60 w 60"/>
                <a:gd name="T29" fmla="*/ 16 h 67"/>
                <a:gd name="T30" fmla="*/ 59 w 60"/>
                <a:gd name="T31" fmla="*/ 24 h 67"/>
                <a:gd name="T32" fmla="*/ 57 w 60"/>
                <a:gd name="T33" fmla="*/ 23 h 67"/>
                <a:gd name="T34" fmla="*/ 56 w 60"/>
                <a:gd name="T35" fmla="*/ 16 h 67"/>
                <a:gd name="T36" fmla="*/ 22 w 60"/>
                <a:gd name="T37" fmla="*/ 25 h 67"/>
                <a:gd name="T38" fmla="*/ 60 w 60"/>
                <a:gd name="T39" fmla="*/ 27 h 67"/>
                <a:gd name="T40" fmla="*/ 58 w 60"/>
                <a:gd name="T41" fmla="*/ 67 h 67"/>
                <a:gd name="T42" fmla="*/ 23 w 60"/>
                <a:gd name="T43" fmla="*/ 18 h 67"/>
                <a:gd name="T44" fmla="*/ 22 w 60"/>
                <a:gd name="T45" fmla="*/ 17 h 67"/>
                <a:gd name="T46" fmla="*/ 55 w 60"/>
                <a:gd name="T47" fmla="*/ 16 h 67"/>
                <a:gd name="T48" fmla="*/ 56 w 60"/>
                <a:gd name="T49" fmla="*/ 17 h 67"/>
                <a:gd name="T50" fmla="*/ 55 w 60"/>
                <a:gd name="T51" fmla="*/ 20 h 67"/>
                <a:gd name="T52" fmla="*/ 22 w 60"/>
                <a:gd name="T53" fmla="*/ 19 h 67"/>
                <a:gd name="T54" fmla="*/ 23 w 60"/>
                <a:gd name="T55" fmla="*/ 18 h 67"/>
                <a:gd name="T56" fmla="*/ 56 w 60"/>
                <a:gd name="T57" fmla="*/ 19 h 67"/>
                <a:gd name="T58" fmla="*/ 55 w 60"/>
                <a:gd name="T59" fmla="*/ 20 h 67"/>
                <a:gd name="T60" fmla="*/ 23 w 60"/>
                <a:gd name="T61" fmla="*/ 22 h 67"/>
                <a:gd name="T62" fmla="*/ 22 w 60"/>
                <a:gd name="T63" fmla="*/ 21 h 67"/>
                <a:gd name="T64" fmla="*/ 55 w 60"/>
                <a:gd name="T65" fmla="*/ 21 h 67"/>
                <a:gd name="T66" fmla="*/ 56 w 60"/>
                <a:gd name="T67" fmla="*/ 22 h 67"/>
                <a:gd name="T68" fmla="*/ 55 w 60"/>
                <a:gd name="T69" fmla="*/ 25 h 67"/>
                <a:gd name="T70" fmla="*/ 22 w 60"/>
                <a:gd name="T71" fmla="*/ 24 h 67"/>
                <a:gd name="T72" fmla="*/ 23 w 60"/>
                <a:gd name="T73" fmla="*/ 23 h 67"/>
                <a:gd name="T74" fmla="*/ 56 w 60"/>
                <a:gd name="T75" fmla="*/ 24 h 67"/>
                <a:gd name="T76" fmla="*/ 55 w 60"/>
                <a:gd name="T77" fmla="*/ 25 h 67"/>
                <a:gd name="T78" fmla="*/ 7 w 60"/>
                <a:gd name="T79" fmla="*/ 3 h 67"/>
                <a:gd name="T80" fmla="*/ 6 w 60"/>
                <a:gd name="T81" fmla="*/ 2 h 67"/>
                <a:gd name="T82" fmla="*/ 39 w 60"/>
                <a:gd name="T83" fmla="*/ 2 h 67"/>
                <a:gd name="T84" fmla="*/ 40 w 60"/>
                <a:gd name="T85" fmla="*/ 2 h 67"/>
                <a:gd name="T86" fmla="*/ 39 w 60"/>
                <a:gd name="T87" fmla="*/ 5 h 67"/>
                <a:gd name="T88" fmla="*/ 6 w 60"/>
                <a:gd name="T89" fmla="*/ 5 h 67"/>
                <a:gd name="T90" fmla="*/ 7 w 60"/>
                <a:gd name="T91" fmla="*/ 4 h 67"/>
                <a:gd name="T92" fmla="*/ 40 w 60"/>
                <a:gd name="T93" fmla="*/ 5 h 67"/>
                <a:gd name="T94" fmla="*/ 39 w 60"/>
                <a:gd name="T95" fmla="*/ 5 h 67"/>
                <a:gd name="T96" fmla="*/ 7 w 60"/>
                <a:gd name="T97" fmla="*/ 8 h 67"/>
                <a:gd name="T98" fmla="*/ 6 w 60"/>
                <a:gd name="T99" fmla="*/ 7 h 67"/>
                <a:gd name="T100" fmla="*/ 39 w 60"/>
                <a:gd name="T101" fmla="*/ 6 h 67"/>
                <a:gd name="T102" fmla="*/ 40 w 60"/>
                <a:gd name="T103" fmla="*/ 7 h 67"/>
                <a:gd name="T104" fmla="*/ 39 w 60"/>
                <a:gd name="T105" fmla="*/ 10 h 67"/>
                <a:gd name="T106" fmla="*/ 6 w 60"/>
                <a:gd name="T107" fmla="*/ 9 h 67"/>
                <a:gd name="T108" fmla="*/ 7 w 60"/>
                <a:gd name="T109" fmla="*/ 8 h 67"/>
                <a:gd name="T110" fmla="*/ 40 w 60"/>
                <a:gd name="T111" fmla="*/ 9 h 67"/>
                <a:gd name="T112" fmla="*/ 39 w 60"/>
                <a:gd name="T113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" h="67">
                  <a:moveTo>
                    <a:pt x="14" y="52"/>
                  </a:moveTo>
                  <a:cubicBezTo>
                    <a:pt x="6" y="52"/>
                    <a:pt x="6" y="52"/>
                    <a:pt x="6" y="52"/>
                  </a:cubicBezTo>
                  <a:cubicBezTo>
                    <a:pt x="3" y="52"/>
                    <a:pt x="0" y="49"/>
                    <a:pt x="0" y="46"/>
                  </a:cubicBezTo>
                  <a:cubicBezTo>
                    <a:pt x="0" y="32"/>
                    <a:pt x="0" y="1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8" y="0"/>
                    <a:pt x="30" y="0"/>
                    <a:pt x="42" y="0"/>
                  </a:cubicBezTo>
                  <a:cubicBezTo>
                    <a:pt x="43" y="0"/>
                    <a:pt x="43" y="0"/>
                    <a:pt x="43" y="1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1" y="8"/>
                    <a:pt x="41" y="8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2"/>
                    <a:pt x="41" y="1"/>
                    <a:pt x="4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0" y="1"/>
                    <a:pt x="0" y="10"/>
                    <a:pt x="6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3" y="10"/>
                    <a:pt x="43" y="11"/>
                    <a:pt x="43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3"/>
                    <a:pt x="43" y="13"/>
                    <a:pt x="4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8" y="13"/>
                    <a:pt x="15" y="16"/>
                    <a:pt x="15" y="20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2"/>
                    <a:pt x="14" y="52"/>
                  </a:cubicBezTo>
                  <a:close/>
                  <a:moveTo>
                    <a:pt x="58" y="67"/>
                  </a:moveTo>
                  <a:cubicBezTo>
                    <a:pt x="22" y="67"/>
                    <a:pt x="22" y="67"/>
                    <a:pt x="22" y="67"/>
                  </a:cubicBezTo>
                  <a:cubicBezTo>
                    <a:pt x="19" y="67"/>
                    <a:pt x="16" y="64"/>
                    <a:pt x="16" y="61"/>
                  </a:cubicBezTo>
                  <a:cubicBezTo>
                    <a:pt x="16" y="47"/>
                    <a:pt x="16" y="34"/>
                    <a:pt x="16" y="20"/>
                  </a:cubicBezTo>
                  <a:cubicBezTo>
                    <a:pt x="16" y="17"/>
                    <a:pt x="19" y="14"/>
                    <a:pt x="22" y="14"/>
                  </a:cubicBezTo>
                  <a:cubicBezTo>
                    <a:pt x="35" y="14"/>
                    <a:pt x="46" y="14"/>
                    <a:pt x="58" y="14"/>
                  </a:cubicBezTo>
                  <a:cubicBezTo>
                    <a:pt x="59" y="14"/>
                    <a:pt x="60" y="15"/>
                    <a:pt x="60" y="16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23"/>
                    <a:pt x="59" y="24"/>
                    <a:pt x="59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8" y="24"/>
                    <a:pt x="57" y="23"/>
                    <a:pt x="57" y="23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6"/>
                    <a:pt x="57" y="16"/>
                    <a:pt x="56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6" y="16"/>
                    <a:pt x="16" y="25"/>
                    <a:pt x="22" y="2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9" y="25"/>
                    <a:pt x="60" y="26"/>
                    <a:pt x="60" y="27"/>
                  </a:cubicBezTo>
                  <a:cubicBezTo>
                    <a:pt x="60" y="39"/>
                    <a:pt x="60" y="52"/>
                    <a:pt x="60" y="65"/>
                  </a:cubicBezTo>
                  <a:cubicBezTo>
                    <a:pt x="60" y="66"/>
                    <a:pt x="59" y="67"/>
                    <a:pt x="58" y="67"/>
                  </a:cubicBezTo>
                  <a:close/>
                  <a:moveTo>
                    <a:pt x="55" y="18"/>
                  </a:move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6"/>
                    <a:pt x="23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6" y="16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8"/>
                    <a:pt x="55" y="18"/>
                  </a:cubicBezTo>
                  <a:close/>
                  <a:moveTo>
                    <a:pt x="55" y="20"/>
                  </a:move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8"/>
                    <a:pt x="23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6" y="18"/>
                    <a:pt x="56" y="19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20"/>
                    <a:pt x="56" y="20"/>
                    <a:pt x="55" y="20"/>
                  </a:cubicBezTo>
                  <a:close/>
                  <a:moveTo>
                    <a:pt x="55" y="22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5" y="22"/>
                  </a:cubicBezTo>
                  <a:close/>
                  <a:moveTo>
                    <a:pt x="55" y="25"/>
                  </a:move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3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3"/>
                    <a:pt x="56" y="23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5"/>
                    <a:pt x="55" y="25"/>
                  </a:cubicBezTo>
                  <a:close/>
                  <a:moveTo>
                    <a:pt x="39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3"/>
                    <a:pt x="40" y="3"/>
                    <a:pt x="39" y="3"/>
                  </a:cubicBezTo>
                  <a:close/>
                  <a:moveTo>
                    <a:pt x="39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4"/>
                    <a:pt x="40" y="4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39" y="5"/>
                  </a:cubicBezTo>
                  <a:close/>
                  <a:moveTo>
                    <a:pt x="39" y="8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6"/>
                    <a:pt x="40" y="6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8"/>
                    <a:pt x="39" y="8"/>
                  </a:cubicBezTo>
                  <a:close/>
                  <a:moveTo>
                    <a:pt x="39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40" y="8"/>
                    <a:pt x="40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10"/>
                    <a:pt x="40" y="10"/>
                    <a:pt x="39" y="10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字体视界-紫水晶体" panose="02010601030101010101" pitchFamily="2" charset="-122"/>
                <a:ea typeface="字体视界-紫水晶体" panose="02010601030101010101" pitchFamily="2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625383" y="5008191"/>
            <a:ext cx="632460" cy="637540"/>
            <a:chOff x="1834" y="2698"/>
            <a:chExt cx="996" cy="1004"/>
          </a:xfrm>
        </p:grpSpPr>
        <p:sp>
          <p:nvSpPr>
            <p:cNvPr id="58" name="Oval 4"/>
            <p:cNvSpPr>
              <a:spLocks noChangeArrowheads="1"/>
            </p:cNvSpPr>
            <p:nvPr/>
          </p:nvSpPr>
          <p:spPr bwMode="auto">
            <a:xfrm>
              <a:off x="1834" y="2698"/>
              <a:ext cx="997" cy="1004"/>
            </a:xfrm>
            <a:prstGeom prst="ellipse">
              <a:avLst/>
            </a:prstGeom>
            <a:solidFill>
              <a:srgbClr val="B098F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solidFill>
                  <a:prstClr val="black"/>
                </a:solidFill>
                <a:latin typeface="字体视界-紫水晶体" panose="02010601030101010101" pitchFamily="2" charset="-122"/>
                <a:ea typeface="字体视界-紫水晶体" panose="02010601030101010101" pitchFamily="2" charset="-122"/>
              </a:endParaRPr>
            </a:p>
          </p:txBody>
        </p:sp>
        <p:grpSp>
          <p:nvGrpSpPr>
            <p:cNvPr id="59" name="Group 12"/>
            <p:cNvGrpSpPr/>
            <p:nvPr/>
          </p:nvGrpSpPr>
          <p:grpSpPr bwMode="auto">
            <a:xfrm>
              <a:off x="2136" y="2939"/>
              <a:ext cx="407" cy="519"/>
              <a:chOff x="0" y="0"/>
              <a:chExt cx="120" cy="153"/>
            </a:xfrm>
            <a:solidFill>
              <a:srgbClr val="F8F8F8"/>
            </a:solidFill>
          </p:grpSpPr>
          <p:sp>
            <p:nvSpPr>
              <p:cNvPr id="60" name="Freeform 13"/>
              <p:cNvSpPr>
                <a:spLocks noEditPoints="1"/>
              </p:cNvSpPr>
              <p:nvPr/>
            </p:nvSpPr>
            <p:spPr bwMode="auto">
              <a:xfrm>
                <a:off x="0" y="0"/>
                <a:ext cx="116" cy="116"/>
              </a:xfrm>
              <a:custGeom>
                <a:avLst/>
                <a:gdLst>
                  <a:gd name="T0" fmla="*/ 10 w 66"/>
                  <a:gd name="T1" fmla="*/ 57 h 66"/>
                  <a:gd name="T2" fmla="*/ 9 w 66"/>
                  <a:gd name="T3" fmla="*/ 64 h 66"/>
                  <a:gd name="T4" fmla="*/ 7 w 66"/>
                  <a:gd name="T5" fmla="*/ 57 h 66"/>
                  <a:gd name="T6" fmla="*/ 12 w 66"/>
                  <a:gd name="T7" fmla="*/ 52 h 66"/>
                  <a:gd name="T8" fmla="*/ 53 w 66"/>
                  <a:gd name="T9" fmla="*/ 12 h 66"/>
                  <a:gd name="T10" fmla="*/ 57 w 66"/>
                  <a:gd name="T11" fmla="*/ 2 h 66"/>
                  <a:gd name="T12" fmla="*/ 59 w 66"/>
                  <a:gd name="T13" fmla="*/ 10 h 66"/>
                  <a:gd name="T14" fmla="*/ 57 w 66"/>
                  <a:gd name="T15" fmla="*/ 12 h 66"/>
                  <a:gd name="T16" fmla="*/ 56 w 66"/>
                  <a:gd name="T17" fmla="*/ 13 h 66"/>
                  <a:gd name="T18" fmla="*/ 54 w 66"/>
                  <a:gd name="T19" fmla="*/ 14 h 66"/>
                  <a:gd name="T20" fmla="*/ 56 w 66"/>
                  <a:gd name="T21" fmla="*/ 21 h 66"/>
                  <a:gd name="T22" fmla="*/ 53 w 66"/>
                  <a:gd name="T23" fmla="*/ 16 h 66"/>
                  <a:gd name="T24" fmla="*/ 43 w 66"/>
                  <a:gd name="T25" fmla="*/ 25 h 66"/>
                  <a:gd name="T26" fmla="*/ 46 w 66"/>
                  <a:gd name="T27" fmla="*/ 31 h 66"/>
                  <a:gd name="T28" fmla="*/ 35 w 66"/>
                  <a:gd name="T29" fmla="*/ 33 h 66"/>
                  <a:gd name="T30" fmla="*/ 38 w 66"/>
                  <a:gd name="T31" fmla="*/ 39 h 66"/>
                  <a:gd name="T32" fmla="*/ 27 w 66"/>
                  <a:gd name="T33" fmla="*/ 41 h 66"/>
                  <a:gd name="T34" fmla="*/ 29 w 66"/>
                  <a:gd name="T35" fmla="*/ 48 h 66"/>
                  <a:gd name="T36" fmla="*/ 16 w 66"/>
                  <a:gd name="T37" fmla="*/ 52 h 66"/>
                  <a:gd name="T38" fmla="*/ 21 w 66"/>
                  <a:gd name="T39" fmla="*/ 56 h 66"/>
                  <a:gd name="T40" fmla="*/ 14 w 66"/>
                  <a:gd name="T41" fmla="*/ 54 h 66"/>
                  <a:gd name="T42" fmla="*/ 13 w 66"/>
                  <a:gd name="T43" fmla="*/ 55 h 66"/>
                  <a:gd name="T44" fmla="*/ 16 w 66"/>
                  <a:gd name="T45" fmla="*/ 61 h 66"/>
                  <a:gd name="T46" fmla="*/ 32 w 66"/>
                  <a:gd name="T47" fmla="*/ 17 h 66"/>
                  <a:gd name="T48" fmla="*/ 25 w 66"/>
                  <a:gd name="T49" fmla="*/ 24 h 66"/>
                  <a:gd name="T50" fmla="*/ 39 w 66"/>
                  <a:gd name="T51" fmla="*/ 26 h 66"/>
                  <a:gd name="T52" fmla="*/ 29 w 66"/>
                  <a:gd name="T53" fmla="*/ 8 h 66"/>
                  <a:gd name="T54" fmla="*/ 16 w 66"/>
                  <a:gd name="T55" fmla="*/ 15 h 66"/>
                  <a:gd name="T56" fmla="*/ 31 w 66"/>
                  <a:gd name="T57" fmla="*/ 16 h 66"/>
                  <a:gd name="T58" fmla="*/ 33 w 66"/>
                  <a:gd name="T59" fmla="*/ 13 h 66"/>
                  <a:gd name="T60" fmla="*/ 45 w 66"/>
                  <a:gd name="T61" fmla="*/ 10 h 66"/>
                  <a:gd name="T62" fmla="*/ 35 w 66"/>
                  <a:gd name="T63" fmla="*/ 17 h 66"/>
                  <a:gd name="T64" fmla="*/ 50 w 66"/>
                  <a:gd name="T65" fmla="*/ 15 h 66"/>
                  <a:gd name="T66" fmla="*/ 36 w 66"/>
                  <a:gd name="T67" fmla="*/ 15 h 66"/>
                  <a:gd name="T68" fmla="*/ 14 w 66"/>
                  <a:gd name="T69" fmla="*/ 32 h 66"/>
                  <a:gd name="T70" fmla="*/ 21 w 66"/>
                  <a:gd name="T71" fmla="*/ 23 h 66"/>
                  <a:gd name="T72" fmla="*/ 7 w 66"/>
                  <a:gd name="T73" fmla="*/ 28 h 66"/>
                  <a:gd name="T74" fmla="*/ 10 w 66"/>
                  <a:gd name="T75" fmla="*/ 46 h 66"/>
                  <a:gd name="T76" fmla="*/ 13 w 66"/>
                  <a:gd name="T77" fmla="*/ 34 h 66"/>
                  <a:gd name="T78" fmla="*/ 17 w 66"/>
                  <a:gd name="T79" fmla="*/ 34 h 66"/>
                  <a:gd name="T80" fmla="*/ 31 w 66"/>
                  <a:gd name="T81" fmla="*/ 34 h 66"/>
                  <a:gd name="T82" fmla="*/ 22 w 66"/>
                  <a:gd name="T83" fmla="*/ 25 h 66"/>
                  <a:gd name="T84" fmla="*/ 23 w 66"/>
                  <a:gd name="T85" fmla="*/ 41 h 66"/>
                  <a:gd name="T86" fmla="*/ 13 w 66"/>
                  <a:gd name="T87" fmla="*/ 50 h 66"/>
                  <a:gd name="T88" fmla="*/ 23 w 66"/>
                  <a:gd name="T89" fmla="*/ 4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6" h="66">
                    <a:moveTo>
                      <a:pt x="16" y="61"/>
                    </a:moveTo>
                    <a:cubicBezTo>
                      <a:pt x="14" y="60"/>
                      <a:pt x="13" y="59"/>
                      <a:pt x="11" y="57"/>
                    </a:cubicBezTo>
                    <a:cubicBezTo>
                      <a:pt x="11" y="57"/>
                      <a:pt x="11" y="57"/>
                      <a:pt x="10" y="57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9" y="58"/>
                      <a:pt x="9" y="59"/>
                      <a:pt x="9" y="59"/>
                    </a:cubicBezTo>
                    <a:cubicBezTo>
                      <a:pt x="10" y="61"/>
                      <a:pt x="10" y="63"/>
                      <a:pt x="9" y="64"/>
                    </a:cubicBezTo>
                    <a:cubicBezTo>
                      <a:pt x="7" y="66"/>
                      <a:pt x="4" y="66"/>
                      <a:pt x="2" y="64"/>
                    </a:cubicBezTo>
                    <a:cubicBezTo>
                      <a:pt x="0" y="63"/>
                      <a:pt x="0" y="60"/>
                      <a:pt x="2" y="58"/>
                    </a:cubicBezTo>
                    <a:cubicBezTo>
                      <a:pt x="3" y="56"/>
                      <a:pt x="6" y="56"/>
                      <a:pt x="7" y="57"/>
                    </a:cubicBezTo>
                    <a:cubicBezTo>
                      <a:pt x="8" y="57"/>
                      <a:pt x="8" y="57"/>
                      <a:pt x="8" y="57"/>
                    </a:cubicBezTo>
                    <a:cubicBezTo>
                      <a:pt x="9" y="55"/>
                      <a:pt x="11" y="54"/>
                      <a:pt x="12" y="53"/>
                    </a:cubicBezTo>
                    <a:cubicBezTo>
                      <a:pt x="12" y="53"/>
                      <a:pt x="12" y="52"/>
                      <a:pt x="12" y="52"/>
                    </a:cubicBezTo>
                    <a:cubicBezTo>
                      <a:pt x="2" y="41"/>
                      <a:pt x="2" y="24"/>
                      <a:pt x="13" y="13"/>
                    </a:cubicBezTo>
                    <a:cubicBezTo>
                      <a:pt x="24" y="2"/>
                      <a:pt x="41" y="3"/>
                      <a:pt x="52" y="12"/>
                    </a:cubicBezTo>
                    <a:cubicBezTo>
                      <a:pt x="52" y="12"/>
                      <a:pt x="53" y="12"/>
                      <a:pt x="53" y="12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6" y="6"/>
                      <a:pt x="56" y="4"/>
                      <a:pt x="57" y="2"/>
                    </a:cubicBezTo>
                    <a:cubicBezTo>
                      <a:pt x="59" y="0"/>
                      <a:pt x="62" y="0"/>
                      <a:pt x="64" y="2"/>
                    </a:cubicBezTo>
                    <a:cubicBezTo>
                      <a:pt x="66" y="4"/>
                      <a:pt x="66" y="7"/>
                      <a:pt x="64" y="9"/>
                    </a:cubicBezTo>
                    <a:cubicBezTo>
                      <a:pt x="63" y="10"/>
                      <a:pt x="60" y="11"/>
                      <a:pt x="59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7" y="11"/>
                      <a:pt x="57" y="11"/>
                      <a:pt x="57" y="12"/>
                    </a:cubicBezTo>
                    <a:cubicBezTo>
                      <a:pt x="58" y="13"/>
                      <a:pt x="60" y="15"/>
                      <a:pt x="61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6"/>
                      <a:pt x="57" y="15"/>
                      <a:pt x="56" y="13"/>
                    </a:cubicBezTo>
                    <a:cubicBezTo>
                      <a:pt x="56" y="13"/>
                      <a:pt x="55" y="13"/>
                      <a:pt x="55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14"/>
                      <a:pt x="54" y="14"/>
                      <a:pt x="54" y="15"/>
                    </a:cubicBezTo>
                    <a:cubicBezTo>
                      <a:pt x="55" y="16"/>
                      <a:pt x="57" y="18"/>
                      <a:pt x="57" y="19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4" y="21"/>
                      <a:pt x="54" y="18"/>
                      <a:pt x="53" y="16"/>
                    </a:cubicBezTo>
                    <a:cubicBezTo>
                      <a:pt x="53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1" y="16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6"/>
                      <a:pt x="45" y="28"/>
                      <a:pt x="47" y="29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4" y="30"/>
                      <a:pt x="43" y="29"/>
                      <a:pt x="42" y="27"/>
                    </a:cubicBezTo>
                    <a:cubicBezTo>
                      <a:pt x="41" y="27"/>
                      <a:pt x="41" y="27"/>
                      <a:pt x="40" y="2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3"/>
                      <a:pt x="35" y="34"/>
                      <a:pt x="35" y="34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3" y="35"/>
                      <a:pt x="33" y="35"/>
                      <a:pt x="32" y="35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1"/>
                      <a:pt x="27" y="42"/>
                      <a:pt x="27" y="42"/>
                    </a:cubicBezTo>
                    <a:cubicBezTo>
                      <a:pt x="28" y="43"/>
                      <a:pt x="30" y="45"/>
                      <a:pt x="31" y="46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46"/>
                      <a:pt x="27" y="45"/>
                      <a:pt x="26" y="43"/>
                    </a:cubicBezTo>
                    <a:cubicBezTo>
                      <a:pt x="25" y="43"/>
                      <a:pt x="25" y="43"/>
                      <a:pt x="24" y="43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3"/>
                      <a:pt x="16" y="53"/>
                    </a:cubicBezTo>
                    <a:cubicBezTo>
                      <a:pt x="18" y="54"/>
                      <a:pt x="21" y="54"/>
                      <a:pt x="23" y="54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7" y="57"/>
                      <a:pt x="16" y="56"/>
                      <a:pt x="14" y="54"/>
                    </a:cubicBezTo>
                    <a:cubicBezTo>
                      <a:pt x="14" y="54"/>
                      <a:pt x="14" y="54"/>
                      <a:pt x="13" y="55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4" y="57"/>
                      <a:pt x="16" y="58"/>
                      <a:pt x="17" y="59"/>
                    </a:cubicBezTo>
                    <a:lnTo>
                      <a:pt x="16" y="61"/>
                    </a:lnTo>
                    <a:close/>
                    <a:moveTo>
                      <a:pt x="39" y="25"/>
                    </a:moveTo>
                    <a:cubicBezTo>
                      <a:pt x="37" y="22"/>
                      <a:pt x="35" y="20"/>
                      <a:pt x="33" y="18"/>
                    </a:cubicBezTo>
                    <a:cubicBezTo>
                      <a:pt x="33" y="17"/>
                      <a:pt x="33" y="17"/>
                      <a:pt x="32" y="17"/>
                    </a:cubicBezTo>
                    <a:cubicBezTo>
                      <a:pt x="30" y="19"/>
                      <a:pt x="27" y="21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2"/>
                      <a:pt x="33" y="32"/>
                      <a:pt x="34" y="31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39" y="26"/>
                      <a:pt x="39" y="25"/>
                      <a:pt x="39" y="25"/>
                    </a:cubicBezTo>
                    <a:close/>
                    <a:moveTo>
                      <a:pt x="32" y="14"/>
                    </a:moveTo>
                    <a:cubicBezTo>
                      <a:pt x="31" y="12"/>
                      <a:pt x="30" y="10"/>
                      <a:pt x="29" y="8"/>
                    </a:cubicBezTo>
                    <a:cubicBezTo>
                      <a:pt x="29" y="8"/>
                      <a:pt x="29" y="7"/>
                      <a:pt x="28" y="8"/>
                    </a:cubicBezTo>
                    <a:cubicBezTo>
                      <a:pt x="24" y="8"/>
                      <a:pt x="19" y="10"/>
                      <a:pt x="16" y="13"/>
                    </a:cubicBezTo>
                    <a:cubicBezTo>
                      <a:pt x="15" y="14"/>
                      <a:pt x="15" y="14"/>
                      <a:pt x="16" y="15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2"/>
                      <a:pt x="23" y="22"/>
                      <a:pt x="24" y="21"/>
                    </a:cubicBezTo>
                    <a:cubicBezTo>
                      <a:pt x="26" y="19"/>
                      <a:pt x="29" y="17"/>
                      <a:pt x="31" y="16"/>
                    </a:cubicBezTo>
                    <a:cubicBezTo>
                      <a:pt x="32" y="15"/>
                      <a:pt x="32" y="15"/>
                      <a:pt x="32" y="14"/>
                    </a:cubicBezTo>
                    <a:close/>
                    <a:moveTo>
                      <a:pt x="31" y="8"/>
                    </a:moveTo>
                    <a:cubicBezTo>
                      <a:pt x="32" y="10"/>
                      <a:pt x="32" y="12"/>
                      <a:pt x="33" y="13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8" y="12"/>
                      <a:pt x="42" y="11"/>
                      <a:pt x="45" y="11"/>
                    </a:cubicBezTo>
                    <a:cubicBezTo>
                      <a:pt x="45" y="11"/>
                      <a:pt x="46" y="10"/>
                      <a:pt x="45" y="10"/>
                    </a:cubicBezTo>
                    <a:cubicBezTo>
                      <a:pt x="41" y="8"/>
                      <a:pt x="37" y="7"/>
                      <a:pt x="32" y="7"/>
                    </a:cubicBezTo>
                    <a:cubicBezTo>
                      <a:pt x="31" y="7"/>
                      <a:pt x="31" y="8"/>
                      <a:pt x="31" y="8"/>
                    </a:cubicBezTo>
                    <a:close/>
                    <a:moveTo>
                      <a:pt x="35" y="17"/>
                    </a:moveTo>
                    <a:cubicBezTo>
                      <a:pt x="37" y="19"/>
                      <a:pt x="38" y="21"/>
                      <a:pt x="40" y="23"/>
                    </a:cubicBezTo>
                    <a:cubicBezTo>
                      <a:pt x="41" y="24"/>
                      <a:pt x="41" y="24"/>
                      <a:pt x="42" y="2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50" y="15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46" y="11"/>
                      <a:pt x="40" y="13"/>
                      <a:pt x="36" y="15"/>
                    </a:cubicBezTo>
                    <a:cubicBezTo>
                      <a:pt x="35" y="16"/>
                      <a:pt x="35" y="16"/>
                      <a:pt x="35" y="17"/>
                    </a:cubicBezTo>
                    <a:close/>
                    <a:moveTo>
                      <a:pt x="8" y="29"/>
                    </a:moveTo>
                    <a:cubicBezTo>
                      <a:pt x="10" y="30"/>
                      <a:pt x="12" y="31"/>
                      <a:pt x="14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7" y="29"/>
                      <a:pt x="19" y="26"/>
                      <a:pt x="21" y="24"/>
                    </a:cubicBezTo>
                    <a:cubicBezTo>
                      <a:pt x="21" y="24"/>
                      <a:pt x="21" y="23"/>
                      <a:pt x="21" y="23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0" y="20"/>
                      <a:pt x="8" y="24"/>
                      <a:pt x="7" y="28"/>
                    </a:cubicBezTo>
                    <a:cubicBezTo>
                      <a:pt x="7" y="29"/>
                      <a:pt x="7" y="29"/>
                      <a:pt x="8" y="29"/>
                    </a:cubicBezTo>
                    <a:close/>
                    <a:moveTo>
                      <a:pt x="7" y="32"/>
                    </a:moveTo>
                    <a:cubicBezTo>
                      <a:pt x="7" y="37"/>
                      <a:pt x="8" y="41"/>
                      <a:pt x="10" y="46"/>
                    </a:cubicBezTo>
                    <a:cubicBezTo>
                      <a:pt x="10" y="46"/>
                      <a:pt x="10" y="46"/>
                      <a:pt x="10" y="45"/>
                    </a:cubicBezTo>
                    <a:cubicBezTo>
                      <a:pt x="10" y="42"/>
                      <a:pt x="12" y="38"/>
                      <a:pt x="13" y="35"/>
                    </a:cubicBezTo>
                    <a:cubicBezTo>
                      <a:pt x="14" y="34"/>
                      <a:pt x="14" y="34"/>
                      <a:pt x="13" y="34"/>
                    </a:cubicBezTo>
                    <a:cubicBezTo>
                      <a:pt x="11" y="33"/>
                      <a:pt x="10" y="32"/>
                      <a:pt x="8" y="31"/>
                    </a:cubicBezTo>
                    <a:cubicBezTo>
                      <a:pt x="7" y="31"/>
                      <a:pt x="7" y="32"/>
                      <a:pt x="7" y="32"/>
                    </a:cubicBezTo>
                    <a:close/>
                    <a:moveTo>
                      <a:pt x="17" y="34"/>
                    </a:moveTo>
                    <a:cubicBezTo>
                      <a:pt x="20" y="35"/>
                      <a:pt x="22" y="37"/>
                      <a:pt x="24" y="39"/>
                    </a:cubicBezTo>
                    <a:cubicBezTo>
                      <a:pt x="25" y="40"/>
                      <a:pt x="25" y="40"/>
                      <a:pt x="26" y="39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4"/>
                      <a:pt x="31" y="33"/>
                      <a:pt x="31" y="3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3" y="25"/>
                      <a:pt x="23" y="25"/>
                      <a:pt x="22" y="25"/>
                    </a:cubicBezTo>
                    <a:cubicBezTo>
                      <a:pt x="20" y="28"/>
                      <a:pt x="18" y="30"/>
                      <a:pt x="17" y="33"/>
                    </a:cubicBezTo>
                    <a:cubicBezTo>
                      <a:pt x="17" y="33"/>
                      <a:pt x="17" y="33"/>
                      <a:pt x="17" y="34"/>
                    </a:cubicBezTo>
                    <a:close/>
                    <a:moveTo>
                      <a:pt x="23" y="41"/>
                    </a:moveTo>
                    <a:cubicBezTo>
                      <a:pt x="21" y="39"/>
                      <a:pt x="19" y="37"/>
                      <a:pt x="16" y="36"/>
                    </a:cubicBezTo>
                    <a:cubicBezTo>
                      <a:pt x="16" y="35"/>
                      <a:pt x="15" y="35"/>
                      <a:pt x="15" y="36"/>
                    </a:cubicBezTo>
                    <a:cubicBezTo>
                      <a:pt x="13" y="40"/>
                      <a:pt x="11" y="46"/>
                      <a:pt x="13" y="50"/>
                    </a:cubicBezTo>
                    <a:cubicBezTo>
                      <a:pt x="13" y="51"/>
                      <a:pt x="14" y="51"/>
                      <a:pt x="15" y="50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2"/>
                      <a:pt x="23" y="41"/>
                      <a:pt x="23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字体视界-紫水晶体" panose="02010601030101010101" pitchFamily="2" charset="-122"/>
                  <a:ea typeface="字体视界-紫水晶体" panose="02010601030101010101" pitchFamily="2" charset="-122"/>
                </a:endParaRPr>
              </a:p>
            </p:txBody>
          </p:sp>
          <p:sp>
            <p:nvSpPr>
              <p:cNvPr id="61" name="Freeform 14"/>
              <p:cNvSpPr>
                <a:spLocks noEditPoints="1"/>
              </p:cNvSpPr>
              <p:nvPr/>
            </p:nvSpPr>
            <p:spPr bwMode="auto">
              <a:xfrm>
                <a:off x="18" y="28"/>
                <a:ext cx="102" cy="125"/>
              </a:xfrm>
              <a:custGeom>
                <a:avLst/>
                <a:gdLst>
                  <a:gd name="T0" fmla="*/ 34 w 58"/>
                  <a:gd name="T1" fmla="*/ 29 h 71"/>
                  <a:gd name="T2" fmla="*/ 25 w 58"/>
                  <a:gd name="T3" fmla="*/ 35 h 71"/>
                  <a:gd name="T4" fmla="*/ 27 w 58"/>
                  <a:gd name="T5" fmla="*/ 42 h 71"/>
                  <a:gd name="T6" fmla="*/ 40 w 58"/>
                  <a:gd name="T7" fmla="*/ 37 h 71"/>
                  <a:gd name="T8" fmla="*/ 6 w 58"/>
                  <a:gd name="T9" fmla="*/ 45 h 71"/>
                  <a:gd name="T10" fmla="*/ 44 w 58"/>
                  <a:gd name="T11" fmla="*/ 39 h 71"/>
                  <a:gd name="T12" fmla="*/ 51 w 58"/>
                  <a:gd name="T13" fmla="*/ 0 h 71"/>
                  <a:gd name="T14" fmla="*/ 26 w 58"/>
                  <a:gd name="T15" fmla="*/ 50 h 71"/>
                  <a:gd name="T16" fmla="*/ 25 w 58"/>
                  <a:gd name="T17" fmla="*/ 52 h 71"/>
                  <a:gd name="T18" fmla="*/ 25 w 58"/>
                  <a:gd name="T19" fmla="*/ 61 h 71"/>
                  <a:gd name="T20" fmla="*/ 25 w 58"/>
                  <a:gd name="T21" fmla="*/ 63 h 71"/>
                  <a:gd name="T22" fmla="*/ 45 w 58"/>
                  <a:gd name="T23" fmla="*/ 69 h 71"/>
                  <a:gd name="T24" fmla="*/ 1 w 58"/>
                  <a:gd name="T25" fmla="*/ 71 h 71"/>
                  <a:gd name="T26" fmla="*/ 20 w 58"/>
                  <a:gd name="T27" fmla="*/ 63 h 71"/>
                  <a:gd name="T28" fmla="*/ 21 w 58"/>
                  <a:gd name="T29" fmla="*/ 61 h 71"/>
                  <a:gd name="T30" fmla="*/ 21 w 58"/>
                  <a:gd name="T31" fmla="*/ 52 h 71"/>
                  <a:gd name="T32" fmla="*/ 21 w 58"/>
                  <a:gd name="T33" fmla="*/ 50 h 71"/>
                  <a:gd name="T34" fmla="*/ 6 w 58"/>
                  <a:gd name="T35" fmla="*/ 45 h 71"/>
                  <a:gd name="T36" fmla="*/ 11 w 58"/>
                  <a:gd name="T37" fmla="*/ 40 h 71"/>
                  <a:gd name="T38" fmla="*/ 24 w 58"/>
                  <a:gd name="T39" fmla="*/ 43 h 71"/>
                  <a:gd name="T40" fmla="*/ 23 w 58"/>
                  <a:gd name="T41" fmla="*/ 37 h 71"/>
                  <a:gd name="T42" fmla="*/ 11 w 58"/>
                  <a:gd name="T43" fmla="*/ 40 h 71"/>
                  <a:gd name="T44" fmla="*/ 13 w 58"/>
                  <a:gd name="T45" fmla="*/ 38 h 71"/>
                  <a:gd name="T46" fmla="*/ 21 w 58"/>
                  <a:gd name="T47" fmla="*/ 34 h 71"/>
                  <a:gd name="T48" fmla="*/ 21 w 58"/>
                  <a:gd name="T49" fmla="*/ 30 h 71"/>
                  <a:gd name="T50" fmla="*/ 24 w 58"/>
                  <a:gd name="T51" fmla="*/ 33 h 71"/>
                  <a:gd name="T52" fmla="*/ 31 w 58"/>
                  <a:gd name="T53" fmla="*/ 27 h 71"/>
                  <a:gd name="T54" fmla="*/ 29 w 58"/>
                  <a:gd name="T55" fmla="*/ 22 h 71"/>
                  <a:gd name="T56" fmla="*/ 33 w 58"/>
                  <a:gd name="T57" fmla="*/ 25 h 71"/>
                  <a:gd name="T58" fmla="*/ 39 w 58"/>
                  <a:gd name="T59" fmla="*/ 18 h 71"/>
                  <a:gd name="T60" fmla="*/ 36 w 58"/>
                  <a:gd name="T61" fmla="*/ 15 h 71"/>
                  <a:gd name="T62" fmla="*/ 40 w 58"/>
                  <a:gd name="T63" fmla="*/ 15 h 71"/>
                  <a:gd name="T64" fmla="*/ 43 w 58"/>
                  <a:gd name="T65" fmla="*/ 7 h 71"/>
                  <a:gd name="T66" fmla="*/ 46 w 58"/>
                  <a:gd name="T67" fmla="*/ 5 h 71"/>
                  <a:gd name="T68" fmla="*/ 43 w 58"/>
                  <a:gd name="T69" fmla="*/ 17 h 71"/>
                  <a:gd name="T70" fmla="*/ 49 w 58"/>
                  <a:gd name="T71" fmla="*/ 18 h 71"/>
                  <a:gd name="T72" fmla="*/ 46 w 58"/>
                  <a:gd name="T73" fmla="*/ 5 h 71"/>
                  <a:gd name="T74" fmla="*/ 43 w 58"/>
                  <a:gd name="T75" fmla="*/ 37 h 71"/>
                  <a:gd name="T76" fmla="*/ 48 w 58"/>
                  <a:gd name="T77" fmla="*/ 21 h 71"/>
                  <a:gd name="T78" fmla="*/ 41 w 58"/>
                  <a:gd name="T79" fmla="*/ 19 h 71"/>
                  <a:gd name="T80" fmla="*/ 35 w 58"/>
                  <a:gd name="T81" fmla="*/ 28 h 71"/>
                  <a:gd name="T82" fmla="*/ 42 w 58"/>
                  <a:gd name="T83" fmla="*/ 35 h 71"/>
                  <a:gd name="T84" fmla="*/ 49 w 58"/>
                  <a:gd name="T85" fmla="*/ 2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8" h="71">
                    <a:moveTo>
                      <a:pt x="40" y="36"/>
                    </a:moveTo>
                    <a:cubicBezTo>
                      <a:pt x="34" y="29"/>
                      <a:pt x="34" y="29"/>
                      <a:pt x="34" y="29"/>
                    </a:cubicBezTo>
                    <a:cubicBezTo>
                      <a:pt x="33" y="29"/>
                      <a:pt x="33" y="29"/>
                      <a:pt x="32" y="29"/>
                    </a:cubicBezTo>
                    <a:cubicBezTo>
                      <a:pt x="30" y="32"/>
                      <a:pt x="27" y="33"/>
                      <a:pt x="25" y="35"/>
                    </a:cubicBezTo>
                    <a:cubicBezTo>
                      <a:pt x="24" y="35"/>
                      <a:pt x="24" y="36"/>
                      <a:pt x="24" y="36"/>
                    </a:cubicBezTo>
                    <a:cubicBezTo>
                      <a:pt x="26" y="38"/>
                      <a:pt x="26" y="40"/>
                      <a:pt x="27" y="42"/>
                    </a:cubicBezTo>
                    <a:cubicBezTo>
                      <a:pt x="27" y="43"/>
                      <a:pt x="27" y="43"/>
                      <a:pt x="28" y="43"/>
                    </a:cubicBezTo>
                    <a:cubicBezTo>
                      <a:pt x="32" y="42"/>
                      <a:pt x="37" y="40"/>
                      <a:pt x="40" y="37"/>
                    </a:cubicBezTo>
                    <a:cubicBezTo>
                      <a:pt x="41" y="37"/>
                      <a:pt x="41" y="36"/>
                      <a:pt x="40" y="36"/>
                    </a:cubicBezTo>
                    <a:close/>
                    <a:moveTo>
                      <a:pt x="6" y="45"/>
                    </a:moveTo>
                    <a:cubicBezTo>
                      <a:pt x="7" y="43"/>
                      <a:pt x="7" y="43"/>
                      <a:pt x="7" y="43"/>
                    </a:cubicBezTo>
                    <a:cubicBezTo>
                      <a:pt x="19" y="50"/>
                      <a:pt x="34" y="49"/>
                      <a:pt x="44" y="39"/>
                    </a:cubicBezTo>
                    <a:cubicBezTo>
                      <a:pt x="54" y="29"/>
                      <a:pt x="56" y="13"/>
                      <a:pt x="49" y="2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8" y="13"/>
                      <a:pt x="57" y="29"/>
                      <a:pt x="46" y="40"/>
                    </a:cubicBezTo>
                    <a:cubicBezTo>
                      <a:pt x="40" y="46"/>
                      <a:pt x="33" y="49"/>
                      <a:pt x="26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9" y="54"/>
                      <a:pt x="29" y="59"/>
                      <a:pt x="25" y="61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5" y="63"/>
                      <a:pt x="25" y="63"/>
                      <a:pt x="26" y="63"/>
                    </a:cubicBezTo>
                    <a:cubicBezTo>
                      <a:pt x="32" y="64"/>
                      <a:pt x="40" y="66"/>
                      <a:pt x="45" y="69"/>
                    </a:cubicBezTo>
                    <a:cubicBezTo>
                      <a:pt x="46" y="70"/>
                      <a:pt x="46" y="71"/>
                      <a:pt x="45" y="71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0" y="71"/>
                      <a:pt x="0" y="70"/>
                      <a:pt x="1" y="69"/>
                    </a:cubicBezTo>
                    <a:cubicBezTo>
                      <a:pt x="6" y="66"/>
                      <a:pt x="14" y="64"/>
                      <a:pt x="20" y="63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17" y="59"/>
                      <a:pt x="17" y="54"/>
                      <a:pt x="21" y="52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0"/>
                      <a:pt x="21" y="50"/>
                      <a:pt x="20" y="50"/>
                    </a:cubicBezTo>
                    <a:cubicBezTo>
                      <a:pt x="15" y="49"/>
                      <a:pt x="10" y="48"/>
                      <a:pt x="6" y="45"/>
                    </a:cubicBezTo>
                    <a:close/>
                    <a:moveTo>
                      <a:pt x="9" y="42"/>
                    </a:move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5" y="43"/>
                      <a:pt x="19" y="44"/>
                      <a:pt x="24" y="43"/>
                    </a:cubicBezTo>
                    <a:cubicBezTo>
                      <a:pt x="25" y="43"/>
                      <a:pt x="25" y="43"/>
                      <a:pt x="25" y="42"/>
                    </a:cubicBezTo>
                    <a:cubicBezTo>
                      <a:pt x="24" y="41"/>
                      <a:pt x="24" y="39"/>
                      <a:pt x="23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18" y="39"/>
                      <a:pt x="15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6" y="37"/>
                      <a:pt x="18" y="36"/>
                      <a:pt x="20" y="35"/>
                    </a:cubicBezTo>
                    <a:cubicBezTo>
                      <a:pt x="21" y="35"/>
                      <a:pt x="21" y="34"/>
                      <a:pt x="21" y="34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1"/>
                      <a:pt x="22" y="32"/>
                      <a:pt x="23" y="33"/>
                    </a:cubicBezTo>
                    <a:cubicBezTo>
                      <a:pt x="23" y="33"/>
                      <a:pt x="23" y="34"/>
                      <a:pt x="24" y="33"/>
                    </a:cubicBezTo>
                    <a:cubicBezTo>
                      <a:pt x="26" y="32"/>
                      <a:pt x="29" y="30"/>
                      <a:pt x="31" y="28"/>
                    </a:cubicBezTo>
                    <a:cubicBezTo>
                      <a:pt x="31" y="28"/>
                      <a:pt x="31" y="27"/>
                      <a:pt x="31" y="27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5"/>
                      <a:pt x="33" y="25"/>
                      <a:pt x="34" y="25"/>
                    </a:cubicBezTo>
                    <a:cubicBezTo>
                      <a:pt x="36" y="23"/>
                      <a:pt x="38" y="20"/>
                      <a:pt x="39" y="18"/>
                    </a:cubicBezTo>
                    <a:cubicBezTo>
                      <a:pt x="39" y="18"/>
                      <a:pt x="39" y="17"/>
                      <a:pt x="39" y="17"/>
                    </a:cubicBezTo>
                    <a:cubicBezTo>
                      <a:pt x="38" y="16"/>
                      <a:pt x="37" y="16"/>
                      <a:pt x="36" y="15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4"/>
                      <a:pt x="39" y="15"/>
                      <a:pt x="40" y="15"/>
                    </a:cubicBezTo>
                    <a:cubicBezTo>
                      <a:pt x="40" y="15"/>
                      <a:pt x="41" y="15"/>
                      <a:pt x="41" y="15"/>
                    </a:cubicBezTo>
                    <a:cubicBezTo>
                      <a:pt x="42" y="13"/>
                      <a:pt x="43" y="10"/>
                      <a:pt x="43" y="7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9"/>
                      <a:pt x="44" y="13"/>
                      <a:pt x="43" y="16"/>
                    </a:cubicBezTo>
                    <a:cubicBezTo>
                      <a:pt x="42" y="16"/>
                      <a:pt x="43" y="17"/>
                      <a:pt x="43" y="17"/>
                    </a:cubicBezTo>
                    <a:cubicBezTo>
                      <a:pt x="45" y="18"/>
                      <a:pt x="46" y="19"/>
                      <a:pt x="48" y="19"/>
                    </a:cubicBezTo>
                    <a:cubicBezTo>
                      <a:pt x="49" y="19"/>
                      <a:pt x="49" y="19"/>
                      <a:pt x="49" y="18"/>
                    </a:cubicBezTo>
                    <a:cubicBezTo>
                      <a:pt x="49" y="14"/>
                      <a:pt x="48" y="9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53" y="14"/>
                      <a:pt x="52" y="28"/>
                      <a:pt x="43" y="37"/>
                    </a:cubicBezTo>
                    <a:cubicBezTo>
                      <a:pt x="34" y="46"/>
                      <a:pt x="20" y="48"/>
                      <a:pt x="9" y="42"/>
                    </a:cubicBezTo>
                    <a:close/>
                    <a:moveTo>
                      <a:pt x="48" y="21"/>
                    </a:moveTo>
                    <a:cubicBezTo>
                      <a:pt x="46" y="21"/>
                      <a:pt x="44" y="20"/>
                      <a:pt x="42" y="19"/>
                    </a:cubicBezTo>
                    <a:cubicBezTo>
                      <a:pt x="42" y="18"/>
                      <a:pt x="41" y="19"/>
                      <a:pt x="41" y="19"/>
                    </a:cubicBezTo>
                    <a:cubicBezTo>
                      <a:pt x="39" y="22"/>
                      <a:pt x="37" y="24"/>
                      <a:pt x="35" y="27"/>
                    </a:cubicBezTo>
                    <a:cubicBezTo>
                      <a:pt x="35" y="27"/>
                      <a:pt x="35" y="27"/>
                      <a:pt x="35" y="28"/>
                    </a:cubicBezTo>
                    <a:cubicBezTo>
                      <a:pt x="42" y="34"/>
                      <a:pt x="42" y="34"/>
                      <a:pt x="42" y="34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2" y="35"/>
                      <a:pt x="43" y="35"/>
                      <a:pt x="43" y="34"/>
                    </a:cubicBezTo>
                    <a:cubicBezTo>
                      <a:pt x="46" y="31"/>
                      <a:pt x="48" y="27"/>
                      <a:pt x="49" y="22"/>
                    </a:cubicBezTo>
                    <a:cubicBezTo>
                      <a:pt x="49" y="22"/>
                      <a:pt x="49" y="21"/>
                      <a:pt x="48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字体视界-紫水晶体" panose="02010601030101010101" pitchFamily="2" charset="-122"/>
                  <a:ea typeface="字体视界-紫水晶体" panose="02010601030101010101" pitchFamily="2" charset="-122"/>
                </a:endParaRPr>
              </a:p>
            </p:txBody>
          </p:sp>
        </p:grpSp>
      </p:grpSp>
      <p:pic>
        <p:nvPicPr>
          <p:cNvPr id="73" name="图片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11" y="1526474"/>
            <a:ext cx="5361125" cy="45954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5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5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8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8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3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887596" y="2332800"/>
            <a:ext cx="679894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latinLnBrk="0" hangingPunct="1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</a:rPr>
              <a:t>一年来，在院领导和护理院长及科护士长的领导、帮助和指点下，本着</a:t>
            </a: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</a:rPr>
              <a:t>“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</a:rPr>
              <a:t>一切以病人为中心，一切为病人</a:t>
            </a: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</a:rPr>
              <a:t>”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</a:rPr>
              <a:t>的服务宗旨，较好的完成了院领导布置的各项护理工作计划。完成了</a:t>
            </a: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</a:rPr>
              <a:t>2017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</a:rPr>
              <a:t>年护理计划</a:t>
            </a: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</a:rPr>
              <a:t>90%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</a:rPr>
              <a:t>以上，现将工作总结情况如下：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375526" y="1581595"/>
            <a:ext cx="15855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dirty="0">
                <a:solidFill>
                  <a:srgbClr val="EB604D"/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</a:rPr>
              <a:t>前 言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1" t="19131" r="24891" b="19131"/>
          <a:stretch>
            <a:fillRect/>
          </a:stretch>
        </p:blipFill>
        <p:spPr>
          <a:xfrm rot="19634306">
            <a:off x="4960969" y="1269523"/>
            <a:ext cx="718684" cy="623955"/>
          </a:xfrm>
          <a:prstGeom prst="rect">
            <a:avLst/>
          </a:prstGeom>
        </p:spPr>
      </p:pic>
      <p:sp>
        <p:nvSpPr>
          <p:cNvPr id="18" name="加号 17"/>
          <p:cNvSpPr/>
          <p:nvPr/>
        </p:nvSpPr>
        <p:spPr>
          <a:xfrm rot="1092845">
            <a:off x="3401471" y="6036765"/>
            <a:ext cx="696130" cy="696130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体视界-简圆体" panose="02010601030101010101" pitchFamily="2" charset="-122"/>
              <a:ea typeface="字体视界-简圆体" panose="02010601030101010101" pitchFamily="2" charset="-122"/>
            </a:endParaRPr>
          </a:p>
        </p:txBody>
      </p:sp>
      <p:sp>
        <p:nvSpPr>
          <p:cNvPr id="19" name="加号 18"/>
          <p:cNvSpPr/>
          <p:nvPr/>
        </p:nvSpPr>
        <p:spPr>
          <a:xfrm rot="20175941">
            <a:off x="11109516" y="335639"/>
            <a:ext cx="571142" cy="57114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体视界-简圆体" panose="02010601030101010101" pitchFamily="2" charset="-122"/>
              <a:ea typeface="字体视界-简圆体" panose="02010601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30" y="3136281"/>
            <a:ext cx="3859966" cy="2757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54563" y="286463"/>
            <a:ext cx="11515260" cy="62825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25400" dir="8100000" algn="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体视界-紫水晶体" panose="02010601030101010101" pitchFamily="2" charset="-122"/>
              <a:ea typeface="字体视界-紫水晶体" panose="02010601030101010101" pitchFamily="2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869315" y="1259829"/>
            <a:ext cx="1045337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zh-CN" altLang="en-US" sz="2000" dirty="0">
                <a:ea typeface="等线" panose="02010600030101010101" pitchFamily="2" charset="-122"/>
                <a:sym typeface="+mn-ea"/>
              </a:rPr>
              <a:t>全院护理人员撰写护理论文</a:t>
            </a:r>
            <a:r>
              <a:rPr lang="en-US" altLang="zh-CN" sz="2000" dirty="0">
                <a:ea typeface="等线" panose="02010600030101010101" pitchFamily="2" charset="-122"/>
                <a:sym typeface="+mn-ea"/>
              </a:rPr>
              <a:t>30</a:t>
            </a:r>
            <a:r>
              <a:rPr lang="zh-CN" altLang="en-US" sz="2000" dirty="0">
                <a:ea typeface="等线" panose="02010600030101010101" pitchFamily="2" charset="-122"/>
                <a:sym typeface="+mn-ea"/>
              </a:rPr>
              <a:t>篇，其中一篇参加了全国第三届骨科护理学术交流，有</a:t>
            </a:r>
            <a:r>
              <a:rPr lang="en-US" altLang="zh-CN" sz="2000" dirty="0">
                <a:ea typeface="等线" panose="02010600030101010101" pitchFamily="2" charset="-122"/>
                <a:sym typeface="+mn-ea"/>
              </a:rPr>
              <a:t>3</a:t>
            </a:r>
            <a:r>
              <a:rPr lang="zh-CN" altLang="en-US" sz="2000" dirty="0">
                <a:ea typeface="等线" panose="02010600030101010101" pitchFamily="2" charset="-122"/>
                <a:sym typeface="+mn-ea"/>
              </a:rPr>
              <a:t>篇参加台州地区学术交流，有</a:t>
            </a:r>
            <a:r>
              <a:rPr lang="en-US" altLang="zh-CN" sz="2000" dirty="0">
                <a:ea typeface="等线" panose="02010600030101010101" pitchFamily="2" charset="-122"/>
                <a:sym typeface="+mn-ea"/>
              </a:rPr>
              <a:t>2</a:t>
            </a:r>
            <a:r>
              <a:rPr lang="zh-CN" altLang="en-US" sz="2000" dirty="0">
                <a:ea typeface="等线" panose="02010600030101010101" pitchFamily="2" charset="-122"/>
                <a:sym typeface="+mn-ea"/>
              </a:rPr>
              <a:t>篇参加</a:t>
            </a:r>
            <a:r>
              <a:rPr lang="en-US" altLang="zh-CN" sz="2000" dirty="0">
                <a:ea typeface="等线" panose="02010600030101010101" pitchFamily="2" charset="-122"/>
                <a:sym typeface="+mn-ea"/>
              </a:rPr>
              <a:t>《</a:t>
            </a:r>
            <a:r>
              <a:rPr lang="zh-CN" altLang="en-US" sz="2000" dirty="0">
                <a:ea typeface="等线" panose="02010600030101010101" pitchFamily="2" charset="-122"/>
                <a:sym typeface="+mn-ea"/>
              </a:rPr>
              <a:t>当代护士</a:t>
            </a:r>
            <a:r>
              <a:rPr lang="en-US" altLang="zh-CN" sz="2000" dirty="0">
                <a:ea typeface="等线" panose="02010600030101010101" pitchFamily="2" charset="-122"/>
                <a:sym typeface="+mn-ea"/>
              </a:rPr>
              <a:t>》</a:t>
            </a:r>
            <a:r>
              <a:rPr lang="zh-CN" altLang="en-US" sz="2000" dirty="0">
                <a:ea typeface="等线" panose="02010600030101010101" pitchFamily="2" charset="-122"/>
                <a:sym typeface="+mn-ea"/>
              </a:rPr>
              <a:t>第二十一次全国护理学术交流。</a:t>
            </a:r>
            <a:endParaRPr lang="zh-CN" altLang="en-US" sz="2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+mn-ea"/>
            </a:endParaRPr>
          </a:p>
        </p:txBody>
      </p:sp>
      <p:grpSp>
        <p:nvGrpSpPr>
          <p:cNvPr id="75" name="Group 100"/>
          <p:cNvGrpSpPr/>
          <p:nvPr/>
        </p:nvGrpSpPr>
        <p:grpSpPr>
          <a:xfrm>
            <a:off x="1837295" y="3214099"/>
            <a:ext cx="3005455" cy="1160145"/>
            <a:chOff x="1513650" y="1302669"/>
            <a:chExt cx="2788053" cy="1100124"/>
          </a:xfrm>
        </p:grpSpPr>
        <p:sp>
          <p:nvSpPr>
            <p:cNvPr id="76" name="TextBox 101"/>
            <p:cNvSpPr txBox="1"/>
            <p:nvPr/>
          </p:nvSpPr>
          <p:spPr>
            <a:xfrm>
              <a:off x="1513650" y="1302669"/>
              <a:ext cx="1017907" cy="427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GB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发表文章</a:t>
              </a:r>
            </a:p>
          </p:txBody>
        </p:sp>
        <p:sp>
          <p:nvSpPr>
            <p:cNvPr id="77" name="Rectangle 102"/>
            <p:cNvSpPr/>
            <p:nvPr/>
          </p:nvSpPr>
          <p:spPr>
            <a:xfrm>
              <a:off x="1513650" y="1709721"/>
              <a:ext cx="2788053" cy="693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ea typeface="等线" panose="02010600030101010101" pitchFamily="2" charset="-122"/>
                  <a:sym typeface="+mn-ea"/>
                </a:rPr>
                <a:t>一篇参加了全国第三届骨科护理学术交流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sym typeface="+mn-ea"/>
              </a:endParaRPr>
            </a:p>
          </p:txBody>
        </p:sp>
      </p:grpSp>
      <p:grpSp>
        <p:nvGrpSpPr>
          <p:cNvPr id="81" name="Group 106"/>
          <p:cNvGrpSpPr/>
          <p:nvPr/>
        </p:nvGrpSpPr>
        <p:grpSpPr>
          <a:xfrm>
            <a:off x="1837295" y="4738636"/>
            <a:ext cx="3290570" cy="1186180"/>
            <a:chOff x="1513650" y="1278164"/>
            <a:chExt cx="2498218" cy="1124812"/>
          </a:xfrm>
        </p:grpSpPr>
        <p:sp>
          <p:nvSpPr>
            <p:cNvPr id="82" name="TextBox 107"/>
            <p:cNvSpPr txBox="1"/>
            <p:nvPr/>
          </p:nvSpPr>
          <p:spPr>
            <a:xfrm>
              <a:off x="1513650" y="1278164"/>
              <a:ext cx="833061" cy="427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GB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发表文章</a:t>
              </a:r>
              <a:endPara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Rectangle 108"/>
            <p:cNvSpPr/>
            <p:nvPr/>
          </p:nvSpPr>
          <p:spPr>
            <a:xfrm>
              <a:off x="1513650" y="1709904"/>
              <a:ext cx="2498218" cy="693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ea typeface="等线" panose="02010600030101010101" pitchFamily="2" charset="-122"/>
                  <a:sym typeface="+mn-ea"/>
                </a:rPr>
                <a:t>有</a:t>
              </a:r>
              <a:r>
                <a:rPr lang="en-US" altLang="zh-CN" sz="1600" dirty="0">
                  <a:ea typeface="等线" panose="02010600030101010101" pitchFamily="2" charset="-122"/>
                  <a:sym typeface="+mn-ea"/>
                </a:rPr>
                <a:t>2</a:t>
              </a:r>
              <a:r>
                <a:rPr lang="zh-CN" altLang="en-US" sz="1600" dirty="0">
                  <a:ea typeface="等线" panose="02010600030101010101" pitchFamily="2" charset="-122"/>
                  <a:sym typeface="+mn-ea"/>
                </a:rPr>
                <a:t>篇参加</a:t>
              </a:r>
              <a:r>
                <a:rPr lang="en-US" altLang="zh-CN" sz="1600" dirty="0">
                  <a:ea typeface="等线" panose="02010600030101010101" pitchFamily="2" charset="-122"/>
                  <a:sym typeface="+mn-ea"/>
                </a:rPr>
                <a:t>《</a:t>
              </a:r>
              <a:r>
                <a:rPr lang="zh-CN" altLang="en-US" sz="1600" dirty="0">
                  <a:ea typeface="等线" panose="02010600030101010101" pitchFamily="2" charset="-122"/>
                  <a:sym typeface="+mn-ea"/>
                </a:rPr>
                <a:t>当代护士</a:t>
              </a:r>
              <a:r>
                <a:rPr lang="en-US" altLang="zh-CN" sz="1600" dirty="0">
                  <a:ea typeface="等线" panose="02010600030101010101" pitchFamily="2" charset="-122"/>
                  <a:sym typeface="+mn-ea"/>
                </a:rPr>
                <a:t>》</a:t>
              </a:r>
              <a:r>
                <a:rPr lang="zh-CN" altLang="en-US" sz="1600" dirty="0">
                  <a:ea typeface="等线" panose="02010600030101010101" pitchFamily="2" charset="-122"/>
                  <a:sym typeface="+mn-ea"/>
                </a:rPr>
                <a:t>第二十一次全国护理学术交流</a:t>
              </a:r>
              <a:endPara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84" name="图片 83" descr="护士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205" y="2881619"/>
            <a:ext cx="1114425" cy="1114425"/>
          </a:xfrm>
          <a:prstGeom prst="rect">
            <a:avLst/>
          </a:prstGeom>
        </p:spPr>
      </p:pic>
      <p:pic>
        <p:nvPicPr>
          <p:cNvPr id="86" name="图片 85" descr="护士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885" y="5205084"/>
            <a:ext cx="745490" cy="7454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236" y="2732405"/>
            <a:ext cx="5558100" cy="3925125"/>
          </a:xfrm>
          <a:prstGeom prst="rect">
            <a:avLst/>
          </a:prstGeom>
        </p:spPr>
      </p:pic>
      <p:sp>
        <p:nvSpPr>
          <p:cNvPr id="19" name="文本框 6"/>
          <p:cNvSpPr>
            <a:spLocks noChangeArrowheads="1"/>
          </p:cNvSpPr>
          <p:nvPr/>
        </p:nvSpPr>
        <p:spPr bwMode="auto">
          <a:xfrm>
            <a:off x="4343944" y="481363"/>
            <a:ext cx="3098165" cy="509388"/>
          </a:xfrm>
          <a:prstGeom prst="rect">
            <a:avLst/>
          </a:prstGeom>
          <a:noFill/>
          <a:ln>
            <a:noFill/>
          </a:ln>
        </p:spPr>
        <p:txBody>
          <a:bodyPr wrap="square" lIns="77744" tIns="38871" rIns="77744" bIns="38871">
            <a:spAutoFit/>
          </a:bodyPr>
          <a:lstStyle/>
          <a:p>
            <a:pPr defTabSz="1096645"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sym typeface="+mn-ea"/>
              </a:rPr>
              <a:t>出色完成护理工作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62" grpId="0"/>
      <p:bldP spid="19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731832" y="2559560"/>
            <a:ext cx="1489510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B098F1"/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sym typeface="+mn-ea"/>
              </a:rPr>
              <a:t>Part 06</a:t>
            </a:r>
            <a:endParaRPr lang="zh-CN" altLang="en-US" sz="3200" b="1" dirty="0">
              <a:solidFill>
                <a:srgbClr val="B098F1"/>
              </a:solidFill>
              <a:latin typeface="字体视界-简圆体" panose="02010601030101010101" pitchFamily="2" charset="-122"/>
              <a:ea typeface="字体视界-简圆体" panose="02010601030101010101" pitchFamily="2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64470" y="3225995"/>
            <a:ext cx="4222631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EB604D"/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sym typeface="+mn-ea"/>
              </a:rPr>
              <a:t>工作存在相关问题</a:t>
            </a:r>
          </a:p>
        </p:txBody>
      </p:sp>
      <p:sp>
        <p:nvSpPr>
          <p:cNvPr id="19" name="加号 18"/>
          <p:cNvSpPr/>
          <p:nvPr/>
        </p:nvSpPr>
        <p:spPr>
          <a:xfrm rot="20472935">
            <a:off x="1937904" y="4027422"/>
            <a:ext cx="696130" cy="696130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体视界-简圆体" panose="02010601030101010101" pitchFamily="2" charset="-122"/>
              <a:ea typeface="字体视界-简圆体" panose="02010601030101010101" pitchFamily="2" charset="-122"/>
            </a:endParaRPr>
          </a:p>
        </p:txBody>
      </p:sp>
      <p:sp>
        <p:nvSpPr>
          <p:cNvPr id="20" name="加号 19"/>
          <p:cNvSpPr/>
          <p:nvPr/>
        </p:nvSpPr>
        <p:spPr>
          <a:xfrm rot="2221369">
            <a:off x="10892985" y="271266"/>
            <a:ext cx="696130" cy="696130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体视界-简圆体" panose="02010601030101010101" pitchFamily="2" charset="-122"/>
              <a:ea typeface="字体视界-简圆体" panose="0201060103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973" y="951100"/>
            <a:ext cx="7192694" cy="5138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/>
      <p:bldP spid="12" grpId="0" bldLvl="0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54563" y="286463"/>
            <a:ext cx="11515260" cy="62825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25400" dir="8100000" algn="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体视界-紫水晶体" panose="02010601030101010101" pitchFamily="2" charset="-122"/>
              <a:ea typeface="字体视界-紫水晶体" panose="02010601030101010101" pitchFamily="2" charset="-122"/>
            </a:endParaRPr>
          </a:p>
        </p:txBody>
      </p:sp>
      <p:sp>
        <p:nvSpPr>
          <p:cNvPr id="44" name="文本框 6"/>
          <p:cNvSpPr>
            <a:spLocks noChangeArrowheads="1"/>
          </p:cNvSpPr>
          <p:nvPr/>
        </p:nvSpPr>
        <p:spPr bwMode="auto">
          <a:xfrm>
            <a:off x="4563110" y="491151"/>
            <a:ext cx="3098165" cy="509388"/>
          </a:xfrm>
          <a:prstGeom prst="rect">
            <a:avLst/>
          </a:prstGeom>
          <a:noFill/>
          <a:ln>
            <a:noFill/>
          </a:ln>
        </p:spPr>
        <p:txBody>
          <a:bodyPr wrap="square" lIns="77744" tIns="38871" rIns="77744" bIns="38871">
            <a:spAutoFit/>
          </a:bodyPr>
          <a:lstStyle/>
          <a:p>
            <a:pPr defTabSz="1096645"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sym typeface="+mn-ea"/>
              </a:rPr>
              <a:t>工作存在相关问题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3599977" y="1969768"/>
            <a:ext cx="0" cy="100252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8576674" y="1969768"/>
            <a:ext cx="0" cy="100252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3599977" y="4343689"/>
            <a:ext cx="0" cy="100252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829388" y="1916759"/>
            <a:ext cx="10533223" cy="3475372"/>
            <a:chOff x="817489" y="2054570"/>
            <a:chExt cx="10533223" cy="3475372"/>
          </a:xfrm>
        </p:grpSpPr>
        <p:grpSp>
          <p:nvGrpSpPr>
            <p:cNvPr id="49" name="组合 48"/>
            <p:cNvGrpSpPr/>
            <p:nvPr/>
          </p:nvGrpSpPr>
          <p:grpSpPr>
            <a:xfrm>
              <a:off x="817489" y="2054570"/>
              <a:ext cx="2796540" cy="1288554"/>
              <a:chOff x="601980" y="2158799"/>
              <a:chExt cx="2796540" cy="1288554"/>
            </a:xfrm>
          </p:grpSpPr>
          <p:sp>
            <p:nvSpPr>
              <p:cNvPr id="59" name="文本框 58"/>
              <p:cNvSpPr txBox="1"/>
              <p:nvPr/>
            </p:nvSpPr>
            <p:spPr>
              <a:xfrm>
                <a:off x="601980" y="2158799"/>
                <a:ext cx="2796540" cy="321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ts val="1800"/>
                  </a:lnSpc>
                </a:pPr>
                <a:r>
                  <a:rPr lang="zh-CN" altLang="en-US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第一点</a:t>
                </a: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1520909" y="2509244"/>
                <a:ext cx="1876425" cy="938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1800"/>
                  </a:lnSpc>
                </a:pPr>
                <a:r>
                  <a:rPr lang="zh-CN" altLang="en-US" sz="1600" dirty="0">
                    <a:ea typeface="等线" panose="02010600030101010101" pitchFamily="2" charset="-122"/>
                    <a:sym typeface="+mn-ea"/>
                  </a:rPr>
                  <a:t>个别护士素质不高，无菌观念不强</a:t>
                </a:r>
                <a:endPara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r">
                  <a:lnSpc>
                    <a:spcPts val="1800"/>
                  </a:lnSpc>
                </a:pPr>
                <a:endPara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8554172" y="2060516"/>
              <a:ext cx="2796540" cy="710665"/>
              <a:chOff x="9997440" y="2163145"/>
              <a:chExt cx="2796540" cy="710665"/>
            </a:xfrm>
          </p:grpSpPr>
          <p:sp>
            <p:nvSpPr>
              <p:cNvPr id="57" name="文本框 56"/>
              <p:cNvSpPr txBox="1"/>
              <p:nvPr/>
            </p:nvSpPr>
            <p:spPr>
              <a:xfrm>
                <a:off x="9997440" y="2163145"/>
                <a:ext cx="2796540" cy="321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zh-CN" altLang="en-US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第二点</a:t>
                </a: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9998710" y="2501600"/>
                <a:ext cx="2160270" cy="372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zh-CN" altLang="en-US" sz="1600" dirty="0">
                    <a:ea typeface="等线" panose="02010600030101010101" pitchFamily="2" charset="-122"/>
                    <a:sym typeface="+mn-ea"/>
                  </a:rPr>
                  <a:t>整体护理处于摸索阶段，护理书写欠规范</a:t>
                </a:r>
                <a:endPara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等线" panose="02010600030101010101" pitchFamily="2" charset="-122"/>
                  <a:sym typeface="+mn-ea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817489" y="4414843"/>
              <a:ext cx="2796540" cy="1115099"/>
              <a:chOff x="601980" y="2158799"/>
              <a:chExt cx="2796540" cy="1115099"/>
            </a:xfrm>
          </p:grpSpPr>
          <p:sp>
            <p:nvSpPr>
              <p:cNvPr id="55" name="文本框 54"/>
              <p:cNvSpPr txBox="1"/>
              <p:nvPr/>
            </p:nvSpPr>
            <p:spPr>
              <a:xfrm>
                <a:off x="601980" y="2158799"/>
                <a:ext cx="2796540" cy="321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ts val="1800"/>
                  </a:lnSpc>
                </a:pPr>
                <a:r>
                  <a:rPr lang="zh-CN" altLang="en-US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第三点</a:t>
                </a: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1520909" y="2509244"/>
                <a:ext cx="1876425" cy="764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ts val="1800"/>
                  </a:lnSpc>
                </a:pPr>
                <a:r>
                  <a:rPr lang="zh-CN" altLang="en-US" sz="1600" dirty="0">
                    <a:ea typeface="等线" panose="02010600030101010101" pitchFamily="2" charset="-122"/>
                    <a:sym typeface="+mn-ea"/>
                  </a:rPr>
                  <a:t>由于护理人员较少，基础护理不到位</a:t>
                </a:r>
                <a:endPara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等线" panose="02010600030101010101" pitchFamily="2" charset="-122"/>
                  <a:sym typeface="+mn-ea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8548517" y="4448085"/>
              <a:ext cx="2796540" cy="891639"/>
              <a:chOff x="9983889" y="3706152"/>
              <a:chExt cx="2796540" cy="891639"/>
            </a:xfrm>
          </p:grpSpPr>
          <p:sp>
            <p:nvSpPr>
              <p:cNvPr id="53" name="文本框 52"/>
              <p:cNvSpPr txBox="1"/>
              <p:nvPr/>
            </p:nvSpPr>
            <p:spPr>
              <a:xfrm>
                <a:off x="9983889" y="3706152"/>
                <a:ext cx="2796540" cy="321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zh-CN" altLang="en-US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第四点</a:t>
                </a: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9985159" y="4044706"/>
                <a:ext cx="1876425" cy="553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zh-CN" altLang="en-US" sz="1600" dirty="0">
                    <a:ea typeface="等线" panose="02010600030101010101" pitchFamily="2" charset="-122"/>
                    <a:sym typeface="+mn-ea"/>
                  </a:rPr>
                  <a:t>病房管理不规范，尚不尽人意</a:t>
                </a:r>
                <a:endPara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等线" panose="02010600030101010101" pitchFamily="2" charset="-122"/>
                  <a:sym typeface="+mn-ea"/>
                </a:endParaRPr>
              </a:p>
            </p:txBody>
          </p:sp>
        </p:grpSp>
      </p:grpSp>
      <p:cxnSp>
        <p:nvCxnSpPr>
          <p:cNvPr id="61" name="直接连接符 60"/>
          <p:cNvCxnSpPr/>
          <p:nvPr/>
        </p:nvCxnSpPr>
        <p:spPr>
          <a:xfrm>
            <a:off x="8535651" y="4370985"/>
            <a:ext cx="0" cy="100252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2" name="图片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506" y="1205226"/>
            <a:ext cx="5286230" cy="4531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5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44" grpId="0" bldLvl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A_文本框 12"/>
          <p:cNvSpPr txBox="1"/>
          <p:nvPr>
            <p:custDataLst>
              <p:tags r:id="rId1"/>
            </p:custDataLst>
          </p:nvPr>
        </p:nvSpPr>
        <p:spPr>
          <a:xfrm>
            <a:off x="3256756" y="2665816"/>
            <a:ext cx="5678496" cy="1177255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/>
            <a:r>
              <a:rPr lang="zh-CN" altLang="en-US" sz="7200" dirty="0">
                <a:solidFill>
                  <a:srgbClr val="D98298"/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cs typeface="字体视界-简圆体" panose="02010601030101010101" pitchFamily="2" charset="-122"/>
              </a:rPr>
              <a:t>感谢您的观看</a:t>
            </a:r>
          </a:p>
        </p:txBody>
      </p:sp>
      <p:sp>
        <p:nvSpPr>
          <p:cNvPr id="22" name="加号 21"/>
          <p:cNvSpPr/>
          <p:nvPr/>
        </p:nvSpPr>
        <p:spPr>
          <a:xfrm rot="1092845">
            <a:off x="2859290" y="5952518"/>
            <a:ext cx="696130" cy="696130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021" y="3254443"/>
            <a:ext cx="3859966" cy="2757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3059358" y="554081"/>
            <a:ext cx="3052929" cy="53931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cs typeface="+mn-ea"/>
                <a:sym typeface="+mn-lt"/>
              </a:rPr>
              <a:t>目录</a:t>
            </a:r>
            <a:r>
              <a:rPr lang="en-US" altLang="zh-CN" sz="4000" dirty="0">
                <a:solidFill>
                  <a:schemeClr val="bg1"/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cs typeface="+mn-ea"/>
                <a:sym typeface="+mn-lt"/>
              </a:rPr>
              <a:t>/</a:t>
            </a:r>
            <a:r>
              <a:rPr lang="en-US" altLang="zh-CN" sz="3200" dirty="0">
                <a:solidFill>
                  <a:schemeClr val="bg1"/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cs typeface="+mn-ea"/>
                <a:sym typeface="+mn-lt"/>
              </a:rPr>
              <a:t>content</a:t>
            </a:r>
            <a:endParaRPr lang="zh-CN" altLang="en-US" sz="3200" dirty="0">
              <a:solidFill>
                <a:schemeClr val="bg1"/>
              </a:solidFill>
              <a:latin typeface="字体视界-简圆体" panose="02010601030101010101" pitchFamily="2" charset="-122"/>
              <a:ea typeface="字体视界-简圆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753828" y="2176621"/>
            <a:ext cx="3027680" cy="52197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EB604D"/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sym typeface="+mn-ea"/>
              </a:rPr>
              <a:t>认真落实各项制度</a:t>
            </a:r>
          </a:p>
        </p:txBody>
      </p:sp>
      <p:sp>
        <p:nvSpPr>
          <p:cNvPr id="21" name="矩形 20"/>
          <p:cNvSpPr/>
          <p:nvPr/>
        </p:nvSpPr>
        <p:spPr>
          <a:xfrm>
            <a:off x="2753828" y="3049827"/>
            <a:ext cx="3027680" cy="95313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EB604D"/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sym typeface="+mn-ea"/>
              </a:rPr>
              <a:t>提高管理业务水平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rgbClr val="EB604D"/>
              </a:solidFill>
              <a:latin typeface="字体视界-简圆体" panose="02010601030101010101" pitchFamily="2" charset="-122"/>
              <a:ea typeface="字体视界-简圆体" panose="02010601030101010101" pitchFamily="2" charset="-122"/>
              <a:sym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753828" y="3944068"/>
            <a:ext cx="3027680" cy="52197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EB604D"/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sym typeface="+mn-ea"/>
              </a:rPr>
              <a:t>加强医德医风建设</a:t>
            </a:r>
          </a:p>
        </p:txBody>
      </p:sp>
      <p:sp>
        <p:nvSpPr>
          <p:cNvPr id="27" name="矩形 26"/>
          <p:cNvSpPr/>
          <p:nvPr/>
        </p:nvSpPr>
        <p:spPr>
          <a:xfrm>
            <a:off x="6881548" y="2176621"/>
            <a:ext cx="3027680" cy="52197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EB604D"/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sym typeface="+mn-ea"/>
              </a:rPr>
              <a:t>加强院内感染管理</a:t>
            </a:r>
          </a:p>
        </p:txBody>
      </p:sp>
      <p:sp>
        <p:nvSpPr>
          <p:cNvPr id="30" name="矩形 29"/>
          <p:cNvSpPr/>
          <p:nvPr/>
        </p:nvSpPr>
        <p:spPr>
          <a:xfrm>
            <a:off x="6881548" y="3004999"/>
            <a:ext cx="3027680" cy="52197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EB604D"/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sym typeface="+mn-ea"/>
              </a:rPr>
              <a:t>出色完成护理工作</a:t>
            </a:r>
          </a:p>
        </p:txBody>
      </p:sp>
      <p:sp>
        <p:nvSpPr>
          <p:cNvPr id="33" name="矩形 32"/>
          <p:cNvSpPr/>
          <p:nvPr/>
        </p:nvSpPr>
        <p:spPr>
          <a:xfrm>
            <a:off x="6881548" y="3944643"/>
            <a:ext cx="3027680" cy="52197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EB604D"/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sym typeface="+mn-ea"/>
              </a:rPr>
              <a:t>工作存在相关问题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1" t="19131" r="30773" b="30190"/>
          <a:stretch>
            <a:fillRect/>
          </a:stretch>
        </p:blipFill>
        <p:spPr>
          <a:xfrm>
            <a:off x="2189018" y="2243194"/>
            <a:ext cx="481680" cy="38882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1" t="19131" r="30773" b="30190"/>
          <a:stretch>
            <a:fillRect/>
          </a:stretch>
        </p:blipFill>
        <p:spPr>
          <a:xfrm>
            <a:off x="2189018" y="3108124"/>
            <a:ext cx="481680" cy="388824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1" t="19131" r="30773" b="30190"/>
          <a:stretch>
            <a:fillRect/>
          </a:stretch>
        </p:blipFill>
        <p:spPr>
          <a:xfrm>
            <a:off x="2189018" y="4002365"/>
            <a:ext cx="481680" cy="38882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1" t="19131" r="30773" b="30190"/>
          <a:stretch>
            <a:fillRect/>
          </a:stretch>
        </p:blipFill>
        <p:spPr>
          <a:xfrm>
            <a:off x="6270000" y="2243194"/>
            <a:ext cx="481680" cy="388824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1" t="19131" r="30773" b="30190"/>
          <a:stretch>
            <a:fillRect/>
          </a:stretch>
        </p:blipFill>
        <p:spPr>
          <a:xfrm>
            <a:off x="6270000" y="3108124"/>
            <a:ext cx="481680" cy="388824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1" t="19131" r="30773" b="30190"/>
          <a:stretch>
            <a:fillRect/>
          </a:stretch>
        </p:blipFill>
        <p:spPr>
          <a:xfrm>
            <a:off x="6270000" y="4002365"/>
            <a:ext cx="481680" cy="3888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1" grpId="0"/>
      <p:bldP spid="24" grpId="0"/>
      <p:bldP spid="27" grpId="0"/>
      <p:bldP spid="30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672747" y="2092078"/>
            <a:ext cx="1487908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B098F1"/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sym typeface="+mn-ea"/>
              </a:rPr>
              <a:t>Part 01</a:t>
            </a:r>
            <a:endParaRPr lang="zh-CN" altLang="en-US" sz="3200" b="1" dirty="0">
              <a:solidFill>
                <a:srgbClr val="B098F1"/>
              </a:solidFill>
              <a:latin typeface="字体视界-简圆体" panose="02010601030101010101" pitchFamily="2" charset="-122"/>
              <a:ea typeface="字体视界-简圆体" panose="02010601030101010101" pitchFamily="2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05385" y="2758513"/>
            <a:ext cx="4222631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rgbClr val="EB604D"/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sym typeface="+mn-ea"/>
              </a:rPr>
              <a:t>认真落实各项制度</a:t>
            </a:r>
          </a:p>
        </p:txBody>
      </p:sp>
      <p:sp>
        <p:nvSpPr>
          <p:cNvPr id="13" name="TextBox 23"/>
          <p:cNvSpPr txBox="1"/>
          <p:nvPr/>
        </p:nvSpPr>
        <p:spPr>
          <a:xfrm>
            <a:off x="5393114" y="3520230"/>
            <a:ext cx="1834642" cy="47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11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cs typeface="+mn-ea"/>
                <a:sym typeface="Arial" panose="020B0604020202020204" pitchFamily="34" charset="0"/>
              </a:rPr>
              <a:t>制度重申</a:t>
            </a:r>
          </a:p>
        </p:txBody>
      </p:sp>
      <p:sp>
        <p:nvSpPr>
          <p:cNvPr id="14" name="TextBox 23"/>
          <p:cNvSpPr txBox="1"/>
          <p:nvPr/>
        </p:nvSpPr>
        <p:spPr>
          <a:xfrm>
            <a:off x="7831282" y="3499455"/>
            <a:ext cx="1834642" cy="47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bg-BG" sz="211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cs typeface="+mn-ea"/>
                <a:sym typeface="Arial" panose="020B0604020202020204" pitchFamily="34" charset="0"/>
              </a:rPr>
              <a:t>记录做好</a:t>
            </a:r>
          </a:p>
        </p:txBody>
      </p:sp>
      <p:sp>
        <p:nvSpPr>
          <p:cNvPr id="15" name="TextBox 23"/>
          <p:cNvSpPr txBox="1"/>
          <p:nvPr/>
        </p:nvSpPr>
        <p:spPr>
          <a:xfrm>
            <a:off x="5393114" y="3956844"/>
            <a:ext cx="1834642" cy="47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bg-BG" sz="211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cs typeface="+mn-ea"/>
                <a:sym typeface="Arial" panose="020B0604020202020204" pitchFamily="34" charset="0"/>
              </a:rPr>
              <a:t>三查七对</a:t>
            </a:r>
          </a:p>
        </p:txBody>
      </p:sp>
      <p:sp>
        <p:nvSpPr>
          <p:cNvPr id="18" name="TextBox 23"/>
          <p:cNvSpPr txBox="1"/>
          <p:nvPr/>
        </p:nvSpPr>
        <p:spPr>
          <a:xfrm>
            <a:off x="7831282" y="3936069"/>
            <a:ext cx="1834642" cy="47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bg-BG" sz="211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cs typeface="+mn-ea"/>
                <a:sym typeface="Arial" panose="020B0604020202020204" pitchFamily="34" charset="0"/>
              </a:rPr>
              <a:t>落实规范</a:t>
            </a:r>
          </a:p>
        </p:txBody>
      </p:sp>
      <p:sp>
        <p:nvSpPr>
          <p:cNvPr id="19" name="加号 18"/>
          <p:cNvSpPr/>
          <p:nvPr/>
        </p:nvSpPr>
        <p:spPr>
          <a:xfrm rot="20472935">
            <a:off x="1937904" y="4027422"/>
            <a:ext cx="696130" cy="696130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体视界-简圆体" panose="02010601030101010101" pitchFamily="2" charset="-122"/>
              <a:ea typeface="字体视界-简圆体" panose="02010601030101010101" pitchFamily="2" charset="-122"/>
            </a:endParaRPr>
          </a:p>
        </p:txBody>
      </p:sp>
      <p:sp>
        <p:nvSpPr>
          <p:cNvPr id="20" name="加号 19"/>
          <p:cNvSpPr/>
          <p:nvPr/>
        </p:nvSpPr>
        <p:spPr>
          <a:xfrm rot="2221369">
            <a:off x="10892985" y="271266"/>
            <a:ext cx="696130" cy="696130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体视界-简圆体" panose="02010601030101010101" pitchFamily="2" charset="-122"/>
              <a:ea typeface="字体视界-简圆体" panose="0201060103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973" y="951100"/>
            <a:ext cx="7192694" cy="5138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/>
      <p:bldP spid="12" grpId="0" bldLvl="0"/>
      <p:bldP spid="13" grpId="0"/>
      <p:bldP spid="14" grpId="0"/>
      <p:bldP spid="15" grpId="0"/>
      <p:bldP spid="18" grpId="0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54563" y="286463"/>
            <a:ext cx="11515260" cy="62825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25400" dir="8100000" algn="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体视界-紫水晶体" panose="02010601030101010101" pitchFamily="2" charset="-122"/>
              <a:ea typeface="字体视界-紫水晶体" panose="02010601030101010101" pitchFamily="2" charset="-122"/>
            </a:endParaRPr>
          </a:p>
        </p:txBody>
      </p:sp>
      <p:sp>
        <p:nvSpPr>
          <p:cNvPr id="19" name="文本框 6"/>
          <p:cNvSpPr>
            <a:spLocks noChangeArrowheads="1"/>
          </p:cNvSpPr>
          <p:nvPr/>
        </p:nvSpPr>
        <p:spPr bwMode="auto">
          <a:xfrm>
            <a:off x="4563110" y="512570"/>
            <a:ext cx="3098165" cy="508000"/>
          </a:xfrm>
          <a:prstGeom prst="rect">
            <a:avLst/>
          </a:prstGeom>
          <a:noFill/>
          <a:ln>
            <a:noFill/>
          </a:ln>
        </p:spPr>
        <p:txBody>
          <a:bodyPr wrap="square" lIns="77744" tIns="38871" rIns="77744" bIns="38871">
            <a:spAutoFit/>
          </a:bodyPr>
          <a:lstStyle/>
          <a:p>
            <a:pPr defTabSz="1096645"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sym typeface="+mn-ea"/>
              </a:rPr>
              <a:t>认真落实各项制度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字体视界-简圆体" panose="02010601030101010101" pitchFamily="2" charset="-122"/>
              <a:ea typeface="字体视界-简圆体" panose="02010601030101010101" pitchFamily="2" charset="-122"/>
              <a:cs typeface="+mn-ea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313124" y="3475807"/>
            <a:ext cx="416052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zh-CN" altLang="en-US" dirty="0">
                <a:latin typeface="字体视界-简圆体" panose="02010601030101010101" pitchFamily="2" charset="-122"/>
                <a:ea typeface="字体视界-简圆体" panose="02010601030101010101" pitchFamily="2" charset="-122"/>
                <a:sym typeface="+mn-ea"/>
              </a:rPr>
              <a:t>护理部重申了各级护理人员职责，明确了各类岗位责任制和护理工作制度，如责任护士、巡回护士各尽其职，杜绝了病人自换吊瓶，自拔针的不良现象。</a:t>
            </a:r>
          </a:p>
        </p:txBody>
      </p:sp>
      <p:sp>
        <p:nvSpPr>
          <p:cNvPr id="21" name="矩形 1"/>
          <p:cNvSpPr>
            <a:spLocks noChangeArrowheads="1"/>
          </p:cNvSpPr>
          <p:nvPr/>
        </p:nvSpPr>
        <p:spPr bwMode="auto">
          <a:xfrm>
            <a:off x="2323583" y="2137872"/>
            <a:ext cx="2140834" cy="741118"/>
          </a:xfrm>
          <a:prstGeom prst="rect">
            <a:avLst/>
          </a:prstGeom>
          <a:solidFill>
            <a:srgbClr val="D98298"/>
          </a:solidFill>
          <a:ln w="25400" algn="ctr">
            <a:noFill/>
            <a:miter lim="800000"/>
          </a:ln>
          <a:effectLst/>
        </p:spPr>
        <p:txBody>
          <a:bodyPr anchor="ctr"/>
          <a:lstStyle/>
          <a:p>
            <a:pPr algn="ctr"/>
            <a:endParaRPr lang="zh-CN" altLang="en-US" sz="1705">
              <a:solidFill>
                <a:schemeClr val="bg1"/>
              </a:solidFill>
              <a:latin typeface="字体视界-简圆体" panose="02010601030101010101" pitchFamily="2" charset="-122"/>
              <a:ea typeface="字体视界-简圆体" panose="02010601030101010101" pitchFamily="2" charset="-122"/>
            </a:endParaRPr>
          </a:p>
        </p:txBody>
      </p:sp>
      <p:sp>
        <p:nvSpPr>
          <p:cNvPr id="22" name="文本框 7"/>
          <p:cNvSpPr txBox="1">
            <a:spLocks noChangeArrowheads="1"/>
          </p:cNvSpPr>
          <p:nvPr/>
        </p:nvSpPr>
        <p:spPr bwMode="auto">
          <a:xfrm>
            <a:off x="2397704" y="2228032"/>
            <a:ext cx="213995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sym typeface="+mn-ea"/>
              </a:rPr>
              <a:t>制度重申</a:t>
            </a:r>
          </a:p>
        </p:txBody>
      </p:sp>
      <p:sp>
        <p:nvSpPr>
          <p:cNvPr id="23" name="燕尾形 9"/>
          <p:cNvSpPr>
            <a:spLocks noChangeArrowheads="1"/>
          </p:cNvSpPr>
          <p:nvPr/>
        </p:nvSpPr>
        <p:spPr bwMode="auto">
          <a:xfrm>
            <a:off x="1407897" y="2158503"/>
            <a:ext cx="474505" cy="714140"/>
          </a:xfrm>
          <a:prstGeom prst="chevron">
            <a:avLst>
              <a:gd name="adj" fmla="val 50000"/>
            </a:avLst>
          </a:prstGeom>
          <a:solidFill>
            <a:srgbClr val="B098F1"/>
          </a:solidFill>
          <a:ln w="3175" algn="ctr">
            <a:noFill/>
            <a:miter lim="800000"/>
          </a:ln>
          <a:effectLst/>
        </p:spPr>
        <p:txBody>
          <a:bodyPr anchor="ctr"/>
          <a:lstStyle/>
          <a:p>
            <a:pPr algn="ctr"/>
            <a:endParaRPr lang="zh-CN" altLang="en-US" sz="1705">
              <a:solidFill>
                <a:schemeClr val="bg1"/>
              </a:solidFill>
              <a:latin typeface="字体视界-简圆体" panose="02010601030101010101" pitchFamily="2" charset="-122"/>
              <a:ea typeface="字体视界-简圆体" panose="02010601030101010101" pitchFamily="2" charset="-122"/>
            </a:endParaRPr>
          </a:p>
        </p:txBody>
      </p:sp>
      <p:sp>
        <p:nvSpPr>
          <p:cNvPr id="24" name="燕尾形 9"/>
          <p:cNvSpPr>
            <a:spLocks noChangeArrowheads="1"/>
          </p:cNvSpPr>
          <p:nvPr/>
        </p:nvSpPr>
        <p:spPr bwMode="auto">
          <a:xfrm>
            <a:off x="1801467" y="2158503"/>
            <a:ext cx="474505" cy="714140"/>
          </a:xfrm>
          <a:prstGeom prst="chevron">
            <a:avLst>
              <a:gd name="adj" fmla="val 50000"/>
            </a:avLst>
          </a:prstGeom>
          <a:solidFill>
            <a:srgbClr val="B098F1"/>
          </a:solidFill>
          <a:ln w="3175" algn="ctr">
            <a:noFill/>
            <a:miter lim="800000"/>
          </a:ln>
          <a:effectLst/>
        </p:spPr>
        <p:txBody>
          <a:bodyPr anchor="ctr"/>
          <a:lstStyle/>
          <a:p>
            <a:pPr algn="ctr"/>
            <a:endParaRPr lang="zh-CN" altLang="en-US" sz="1705">
              <a:solidFill>
                <a:schemeClr val="bg1"/>
              </a:solidFill>
              <a:latin typeface="字体视界-简圆体" panose="02010601030101010101" pitchFamily="2" charset="-122"/>
              <a:ea typeface="字体视界-简圆体" panose="02010601030101010101" pitchFamily="2" charset="-122"/>
            </a:endParaRPr>
          </a:p>
        </p:txBody>
      </p:sp>
      <p:sp>
        <p:nvSpPr>
          <p:cNvPr id="25" name="燕尾形 9"/>
          <p:cNvSpPr>
            <a:spLocks noChangeArrowheads="1"/>
          </p:cNvSpPr>
          <p:nvPr/>
        </p:nvSpPr>
        <p:spPr bwMode="auto">
          <a:xfrm rot="10800000">
            <a:off x="4537418" y="2158503"/>
            <a:ext cx="474505" cy="714140"/>
          </a:xfrm>
          <a:prstGeom prst="chevron">
            <a:avLst>
              <a:gd name="adj" fmla="val 50000"/>
            </a:avLst>
          </a:prstGeom>
          <a:solidFill>
            <a:srgbClr val="B098F1"/>
          </a:solidFill>
          <a:ln w="3175" algn="ctr">
            <a:noFill/>
            <a:miter lim="800000"/>
          </a:ln>
          <a:effectLst/>
        </p:spPr>
        <p:txBody>
          <a:bodyPr rot="10800000" anchor="ctr"/>
          <a:lstStyle/>
          <a:p>
            <a:pPr algn="ctr"/>
            <a:endParaRPr lang="zh-CN" altLang="en-US" sz="1705">
              <a:solidFill>
                <a:schemeClr val="bg1"/>
              </a:solidFill>
              <a:latin typeface="字体视界-简圆体" panose="02010601030101010101" pitchFamily="2" charset="-122"/>
              <a:ea typeface="字体视界-简圆体" panose="02010601030101010101" pitchFamily="2" charset="-122"/>
            </a:endParaRPr>
          </a:p>
        </p:txBody>
      </p:sp>
      <p:sp>
        <p:nvSpPr>
          <p:cNvPr id="26" name="燕尾形 9"/>
          <p:cNvSpPr>
            <a:spLocks noChangeArrowheads="1"/>
          </p:cNvSpPr>
          <p:nvPr/>
        </p:nvSpPr>
        <p:spPr bwMode="auto">
          <a:xfrm rot="10800000">
            <a:off x="4897663" y="2158503"/>
            <a:ext cx="474506" cy="714140"/>
          </a:xfrm>
          <a:prstGeom prst="chevron">
            <a:avLst>
              <a:gd name="adj" fmla="val 50000"/>
            </a:avLst>
          </a:prstGeom>
          <a:solidFill>
            <a:srgbClr val="B098F1"/>
          </a:solidFill>
          <a:ln w="3175" algn="ctr">
            <a:noFill/>
            <a:miter lim="800000"/>
          </a:ln>
          <a:effectLst/>
        </p:spPr>
        <p:txBody>
          <a:bodyPr rot="10800000" anchor="ctr"/>
          <a:lstStyle/>
          <a:p>
            <a:pPr algn="ctr"/>
            <a:endParaRPr lang="zh-CN" altLang="en-US" sz="1705">
              <a:solidFill>
                <a:schemeClr val="bg1"/>
              </a:solidFill>
              <a:latin typeface="字体视界-简圆体" panose="02010601030101010101" pitchFamily="2" charset="-122"/>
              <a:ea typeface="字体视界-简圆体" panose="02010601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814" y="485159"/>
            <a:ext cx="6083838" cy="6083838"/>
          </a:xfrm>
          <a:prstGeom prst="rect">
            <a:avLst/>
          </a:prstGeom>
        </p:spPr>
      </p:pic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50"/>
                            </p:stCondLst>
                            <p:childTnLst>
                              <p:par>
                                <p:cTn id="38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9" grpId="0" bldLvl="0" autoUpdateAnimBg="0"/>
      <p:bldP spid="20" grpId="0"/>
      <p:bldP spid="20" grpId="1"/>
      <p:bldP spid="21" grpId="0" bldLvl="0" animBg="1"/>
      <p:bldP spid="22" grpId="0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54563" y="286463"/>
            <a:ext cx="11515260" cy="62825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25400" dir="8100000" algn="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体视界-紫水晶体" panose="02010601030101010101" pitchFamily="2" charset="-122"/>
              <a:ea typeface="字体视界-紫水晶体" panose="02010601030101010101" pitchFamily="2" charset="-122"/>
            </a:endParaRPr>
          </a:p>
        </p:txBody>
      </p:sp>
      <p:sp>
        <p:nvSpPr>
          <p:cNvPr id="8" name="矩形 38"/>
          <p:cNvSpPr>
            <a:spLocks noChangeArrowheads="1"/>
          </p:cNvSpPr>
          <p:nvPr/>
        </p:nvSpPr>
        <p:spPr bwMode="auto">
          <a:xfrm>
            <a:off x="2097750" y="4412656"/>
            <a:ext cx="1146810" cy="38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/>
          <a:p>
            <a:pPr algn="ctr">
              <a:defRPr/>
            </a:pPr>
            <a:r>
              <a:rPr lang="zh-CN" altLang="en-US" sz="189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做好记录</a:t>
            </a:r>
          </a:p>
        </p:txBody>
      </p:sp>
      <p:sp>
        <p:nvSpPr>
          <p:cNvPr id="9" name="矩形 47"/>
          <p:cNvSpPr>
            <a:spLocks noChangeArrowheads="1"/>
          </p:cNvSpPr>
          <p:nvPr/>
        </p:nvSpPr>
        <p:spPr bwMode="auto">
          <a:xfrm>
            <a:off x="1503680" y="4954613"/>
            <a:ext cx="2446020" cy="104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25" tIns="45713" rIns="91425" bIns="45713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要求医嘱班班查对，每周护士长参加总核对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1-2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次，有记录，每周核对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矩形 51"/>
          <p:cNvSpPr>
            <a:spLocks noChangeArrowheads="1"/>
          </p:cNvSpPr>
          <p:nvPr/>
        </p:nvSpPr>
        <p:spPr bwMode="auto">
          <a:xfrm>
            <a:off x="5551913" y="4412656"/>
            <a:ext cx="1146810" cy="38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/>
          <a:p>
            <a:pPr algn="ctr">
              <a:defRPr/>
            </a:pPr>
            <a:r>
              <a:rPr lang="zh-CN" altLang="en-US" sz="189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三查七对</a:t>
            </a:r>
          </a:p>
        </p:txBody>
      </p:sp>
      <p:sp>
        <p:nvSpPr>
          <p:cNvPr id="12" name="矩形 47"/>
          <p:cNvSpPr>
            <a:spLocks noChangeArrowheads="1"/>
          </p:cNvSpPr>
          <p:nvPr/>
        </p:nvSpPr>
        <p:spPr bwMode="auto">
          <a:xfrm>
            <a:off x="4931809" y="4954598"/>
            <a:ext cx="2328703" cy="104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25" tIns="45713" rIns="91425" bIns="45713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护理操作时要求所有工作人员要做好三查七对，避免出现失误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4" name="矩形 53"/>
          <p:cNvSpPr>
            <a:spLocks noChangeArrowheads="1"/>
          </p:cNvSpPr>
          <p:nvPr/>
        </p:nvSpPr>
        <p:spPr bwMode="auto">
          <a:xfrm>
            <a:off x="9004489" y="4412656"/>
            <a:ext cx="1146810" cy="38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/>
          <a:p>
            <a:pPr algn="ctr">
              <a:defRPr/>
            </a:pPr>
            <a:r>
              <a:rPr lang="zh-CN" altLang="en-US" sz="189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减少差错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8384702" y="4954598"/>
            <a:ext cx="2328703" cy="104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25" tIns="45713" rIns="91425" bIns="45713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医护人员要坚持填写输液卡，一年未发生大的护理差错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6" name="矩形 36"/>
          <p:cNvSpPr>
            <a:spLocks noChangeArrowheads="1"/>
          </p:cNvSpPr>
          <p:nvPr/>
        </p:nvSpPr>
        <p:spPr bwMode="auto">
          <a:xfrm>
            <a:off x="1781154" y="4799308"/>
            <a:ext cx="1800101" cy="45716"/>
          </a:xfrm>
          <a:prstGeom prst="rect">
            <a:avLst/>
          </a:prstGeom>
          <a:solidFill>
            <a:srgbClr val="7BBFBB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36"/>
          <p:cNvSpPr>
            <a:spLocks noChangeArrowheads="1"/>
          </p:cNvSpPr>
          <p:nvPr/>
        </p:nvSpPr>
        <p:spPr bwMode="auto">
          <a:xfrm>
            <a:off x="5242658" y="4799308"/>
            <a:ext cx="1800101" cy="45716"/>
          </a:xfrm>
          <a:prstGeom prst="rect">
            <a:avLst/>
          </a:prstGeom>
          <a:solidFill>
            <a:srgbClr val="7BBFBB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36"/>
          <p:cNvSpPr>
            <a:spLocks noChangeArrowheads="1"/>
          </p:cNvSpPr>
          <p:nvPr/>
        </p:nvSpPr>
        <p:spPr bwMode="auto">
          <a:xfrm>
            <a:off x="8687893" y="4799308"/>
            <a:ext cx="1800101" cy="45716"/>
          </a:xfrm>
          <a:prstGeom prst="rect">
            <a:avLst/>
          </a:prstGeom>
          <a:solidFill>
            <a:srgbClr val="7BBFBB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846" y="1464226"/>
            <a:ext cx="2786784" cy="278678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79" y="1592839"/>
            <a:ext cx="2560023" cy="256002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58" y="1677879"/>
            <a:ext cx="2362332" cy="2362332"/>
          </a:xfrm>
          <a:prstGeom prst="rect">
            <a:avLst/>
          </a:prstGeom>
        </p:spPr>
      </p:pic>
      <p:sp>
        <p:nvSpPr>
          <p:cNvPr id="21" name="文本框 6"/>
          <p:cNvSpPr>
            <a:spLocks noChangeArrowheads="1"/>
          </p:cNvSpPr>
          <p:nvPr/>
        </p:nvSpPr>
        <p:spPr bwMode="auto">
          <a:xfrm>
            <a:off x="4563110" y="512570"/>
            <a:ext cx="3098165" cy="508000"/>
          </a:xfrm>
          <a:prstGeom prst="rect">
            <a:avLst/>
          </a:prstGeom>
          <a:noFill/>
          <a:ln>
            <a:noFill/>
          </a:ln>
        </p:spPr>
        <p:txBody>
          <a:bodyPr wrap="square" lIns="77744" tIns="38871" rIns="77744" bIns="38871">
            <a:spAutoFit/>
          </a:bodyPr>
          <a:lstStyle/>
          <a:p>
            <a:pPr defTabSz="1096645"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sym typeface="+mn-ea"/>
              </a:rPr>
              <a:t>认真落实各项制度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字体视界-简圆体" panose="02010601030101010101" pitchFamily="2" charset="-122"/>
              <a:ea typeface="字体视界-简圆体" panose="02010601030101010101" pitchFamily="2" charset="-122"/>
              <a:cs typeface="+mn-ea"/>
              <a:sym typeface="+mn-ea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3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8" grpId="0"/>
      <p:bldP spid="9" grpId="0"/>
      <p:bldP spid="11" grpId="0"/>
      <p:bldP spid="12" grpId="0"/>
      <p:bldP spid="14" grpId="0"/>
      <p:bldP spid="15" grpId="0"/>
      <p:bldP spid="16" grpId="0" bldLvl="0" animBg="1"/>
      <p:bldP spid="17" grpId="0" bldLvl="0" animBg="1"/>
      <p:bldP spid="18" grpId="0" bldLvl="0" animBg="1"/>
      <p:bldP spid="21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54563" y="286463"/>
            <a:ext cx="11515260" cy="62825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25400" dir="8100000" algn="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体视界-紫水晶体" panose="02010601030101010101" pitchFamily="2" charset="-122"/>
              <a:ea typeface="字体视界-紫水晶体" panose="02010601030101010101" pitchFamily="2" charset="-122"/>
            </a:endParaRPr>
          </a:p>
        </p:txBody>
      </p:sp>
      <p:grpSp>
        <p:nvGrpSpPr>
          <p:cNvPr id="8" name="Group 41"/>
          <p:cNvGrpSpPr/>
          <p:nvPr/>
        </p:nvGrpSpPr>
        <p:grpSpPr>
          <a:xfrm>
            <a:off x="2027686" y="1871990"/>
            <a:ext cx="2093123" cy="1115060"/>
            <a:chOff x="10510666" y="1598874"/>
            <a:chExt cx="1785872" cy="1057373"/>
          </a:xfrm>
        </p:grpSpPr>
        <p:sp>
          <p:nvSpPr>
            <p:cNvPr id="9" name="TextBox 42"/>
            <p:cNvSpPr txBox="1"/>
            <p:nvPr/>
          </p:nvSpPr>
          <p:spPr>
            <a:xfrm>
              <a:off x="11165285" y="1598874"/>
              <a:ext cx="1131253" cy="4275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GB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交接班制度</a:t>
              </a:r>
            </a:p>
          </p:txBody>
        </p:sp>
        <p:sp>
          <p:nvSpPr>
            <p:cNvPr id="11" name="Rectangle 43"/>
            <p:cNvSpPr/>
            <p:nvPr/>
          </p:nvSpPr>
          <p:spPr>
            <a:xfrm>
              <a:off x="10510666" y="1963174"/>
              <a:ext cx="1785733" cy="693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坚持床头交接班制度及晨间护理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2" name="Group 41"/>
          <p:cNvGrpSpPr/>
          <p:nvPr/>
        </p:nvGrpSpPr>
        <p:grpSpPr>
          <a:xfrm>
            <a:off x="825705" y="3893492"/>
            <a:ext cx="2391573" cy="1115695"/>
            <a:chOff x="10256026" y="1598874"/>
            <a:chExt cx="2040512" cy="1057975"/>
          </a:xfrm>
        </p:grpSpPr>
        <p:sp>
          <p:nvSpPr>
            <p:cNvPr id="14" name="TextBox 42"/>
            <p:cNvSpPr txBox="1"/>
            <p:nvPr/>
          </p:nvSpPr>
          <p:spPr>
            <a:xfrm>
              <a:off x="10970241" y="1598874"/>
              <a:ext cx="1326297" cy="4275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落实操作规范</a:t>
              </a:r>
            </a:p>
          </p:txBody>
        </p:sp>
        <p:sp>
          <p:nvSpPr>
            <p:cNvPr id="15" name="Rectangle 43"/>
            <p:cNvSpPr/>
            <p:nvPr/>
          </p:nvSpPr>
          <p:spPr>
            <a:xfrm>
              <a:off x="10256026" y="1963776"/>
              <a:ext cx="2018160" cy="693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配备五种操作处置盘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。落实操作规程</a:t>
              </a:r>
            </a:p>
          </p:txBody>
        </p:sp>
      </p:grpSp>
      <p:grpSp>
        <p:nvGrpSpPr>
          <p:cNvPr id="16" name="Group 41"/>
          <p:cNvGrpSpPr/>
          <p:nvPr/>
        </p:nvGrpSpPr>
        <p:grpSpPr>
          <a:xfrm>
            <a:off x="8461822" y="4187134"/>
            <a:ext cx="2456815" cy="1486698"/>
            <a:chOff x="10200221" y="1599322"/>
            <a:chExt cx="2096177" cy="1409784"/>
          </a:xfrm>
        </p:grpSpPr>
        <p:sp>
          <p:nvSpPr>
            <p:cNvPr id="17" name="TextBox 42"/>
            <p:cNvSpPr txBox="1"/>
            <p:nvPr/>
          </p:nvSpPr>
          <p:spPr>
            <a:xfrm>
              <a:off x="10200221" y="1599322"/>
              <a:ext cx="1339248" cy="395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GB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坚持数据登记</a:t>
              </a:r>
            </a:p>
          </p:txBody>
        </p:sp>
        <p:sp>
          <p:nvSpPr>
            <p:cNvPr id="18" name="Rectangle 43"/>
            <p:cNvSpPr/>
            <p:nvPr/>
          </p:nvSpPr>
          <p:spPr>
            <a:xfrm>
              <a:off x="10212682" y="2012550"/>
              <a:ext cx="2083716" cy="9965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坚持填写了各种信息数据登记本，</a:t>
              </a:r>
              <a:endPara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30000"/>
                </a:lnSpc>
              </a:pPr>
              <a:endPara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41"/>
          <p:cNvGrpSpPr/>
          <p:nvPr/>
        </p:nvGrpSpPr>
        <p:grpSpPr>
          <a:xfrm>
            <a:off x="7860832" y="1792933"/>
            <a:ext cx="2672715" cy="1167765"/>
            <a:chOff x="9760036" y="1598874"/>
            <a:chExt cx="2223507" cy="1107351"/>
          </a:xfrm>
        </p:grpSpPr>
        <p:sp>
          <p:nvSpPr>
            <p:cNvPr id="21" name="TextBox 42"/>
            <p:cNvSpPr txBox="1"/>
            <p:nvPr/>
          </p:nvSpPr>
          <p:spPr>
            <a:xfrm>
              <a:off x="9760036" y="1598874"/>
              <a:ext cx="1293216" cy="4275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GB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落实护理规范</a:t>
              </a:r>
            </a:p>
          </p:txBody>
        </p:sp>
        <p:sp>
          <p:nvSpPr>
            <p:cNvPr id="22" name="Rectangle 43"/>
            <p:cNvSpPr/>
            <p:nvPr/>
          </p:nvSpPr>
          <p:spPr>
            <a:xfrm>
              <a:off x="9802826" y="2013152"/>
              <a:ext cx="2180717" cy="693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认真落实骨科护理常规及显微外科护理常规，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627" y="1950937"/>
            <a:ext cx="4498958" cy="4498958"/>
          </a:xfrm>
          <a:prstGeom prst="rect">
            <a:avLst/>
          </a:prstGeom>
        </p:spPr>
      </p:pic>
      <p:sp>
        <p:nvSpPr>
          <p:cNvPr id="24" name="文本框 6"/>
          <p:cNvSpPr>
            <a:spLocks noChangeArrowheads="1"/>
          </p:cNvSpPr>
          <p:nvPr/>
        </p:nvSpPr>
        <p:spPr bwMode="auto">
          <a:xfrm>
            <a:off x="4563110" y="512570"/>
            <a:ext cx="3098165" cy="508000"/>
          </a:xfrm>
          <a:prstGeom prst="rect">
            <a:avLst/>
          </a:prstGeom>
          <a:noFill/>
          <a:ln>
            <a:noFill/>
          </a:ln>
        </p:spPr>
        <p:txBody>
          <a:bodyPr wrap="square" lIns="77744" tIns="38871" rIns="77744" bIns="38871">
            <a:spAutoFit/>
          </a:bodyPr>
          <a:lstStyle/>
          <a:p>
            <a:pPr defTabSz="1096645"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sym typeface="+mn-ea"/>
              </a:rPr>
              <a:t>认真落实各项制度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字体视界-简圆体" panose="02010601030101010101" pitchFamily="2" charset="-122"/>
              <a:ea typeface="字体视界-简圆体" panose="02010601030101010101" pitchFamily="2" charset="-122"/>
              <a:cs typeface="+mn-ea"/>
              <a:sym typeface="+mn-ea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6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24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672747" y="2092078"/>
            <a:ext cx="1489510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B098F1"/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sym typeface="+mn-ea"/>
              </a:rPr>
              <a:t>Part 02</a:t>
            </a:r>
            <a:endParaRPr lang="zh-CN" altLang="en-US" sz="3200" b="1" dirty="0">
              <a:solidFill>
                <a:srgbClr val="B098F1"/>
              </a:solidFill>
              <a:latin typeface="字体视界-简圆体" panose="02010601030101010101" pitchFamily="2" charset="-122"/>
              <a:ea typeface="字体视界-简圆体" panose="02010601030101010101" pitchFamily="2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05385" y="2758513"/>
            <a:ext cx="4222631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EB604D"/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sym typeface="+mn-ea"/>
              </a:rPr>
              <a:t>提高管理业务水平</a:t>
            </a:r>
          </a:p>
        </p:txBody>
      </p:sp>
      <p:sp>
        <p:nvSpPr>
          <p:cNvPr id="19" name="加号 18"/>
          <p:cNvSpPr/>
          <p:nvPr/>
        </p:nvSpPr>
        <p:spPr>
          <a:xfrm rot="20472935">
            <a:off x="1937904" y="4027422"/>
            <a:ext cx="696130" cy="696130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体视界-简圆体" panose="02010601030101010101" pitchFamily="2" charset="-122"/>
              <a:ea typeface="字体视界-简圆体" panose="02010601030101010101" pitchFamily="2" charset="-122"/>
            </a:endParaRPr>
          </a:p>
        </p:txBody>
      </p:sp>
      <p:sp>
        <p:nvSpPr>
          <p:cNvPr id="20" name="加号 19"/>
          <p:cNvSpPr/>
          <p:nvPr/>
        </p:nvSpPr>
        <p:spPr>
          <a:xfrm rot="2221369">
            <a:off x="10892985" y="271266"/>
            <a:ext cx="696130" cy="696130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体视界-简圆体" panose="02010601030101010101" pitchFamily="2" charset="-122"/>
              <a:ea typeface="字体视界-简圆体" panose="0201060103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973" y="951100"/>
            <a:ext cx="7192694" cy="5138260"/>
          </a:xfrm>
          <a:prstGeom prst="rect">
            <a:avLst/>
          </a:prstGeom>
        </p:spPr>
      </p:pic>
      <p:sp>
        <p:nvSpPr>
          <p:cNvPr id="21" name="TextBox 23"/>
          <p:cNvSpPr txBox="1"/>
          <p:nvPr/>
        </p:nvSpPr>
        <p:spPr>
          <a:xfrm>
            <a:off x="5411084" y="3469031"/>
            <a:ext cx="1834642" cy="47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11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cs typeface="+mn-ea"/>
                <a:sym typeface="Arial" panose="020B0604020202020204" pitchFamily="34" charset="0"/>
              </a:rPr>
              <a:t>月度考核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7849252" y="3448256"/>
            <a:ext cx="1834642" cy="47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11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cs typeface="+mn-ea"/>
                <a:sym typeface="Arial" panose="020B0604020202020204" pitchFamily="34" charset="0"/>
              </a:rPr>
              <a:t>工作例会</a:t>
            </a:r>
            <a:endParaRPr lang="zh-CN" altLang="bg-BG" sz="2110" dirty="0">
              <a:solidFill>
                <a:schemeClr val="tx1">
                  <a:lumMod val="75000"/>
                  <a:lumOff val="25000"/>
                </a:schemeClr>
              </a:solidFill>
              <a:latin typeface="字体视界-简圆体" panose="02010601030101010101" pitchFamily="2" charset="-122"/>
              <a:ea typeface="字体视界-简圆体" panose="0201060103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411084" y="3905645"/>
            <a:ext cx="1834642" cy="47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11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cs typeface="+mn-ea"/>
                <a:sym typeface="Arial" panose="020B0604020202020204" pitchFamily="34" charset="0"/>
              </a:rPr>
              <a:t>外出学习</a:t>
            </a:r>
            <a:endParaRPr lang="zh-CN" altLang="bg-BG" sz="2110" dirty="0">
              <a:solidFill>
                <a:schemeClr val="tx1">
                  <a:lumMod val="75000"/>
                  <a:lumOff val="25000"/>
                </a:schemeClr>
              </a:solidFill>
              <a:latin typeface="字体视界-简圆体" panose="02010601030101010101" pitchFamily="2" charset="-122"/>
              <a:ea typeface="字体视界-简圆体" panose="0201060103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49252" y="3884870"/>
            <a:ext cx="1834642" cy="47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11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cs typeface="+mn-ea"/>
                <a:sym typeface="Arial" panose="020B0604020202020204" pitchFamily="34" charset="0"/>
              </a:rPr>
              <a:t>心得汇报</a:t>
            </a:r>
            <a:endParaRPr lang="zh-CN" altLang="bg-BG" sz="2110" dirty="0">
              <a:solidFill>
                <a:schemeClr val="tx1">
                  <a:lumMod val="75000"/>
                  <a:lumOff val="25000"/>
                </a:schemeClr>
              </a:solidFill>
              <a:latin typeface="字体视界-简圆体" panose="02010601030101010101" pitchFamily="2" charset="-122"/>
              <a:ea typeface="字体视界-简圆体" panose="02010601030101010101" pitchFamily="2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/>
      <p:bldP spid="12" grpId="0" bldLvl="0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54563" y="259168"/>
            <a:ext cx="11515260" cy="62825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25400" dir="8100000" algn="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体视界-紫水晶体" panose="02010601030101010101" pitchFamily="2" charset="-122"/>
              <a:ea typeface="字体视界-紫水晶体" panose="02010601030101010101" pitchFamily="2" charset="-122"/>
            </a:endParaRPr>
          </a:p>
        </p:txBody>
      </p:sp>
      <p:sp>
        <p:nvSpPr>
          <p:cNvPr id="18" name="文本框 6"/>
          <p:cNvSpPr>
            <a:spLocks noChangeArrowheads="1"/>
          </p:cNvSpPr>
          <p:nvPr/>
        </p:nvSpPr>
        <p:spPr bwMode="auto">
          <a:xfrm>
            <a:off x="4642504" y="435981"/>
            <a:ext cx="3098165" cy="508000"/>
          </a:xfrm>
          <a:prstGeom prst="rect">
            <a:avLst/>
          </a:prstGeom>
          <a:noFill/>
          <a:ln>
            <a:noFill/>
          </a:ln>
        </p:spPr>
        <p:txBody>
          <a:bodyPr wrap="square" lIns="77744" tIns="38871" rIns="77744" bIns="38871">
            <a:spAutoFit/>
          </a:bodyPr>
          <a:lstStyle/>
          <a:p>
            <a:pPr defTabSz="1096645"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sym typeface="+mn-ea"/>
              </a:rPr>
              <a:t>提高管理业务水平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53317" y="1628793"/>
            <a:ext cx="4865219" cy="21209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latinLnBrk="0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要求护士长手册每月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日前交护理部进行考核，并根据护士长订出的适合科室的年计划、季安排、月计划重点进行督促实施，并监测实施效果，要求护士长把每月工作做一小结，以利于总结经验，开展工作。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53318" y="3874279"/>
            <a:ext cx="4865218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latinLnBrk="0" hangingPunct="1">
              <a:lnSpc>
                <a:spcPct val="150000"/>
              </a:lnSpc>
            </a:pPr>
            <a:r>
              <a:rPr lang="zh-CN" altLang="en-US" dirty="0">
                <a:ea typeface="等线" panose="02010600030101010101" pitchFamily="2" charset="-122"/>
                <a:sym typeface="+mn-ea"/>
              </a:rPr>
              <a:t>按等级医院要求每周召开护士长例会一次，内容为：安排本周工作重点，总结上周工作中存在的优缺点，并提出相应的整改措施，向各护士长反馈护理质控检查情况，并学习护士长管理相关资料。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587" y="1323061"/>
            <a:ext cx="5102435" cy="5102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29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8" grpId="0" bldLvl="0" autoUpdateAnimBg="0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独角兽创意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1148</Words>
  <Application>Microsoft Office PowerPoint</Application>
  <PresentationFormat>宽屏</PresentationFormat>
  <Paragraphs>188</Paragraphs>
  <Slides>23</Slides>
  <Notes>23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Arial</vt:lpstr>
      <vt:lpstr>Impact</vt:lpstr>
      <vt:lpstr>微软雅黑</vt:lpstr>
      <vt:lpstr>Leelawadee</vt:lpstr>
      <vt:lpstr>字体视界-紫水晶体</vt:lpstr>
      <vt:lpstr>等线</vt:lpstr>
      <vt:lpstr>等线 Light</vt:lpstr>
      <vt:lpstr>Wingdings</vt:lpstr>
      <vt:lpstr>字体视界-简圆体</vt:lpstr>
      <vt:lpstr>Raleway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独角兽创意</dc:title>
  <dc:creator>Vagun Vagun</dc:creator>
  <cp:lastModifiedBy>天 下</cp:lastModifiedBy>
  <cp:revision>66</cp:revision>
  <dcterms:created xsi:type="dcterms:W3CDTF">2019-07-29T02:38:00Z</dcterms:created>
  <dcterms:modified xsi:type="dcterms:W3CDTF">2021-03-10T16:48:37Z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