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81541A-1A92-4B64-920C-55F5509D39A6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E13E4F-FB06-4C71-B62B-7F439983248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6384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478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7628467" y="365125"/>
            <a:ext cx="886883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1585381" y="365125"/>
            <a:ext cx="5949952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5632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 hasCustomPrompt="1"/>
          </p:nvPr>
        </p:nvSpPr>
        <p:spPr>
          <a:xfrm>
            <a:off x="1574006" y="2108199"/>
            <a:ext cx="5995988" cy="1235075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tx2"/>
                </a:solidFill>
                <a:effectLst/>
              </a:defRPr>
            </a:lvl1pPr>
          </a:lstStyle>
          <a:p>
            <a:r>
              <a:rPr lang="zh-CN" altLang="en-US" dirty="0"/>
              <a:t>此处添加您的标题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 hasCustomPrompt="1"/>
          </p:nvPr>
        </p:nvSpPr>
        <p:spPr>
          <a:xfrm>
            <a:off x="3038169" y="3400425"/>
            <a:ext cx="3067663" cy="357478"/>
          </a:xfrm>
          <a:prstGeom prst="roundRect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单击此处添加您的副标题</a:t>
            </a:r>
            <a:endParaRPr lang="en-US" altLang="zh-CN" dirty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9619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049867" y="1244600"/>
            <a:ext cx="3810000" cy="49323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4889499" y="1244600"/>
            <a:ext cx="3820587" cy="49323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1098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727199" y="118532"/>
            <a:ext cx="6984076" cy="71702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76" y="1376362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824576" y="2200274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884" y="1376362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4823884" y="2200274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0122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3728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CF8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2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0875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858442" y="533402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4115992" y="1063628"/>
            <a:ext cx="4629150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858442" y="2133602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6750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934644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4082125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934644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3937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7476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CF8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425977" y="339794"/>
            <a:ext cx="8292045" cy="6535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idx="1"/>
          </p:nvPr>
        </p:nvSpPr>
        <p:spPr>
          <a:xfrm>
            <a:off x="419098" y="1162050"/>
            <a:ext cx="8292045" cy="51943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</p:spTree>
    <p:extLst>
      <p:ext uri="{BB962C8B-B14F-4D97-AF65-F5344CB8AC3E}">
        <p14:creationId xmlns:p14="http://schemas.microsoft.com/office/powerpoint/2010/main" val="2003661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accent1"/>
          </a:solidFill>
          <a:effectLst/>
          <a:latin typeface="+mj-ea"/>
          <a:ea typeface="+mj-ea"/>
          <a:cs typeface="+mj-cs"/>
        </a:defRPr>
      </a:lvl1pPr>
    </p:titleStyle>
    <p:bodyStyle>
      <a:lvl1pPr marL="357188" indent="-357188" algn="just" defTabSz="914400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Clr>
          <a:schemeClr val="accent1"/>
        </a:buClr>
        <a:buSzPct val="80000"/>
        <a:buFont typeface="Wingdings" panose="05000000000000000000" pitchFamily="2" charset="2"/>
        <a:buChar char="l"/>
        <a:defRPr lang="zh-CN" altLang="en-US" sz="2400" b="1" kern="1200" baseline="0" dirty="0" smtClean="0">
          <a:solidFill>
            <a:schemeClr val="accent1"/>
          </a:solidFill>
          <a:latin typeface="+mn-ea"/>
          <a:ea typeface="+mn-ea"/>
          <a:cs typeface="+mn-cs"/>
        </a:defRPr>
      </a:lvl1pPr>
      <a:lvl2pPr marL="357188" indent="-357188" algn="just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accent2">
            <a:lumMod val="60000"/>
            <a:lumOff val="40000"/>
          </a:schemeClr>
        </a:buClr>
        <a:buFont typeface="幼圆" panose="02010509060101010101" pitchFamily="49" charset="-122"/>
        <a:buChar char=" "/>
        <a:defRPr sz="1600" kern="1200" baseline="0">
          <a:solidFill>
            <a:schemeClr val="tx1"/>
          </a:solidFill>
          <a:latin typeface="+mn-ea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任意多边形 37"/>
          <p:cNvSpPr/>
          <p:nvPr/>
        </p:nvSpPr>
        <p:spPr>
          <a:xfrm>
            <a:off x="2963863" y="2049463"/>
            <a:ext cx="1582737" cy="1582737"/>
          </a:xfrm>
          <a:custGeom>
            <a:avLst/>
            <a:gdLst>
              <a:gd name="connsiteX0" fmla="*/ 1583559 w 1583559"/>
              <a:gd name="connsiteY0" fmla="*/ 0 h 1583558"/>
              <a:gd name="connsiteX1" fmla="*/ 1583559 w 1583559"/>
              <a:gd name="connsiteY1" fmla="*/ 1583558 h 1583558"/>
              <a:gd name="connsiteX2" fmla="*/ 0 w 1583559"/>
              <a:gd name="connsiteY2" fmla="*/ 1583558 h 1583558"/>
              <a:gd name="connsiteX3" fmla="*/ 1583559 w 1583559"/>
              <a:gd name="connsiteY3" fmla="*/ 0 h 1583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3559" h="1583558">
                <a:moveTo>
                  <a:pt x="1583559" y="0"/>
                </a:moveTo>
                <a:lnTo>
                  <a:pt x="1583559" y="1583558"/>
                </a:lnTo>
                <a:lnTo>
                  <a:pt x="0" y="1583558"/>
                </a:lnTo>
                <a:cubicBezTo>
                  <a:pt x="0" y="708983"/>
                  <a:pt x="708984" y="0"/>
                  <a:pt x="158355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600" dirty="0">
                <a:solidFill>
                  <a:srgbClr val="FFFFFF"/>
                </a:solidFill>
                <a:latin typeface="+mj-lt"/>
              </a:rPr>
              <a:t>S</a:t>
            </a:r>
            <a:endParaRPr lang="zh-CN" altLang="en-US" sz="3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4" name="任意多边形 33"/>
          <p:cNvSpPr/>
          <p:nvPr/>
        </p:nvSpPr>
        <p:spPr>
          <a:xfrm>
            <a:off x="4667250" y="2049463"/>
            <a:ext cx="1584325" cy="1582737"/>
          </a:xfrm>
          <a:custGeom>
            <a:avLst/>
            <a:gdLst>
              <a:gd name="connsiteX0" fmla="*/ 0 w 1583559"/>
              <a:gd name="connsiteY0" fmla="*/ 0 h 1583558"/>
              <a:gd name="connsiteX1" fmla="*/ 1583559 w 1583559"/>
              <a:gd name="connsiteY1" fmla="*/ 1583558 h 1583558"/>
              <a:gd name="connsiteX2" fmla="*/ 0 w 1583559"/>
              <a:gd name="connsiteY2" fmla="*/ 1583558 h 1583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3559" h="1583558">
                <a:moveTo>
                  <a:pt x="0" y="0"/>
                </a:moveTo>
                <a:cubicBezTo>
                  <a:pt x="874575" y="0"/>
                  <a:pt x="1583559" y="708983"/>
                  <a:pt x="1583559" y="1583558"/>
                </a:cubicBezTo>
                <a:lnTo>
                  <a:pt x="0" y="1583558"/>
                </a:lnTo>
                <a:close/>
              </a:path>
            </a:pathLst>
          </a:custGeom>
          <a:solidFill>
            <a:srgbClr val="D4D5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600" dirty="0">
                <a:solidFill>
                  <a:srgbClr val="FFFFFF"/>
                </a:solidFill>
                <a:latin typeface="+mj-lt"/>
              </a:rPr>
              <a:t>T</a:t>
            </a:r>
            <a:endParaRPr lang="zh-CN" altLang="en-US" sz="3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05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SWOT</a:t>
            </a:r>
            <a:r>
              <a:rPr lang="zh-CN" altLang="en-US" sz="4000" dirty="0"/>
              <a:t>分析</a:t>
            </a:r>
          </a:p>
        </p:txBody>
      </p:sp>
      <p:sp>
        <p:nvSpPr>
          <p:cNvPr id="15" name="任意多边形 14"/>
          <p:cNvSpPr/>
          <p:nvPr/>
        </p:nvSpPr>
        <p:spPr>
          <a:xfrm>
            <a:off x="4667250" y="3748088"/>
            <a:ext cx="1584325" cy="1582737"/>
          </a:xfrm>
          <a:custGeom>
            <a:avLst/>
            <a:gdLst>
              <a:gd name="connsiteX0" fmla="*/ 0 w 1583559"/>
              <a:gd name="connsiteY0" fmla="*/ 0 h 1583558"/>
              <a:gd name="connsiteX1" fmla="*/ 1583559 w 1583559"/>
              <a:gd name="connsiteY1" fmla="*/ 0 h 1583558"/>
              <a:gd name="connsiteX2" fmla="*/ 0 w 1583559"/>
              <a:gd name="connsiteY2" fmla="*/ 1583558 h 1583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3559" h="1583558">
                <a:moveTo>
                  <a:pt x="0" y="0"/>
                </a:moveTo>
                <a:lnTo>
                  <a:pt x="1583559" y="0"/>
                </a:lnTo>
                <a:cubicBezTo>
                  <a:pt x="1583559" y="874575"/>
                  <a:pt x="874575" y="1583558"/>
                  <a:pt x="0" y="1583558"/>
                </a:cubicBezTo>
                <a:close/>
              </a:path>
            </a:pathLst>
          </a:custGeom>
          <a:solidFill>
            <a:srgbClr val="D4D5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HK" sz="3600" dirty="0">
                <a:solidFill>
                  <a:srgbClr val="FFFFFF"/>
                </a:solidFill>
                <a:latin typeface="+mj-lt"/>
              </a:rPr>
              <a:t>O</a:t>
            </a:r>
            <a:endParaRPr lang="zh-HK" altLang="en-US" sz="3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任意多边形 10"/>
          <p:cNvSpPr/>
          <p:nvPr/>
        </p:nvSpPr>
        <p:spPr>
          <a:xfrm flipH="1">
            <a:off x="2963863" y="3748088"/>
            <a:ext cx="1582737" cy="1582737"/>
          </a:xfrm>
          <a:custGeom>
            <a:avLst/>
            <a:gdLst>
              <a:gd name="connsiteX0" fmla="*/ 1583553 w 1583553"/>
              <a:gd name="connsiteY0" fmla="*/ 0 h 1583440"/>
              <a:gd name="connsiteX1" fmla="*/ 0 w 1583553"/>
              <a:gd name="connsiteY1" fmla="*/ 0 h 1583440"/>
              <a:gd name="connsiteX2" fmla="*/ 0 w 1583553"/>
              <a:gd name="connsiteY2" fmla="*/ 1583440 h 1583440"/>
              <a:gd name="connsiteX3" fmla="*/ 1575383 w 1583553"/>
              <a:gd name="connsiteY3" fmla="*/ 161792 h 1583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3553" h="1583440">
                <a:moveTo>
                  <a:pt x="1583553" y="0"/>
                </a:moveTo>
                <a:lnTo>
                  <a:pt x="0" y="0"/>
                </a:lnTo>
                <a:lnTo>
                  <a:pt x="0" y="1583440"/>
                </a:lnTo>
                <a:cubicBezTo>
                  <a:pt x="819914" y="1583440"/>
                  <a:pt x="1494289" y="960311"/>
                  <a:pt x="1575383" y="161792"/>
                </a:cubicBezTo>
                <a:close/>
              </a:path>
            </a:pathLst>
          </a:custGeom>
          <a:solidFill>
            <a:srgbClr val="D4D5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HK" sz="3600" dirty="0">
                <a:solidFill>
                  <a:srgbClr val="FFFFFF"/>
                </a:solidFill>
                <a:latin typeface="+mj-lt"/>
              </a:rPr>
              <a:t>W</a:t>
            </a:r>
            <a:endParaRPr lang="zh-HK" altLang="en-US" sz="3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3775075" y="2865438"/>
            <a:ext cx="1651000" cy="1649412"/>
          </a:xfrm>
          <a:prstGeom prst="ellipse">
            <a:avLst/>
          </a:prstGeom>
          <a:solidFill>
            <a:srgbClr val="FFFFFF"/>
          </a:solidFill>
          <a:ln w="38100">
            <a:noFill/>
          </a:ln>
          <a:effectLst>
            <a:outerShdw blurRad="63500" sx="102000" sy="102000" algn="ctr" rotWithShape="0">
              <a:schemeClr val="tx1">
                <a:lumMod val="60000"/>
                <a:lumOff val="4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环境</a:t>
            </a:r>
            <a:endParaRPr lang="en-US" altLang="zh-CN" sz="2800" b="1" dirty="0">
              <a:solidFill>
                <a:schemeClr val="accent1">
                  <a:lumMod val="75000"/>
                </a:schemeClr>
              </a:solidFill>
              <a:latin typeface="+mj-ea"/>
              <a:ea typeface="+mj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分析</a:t>
            </a:r>
            <a:endParaRPr lang="zh-HK" altLang="en-US" sz="2800" b="1" dirty="0">
              <a:solidFill>
                <a:schemeClr val="accent1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725488" y="1914525"/>
            <a:ext cx="21717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dirty="0">
                <a:solidFill>
                  <a:schemeClr val="accent1"/>
                </a:solidFill>
                <a:latin typeface="+mj-ea"/>
                <a:ea typeface="+mj-ea"/>
              </a:rPr>
              <a:t>优势</a:t>
            </a:r>
            <a:endParaRPr lang="zh-HK" altLang="en-US" b="1" dirty="0">
              <a:solidFill>
                <a:schemeClr val="accent1"/>
              </a:solidFill>
              <a:latin typeface="+mj-ea"/>
              <a:ea typeface="+mj-ea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822325" y="2287588"/>
            <a:ext cx="2124075" cy="460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HK" altLang="en-US">
              <a:solidFill>
                <a:srgbClr val="7C233E"/>
              </a:solidFill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725488" y="4762500"/>
            <a:ext cx="2116137" cy="738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latin typeface="+mn-ea"/>
                <a:ea typeface="+mn-ea"/>
              </a:rPr>
              <a:t>设备老化；管理混乱；资金短缺；经营不善；产品积压；竞争力差等。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725488" y="4329113"/>
            <a:ext cx="21717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dirty="0">
                <a:latin typeface="+mj-ea"/>
                <a:ea typeface="+mj-ea"/>
              </a:rPr>
              <a:t>劣势</a:t>
            </a:r>
            <a:endParaRPr lang="zh-HK" altLang="en-US" b="1" dirty="0">
              <a:latin typeface="+mj-ea"/>
              <a:ea typeface="+mj-ea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822325" y="4711700"/>
            <a:ext cx="2124075" cy="46038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HK" altLang="en-US">
              <a:solidFill>
                <a:srgbClr val="7C233E"/>
              </a:solidFill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725488" y="2346325"/>
            <a:ext cx="2228850" cy="8032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latin typeface="+mn-ea"/>
                <a:ea typeface="+mn-ea"/>
              </a:rPr>
              <a:t>有利的竞争态势；充足的财政来源；良好的企业形象；产品质量等。</a:t>
            </a:r>
          </a:p>
        </p:txBody>
      </p:sp>
      <p:sp>
        <p:nvSpPr>
          <p:cNvPr id="52" name="矩形 51"/>
          <p:cNvSpPr/>
          <p:nvPr/>
        </p:nvSpPr>
        <p:spPr>
          <a:xfrm>
            <a:off x="6169025" y="4762500"/>
            <a:ext cx="2246313" cy="8032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latin typeface="+mn-ea"/>
                <a:ea typeface="+mn-ea"/>
              </a:rPr>
              <a:t>新产品；新市场；新需求；外国市场壁垒解除；竞争对手失误等。</a:t>
            </a:r>
          </a:p>
        </p:txBody>
      </p:sp>
      <p:sp>
        <p:nvSpPr>
          <p:cNvPr id="53" name="文本框 52"/>
          <p:cNvSpPr txBox="1"/>
          <p:nvPr/>
        </p:nvSpPr>
        <p:spPr>
          <a:xfrm>
            <a:off x="6169025" y="4329113"/>
            <a:ext cx="21717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dirty="0">
                <a:latin typeface="+mj-ea"/>
                <a:ea typeface="+mj-ea"/>
              </a:rPr>
              <a:t>机会</a:t>
            </a:r>
            <a:endParaRPr lang="zh-HK" altLang="en-US" b="1" dirty="0">
              <a:latin typeface="+mj-ea"/>
              <a:ea typeface="+mj-ea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6259513" y="4710113"/>
            <a:ext cx="2124075" cy="46037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HK" altLang="en-US">
              <a:solidFill>
                <a:srgbClr val="7C233E"/>
              </a:solidFill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6169025" y="2346325"/>
            <a:ext cx="2246313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latin typeface="+mn-ea"/>
                <a:ea typeface="+mn-ea"/>
              </a:rPr>
              <a:t>新的竞争对手；替代产品增多；市场紧缩；行业政策变化；经济衰退；客户偏好改变；突发事件等。</a:t>
            </a:r>
          </a:p>
        </p:txBody>
      </p:sp>
      <p:sp>
        <p:nvSpPr>
          <p:cNvPr id="56" name="文本框 55"/>
          <p:cNvSpPr txBox="1"/>
          <p:nvPr/>
        </p:nvSpPr>
        <p:spPr>
          <a:xfrm>
            <a:off x="6169025" y="1914525"/>
            <a:ext cx="21717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dirty="0">
                <a:latin typeface="+mj-ea"/>
                <a:ea typeface="+mj-ea"/>
              </a:rPr>
              <a:t>威胁</a:t>
            </a:r>
            <a:endParaRPr lang="zh-HK" altLang="en-US" b="1" dirty="0">
              <a:latin typeface="+mj-ea"/>
              <a:ea typeface="+mj-ea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6267450" y="2287588"/>
            <a:ext cx="2124075" cy="46037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HK" altLang="en-US">
              <a:solidFill>
                <a:srgbClr val="00B05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"/>
    </mc:Choice>
    <mc:Fallback xmlns="">
      <p:transition advTm="2000"/>
    </mc:Fallback>
  </mc:AlternateContent>
</p:sld>
</file>

<file path=ppt/theme/theme1.xml><?xml version="1.0" encoding="utf-8"?>
<a:theme xmlns:a="http://schemas.openxmlformats.org/drawingml/2006/main" name="A000120140530A99PPBG">
  <a:themeElements>
    <a:clrScheme name="自定义 440">
      <a:dk1>
        <a:srgbClr val="5F5F5F"/>
      </a:dk1>
      <a:lt1>
        <a:srgbClr val="FFFFFF"/>
      </a:lt1>
      <a:dk2>
        <a:srgbClr val="5F5F5F"/>
      </a:dk2>
      <a:lt2>
        <a:srgbClr val="FFFFFF"/>
      </a:lt2>
      <a:accent1>
        <a:srgbClr val="DC5C31"/>
      </a:accent1>
      <a:accent2>
        <a:srgbClr val="EA9B26"/>
      </a:accent2>
      <a:accent3>
        <a:srgbClr val="D36D8D"/>
      </a:accent3>
      <a:accent4>
        <a:srgbClr val="D46E5A"/>
      </a:accent4>
      <a:accent5>
        <a:srgbClr val="92D050"/>
      </a:accent5>
      <a:accent6>
        <a:srgbClr val="AA5ED4"/>
      </a:accent6>
      <a:hlink>
        <a:srgbClr val="00B0F0"/>
      </a:hlink>
      <a:folHlink>
        <a:srgbClr val="AFB2B4"/>
      </a:folHlink>
    </a:clrScheme>
    <a:fontScheme name="自定义 13">
      <a:majorFont>
        <a:latin typeface="Castellar"/>
        <a:ea typeface="微软雅黑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A000120150324A12PPBG</Template>
  <TotalTime>67</TotalTime>
  <Words>93</Words>
  <Application>Microsoft Office PowerPoint</Application>
  <PresentationFormat>全屏显示(4:3)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宋体</vt:lpstr>
      <vt:lpstr>微软雅黑</vt:lpstr>
      <vt:lpstr>幼圆</vt:lpstr>
      <vt:lpstr>Arial</vt:lpstr>
      <vt:lpstr>Calibri</vt:lpstr>
      <vt:lpstr>Castellar</vt:lpstr>
      <vt:lpstr>Wingdings</vt:lpstr>
      <vt:lpstr>A000120140530A99PPBG</vt:lpstr>
      <vt:lpstr>SWOT分析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SWOT分析</dc:title>
  <cp:lastModifiedBy>Mloong</cp:lastModifiedBy>
  <cp:revision>19</cp:revision>
  <dcterms:modified xsi:type="dcterms:W3CDTF">2018-07-26T01:26:59Z</dcterms:modified>
</cp:coreProperties>
</file>