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12" r:id="rId2"/>
  </p:sldIdLst>
  <p:sldSz cx="9144000" cy="6858000" type="screen4x3"/>
  <p:notesSz cx="6858000" cy="9144000"/>
  <p:custDataLst>
    <p:tags r:id="rId4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F0"/>
    <a:srgbClr val="D99694"/>
    <a:srgbClr val="F2F2F2"/>
    <a:srgbClr val="AAE600"/>
    <a:srgbClr val="FFFFFF"/>
    <a:srgbClr val="D9D9D9"/>
    <a:srgbClr val="000000"/>
    <a:srgbClr val="4A7EBB"/>
    <a:srgbClr val="BFBFBF"/>
    <a:srgbClr val="DEDE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25" autoAdjust="0"/>
    <p:restoredTop sz="97063" autoAdjust="0"/>
  </p:normalViewPr>
  <p:slideViewPr>
    <p:cSldViewPr snapToObjects="1">
      <p:cViewPr varScale="1">
        <p:scale>
          <a:sx n="72" d="100"/>
          <a:sy n="72" d="100"/>
        </p:scale>
        <p:origin x="143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1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E06C3C-18C0-4C17-91AF-49759180F195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56E578-2192-49C7-BCF7-4E29EF7E10B2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45410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56E578-2192-49C7-BCF7-4E29EF7E10B2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9398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79309" y="32210"/>
            <a:ext cx="8229600" cy="1143000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chemeClr val="bg1">
                    <a:lumMod val="65000"/>
                  </a:schemeClr>
                </a:solidFill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6A324B-99B4-42C1-BC50-9DADF8316F4B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053AC-7632-4A5B-A2D6-EFBD0B52C3F8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1371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组合 15"/>
          <p:cNvGrpSpPr/>
          <p:nvPr userDrawn="1"/>
        </p:nvGrpSpPr>
        <p:grpSpPr>
          <a:xfrm>
            <a:off x="495161" y="6453336"/>
            <a:ext cx="1816809" cy="246856"/>
            <a:chOff x="4843424" y="6383787"/>
            <a:chExt cx="1816809" cy="246856"/>
          </a:xfrm>
        </p:grpSpPr>
        <p:pic>
          <p:nvPicPr>
            <p:cNvPr id="17" name="Picture 2" descr="H:\桌面\design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40153" y="6383787"/>
              <a:ext cx="720080" cy="246856"/>
            </a:xfrm>
            <a:prstGeom prst="rect">
              <a:avLst/>
            </a:prstGeom>
            <a:noFill/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8" name="Picture 3" descr="H:\桌面\tanker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43424" y="6383787"/>
              <a:ext cx="1101372" cy="219487"/>
            </a:xfrm>
            <a:prstGeom prst="rect">
              <a:avLst/>
            </a:prstGeom>
            <a:noFill/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" name="矩形 6"/>
          <p:cNvSpPr/>
          <p:nvPr userDrawn="1"/>
        </p:nvSpPr>
        <p:spPr>
          <a:xfrm>
            <a:off x="465693" y="6356350"/>
            <a:ext cx="1846277" cy="3438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053AC-7632-4A5B-A2D6-EFBD0B52C3F8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6A324B-99B4-42C1-BC50-9DADF8316F4B}" type="datetimeFigureOut">
              <a:rPr lang="zh-CN" altLang="en-US" smtClean="0"/>
              <a:pPr/>
              <a:t>2018/7/26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3" name="TextBox 12"/>
          <p:cNvSpPr txBox="1"/>
          <p:nvPr userDrawn="1"/>
        </p:nvSpPr>
        <p:spPr>
          <a:xfrm>
            <a:off x="7092280" y="0"/>
            <a:ext cx="159530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>
                <a:solidFill>
                  <a:schemeClr val="bg1"/>
                </a:solidFill>
                <a:effectLst/>
                <a:latin typeface="Verdana" pitchFamily="34" charset="0"/>
                <a:cs typeface="Verdana" pitchFamily="34" charset="0"/>
              </a:rPr>
              <a:t>Tankertanker</a:t>
            </a:r>
            <a:r>
              <a:rPr lang="en-US" altLang="zh-CN" sz="1050" baseline="0" dirty="0">
                <a:solidFill>
                  <a:schemeClr val="bg1"/>
                </a:solidFill>
                <a:effectLst/>
                <a:latin typeface="Verdana" pitchFamily="34" charset="0"/>
                <a:cs typeface="Verdana" pitchFamily="34" charset="0"/>
              </a:rPr>
              <a:t> Design</a:t>
            </a:r>
            <a:endParaRPr lang="zh-CN" altLang="en-US" sz="1050" dirty="0">
              <a:solidFill>
                <a:schemeClr val="bg1"/>
              </a:solidFill>
              <a:effectLst/>
              <a:latin typeface="Verdana" pitchFamily="34" charset="0"/>
              <a:cs typeface="Verdana" pitchFamily="34" charset="0"/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465693" y="1135377"/>
            <a:ext cx="1595309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050" dirty="0">
                <a:solidFill>
                  <a:schemeClr val="bg1"/>
                </a:solidFill>
                <a:effectLst/>
                <a:latin typeface="Verdana" pitchFamily="34" charset="0"/>
                <a:cs typeface="Verdana" pitchFamily="34" charset="0"/>
              </a:rPr>
              <a:t>Tankertanker</a:t>
            </a:r>
            <a:r>
              <a:rPr lang="en-US" altLang="zh-CN" sz="1050" baseline="0" dirty="0">
                <a:solidFill>
                  <a:schemeClr val="bg1"/>
                </a:solidFill>
                <a:effectLst/>
                <a:latin typeface="Verdana" pitchFamily="34" charset="0"/>
                <a:cs typeface="Verdana" pitchFamily="34" charset="0"/>
              </a:rPr>
              <a:t> Design</a:t>
            </a:r>
            <a:endParaRPr lang="zh-CN" altLang="en-US" sz="1050" dirty="0">
              <a:solidFill>
                <a:schemeClr val="bg1"/>
              </a:solidFill>
              <a:effectLst/>
              <a:latin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298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SWOT</a:t>
            </a:r>
            <a:r>
              <a:rPr lang="zh-CN" altLang="en-US" dirty="0"/>
              <a:t>分析图</a:t>
            </a:r>
          </a:p>
        </p:txBody>
      </p:sp>
      <p:sp>
        <p:nvSpPr>
          <p:cNvPr id="79" name="矩形 78"/>
          <p:cNvSpPr/>
          <p:nvPr/>
        </p:nvSpPr>
        <p:spPr>
          <a:xfrm>
            <a:off x="1566000" y="1963436"/>
            <a:ext cx="2952000" cy="1537572"/>
          </a:xfrm>
          <a:prstGeom prst="rect">
            <a:avLst/>
          </a:prstGeom>
          <a:solidFill>
            <a:srgbClr val="00B0F0"/>
          </a:solidFill>
          <a:ln w="25400" cap="flat" cmpd="sng" algn="ctr">
            <a:solidFill>
              <a:schemeClr val="bg1">
                <a:lumMod val="85000"/>
              </a:schemeClr>
            </a:solidFill>
            <a:prstDash val="soli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0" name="矩形 79"/>
          <p:cNvSpPr/>
          <p:nvPr/>
        </p:nvSpPr>
        <p:spPr>
          <a:xfrm>
            <a:off x="1566000" y="3691628"/>
            <a:ext cx="2952000" cy="1537572"/>
          </a:xfrm>
          <a:prstGeom prst="rect">
            <a:avLst/>
          </a:prstGeom>
          <a:solidFill>
            <a:srgbClr val="92D050"/>
          </a:solidFill>
          <a:ln w="25400" cap="flat" cmpd="sng" algn="ctr">
            <a:solidFill>
              <a:schemeClr val="bg1">
                <a:lumMod val="85000"/>
              </a:schemeClr>
            </a:solidFill>
            <a:prstDash val="soli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2" name="矩形 81"/>
          <p:cNvSpPr/>
          <p:nvPr/>
        </p:nvSpPr>
        <p:spPr>
          <a:xfrm>
            <a:off x="4716016" y="1963436"/>
            <a:ext cx="2952000" cy="1537572"/>
          </a:xfrm>
          <a:prstGeom prst="rect">
            <a:avLst/>
          </a:prstGeom>
          <a:solidFill>
            <a:srgbClr val="FFC000"/>
          </a:solidFill>
          <a:ln w="25400" cap="flat" cmpd="sng" algn="ctr">
            <a:solidFill>
              <a:schemeClr val="bg1">
                <a:lumMod val="85000"/>
              </a:schemeClr>
            </a:solidFill>
            <a:prstDash val="solid"/>
          </a:ln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3" name="矩形 82"/>
          <p:cNvSpPr/>
          <p:nvPr/>
        </p:nvSpPr>
        <p:spPr>
          <a:xfrm>
            <a:off x="4716016" y="3691628"/>
            <a:ext cx="2952000" cy="153757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25400" cap="flat" cmpd="sng" algn="ctr">
            <a:solidFill>
              <a:schemeClr val="bg1">
                <a:lumMod val="85000"/>
              </a:schemeClr>
            </a:solidFill>
            <a:prstDash val="solid"/>
          </a:ln>
          <a:effectLst>
            <a:outerShdw blurRad="76200" dir="18900000" sy="23000" kx="-1200000" algn="bl" rotWithShape="0">
              <a:schemeClr val="bg1">
                <a:lumMod val="50000"/>
                <a:alpha val="20000"/>
              </a:scheme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04" name="矩形 103"/>
          <p:cNvSpPr/>
          <p:nvPr/>
        </p:nvSpPr>
        <p:spPr>
          <a:xfrm>
            <a:off x="1823668" y="2276872"/>
            <a:ext cx="1596912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000" spc="-15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STRENGTHS</a:t>
            </a:r>
          </a:p>
          <a:p>
            <a:pPr>
              <a:defRPr/>
            </a:pPr>
            <a:r>
              <a:rPr kumimoji="0" lang="en-US" altLang="zh-CN" sz="2000" b="0" i="0" u="none" strike="noStrike" kern="0" cap="none" spc="-15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-</a:t>
            </a:r>
          </a:p>
          <a:p>
            <a:pPr>
              <a:defRPr/>
            </a:pPr>
            <a:r>
              <a:rPr lang="en-US" altLang="zh-CN" sz="2000" kern="0" spc="-15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endParaRPr kumimoji="0" lang="zh-CN" altLang="en-US" sz="2000" b="0" i="0" u="none" strike="noStrike" kern="0" cap="none" spc="-150" normalizeH="0" baseline="0" noProof="0" dirty="0">
              <a:ln>
                <a:noFill/>
              </a:ln>
              <a:solidFill>
                <a:sysClr val="window" lastClr="FFFFFF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07" name="矩形 106"/>
          <p:cNvSpPr/>
          <p:nvPr/>
        </p:nvSpPr>
        <p:spPr>
          <a:xfrm>
            <a:off x="5508104" y="2276872"/>
            <a:ext cx="1792478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000" kern="0" spc="-150" dirty="0">
                <a:solidFill>
                  <a:sysClr val="window" lastClr="FF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WEAKNESSES</a:t>
            </a:r>
          </a:p>
          <a:p>
            <a:pPr>
              <a:defRPr/>
            </a:pPr>
            <a:r>
              <a:rPr kumimoji="0" lang="en-US" altLang="zh-CN" sz="2000" b="0" i="0" u="none" strike="noStrike" kern="0" cap="none" spc="-15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-</a:t>
            </a:r>
          </a:p>
          <a:p>
            <a:pPr>
              <a:defRPr/>
            </a:pPr>
            <a:r>
              <a:rPr lang="en-US" altLang="zh-CN" sz="2000" kern="0" spc="-150" dirty="0">
                <a:solidFill>
                  <a:sysClr val="window" lastClr="FF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endParaRPr kumimoji="0" lang="zh-CN" altLang="en-US" sz="2000" b="0" i="0" u="none" strike="noStrike" kern="0" cap="none" spc="-150" normalizeH="0" baseline="0" noProof="0" dirty="0">
              <a:ln>
                <a:noFill/>
              </a:ln>
              <a:solidFill>
                <a:sysClr val="window" lastClr="FFFFFF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09" name="矩形 108"/>
          <p:cNvSpPr/>
          <p:nvPr/>
        </p:nvSpPr>
        <p:spPr>
          <a:xfrm>
            <a:off x="1820595" y="3933056"/>
            <a:ext cx="2031325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2000" kern="0" spc="-150" dirty="0">
                <a:solidFill>
                  <a:sysClr val="window" lastClr="FF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OPPORTUNITIES</a:t>
            </a:r>
          </a:p>
          <a:p>
            <a:pPr>
              <a:defRPr/>
            </a:pPr>
            <a:r>
              <a:rPr kumimoji="0" lang="en-US" altLang="zh-CN" sz="2000" b="0" i="0" u="none" strike="noStrike" kern="0" cap="none" spc="-15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Arial" pitchFamily="34" charset="0"/>
                <a:cs typeface="Arial" pitchFamily="34" charset="0"/>
              </a:rPr>
              <a:t>-</a:t>
            </a:r>
          </a:p>
          <a:p>
            <a:pPr>
              <a:defRPr/>
            </a:pPr>
            <a:r>
              <a:rPr lang="en-US" altLang="zh-CN" sz="2000" kern="0" spc="-150" dirty="0">
                <a:solidFill>
                  <a:sysClr val="window" lastClr="FFFFFF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cs typeface="Arial" pitchFamily="34" charset="0"/>
              </a:rPr>
              <a:t>-</a:t>
            </a:r>
            <a:endParaRPr kumimoji="0" lang="zh-CN" altLang="en-US" sz="2000" b="0" i="0" u="none" strike="noStrike" kern="0" cap="none" spc="-150" normalizeH="0" baseline="0" noProof="0" dirty="0">
              <a:ln>
                <a:noFill/>
              </a:ln>
              <a:solidFill>
                <a:sysClr val="window" lastClr="FFFFFF"/>
              </a:solidFill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11" name="矩形 110"/>
          <p:cNvSpPr/>
          <p:nvPr/>
        </p:nvSpPr>
        <p:spPr>
          <a:xfrm>
            <a:off x="5580047" y="4005064"/>
            <a:ext cx="136633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宋体" pitchFamily="2" charset="-122"/>
                <a:cs typeface="Arial" pitchFamily="34" charset="0"/>
              </a:rPr>
              <a:t>THREATS</a:t>
            </a:r>
          </a:p>
          <a:p>
            <a:r>
              <a:rPr lang="en-US" altLang="zh-CN" sz="2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宋体" pitchFamily="2" charset="-122"/>
                <a:cs typeface="Arial" pitchFamily="34" charset="0"/>
              </a:rPr>
              <a:t>-</a:t>
            </a:r>
          </a:p>
          <a:p>
            <a:r>
              <a:rPr lang="en-US" altLang="zh-CN" sz="2000" dirty="0">
                <a:solidFill>
                  <a:schemeClr val="bg1"/>
                </a:solidFill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latin typeface="Arial" pitchFamily="34" charset="0"/>
                <a:ea typeface="宋体" pitchFamily="2" charset="-122"/>
                <a:cs typeface="Arial" pitchFamily="34" charset="0"/>
              </a:rPr>
              <a:t>-</a:t>
            </a:r>
          </a:p>
        </p:txBody>
      </p:sp>
      <p:sp>
        <p:nvSpPr>
          <p:cNvPr id="3" name="矩形 2"/>
          <p:cNvSpPr/>
          <p:nvPr/>
        </p:nvSpPr>
        <p:spPr>
          <a:xfrm>
            <a:off x="3635896" y="2348880"/>
            <a:ext cx="92525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8000" b="1" cap="none" spc="0" dirty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solidFill>
                  <a:schemeClr val="bg1"/>
                </a:solidFill>
                <a:latin typeface="Arial Black" pitchFamily="34" charset="0"/>
              </a:rPr>
              <a:t>S</a:t>
            </a:r>
            <a:endParaRPr lang="zh-CN" altLang="en-US" sz="8000" b="1" cap="none" spc="0" dirty="0">
              <a:ln w="17780" cmpd="sng">
                <a:solidFill>
                  <a:schemeClr val="bg1"/>
                </a:solidFill>
                <a:prstDash val="solid"/>
                <a:miter lim="800000"/>
              </a:ln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4" name="矩形 33"/>
          <p:cNvSpPr/>
          <p:nvPr/>
        </p:nvSpPr>
        <p:spPr>
          <a:xfrm>
            <a:off x="4729564" y="2420888"/>
            <a:ext cx="1210588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8000" b="1" cap="none" spc="0" dirty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solidFill>
                  <a:schemeClr val="bg1"/>
                </a:solidFill>
                <a:latin typeface="Arial Black" pitchFamily="34" charset="0"/>
              </a:rPr>
              <a:t>W</a:t>
            </a:r>
            <a:endParaRPr lang="zh-CN" altLang="en-US" sz="8000" b="1" cap="none" spc="0" dirty="0">
              <a:ln w="17780" cmpd="sng">
                <a:solidFill>
                  <a:schemeClr val="bg1"/>
                </a:solidFill>
                <a:prstDash val="solid"/>
                <a:miter lim="800000"/>
              </a:ln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5" name="矩形 34"/>
          <p:cNvSpPr/>
          <p:nvPr/>
        </p:nvSpPr>
        <p:spPr>
          <a:xfrm>
            <a:off x="3604941" y="3501008"/>
            <a:ext cx="103906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8000" b="1" cap="none" spc="0" dirty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solidFill>
                  <a:schemeClr val="bg1"/>
                </a:solidFill>
                <a:latin typeface="Arial Black" pitchFamily="34" charset="0"/>
              </a:rPr>
              <a:t>O</a:t>
            </a:r>
            <a:endParaRPr lang="zh-CN" altLang="en-US" sz="8000" b="1" cap="none" spc="0" dirty="0">
              <a:ln w="17780" cmpd="sng">
                <a:solidFill>
                  <a:schemeClr val="bg1"/>
                </a:solidFill>
                <a:prstDash val="solid"/>
                <a:miter lim="800000"/>
              </a:ln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4726867" y="3545721"/>
            <a:ext cx="925253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8000" b="1" cap="none" spc="0" dirty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solidFill>
                  <a:schemeClr val="bg1"/>
                </a:solidFill>
                <a:latin typeface="Arial Black" pitchFamily="34" charset="0"/>
              </a:rPr>
              <a:t>T</a:t>
            </a:r>
            <a:endParaRPr lang="zh-CN" altLang="en-US" sz="8000" b="1" cap="none" spc="0" dirty="0">
              <a:ln w="17780" cmpd="sng">
                <a:solidFill>
                  <a:schemeClr val="bg1"/>
                </a:solidFill>
                <a:prstDash val="solid"/>
                <a:miter lim="800000"/>
              </a:ln>
              <a:solidFill>
                <a:schemeClr val="bg1"/>
              </a:solidFill>
              <a:latin typeface="Arial Black" pitchFamily="34" charset="0"/>
            </a:endParaRPr>
          </a:p>
        </p:txBody>
      </p:sp>
      <p:cxnSp>
        <p:nvCxnSpPr>
          <p:cNvPr id="41" name="直接箭头连接符 40"/>
          <p:cNvCxnSpPr/>
          <p:nvPr/>
        </p:nvCxnSpPr>
        <p:spPr>
          <a:xfrm flipV="1">
            <a:off x="1403648" y="1772816"/>
            <a:ext cx="0" cy="3672000"/>
          </a:xfrm>
          <a:prstGeom prst="straightConnector1">
            <a:avLst/>
          </a:prstGeom>
          <a:noFill/>
          <a:ln w="31750" cap="flat" cmpd="sng" algn="ctr">
            <a:gradFill>
              <a:gsLst>
                <a:gs pos="0">
                  <a:schemeClr val="bg1">
                    <a:lumMod val="85000"/>
                  </a:schemeClr>
                </a:gs>
                <a:gs pos="50000">
                  <a:schemeClr val="bg1">
                    <a:lumMod val="7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5400000" scaled="0"/>
            </a:gradFill>
            <a:prstDash val="solid"/>
            <a:tailEnd type="triangle" w="med" len="lg"/>
          </a:ln>
          <a:effectLst/>
        </p:spPr>
      </p:cxnSp>
      <p:cxnSp>
        <p:nvCxnSpPr>
          <p:cNvPr id="42" name="直接箭头连接符 41"/>
          <p:cNvCxnSpPr/>
          <p:nvPr/>
        </p:nvCxnSpPr>
        <p:spPr>
          <a:xfrm>
            <a:off x="1403648" y="5436000"/>
            <a:ext cx="6408712" cy="0"/>
          </a:xfrm>
          <a:prstGeom prst="straightConnector1">
            <a:avLst/>
          </a:prstGeom>
          <a:noFill/>
          <a:ln w="31750" cap="flat" cmpd="sng" algn="ctr">
            <a:gradFill flip="none" rotWithShape="1">
              <a:gsLst>
                <a:gs pos="0">
                  <a:schemeClr val="bg1">
                    <a:lumMod val="85000"/>
                  </a:schemeClr>
                </a:gs>
                <a:gs pos="50000">
                  <a:schemeClr val="bg1">
                    <a:lumMod val="7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0" scaled="1"/>
              <a:tileRect/>
            </a:gradFill>
            <a:prstDash val="solid"/>
            <a:tailEnd type="triangle" w="med" len="lg"/>
          </a:ln>
          <a:effectLst/>
        </p:spPr>
      </p:cxnSp>
      <p:cxnSp>
        <p:nvCxnSpPr>
          <p:cNvPr id="24" name="直接连接符 23"/>
          <p:cNvCxnSpPr/>
          <p:nvPr/>
        </p:nvCxnSpPr>
        <p:spPr>
          <a:xfrm>
            <a:off x="8964488" y="0"/>
            <a:ext cx="0" cy="1728000"/>
          </a:xfrm>
          <a:prstGeom prst="line">
            <a:avLst/>
          </a:prstGeom>
          <a:ln w="2857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>
            <a:off x="8964488" y="1729749"/>
            <a:ext cx="0" cy="172800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>
            <a:off x="8964488" y="3432534"/>
            <a:ext cx="0" cy="1728000"/>
          </a:xfrm>
          <a:prstGeom prst="line">
            <a:avLst/>
          </a:prstGeom>
          <a:ln w="2857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接连接符 27"/>
          <p:cNvCxnSpPr/>
          <p:nvPr/>
        </p:nvCxnSpPr>
        <p:spPr>
          <a:xfrm>
            <a:off x="8964488" y="5160726"/>
            <a:ext cx="0" cy="1692000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899592" y="5661248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这里可以输入补充与归纳内容，这里可以输入补充与归纳内容，这里可以输入补充与归纳内容，这里可以输入补充与归纳内容。</a:t>
            </a:r>
          </a:p>
        </p:txBody>
      </p:sp>
    </p:spTree>
    <p:extLst>
      <p:ext uri="{BB962C8B-B14F-4D97-AF65-F5344CB8AC3E}">
        <p14:creationId xmlns:p14="http://schemas.microsoft.com/office/powerpoint/2010/main" val="253991382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6c6277e475342a88f9359975c1e8cba7887de4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1339</TotalTime>
  <Words>52</Words>
  <Application>Microsoft Office PowerPoint</Application>
  <PresentationFormat>全屏显示(4:3)</PresentationFormat>
  <Paragraphs>19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宋体</vt:lpstr>
      <vt:lpstr>微软雅黑</vt:lpstr>
      <vt:lpstr>Arial</vt:lpstr>
      <vt:lpstr>Arial Black</vt:lpstr>
      <vt:lpstr>Calibri</vt:lpstr>
      <vt:lpstr>Verdana</vt:lpstr>
      <vt:lpstr>Office 主题​​</vt:lpstr>
      <vt:lpstr>SWOT分析图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SWOT分析图</dc:title>
  <cp:lastModifiedBy>Mloong</cp:lastModifiedBy>
  <cp:revision>183</cp:revision>
  <dcterms:created xsi:type="dcterms:W3CDTF">2011-03-30T14:55:45Z</dcterms:created>
  <dcterms:modified xsi:type="dcterms:W3CDTF">2018-07-26T01:28:27Z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64440492-4C8B-11D1-8B70-080036B11A03}" pid="4">
    <vt:lpwstr>http://weibo.com/tankertanker</vt:lpwstr>
  </property>
</Properties>
</file>