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667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298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1626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7042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241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4078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9951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52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344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471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160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214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780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8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25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90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814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  <p:sldLayoutId id="21474839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1">
            <a:extLst>
              <a:ext uri="{FF2B5EF4-FFF2-40B4-BE49-F238E27FC236}">
                <a16:creationId xmlns:a16="http://schemas.microsoft.com/office/drawing/2014/main" id="{5B4CE231-A4C9-42E1-B264-727F7D224749}"/>
              </a:ext>
            </a:extLst>
          </p:cNvPr>
          <p:cNvSpPr/>
          <p:nvPr/>
        </p:nvSpPr>
        <p:spPr>
          <a:xfrm>
            <a:off x="5653812" y="1875953"/>
            <a:ext cx="5120378" cy="857256"/>
          </a:xfrm>
          <a:custGeom>
            <a:avLst/>
            <a:gdLst>
              <a:gd name="connsiteX0" fmla="*/ 0 w 4500594"/>
              <a:gd name="connsiteY0" fmla="*/ 1571636 h 1571636"/>
              <a:gd name="connsiteX1" fmla="*/ 455979 w 4500594"/>
              <a:gd name="connsiteY1" fmla="*/ 0 h 1571636"/>
              <a:gd name="connsiteX2" fmla="*/ 4044615 w 4500594"/>
              <a:gd name="connsiteY2" fmla="*/ 0 h 1571636"/>
              <a:gd name="connsiteX3" fmla="*/ 4500594 w 4500594"/>
              <a:gd name="connsiteY3" fmla="*/ 1571636 h 1571636"/>
              <a:gd name="connsiteX4" fmla="*/ 0 w 4500594"/>
              <a:gd name="connsiteY4" fmla="*/ 1571636 h 1571636"/>
              <a:gd name="connsiteX0" fmla="*/ 0 w 4500594"/>
              <a:gd name="connsiteY0" fmla="*/ 1571636 h 1571636"/>
              <a:gd name="connsiteX1" fmla="*/ 27319 w 4500594"/>
              <a:gd name="connsiteY1" fmla="*/ 0 h 1571636"/>
              <a:gd name="connsiteX2" fmla="*/ 4044615 w 4500594"/>
              <a:gd name="connsiteY2" fmla="*/ 0 h 1571636"/>
              <a:gd name="connsiteX3" fmla="*/ 4500594 w 4500594"/>
              <a:gd name="connsiteY3" fmla="*/ 1571636 h 1571636"/>
              <a:gd name="connsiteX4" fmla="*/ 0 w 4500594"/>
              <a:gd name="connsiteY4" fmla="*/ 1571636 h 157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0594" h="1571636">
                <a:moveTo>
                  <a:pt x="0" y="1571636"/>
                </a:moveTo>
                <a:lnTo>
                  <a:pt x="27319" y="0"/>
                </a:lnTo>
                <a:lnTo>
                  <a:pt x="4044615" y="0"/>
                </a:lnTo>
                <a:lnTo>
                  <a:pt x="4500594" y="1571636"/>
                </a:lnTo>
                <a:lnTo>
                  <a:pt x="0" y="1571636"/>
                </a:lnTo>
                <a:close/>
              </a:path>
            </a:pathLst>
          </a:custGeom>
          <a:gradFill flip="none" rotWithShape="1">
            <a:gsLst>
              <a:gs pos="0">
                <a:srgbClr val="00B0F0"/>
              </a:gs>
              <a:gs pos="100000">
                <a:srgbClr val="0070C0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flat" dir="t">
              <a:rot lat="0" lon="0" rev="6000000"/>
            </a:lightRig>
          </a:scene3d>
          <a:sp3d extrusionH="76200" contourW="19050" prstMaterial="powder">
            <a:bevelT/>
            <a:bevelB/>
            <a:contourClr>
              <a:srgbClr val="65D7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2">
            <a:extLst>
              <a:ext uri="{FF2B5EF4-FFF2-40B4-BE49-F238E27FC236}">
                <a16:creationId xmlns:a16="http://schemas.microsoft.com/office/drawing/2014/main" id="{1A810B3D-1C9C-4A6C-8ED1-39056AF1AD2F}"/>
              </a:ext>
            </a:extLst>
          </p:cNvPr>
          <p:cNvSpPr/>
          <p:nvPr/>
        </p:nvSpPr>
        <p:spPr>
          <a:xfrm>
            <a:off x="5653812" y="2733209"/>
            <a:ext cx="5120378" cy="857256"/>
          </a:xfrm>
          <a:custGeom>
            <a:avLst/>
            <a:gdLst>
              <a:gd name="connsiteX0" fmla="*/ 0 w 4500594"/>
              <a:gd name="connsiteY0" fmla="*/ 1571636 h 1571636"/>
              <a:gd name="connsiteX1" fmla="*/ 455979 w 4500594"/>
              <a:gd name="connsiteY1" fmla="*/ 0 h 1571636"/>
              <a:gd name="connsiteX2" fmla="*/ 4044615 w 4500594"/>
              <a:gd name="connsiteY2" fmla="*/ 0 h 1571636"/>
              <a:gd name="connsiteX3" fmla="*/ 4500594 w 4500594"/>
              <a:gd name="connsiteY3" fmla="*/ 1571636 h 1571636"/>
              <a:gd name="connsiteX4" fmla="*/ 0 w 4500594"/>
              <a:gd name="connsiteY4" fmla="*/ 1571636 h 1571636"/>
              <a:gd name="connsiteX0" fmla="*/ 0 w 4500594"/>
              <a:gd name="connsiteY0" fmla="*/ 1571636 h 1571636"/>
              <a:gd name="connsiteX1" fmla="*/ 27319 w 4500594"/>
              <a:gd name="connsiteY1" fmla="*/ 0 h 1571636"/>
              <a:gd name="connsiteX2" fmla="*/ 4044615 w 4500594"/>
              <a:gd name="connsiteY2" fmla="*/ 0 h 1571636"/>
              <a:gd name="connsiteX3" fmla="*/ 4500594 w 4500594"/>
              <a:gd name="connsiteY3" fmla="*/ 1571636 h 1571636"/>
              <a:gd name="connsiteX4" fmla="*/ 0 w 4500594"/>
              <a:gd name="connsiteY4" fmla="*/ 1571636 h 157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0594" h="1571636">
                <a:moveTo>
                  <a:pt x="0" y="1571636"/>
                </a:moveTo>
                <a:lnTo>
                  <a:pt x="27319" y="0"/>
                </a:lnTo>
                <a:lnTo>
                  <a:pt x="4044615" y="0"/>
                </a:lnTo>
                <a:lnTo>
                  <a:pt x="4500594" y="1571636"/>
                </a:lnTo>
                <a:lnTo>
                  <a:pt x="0" y="1571636"/>
                </a:lnTo>
                <a:close/>
              </a:path>
            </a:pathLst>
          </a:custGeom>
          <a:gradFill flip="none" rotWithShape="1">
            <a:gsLst>
              <a:gs pos="0">
                <a:srgbClr val="92D050"/>
              </a:gs>
              <a:gs pos="100000">
                <a:srgbClr val="027C19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flat" dir="t">
              <a:rot lat="0" lon="0" rev="6000000"/>
            </a:lightRig>
          </a:scene3d>
          <a:sp3d extrusionH="76200" contourW="19050" prstMaterial="powder">
            <a:bevelT/>
            <a:bevelB/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任意多边形 3">
            <a:extLst>
              <a:ext uri="{FF2B5EF4-FFF2-40B4-BE49-F238E27FC236}">
                <a16:creationId xmlns:a16="http://schemas.microsoft.com/office/drawing/2014/main" id="{4D1437C6-896A-4FA8-A9CF-696FC0B597FD}"/>
              </a:ext>
            </a:extLst>
          </p:cNvPr>
          <p:cNvSpPr/>
          <p:nvPr/>
        </p:nvSpPr>
        <p:spPr>
          <a:xfrm>
            <a:off x="5653812" y="3590465"/>
            <a:ext cx="5120378" cy="857256"/>
          </a:xfrm>
          <a:custGeom>
            <a:avLst/>
            <a:gdLst>
              <a:gd name="connsiteX0" fmla="*/ 0 w 4500594"/>
              <a:gd name="connsiteY0" fmla="*/ 1571636 h 1571636"/>
              <a:gd name="connsiteX1" fmla="*/ 455979 w 4500594"/>
              <a:gd name="connsiteY1" fmla="*/ 0 h 1571636"/>
              <a:gd name="connsiteX2" fmla="*/ 4044615 w 4500594"/>
              <a:gd name="connsiteY2" fmla="*/ 0 h 1571636"/>
              <a:gd name="connsiteX3" fmla="*/ 4500594 w 4500594"/>
              <a:gd name="connsiteY3" fmla="*/ 1571636 h 1571636"/>
              <a:gd name="connsiteX4" fmla="*/ 0 w 4500594"/>
              <a:gd name="connsiteY4" fmla="*/ 1571636 h 1571636"/>
              <a:gd name="connsiteX0" fmla="*/ 0 w 4500594"/>
              <a:gd name="connsiteY0" fmla="*/ 1571636 h 1571636"/>
              <a:gd name="connsiteX1" fmla="*/ 27319 w 4500594"/>
              <a:gd name="connsiteY1" fmla="*/ 0 h 1571636"/>
              <a:gd name="connsiteX2" fmla="*/ 4044615 w 4500594"/>
              <a:gd name="connsiteY2" fmla="*/ 0 h 1571636"/>
              <a:gd name="connsiteX3" fmla="*/ 4500594 w 4500594"/>
              <a:gd name="connsiteY3" fmla="*/ 1571636 h 1571636"/>
              <a:gd name="connsiteX4" fmla="*/ 0 w 4500594"/>
              <a:gd name="connsiteY4" fmla="*/ 1571636 h 157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0594" h="1571636">
                <a:moveTo>
                  <a:pt x="0" y="1571636"/>
                </a:moveTo>
                <a:lnTo>
                  <a:pt x="27319" y="0"/>
                </a:lnTo>
                <a:lnTo>
                  <a:pt x="4044615" y="0"/>
                </a:lnTo>
                <a:lnTo>
                  <a:pt x="4500594" y="1571636"/>
                </a:lnTo>
                <a:lnTo>
                  <a:pt x="0" y="1571636"/>
                </a:lnTo>
                <a:close/>
              </a:path>
            </a:pathLst>
          </a:custGeom>
          <a:gradFill flip="none" rotWithShape="1">
            <a:gsLst>
              <a:gs pos="0">
                <a:srgbClr val="FFFE38"/>
              </a:gs>
              <a:gs pos="100000">
                <a:srgbClr val="FFB011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flat" dir="t">
              <a:rot lat="0" lon="0" rev="6000000"/>
            </a:lightRig>
          </a:scene3d>
          <a:sp3d extrusionH="76200" contourW="19050" prstMaterial="powder">
            <a:bevelT/>
            <a:bevelB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4">
            <a:extLst>
              <a:ext uri="{FF2B5EF4-FFF2-40B4-BE49-F238E27FC236}">
                <a16:creationId xmlns:a16="http://schemas.microsoft.com/office/drawing/2014/main" id="{997EA0B3-F48B-40B6-8542-158B1EA6FF4D}"/>
              </a:ext>
            </a:extLst>
          </p:cNvPr>
          <p:cNvSpPr/>
          <p:nvPr/>
        </p:nvSpPr>
        <p:spPr>
          <a:xfrm>
            <a:off x="5653812" y="4470854"/>
            <a:ext cx="5120378" cy="857256"/>
          </a:xfrm>
          <a:custGeom>
            <a:avLst/>
            <a:gdLst>
              <a:gd name="connsiteX0" fmla="*/ 0 w 4500594"/>
              <a:gd name="connsiteY0" fmla="*/ 1571636 h 1571636"/>
              <a:gd name="connsiteX1" fmla="*/ 455979 w 4500594"/>
              <a:gd name="connsiteY1" fmla="*/ 0 h 1571636"/>
              <a:gd name="connsiteX2" fmla="*/ 4044615 w 4500594"/>
              <a:gd name="connsiteY2" fmla="*/ 0 h 1571636"/>
              <a:gd name="connsiteX3" fmla="*/ 4500594 w 4500594"/>
              <a:gd name="connsiteY3" fmla="*/ 1571636 h 1571636"/>
              <a:gd name="connsiteX4" fmla="*/ 0 w 4500594"/>
              <a:gd name="connsiteY4" fmla="*/ 1571636 h 1571636"/>
              <a:gd name="connsiteX0" fmla="*/ 0 w 4500594"/>
              <a:gd name="connsiteY0" fmla="*/ 1571636 h 1571636"/>
              <a:gd name="connsiteX1" fmla="*/ 27319 w 4500594"/>
              <a:gd name="connsiteY1" fmla="*/ 0 h 1571636"/>
              <a:gd name="connsiteX2" fmla="*/ 4044615 w 4500594"/>
              <a:gd name="connsiteY2" fmla="*/ 0 h 1571636"/>
              <a:gd name="connsiteX3" fmla="*/ 4500594 w 4500594"/>
              <a:gd name="connsiteY3" fmla="*/ 1571636 h 1571636"/>
              <a:gd name="connsiteX4" fmla="*/ 0 w 4500594"/>
              <a:gd name="connsiteY4" fmla="*/ 1571636 h 157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0594" h="1571636">
                <a:moveTo>
                  <a:pt x="0" y="1571636"/>
                </a:moveTo>
                <a:lnTo>
                  <a:pt x="27319" y="0"/>
                </a:lnTo>
                <a:lnTo>
                  <a:pt x="4044615" y="0"/>
                </a:lnTo>
                <a:lnTo>
                  <a:pt x="4500594" y="1571636"/>
                </a:lnTo>
                <a:lnTo>
                  <a:pt x="0" y="1571636"/>
                </a:lnTo>
                <a:close/>
              </a:path>
            </a:pathLst>
          </a:custGeom>
          <a:gradFill flip="none" rotWithShape="1">
            <a:gsLst>
              <a:gs pos="0">
                <a:srgbClr val="FF0000"/>
              </a:gs>
              <a:gs pos="100000">
                <a:srgbClr val="C00000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flat" dir="t">
              <a:rot lat="0" lon="0" rev="6000000"/>
            </a:lightRig>
          </a:scene3d>
          <a:sp3d extrusionH="76200" contourW="19050" prstMaterial="powder">
            <a:bevelT/>
            <a:bevelB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5">
            <a:extLst>
              <a:ext uri="{FF2B5EF4-FFF2-40B4-BE49-F238E27FC236}">
                <a16:creationId xmlns:a16="http://schemas.microsoft.com/office/drawing/2014/main" id="{3DF9E293-332A-4934-8DDC-132238166B1C}"/>
              </a:ext>
            </a:extLst>
          </p:cNvPr>
          <p:cNvSpPr/>
          <p:nvPr/>
        </p:nvSpPr>
        <p:spPr>
          <a:xfrm>
            <a:off x="2844572" y="1804515"/>
            <a:ext cx="2166298" cy="3571900"/>
          </a:xfrm>
          <a:prstGeom prst="roundRect">
            <a:avLst>
              <a:gd name="adj" fmla="val 8913"/>
            </a:avLst>
          </a:prstGeom>
          <a:gradFill>
            <a:gsLst>
              <a:gs pos="0">
                <a:srgbClr val="FFC000"/>
              </a:gs>
              <a:gs pos="100000">
                <a:srgbClr val="FA790E"/>
              </a:gs>
            </a:gsLst>
            <a:path path="rect">
              <a:fillToRect r="100000" b="100000"/>
            </a:path>
          </a:gra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下箭头 6">
            <a:extLst>
              <a:ext uri="{FF2B5EF4-FFF2-40B4-BE49-F238E27FC236}">
                <a16:creationId xmlns:a16="http://schemas.microsoft.com/office/drawing/2014/main" id="{AE5B5D3B-AA5D-4454-84DE-43495F3401A0}"/>
              </a:ext>
            </a:extLst>
          </p:cNvPr>
          <p:cNvSpPr/>
          <p:nvPr/>
        </p:nvSpPr>
        <p:spPr>
          <a:xfrm rot="16200000">
            <a:off x="4890681" y="1853266"/>
            <a:ext cx="502631" cy="753947"/>
          </a:xfrm>
          <a:prstGeom prst="downArrow">
            <a:avLst>
              <a:gd name="adj1" fmla="val 35231"/>
              <a:gd name="adj2" fmla="val 50000"/>
            </a:avLst>
          </a:prstGeom>
          <a:gradFill flip="none"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44450" contourW="50800" prstMaterial="flat">
            <a:bevelT w="38100" h="38100" prst="coolSlant"/>
            <a:contourClr>
              <a:srgbClr val="FFFF00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下箭头 7">
            <a:extLst>
              <a:ext uri="{FF2B5EF4-FFF2-40B4-BE49-F238E27FC236}">
                <a16:creationId xmlns:a16="http://schemas.microsoft.com/office/drawing/2014/main" id="{3B6E7573-BC95-4EF9-BA61-08395F7BDF63}"/>
              </a:ext>
            </a:extLst>
          </p:cNvPr>
          <p:cNvSpPr/>
          <p:nvPr/>
        </p:nvSpPr>
        <p:spPr>
          <a:xfrm rot="16200000">
            <a:off x="4890681" y="2751901"/>
            <a:ext cx="502631" cy="753947"/>
          </a:xfrm>
          <a:prstGeom prst="downArrow">
            <a:avLst>
              <a:gd name="adj1" fmla="val 35231"/>
              <a:gd name="adj2" fmla="val 50000"/>
            </a:avLst>
          </a:prstGeom>
          <a:gradFill flip="none"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44450" contourW="50800" prstMaterial="flat">
            <a:bevelT w="38100" h="38100" prst="coolSlant"/>
            <a:contourClr>
              <a:srgbClr val="FFFF00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下箭头 8">
            <a:extLst>
              <a:ext uri="{FF2B5EF4-FFF2-40B4-BE49-F238E27FC236}">
                <a16:creationId xmlns:a16="http://schemas.microsoft.com/office/drawing/2014/main" id="{A352577D-B84E-4DD5-929F-959462DACE3D}"/>
              </a:ext>
            </a:extLst>
          </p:cNvPr>
          <p:cNvSpPr/>
          <p:nvPr/>
        </p:nvSpPr>
        <p:spPr>
          <a:xfrm rot="16200000">
            <a:off x="4890681" y="3619005"/>
            <a:ext cx="502631" cy="753947"/>
          </a:xfrm>
          <a:prstGeom prst="downArrow">
            <a:avLst>
              <a:gd name="adj1" fmla="val 35231"/>
              <a:gd name="adj2" fmla="val 50000"/>
            </a:avLst>
          </a:prstGeom>
          <a:gradFill flip="none"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44450" contourW="50800" prstMaterial="flat">
            <a:bevelT w="38100" h="38100" prst="coolSlant"/>
            <a:contourClr>
              <a:srgbClr val="FFFF00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下箭头 9">
            <a:extLst>
              <a:ext uri="{FF2B5EF4-FFF2-40B4-BE49-F238E27FC236}">
                <a16:creationId xmlns:a16="http://schemas.microsoft.com/office/drawing/2014/main" id="{94BEED11-2154-4484-839B-BD6F2D9B17C5}"/>
              </a:ext>
            </a:extLst>
          </p:cNvPr>
          <p:cNvSpPr/>
          <p:nvPr/>
        </p:nvSpPr>
        <p:spPr>
          <a:xfrm rot="16200000">
            <a:off x="4890681" y="4501874"/>
            <a:ext cx="502631" cy="753947"/>
          </a:xfrm>
          <a:prstGeom prst="downArrow">
            <a:avLst>
              <a:gd name="adj1" fmla="val 35231"/>
              <a:gd name="adj2" fmla="val 50000"/>
            </a:avLst>
          </a:prstGeom>
          <a:gradFill flip="none" rotWithShape="1">
            <a:gsLst>
              <a:gs pos="0">
                <a:srgbClr val="FFFF00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44450" contourW="50800" prstMaterial="flat">
            <a:bevelT w="38100" h="38100" prst="coolSlant"/>
            <a:contourClr>
              <a:srgbClr val="FFFF00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97CB94BB-B352-4714-97EC-34432B900E7A}"/>
              </a:ext>
            </a:extLst>
          </p:cNvPr>
          <p:cNvSpPr txBox="1"/>
          <p:nvPr/>
        </p:nvSpPr>
        <p:spPr>
          <a:xfrm>
            <a:off x="5702092" y="2018829"/>
            <a:ext cx="2425286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>
                <a:solidFill>
                  <a:schemeClr val="bg1"/>
                </a:solidFill>
                <a:latin typeface="时尚中黑简体" pitchFamily="2" charset="-122"/>
                <a:ea typeface="时尚中黑简体" pitchFamily="2" charset="-122"/>
              </a:rPr>
              <a:t>S</a:t>
            </a:r>
            <a:r>
              <a:rPr lang="zh-CN" altLang="en-US" sz="2400" spc="300" dirty="0">
                <a:solidFill>
                  <a:schemeClr val="bg1"/>
                </a:solidFill>
                <a:latin typeface="时尚中黑简体" pitchFamily="2" charset="-122"/>
                <a:ea typeface="时尚中黑简体" pitchFamily="2" charset="-122"/>
              </a:rPr>
              <a:t>（优点）：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5CF16265-A8F5-4B3E-937E-F0F12247FD6B}"/>
              </a:ext>
            </a:extLst>
          </p:cNvPr>
          <p:cNvSpPr txBox="1"/>
          <p:nvPr/>
        </p:nvSpPr>
        <p:spPr>
          <a:xfrm>
            <a:off x="5702092" y="2889886"/>
            <a:ext cx="2425286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>
                <a:solidFill>
                  <a:schemeClr val="bg1"/>
                </a:solidFill>
                <a:latin typeface="时尚中黑简体" pitchFamily="2" charset="-122"/>
                <a:ea typeface="时尚中黑简体" pitchFamily="2" charset="-122"/>
              </a:rPr>
              <a:t>W</a:t>
            </a:r>
            <a:r>
              <a:rPr lang="zh-CN" altLang="en-US" sz="2400" spc="300" dirty="0">
                <a:solidFill>
                  <a:schemeClr val="bg1"/>
                </a:solidFill>
                <a:latin typeface="时尚中黑简体" pitchFamily="2" charset="-122"/>
                <a:ea typeface="时尚中黑简体" pitchFamily="2" charset="-122"/>
              </a:rPr>
              <a:t>（缺点）：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8CBA6BBB-8A12-42C1-8CA2-2C2B5163519B}"/>
              </a:ext>
            </a:extLst>
          </p:cNvPr>
          <p:cNvSpPr txBox="1"/>
          <p:nvPr/>
        </p:nvSpPr>
        <p:spPr>
          <a:xfrm>
            <a:off x="5702092" y="3802321"/>
            <a:ext cx="2425286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>
                <a:solidFill>
                  <a:schemeClr val="bg1"/>
                </a:solidFill>
                <a:latin typeface="时尚中黑简体" pitchFamily="2" charset="-122"/>
                <a:ea typeface="时尚中黑简体" pitchFamily="2" charset="-122"/>
              </a:rPr>
              <a:t>O</a:t>
            </a:r>
            <a:r>
              <a:rPr lang="zh-CN" altLang="en-US" sz="2400" spc="300" dirty="0">
                <a:solidFill>
                  <a:schemeClr val="bg1"/>
                </a:solidFill>
                <a:latin typeface="时尚中黑简体" pitchFamily="2" charset="-122"/>
                <a:ea typeface="时尚中黑简体" pitchFamily="2" charset="-122"/>
              </a:rPr>
              <a:t>（机会）：</a:t>
            </a: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71B2FBC0-19A6-4576-B2EB-F2DB3AC38203}"/>
              </a:ext>
            </a:extLst>
          </p:cNvPr>
          <p:cNvSpPr txBox="1"/>
          <p:nvPr/>
        </p:nvSpPr>
        <p:spPr>
          <a:xfrm>
            <a:off x="5702092" y="4637894"/>
            <a:ext cx="2425286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>
                <a:solidFill>
                  <a:schemeClr val="bg1"/>
                </a:solidFill>
                <a:latin typeface="时尚中黑简体" pitchFamily="2" charset="-122"/>
                <a:ea typeface="时尚中黑简体" pitchFamily="2" charset="-122"/>
              </a:rPr>
              <a:t>T</a:t>
            </a:r>
            <a:r>
              <a:rPr lang="zh-CN" altLang="en-US" sz="2400" spc="300" dirty="0">
                <a:solidFill>
                  <a:schemeClr val="bg1"/>
                </a:solidFill>
                <a:latin typeface="时尚中黑简体" pitchFamily="2" charset="-122"/>
                <a:ea typeface="时尚中黑简体" pitchFamily="2" charset="-122"/>
              </a:rPr>
              <a:t>（威胁）：</a:t>
            </a:r>
          </a:p>
        </p:txBody>
      </p:sp>
      <p:sp>
        <p:nvSpPr>
          <p:cNvPr id="17" name="TextBox 14">
            <a:extLst>
              <a:ext uri="{FF2B5EF4-FFF2-40B4-BE49-F238E27FC236}">
                <a16:creationId xmlns:a16="http://schemas.microsoft.com/office/drawing/2014/main" id="{14485AFC-01A6-46B5-9133-44760260BC13}"/>
              </a:ext>
            </a:extLst>
          </p:cNvPr>
          <p:cNvSpPr txBox="1"/>
          <p:nvPr/>
        </p:nvSpPr>
        <p:spPr>
          <a:xfrm>
            <a:off x="3201762" y="3018961"/>
            <a:ext cx="1492792" cy="95410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pc="300" dirty="0">
                <a:solidFill>
                  <a:schemeClr val="bg1"/>
                </a:solidFill>
                <a:latin typeface="时尚中黑简体" pitchFamily="2" charset="-122"/>
                <a:ea typeface="时尚中黑简体" pitchFamily="2" charset="-122"/>
              </a:rPr>
              <a:t>SWOT </a:t>
            </a:r>
          </a:p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时尚中黑简体" pitchFamily="2" charset="-122"/>
                <a:ea typeface="时尚中黑简体" pitchFamily="2" charset="-122"/>
              </a:rPr>
              <a:t>分  析</a:t>
            </a:r>
          </a:p>
        </p:txBody>
      </p:sp>
    </p:spTree>
    <p:extLst>
      <p:ext uri="{BB962C8B-B14F-4D97-AF65-F5344CB8AC3E}">
        <p14:creationId xmlns:p14="http://schemas.microsoft.com/office/powerpoint/2010/main" val="1201440112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23</Words>
  <Application>Microsoft Office PowerPoint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时尚中黑简体</vt:lpstr>
      <vt:lpstr>幼圆</vt:lpstr>
      <vt:lpstr>Arial</vt:lpstr>
      <vt:lpstr>Century Gothic</vt:lpstr>
      <vt:lpstr>Wingdings 3</vt:lpstr>
      <vt:lpstr>丝状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21</cp:revision>
  <dcterms:created xsi:type="dcterms:W3CDTF">2018-10-25T07:04:23Z</dcterms:created>
  <dcterms:modified xsi:type="dcterms:W3CDTF">2018-10-25T08:01:36Z</dcterms:modified>
</cp:coreProperties>
</file>