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70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422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43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50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7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6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51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24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26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44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6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7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圆角矩形 89">
            <a:extLst>
              <a:ext uri="{FF2B5EF4-FFF2-40B4-BE49-F238E27FC236}">
                <a16:creationId xmlns:a16="http://schemas.microsoft.com/office/drawing/2014/main" id="{2E84ED06-8903-4B82-AFDE-C12737D713EB}"/>
              </a:ext>
            </a:extLst>
          </p:cNvPr>
          <p:cNvSpPr/>
          <p:nvPr/>
        </p:nvSpPr>
        <p:spPr>
          <a:xfrm rot="5400000">
            <a:off x="4564547" y="2623830"/>
            <a:ext cx="1121695" cy="153571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0C37EF21-E4FC-428F-ADAE-EC56B1E4503B}"/>
              </a:ext>
            </a:extLst>
          </p:cNvPr>
          <p:cNvGrpSpPr/>
          <p:nvPr/>
        </p:nvGrpSpPr>
        <p:grpSpPr>
          <a:xfrm>
            <a:off x="5517744" y="1269747"/>
            <a:ext cx="1571636" cy="1928826"/>
            <a:chOff x="2643174" y="1928802"/>
            <a:chExt cx="1857388" cy="2500330"/>
          </a:xfrm>
        </p:grpSpPr>
        <p:sp>
          <p:nvSpPr>
            <p:cNvPr id="26" name="圆角矩形 91">
              <a:extLst>
                <a:ext uri="{FF2B5EF4-FFF2-40B4-BE49-F238E27FC236}">
                  <a16:creationId xmlns:a16="http://schemas.microsoft.com/office/drawing/2014/main" id="{789542D3-23FA-4E27-84C7-34F6C2E38474}"/>
                </a:ext>
              </a:extLst>
            </p:cNvPr>
            <p:cNvSpPr/>
            <p:nvPr/>
          </p:nvSpPr>
          <p:spPr>
            <a:xfrm>
              <a:off x="2643174" y="1928802"/>
              <a:ext cx="1857388" cy="2500330"/>
            </a:xfrm>
            <a:prstGeom prst="roundRect">
              <a:avLst/>
            </a:prstGeom>
            <a:gradFill flip="none" rotWithShape="1">
              <a:gsLst>
                <a:gs pos="0">
                  <a:srgbClr val="00DFF6"/>
                </a:gs>
                <a:gs pos="90000">
                  <a:srgbClr val="002774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 contourW="19050">
              <a:bevelT prst="convex"/>
              <a:bevelB w="0" h="0"/>
              <a:contourClr>
                <a:srgbClr val="AFEAFF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圆角矩形 92">
              <a:extLst>
                <a:ext uri="{FF2B5EF4-FFF2-40B4-BE49-F238E27FC236}">
                  <a16:creationId xmlns:a16="http://schemas.microsoft.com/office/drawing/2014/main" id="{F706AA17-F7DC-4CF6-AF7E-F810D6B7FE33}"/>
                </a:ext>
              </a:extLst>
            </p:cNvPr>
            <p:cNvSpPr/>
            <p:nvPr/>
          </p:nvSpPr>
          <p:spPr>
            <a:xfrm>
              <a:off x="2883993" y="2182872"/>
              <a:ext cx="1325640" cy="199074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4F3651A7-0146-453B-9DF2-75B585444A4B}"/>
              </a:ext>
            </a:extLst>
          </p:cNvPr>
          <p:cNvGrpSpPr/>
          <p:nvPr/>
        </p:nvGrpSpPr>
        <p:grpSpPr>
          <a:xfrm>
            <a:off x="6660752" y="2627069"/>
            <a:ext cx="1928826" cy="1571636"/>
            <a:chOff x="5000628" y="2714620"/>
            <a:chExt cx="1928826" cy="1571636"/>
          </a:xfrm>
        </p:grpSpPr>
        <p:sp>
          <p:nvSpPr>
            <p:cNvPr id="29" name="圆角矩形 94">
              <a:extLst>
                <a:ext uri="{FF2B5EF4-FFF2-40B4-BE49-F238E27FC236}">
                  <a16:creationId xmlns:a16="http://schemas.microsoft.com/office/drawing/2014/main" id="{084F4AEA-140F-4557-9BF5-364226A119CA}"/>
                </a:ext>
              </a:extLst>
            </p:cNvPr>
            <p:cNvSpPr/>
            <p:nvPr/>
          </p:nvSpPr>
          <p:spPr>
            <a:xfrm rot="16200000" flipH="1">
              <a:off x="5179223" y="2536025"/>
              <a:ext cx="1571636" cy="192882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0" name="圆角矩形 95">
              <a:extLst>
                <a:ext uri="{FF2B5EF4-FFF2-40B4-BE49-F238E27FC236}">
                  <a16:creationId xmlns:a16="http://schemas.microsoft.com/office/drawing/2014/main" id="{1032AE51-FE4A-4F72-8D57-45A18E08F11F}"/>
                </a:ext>
              </a:extLst>
            </p:cNvPr>
            <p:cNvSpPr/>
            <p:nvPr/>
          </p:nvSpPr>
          <p:spPr>
            <a:xfrm rot="16200000" flipH="1">
              <a:off x="5404753" y="2711381"/>
              <a:ext cx="1121695" cy="1535714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8B150217-C7E3-46D9-9112-FC06F720CF84}"/>
              </a:ext>
            </a:extLst>
          </p:cNvPr>
          <p:cNvGrpSpPr/>
          <p:nvPr/>
        </p:nvGrpSpPr>
        <p:grpSpPr>
          <a:xfrm flipV="1">
            <a:off x="5517744" y="3627201"/>
            <a:ext cx="1571636" cy="1928826"/>
            <a:chOff x="2643174" y="1928802"/>
            <a:chExt cx="1857388" cy="2500330"/>
          </a:xfrm>
        </p:grpSpPr>
        <p:sp>
          <p:nvSpPr>
            <p:cNvPr id="32" name="圆角矩形 97">
              <a:extLst>
                <a:ext uri="{FF2B5EF4-FFF2-40B4-BE49-F238E27FC236}">
                  <a16:creationId xmlns:a16="http://schemas.microsoft.com/office/drawing/2014/main" id="{582A4846-C344-443B-B5AC-DB64ECA4AC44}"/>
                </a:ext>
              </a:extLst>
            </p:cNvPr>
            <p:cNvSpPr/>
            <p:nvPr/>
          </p:nvSpPr>
          <p:spPr>
            <a:xfrm>
              <a:off x="2643174" y="1928802"/>
              <a:ext cx="1857388" cy="2500330"/>
            </a:xfrm>
            <a:prstGeom prst="roundRect">
              <a:avLst/>
            </a:prstGeom>
            <a:gradFill flip="none" rotWithShape="1">
              <a:gsLst>
                <a:gs pos="0">
                  <a:srgbClr val="6EFF01"/>
                </a:gs>
                <a:gs pos="90000">
                  <a:srgbClr val="0F5000"/>
                </a:gs>
              </a:gsLst>
              <a:lin ang="2700000" scaled="1"/>
              <a:tileRect/>
            </a:gradFill>
            <a:ln w="25400">
              <a:noFill/>
            </a:ln>
            <a:effectLst>
              <a:outerShdw blurRad="225425" dist="38100" dir="5220000" algn="ctr">
                <a:srgbClr val="000000">
                  <a:alpha val="33000"/>
                </a:srgbClr>
              </a:outerShdw>
            </a:effectLst>
            <a:scene3d>
              <a:camera prst="orthographicFront"/>
              <a:lightRig rig="flat" dir="t"/>
            </a:scene3d>
            <a:sp3d>
              <a:bevelT prst="convex"/>
              <a:bevelB w="0" h="0"/>
              <a:contourClr>
                <a:schemeClr val="bg1"/>
              </a:contourClr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3" name="圆角矩形 98">
              <a:extLst>
                <a:ext uri="{FF2B5EF4-FFF2-40B4-BE49-F238E27FC236}">
                  <a16:creationId xmlns:a16="http://schemas.microsoft.com/office/drawing/2014/main" id="{A2B234E9-E6A0-4884-B6E6-21F18DA155F3}"/>
                </a:ext>
              </a:extLst>
            </p:cNvPr>
            <p:cNvSpPr/>
            <p:nvPr/>
          </p:nvSpPr>
          <p:spPr>
            <a:xfrm>
              <a:off x="2883993" y="2182872"/>
              <a:ext cx="1325640" cy="1990740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>
              <a:sp3d/>
            </a:bodyPr>
            <a:lstStyle/>
            <a:p>
              <a:pPr algn="ctr" eaLnBrk="0" fontAlgn="ctr" hangingPunct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70000"/>
                <a:buFont typeface="Wingdings" pitchFamily="2" charset="2"/>
                <a:buChar char="u"/>
                <a:defRPr/>
              </a:pPr>
              <a:endParaRPr lang="zh-CN" altLang="en-US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4" name="圆角矩形 133">
            <a:extLst>
              <a:ext uri="{FF2B5EF4-FFF2-40B4-BE49-F238E27FC236}">
                <a16:creationId xmlns:a16="http://schemas.microsoft.com/office/drawing/2014/main" id="{38FF105E-5D45-43F7-B4DD-C87A34C76B21}"/>
              </a:ext>
            </a:extLst>
          </p:cNvPr>
          <p:cNvSpPr/>
          <p:nvPr/>
        </p:nvSpPr>
        <p:spPr>
          <a:xfrm rot="5400000">
            <a:off x="4339017" y="2448474"/>
            <a:ext cx="1571636" cy="1928826"/>
          </a:xfrm>
          <a:prstGeom prst="roundRect">
            <a:avLst/>
          </a:prstGeom>
          <a:gradFill flip="none" rotWithShape="1">
            <a:gsLst>
              <a:gs pos="0">
                <a:srgbClr val="FFCF01"/>
              </a:gs>
              <a:gs pos="90000">
                <a:srgbClr val="E22000"/>
              </a:gs>
            </a:gsLst>
            <a:lin ang="18900000" scaled="1"/>
            <a:tileRect/>
          </a:gra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extrusionH="304800">
            <a:bevelT w="101600" prst="convex"/>
            <a:bevelB w="0" h="63500"/>
            <a:contourClr>
              <a:srgbClr val="FFE593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>
              <a:solidFill>
                <a:schemeClr val="bg1"/>
              </a:solidFill>
              <a:effectLst>
                <a:reflection blurRad="6350" stA="50000" endA="300" endPos="50000" dist="29997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5" name="圆角矩形 134">
            <a:extLst>
              <a:ext uri="{FF2B5EF4-FFF2-40B4-BE49-F238E27FC236}">
                <a16:creationId xmlns:a16="http://schemas.microsoft.com/office/drawing/2014/main" id="{FB547960-60CA-4B86-8D72-98B454C4D761}"/>
              </a:ext>
            </a:extLst>
          </p:cNvPr>
          <p:cNvSpPr/>
          <p:nvPr/>
        </p:nvSpPr>
        <p:spPr>
          <a:xfrm rot="16200000" flipH="1">
            <a:off x="4546229" y="2634374"/>
            <a:ext cx="1121695" cy="153571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3d/>
          </a:bodyPr>
          <a:lstStyle/>
          <a:p>
            <a:pPr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defRPr/>
            </a:pP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菱形 35">
            <a:extLst>
              <a:ext uri="{FF2B5EF4-FFF2-40B4-BE49-F238E27FC236}">
                <a16:creationId xmlns:a16="http://schemas.microsoft.com/office/drawing/2014/main" id="{6692C185-CD1D-440F-889C-6AC8FA5E7026}"/>
              </a:ext>
            </a:extLst>
          </p:cNvPr>
          <p:cNvSpPr/>
          <p:nvPr/>
        </p:nvSpPr>
        <p:spPr>
          <a:xfrm>
            <a:off x="5446306" y="2555631"/>
            <a:ext cx="1643074" cy="1643074"/>
          </a:xfrm>
          <a:prstGeom prst="diamond">
            <a:avLst/>
          </a:prstGeom>
          <a:solidFill>
            <a:schemeClr val="tx1">
              <a:lumMod val="65000"/>
              <a:lumOff val="35000"/>
            </a:schemeClr>
          </a:solidFill>
          <a:ln w="76200"/>
          <a:scene3d>
            <a:camera prst="orthographicFront"/>
            <a:lightRig rig="threePt" dir="t"/>
          </a:scene3d>
          <a:sp3d>
            <a:bevelT prst="convex"/>
            <a:bevelB w="152400" h="50800" prst="softRound"/>
            <a:contourClr>
              <a:schemeClr val="bg1">
                <a:lumMod val="85000"/>
              </a:schemeClr>
            </a:contourClr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B08960CD-12ED-46CD-8F68-31BA562D24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245244" y="3127135"/>
            <a:ext cx="20431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0" hangingPunct="0">
              <a:defRPr/>
            </a:pPr>
            <a:r>
              <a:rPr lang="en-US" altLang="zh-CN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 Black" pitchFamily="34" charset="0"/>
                <a:ea typeface="时尚中黑简体" pitchFamily="2" charset="-122"/>
              </a:rPr>
              <a:t>SWOT</a:t>
            </a: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10DBD57-9862-4241-8EB7-624C123F794E}"/>
              </a:ext>
            </a:extLst>
          </p:cNvPr>
          <p:cNvSpPr/>
          <p:nvPr/>
        </p:nvSpPr>
        <p:spPr bwMode="auto">
          <a:xfrm>
            <a:off x="1945844" y="3627201"/>
            <a:ext cx="1620000" cy="1981078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37EF86B-DF66-499D-8BDB-087AB783E762}"/>
              </a:ext>
            </a:extLst>
          </p:cNvPr>
          <p:cNvSpPr/>
          <p:nvPr/>
        </p:nvSpPr>
        <p:spPr>
          <a:xfrm>
            <a:off x="2026912" y="4020614"/>
            <a:ext cx="143033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E98C087E-BF54-4B22-94ED-B052F37C2452}"/>
              </a:ext>
            </a:extLst>
          </p:cNvPr>
          <p:cNvSpPr/>
          <p:nvPr/>
        </p:nvSpPr>
        <p:spPr>
          <a:xfrm>
            <a:off x="2026912" y="4682602"/>
            <a:ext cx="1430337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77F6C09D-B424-405B-988A-73FD18A59B98}"/>
              </a:ext>
            </a:extLst>
          </p:cNvPr>
          <p:cNvSpPr/>
          <p:nvPr/>
        </p:nvSpPr>
        <p:spPr bwMode="auto">
          <a:xfrm>
            <a:off x="8946768" y="1282999"/>
            <a:ext cx="1620000" cy="1981078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C0E51335-8F63-46EE-9F90-159B28F8A0D6}"/>
              </a:ext>
            </a:extLst>
          </p:cNvPr>
          <p:cNvSpPr/>
          <p:nvPr/>
        </p:nvSpPr>
        <p:spPr>
          <a:xfrm>
            <a:off x="9027836" y="1676412"/>
            <a:ext cx="143033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7A16FCCB-8EAF-4B98-B47B-D9E61B7FE8E8}"/>
              </a:ext>
            </a:extLst>
          </p:cNvPr>
          <p:cNvSpPr/>
          <p:nvPr/>
        </p:nvSpPr>
        <p:spPr>
          <a:xfrm>
            <a:off x="9027836" y="2338400"/>
            <a:ext cx="1430337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28DDF10-D715-459D-8AFA-D6C5FAC27DEE}"/>
              </a:ext>
            </a:extLst>
          </p:cNvPr>
          <p:cNvSpPr/>
          <p:nvPr/>
        </p:nvSpPr>
        <p:spPr bwMode="auto">
          <a:xfrm>
            <a:off x="1945844" y="1288933"/>
            <a:ext cx="1620000" cy="1981078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2A3F3C9C-64C5-4FCE-8955-C6654267A31F}"/>
              </a:ext>
            </a:extLst>
          </p:cNvPr>
          <p:cNvSpPr/>
          <p:nvPr/>
        </p:nvSpPr>
        <p:spPr>
          <a:xfrm>
            <a:off x="2026912" y="1682346"/>
            <a:ext cx="143033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F05A17E4-C515-49E1-B283-AE4F3B56928E}"/>
              </a:ext>
            </a:extLst>
          </p:cNvPr>
          <p:cNvSpPr/>
          <p:nvPr/>
        </p:nvSpPr>
        <p:spPr>
          <a:xfrm>
            <a:off x="2026912" y="2344334"/>
            <a:ext cx="1430337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D8E235A1-385F-4A93-BC45-C0CB446C7BC2}"/>
              </a:ext>
            </a:extLst>
          </p:cNvPr>
          <p:cNvSpPr/>
          <p:nvPr/>
        </p:nvSpPr>
        <p:spPr bwMode="auto">
          <a:xfrm>
            <a:off x="8933516" y="3646387"/>
            <a:ext cx="1620000" cy="1981078"/>
          </a:xfrm>
          <a:prstGeom prst="rect">
            <a:avLst/>
          </a:prstGeom>
          <a:solidFill>
            <a:schemeClr val="bg1">
              <a:alpha val="60000"/>
            </a:schemeClr>
          </a:solidFill>
          <a:ln w="25400">
            <a:noFill/>
          </a:ln>
          <a:effectLst>
            <a:outerShdw blurRad="225425" dist="381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flat" dir="t"/>
          </a:scene3d>
          <a:sp3d contourW="19050">
            <a:bevelT w="101600" prst="artDeco"/>
            <a:bevelB w="0" h="0"/>
            <a:contourClr>
              <a:schemeClr val="bg1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3d/>
          </a:bodyPr>
          <a:lstStyle/>
          <a:p>
            <a:pPr marL="0" lvl="2" algn="ctr" eaLnBrk="0" fontAlgn="ctr" hangingPunct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itchFamily="2" charset="2"/>
              <a:buChar char="u"/>
              <a:tabLst>
                <a:tab pos="136525" algn="l"/>
              </a:tabLst>
              <a:defRPr/>
            </a:pPr>
            <a:endParaRPr lang="zh-CN" altLang="en-US" sz="14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4C31B407-21F6-4913-9387-FE9ED4A87145}"/>
              </a:ext>
            </a:extLst>
          </p:cNvPr>
          <p:cNvSpPr/>
          <p:nvPr/>
        </p:nvSpPr>
        <p:spPr>
          <a:xfrm>
            <a:off x="9014584" y="4039800"/>
            <a:ext cx="143033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069090A7-47FA-4D72-BC6F-FCC5E597F2A2}"/>
              </a:ext>
            </a:extLst>
          </p:cNvPr>
          <p:cNvSpPr/>
          <p:nvPr/>
        </p:nvSpPr>
        <p:spPr>
          <a:xfrm>
            <a:off x="9014584" y="4701788"/>
            <a:ext cx="1430337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algn="ctr" defTabSz="912813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80000"/>
              <a:tabLst>
                <a:tab pos="136525" algn="l"/>
              </a:tabLst>
              <a:defRPr/>
            </a:pPr>
            <a:r>
              <a:rPr lang="zh-CN" altLang="en-US" sz="1400" spc="50" dirty="0">
                <a:ln w="11430"/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点击添加文本点击添加文本</a:t>
            </a:r>
          </a:p>
        </p:txBody>
      </p:sp>
      <p:sp>
        <p:nvSpPr>
          <p:cNvPr id="50" name="TextBox 149">
            <a:extLst>
              <a:ext uri="{FF2B5EF4-FFF2-40B4-BE49-F238E27FC236}">
                <a16:creationId xmlns:a16="http://schemas.microsoft.com/office/drawing/2014/main" id="{5FECC601-CB5C-4CE8-BD7D-7A8356C02122}"/>
              </a:ext>
            </a:extLst>
          </p:cNvPr>
          <p:cNvSpPr txBox="1"/>
          <p:nvPr/>
        </p:nvSpPr>
        <p:spPr>
          <a:xfrm>
            <a:off x="4427744" y="3127135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优势</a:t>
            </a:r>
          </a:p>
        </p:txBody>
      </p:sp>
      <p:sp>
        <p:nvSpPr>
          <p:cNvPr id="51" name="TextBox 150">
            <a:extLst>
              <a:ext uri="{FF2B5EF4-FFF2-40B4-BE49-F238E27FC236}">
                <a16:creationId xmlns:a16="http://schemas.microsoft.com/office/drawing/2014/main" id="{8DD7D002-1EFB-4C33-9556-D6084AB5D3A4}"/>
              </a:ext>
            </a:extLst>
          </p:cNvPr>
          <p:cNvSpPr txBox="1"/>
          <p:nvPr/>
        </p:nvSpPr>
        <p:spPr>
          <a:xfrm>
            <a:off x="7232256" y="3103981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7030A0"/>
                </a:solidFill>
                <a:latin typeface="微软雅黑" pitchFamily="34" charset="-122"/>
                <a:ea typeface="微软雅黑" pitchFamily="34" charset="-122"/>
              </a:rPr>
              <a:t>劣势</a:t>
            </a:r>
          </a:p>
        </p:txBody>
      </p:sp>
      <p:sp>
        <p:nvSpPr>
          <p:cNvPr id="52" name="TextBox 151">
            <a:extLst>
              <a:ext uri="{FF2B5EF4-FFF2-40B4-BE49-F238E27FC236}">
                <a16:creationId xmlns:a16="http://schemas.microsoft.com/office/drawing/2014/main" id="{73C7FD22-BF67-4F85-B09F-D8B574CF0D47}"/>
              </a:ext>
            </a:extLst>
          </p:cNvPr>
          <p:cNvSpPr txBox="1"/>
          <p:nvPr/>
        </p:nvSpPr>
        <p:spPr>
          <a:xfrm>
            <a:off x="5999380" y="4296647"/>
            <a:ext cx="714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B050"/>
                </a:solidFill>
                <a:latin typeface="微软雅黑" pitchFamily="34" charset="-122"/>
                <a:ea typeface="微软雅黑" pitchFamily="34" charset="-122"/>
              </a:rPr>
              <a:t>机会</a:t>
            </a:r>
          </a:p>
        </p:txBody>
      </p:sp>
      <p:sp>
        <p:nvSpPr>
          <p:cNvPr id="53" name="TextBox 152">
            <a:extLst>
              <a:ext uri="{FF2B5EF4-FFF2-40B4-BE49-F238E27FC236}">
                <a16:creationId xmlns:a16="http://schemas.microsoft.com/office/drawing/2014/main" id="{9192693C-8365-448E-B16F-DCA8E4766DCA}"/>
              </a:ext>
            </a:extLst>
          </p:cNvPr>
          <p:cNvSpPr txBox="1"/>
          <p:nvPr/>
        </p:nvSpPr>
        <p:spPr>
          <a:xfrm>
            <a:off x="5991306" y="1516834"/>
            <a:ext cx="714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B0F0"/>
                </a:solidFill>
                <a:latin typeface="微软雅黑" pitchFamily="34" charset="-122"/>
                <a:ea typeface="微软雅黑" pitchFamily="34" charset="-122"/>
              </a:rPr>
              <a:t>威胁</a:t>
            </a:r>
          </a:p>
        </p:txBody>
      </p:sp>
    </p:spTree>
    <p:extLst>
      <p:ext uri="{BB962C8B-B14F-4D97-AF65-F5344CB8AC3E}">
        <p14:creationId xmlns:p14="http://schemas.microsoft.com/office/powerpoint/2010/main" val="2235167653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画廊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画廊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画廊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84</TotalTime>
  <Words>53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等线 Light</vt:lpstr>
      <vt:lpstr>时尚中黑简体</vt:lpstr>
      <vt:lpstr>微软雅黑</vt:lpstr>
      <vt:lpstr>Arial</vt:lpstr>
      <vt:lpstr>Arial Black</vt:lpstr>
      <vt:lpstr>Gill Sans MT</vt:lpstr>
      <vt:lpstr>Wingdings</vt:lpstr>
      <vt:lpstr>画廊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35</cp:revision>
  <dcterms:created xsi:type="dcterms:W3CDTF">2018-10-25T07:04:23Z</dcterms:created>
  <dcterms:modified xsi:type="dcterms:W3CDTF">2018-10-25T08:28:37Z</dcterms:modified>
</cp:coreProperties>
</file>