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2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lang="zh-CN" sz="1800" b="0" i="0" u="none" strike="noStrike" kern="1200" spc="0" baseline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pPr>
            <a:r>
              <a:rPr lang="zh-CN" altLang="en-US" sz="1800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团队人员比例</a:t>
            </a:r>
          </a:p>
        </c:rich>
      </c:tx>
      <c:layout>
        <c:manualLayout>
          <c:xMode val="edge"/>
          <c:yMode val="edge"/>
          <c:x val="0.37830346733916798"/>
          <c:y val="1.629863409746120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6485866220491999"/>
          <c:y val="0.20463281615756701"/>
          <c:w val="0.47245582643129802"/>
          <c:h val="0.70868386091284696"/>
        </c:manualLayout>
      </c:layout>
      <c:pieChart>
        <c:varyColors val="1"/>
        <c:ser>
          <c:idx val="0"/>
          <c:order val="0"/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972-435A-9D57-3D3836343C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972-435A-9D57-3D3836343C84}"/>
              </c:ext>
            </c:extLst>
          </c:dPt>
          <c:dLbls>
            <c:dLbl>
              <c:idx val="0"/>
              <c:layout>
                <c:manualLayout>
                  <c:x val="-0.16884432351611001"/>
                  <c:y val="1.63941158594179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972-435A-9D57-3D3836343C84}"/>
                </c:ext>
              </c:extLst>
            </c:dLbl>
            <c:dLbl>
              <c:idx val="1"/>
              <c:layout>
                <c:manualLayout>
                  <c:x val="0.16770495935266799"/>
                  <c:y val="7.76887869504151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/>
                <a:lstStyle/>
                <a:p>
                  <a:pPr>
                    <a:defRPr lang="zh-CN"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72-435A-9D57-3D3836343C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微软雅黑 Light" panose="020B0502040204020203" pitchFamily="34" charset="-122"/>
                    <a:cs typeface="Arial" panose="020B0604020202020204" pitchFamily="34" charset="0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Sheet1!$B$3:$B$4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Sheet1!$B$2</c15:sqref>
                        </c15:formulaRef>
                      </c:ext>
                    </c:extLst>
                    <c:strCache>
                      <c:ptCount val="1"/>
                      <c:pt idx="0">
                        <c:v>人员比例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Sheet1!$A$3:$A$4</c15:sqref>
                        </c15:formulaRef>
                      </c:ext>
                    </c:extLst>
                    <c:strCache>
                      <c:ptCount val="2"/>
                      <c:pt idx="0">
                        <c:v>男</c:v>
                      </c:pt>
                      <c:pt idx="1">
                        <c:v>女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5972-435A-9D57-3D3836343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835315549202298"/>
          <c:y val="0.13713029051096101"/>
          <c:w val="0.15697027865440599"/>
          <c:h val="7.72755459914087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horzOverflow="overflow" vert="horz" wrap="square" anchor="ctr" anchorCtr="1"/>
        <a:lstStyle/>
        <a:p>
          <a:pPr rtl="0">
            <a:defRPr lang="zh-CN" sz="1400" b="0" i="0" u="none" strike="noStrike" kern="1200" baseline="0">
              <a:solidFill>
                <a:schemeClr val="tx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BB24-F038-4E3C-A342-5BA278E7F2A0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4B89-6C2F-4A00-B3BE-C90B82DBA0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42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D4C87-4BE0-4BD3-819B-9CF6BE054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3EEA79-EA69-4230-AD52-D493CD6C8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4B45249-8DA6-4914-9313-7C970B084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CD4B6C6-3A27-47F4-AE2D-BF185424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BBF634-B289-475A-922C-28211B41E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8CECE8-49A6-4458-875F-2844EBE1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86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42C6C0-1B7C-4232-9822-C1C05724F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56012B-9B1C-412A-8FDD-32007CC02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60DCF3-6A19-4FD2-ABF5-20927303C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14EDBA-224B-470F-903C-B2A597A3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2E7665-9398-4A33-96E8-A558C07D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22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4F0B928-1AAF-4AD3-9018-AC97BDB0C2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8B0F127-8F03-40EB-9D28-581CA0E5D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1C86670-F7D8-4E81-BE43-1035C007F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2DE5CF-51B3-4D90-AA52-1BE02E84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1EA3E0-CF93-4685-ACDE-7DD8F973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8674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71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71DC01-1C11-4A99-B474-A804E7D0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58B841-6FFE-4EE9-9B74-356FA57AC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093F52-E0B6-4A93-B4A7-579948253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A1BBFD-78B2-42CC-A962-7EB80091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5AA51D-DAC4-424D-A527-F83EE7392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56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5C5672-A28C-401B-B864-2610DBE5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B96B9C-7333-440E-94D6-F9CE15F09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3E705EE-64BC-45B6-8B1D-2EC5FB5C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ACAE8D-66D1-4076-8D39-952519DC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D94405-6C6C-4852-9C95-209F0D93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91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6B066B-1BD0-4973-B70C-6667C774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41932C-9637-4B1E-B7A7-9C3C9FD26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4B61F3-77B9-4101-9FC9-3757C02F9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F2759D-E8BC-4F14-9174-2269F1039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21C2B3C-50C6-4AB6-A58D-9D50BC9C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00F94EE-8D9B-4D35-81B9-C2A1C8A73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06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D5DD5B-76F0-4AAA-BF5F-DACB6B2B0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63E1BF-C86D-487A-9AF1-C4D904FBC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0A8E656-2C9C-4B2A-982A-0263288FF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4B01DA4-A3F2-4989-8066-C4A106329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9BCED80-08B1-4F5A-BE6D-8E2935D52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F151545-6DDA-420C-808C-FDB96A3B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BCB6720-AE41-4413-903C-B387775E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63586E6-B696-47E6-97E1-3BDEB9E8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29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1E434B-5BA1-42D0-B9D8-69312FF7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107AFB-2851-4241-BD85-E1EC5AFE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7272740-39BE-4C9D-AE32-48298A26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A821C66-BEAB-4735-BD3F-D27E05BE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54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1BAC24D-E19A-4A9B-93E4-7BED9214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0381B21-E3A3-4588-B7DE-9DB0C22B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DD50CA4-5AFA-45D7-889B-0FE86BA1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70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314A38-603E-4E82-AEC2-2F109CC9A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CCA5B5-1396-4E6D-B49B-C1689A3A5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A891920-45A6-4C87-BF55-60190C0D8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F4E051-973E-4196-9869-770933E1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252AFB-CB5D-4B7D-8504-BEC7F911A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AB85980-CFDF-40FA-817A-9F5080735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380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39AA76-7718-42CA-BED2-3AF79357F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CEC788E-5805-4665-8505-B3035CA4AB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1F53664-204E-484B-B92E-CCE5004D8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6AAC9F-278C-4984-9889-078E6AFD0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EA4DB0B-F0B4-4DB2-9CFF-8E6024E89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AFE3CD3-EBD3-4884-A9D4-E7507817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27F9322-288A-4197-8B2F-F5E2A18A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3281AC-9C1C-4896-82A2-243EC0A62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3423E2-F27B-4D76-95B2-1670016E6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ADDC6-8BFA-4AB5-8EFA-FAE584C59575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A2FA01-5E1F-44E0-BAF7-66E6F04D3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553AA1-E255-4A9A-A885-2C1F48E1B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5F7E2-F283-49CF-B647-1DAF9CFF389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35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2225044" y="1434836"/>
          <a:ext cx="7792065" cy="5194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2" name="组合 21"/>
          <p:cNvGrpSpPr/>
          <p:nvPr/>
        </p:nvGrpSpPr>
        <p:grpSpPr>
          <a:xfrm>
            <a:off x="6907535" y="3801537"/>
            <a:ext cx="255268" cy="635169"/>
            <a:chOff x="985838" y="2766377"/>
            <a:chExt cx="98425" cy="252413"/>
          </a:xfrm>
          <a:solidFill>
            <a:schemeClr val="bg1"/>
          </a:solidFill>
        </p:grpSpPr>
        <p:sp>
          <p:nvSpPr>
            <p:cNvPr id="13" name="Oval 1951"/>
            <p:cNvSpPr>
              <a:spLocks noChangeArrowheads="1"/>
            </p:cNvSpPr>
            <p:nvPr/>
          </p:nvSpPr>
          <p:spPr bwMode="auto">
            <a:xfrm>
              <a:off x="1012825" y="2766377"/>
              <a:ext cx="42862" cy="41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4" name="Line 1952"/>
            <p:cNvSpPr>
              <a:spLocks noChangeShapeType="1"/>
            </p:cNvSpPr>
            <p:nvPr/>
          </p:nvSpPr>
          <p:spPr bwMode="auto">
            <a:xfrm>
              <a:off x="1035050" y="278701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5" name="Line 1953"/>
            <p:cNvSpPr>
              <a:spLocks noChangeShapeType="1"/>
            </p:cNvSpPr>
            <p:nvPr/>
          </p:nvSpPr>
          <p:spPr bwMode="auto">
            <a:xfrm>
              <a:off x="1035050" y="278701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6" name="Freeform 1954"/>
            <p:cNvSpPr/>
            <p:nvPr/>
          </p:nvSpPr>
          <p:spPr bwMode="auto">
            <a:xfrm>
              <a:off x="985838" y="2812415"/>
              <a:ext cx="98425" cy="206375"/>
            </a:xfrm>
            <a:custGeom>
              <a:avLst/>
              <a:gdLst>
                <a:gd name="T0" fmla="*/ 51 w 70"/>
                <a:gd name="T1" fmla="*/ 0 h 147"/>
                <a:gd name="T2" fmla="*/ 35 w 70"/>
                <a:gd name="T3" fmla="*/ 0 h 147"/>
                <a:gd name="T4" fmla="*/ 19 w 70"/>
                <a:gd name="T5" fmla="*/ 0 h 147"/>
                <a:gd name="T6" fmla="*/ 0 w 70"/>
                <a:gd name="T7" fmla="*/ 19 h 147"/>
                <a:gd name="T8" fmla="*/ 0 w 70"/>
                <a:gd name="T9" fmla="*/ 64 h 147"/>
                <a:gd name="T10" fmla="*/ 12 w 70"/>
                <a:gd name="T11" fmla="*/ 64 h 147"/>
                <a:gd name="T12" fmla="*/ 13 w 70"/>
                <a:gd name="T13" fmla="*/ 23 h 147"/>
                <a:gd name="T14" fmla="*/ 16 w 70"/>
                <a:gd name="T15" fmla="*/ 23 h 147"/>
                <a:gd name="T16" fmla="*/ 16 w 70"/>
                <a:gd name="T17" fmla="*/ 136 h 147"/>
                <a:gd name="T18" fmla="*/ 32 w 70"/>
                <a:gd name="T19" fmla="*/ 136 h 147"/>
                <a:gd name="T20" fmla="*/ 33 w 70"/>
                <a:gd name="T21" fmla="*/ 70 h 147"/>
                <a:gd name="T22" fmla="*/ 37 w 70"/>
                <a:gd name="T23" fmla="*/ 70 h 147"/>
                <a:gd name="T24" fmla="*/ 38 w 70"/>
                <a:gd name="T25" fmla="*/ 136 h 147"/>
                <a:gd name="T26" fmla="*/ 54 w 70"/>
                <a:gd name="T27" fmla="*/ 136 h 147"/>
                <a:gd name="T28" fmla="*/ 54 w 70"/>
                <a:gd name="T29" fmla="*/ 23 h 147"/>
                <a:gd name="T30" fmla="*/ 57 w 70"/>
                <a:gd name="T31" fmla="*/ 23 h 147"/>
                <a:gd name="T32" fmla="*/ 58 w 70"/>
                <a:gd name="T33" fmla="*/ 64 h 147"/>
                <a:gd name="T34" fmla="*/ 70 w 70"/>
                <a:gd name="T35" fmla="*/ 64 h 147"/>
                <a:gd name="T36" fmla="*/ 70 w 70"/>
                <a:gd name="T37" fmla="*/ 19 h 147"/>
                <a:gd name="T38" fmla="*/ 51 w 70"/>
                <a:gd name="T39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0" h="147">
                  <a:moveTo>
                    <a:pt x="51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5" y="0"/>
                    <a:pt x="0" y="4"/>
                    <a:pt x="0" y="19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73"/>
                    <a:pt x="12" y="73"/>
                    <a:pt x="12" y="64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6" y="147"/>
                    <a:pt x="32" y="147"/>
                    <a:pt x="32" y="136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38" y="147"/>
                    <a:pt x="54" y="147"/>
                    <a:pt x="54" y="136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8" y="73"/>
                    <a:pt x="70" y="73"/>
                    <a:pt x="70" y="64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0" y="4"/>
                    <a:pt x="65" y="0"/>
                    <a:pt x="5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045714" y="3501407"/>
            <a:ext cx="262889" cy="561304"/>
            <a:chOff x="4449763" y="4395787"/>
            <a:chExt cx="117475" cy="250825"/>
          </a:xfrm>
          <a:solidFill>
            <a:schemeClr val="bg1"/>
          </a:solidFill>
        </p:grpSpPr>
        <p:sp>
          <p:nvSpPr>
            <p:cNvPr id="18" name="Oval 1955"/>
            <p:cNvSpPr>
              <a:spLocks noChangeArrowheads="1"/>
            </p:cNvSpPr>
            <p:nvPr/>
          </p:nvSpPr>
          <p:spPr bwMode="auto">
            <a:xfrm>
              <a:off x="4487863" y="4395787"/>
              <a:ext cx="41275" cy="41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9" name="Line 1956"/>
            <p:cNvSpPr>
              <a:spLocks noChangeShapeType="1"/>
            </p:cNvSpPr>
            <p:nvPr/>
          </p:nvSpPr>
          <p:spPr bwMode="auto">
            <a:xfrm>
              <a:off x="4508500" y="4414837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0" name="Line 1957"/>
            <p:cNvSpPr>
              <a:spLocks noChangeShapeType="1"/>
            </p:cNvSpPr>
            <p:nvPr/>
          </p:nvSpPr>
          <p:spPr bwMode="auto">
            <a:xfrm>
              <a:off x="4508500" y="4414837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1" name="Freeform 1958"/>
            <p:cNvSpPr/>
            <p:nvPr/>
          </p:nvSpPr>
          <p:spPr bwMode="auto">
            <a:xfrm>
              <a:off x="4449763" y="4440237"/>
              <a:ext cx="117475" cy="206375"/>
            </a:xfrm>
            <a:custGeom>
              <a:avLst/>
              <a:gdLst>
                <a:gd name="T0" fmla="*/ 82 w 84"/>
                <a:gd name="T1" fmla="*/ 54 h 147"/>
                <a:gd name="T2" fmla="*/ 69 w 84"/>
                <a:gd name="T3" fmla="*/ 13 h 147"/>
                <a:gd name="T4" fmla="*/ 49 w 84"/>
                <a:gd name="T5" fmla="*/ 0 h 147"/>
                <a:gd name="T6" fmla="*/ 35 w 84"/>
                <a:gd name="T7" fmla="*/ 0 h 147"/>
                <a:gd name="T8" fmla="*/ 15 w 84"/>
                <a:gd name="T9" fmla="*/ 13 h 147"/>
                <a:gd name="T10" fmla="*/ 2 w 84"/>
                <a:gd name="T11" fmla="*/ 54 h 147"/>
                <a:gd name="T12" fmla="*/ 13 w 84"/>
                <a:gd name="T13" fmla="*/ 58 h 147"/>
                <a:gd name="T14" fmla="*/ 26 w 84"/>
                <a:gd name="T15" fmla="*/ 20 h 147"/>
                <a:gd name="T16" fmla="*/ 27 w 84"/>
                <a:gd name="T17" fmla="*/ 20 h 147"/>
                <a:gd name="T18" fmla="*/ 9 w 84"/>
                <a:gd name="T19" fmla="*/ 91 h 147"/>
                <a:gd name="T20" fmla="*/ 11 w 84"/>
                <a:gd name="T21" fmla="*/ 93 h 147"/>
                <a:gd name="T22" fmla="*/ 26 w 84"/>
                <a:gd name="T23" fmla="*/ 93 h 147"/>
                <a:gd name="T24" fmla="*/ 26 w 84"/>
                <a:gd name="T25" fmla="*/ 137 h 147"/>
                <a:gd name="T26" fmla="*/ 39 w 84"/>
                <a:gd name="T27" fmla="*/ 137 h 147"/>
                <a:gd name="T28" fmla="*/ 39 w 84"/>
                <a:gd name="T29" fmla="*/ 93 h 147"/>
                <a:gd name="T30" fmla="*/ 45 w 84"/>
                <a:gd name="T31" fmla="*/ 93 h 147"/>
                <a:gd name="T32" fmla="*/ 45 w 84"/>
                <a:gd name="T33" fmla="*/ 137 h 147"/>
                <a:gd name="T34" fmla="*/ 58 w 84"/>
                <a:gd name="T35" fmla="*/ 137 h 147"/>
                <a:gd name="T36" fmla="*/ 58 w 84"/>
                <a:gd name="T37" fmla="*/ 93 h 147"/>
                <a:gd name="T38" fmla="*/ 73 w 84"/>
                <a:gd name="T39" fmla="*/ 93 h 147"/>
                <a:gd name="T40" fmla="*/ 75 w 84"/>
                <a:gd name="T41" fmla="*/ 91 h 147"/>
                <a:gd name="T42" fmla="*/ 57 w 84"/>
                <a:gd name="T43" fmla="*/ 20 h 147"/>
                <a:gd name="T44" fmla="*/ 58 w 84"/>
                <a:gd name="T45" fmla="*/ 20 h 147"/>
                <a:gd name="T46" fmla="*/ 71 w 84"/>
                <a:gd name="T47" fmla="*/ 58 h 147"/>
                <a:gd name="T48" fmla="*/ 82 w 84"/>
                <a:gd name="T49" fmla="*/ 5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7">
                  <a:moveTo>
                    <a:pt x="82" y="54"/>
                  </a:moveTo>
                  <a:cubicBezTo>
                    <a:pt x="69" y="13"/>
                    <a:pt x="69" y="13"/>
                    <a:pt x="69" y="13"/>
                  </a:cubicBezTo>
                  <a:cubicBezTo>
                    <a:pt x="67" y="6"/>
                    <a:pt x="59" y="0"/>
                    <a:pt x="49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17" y="6"/>
                    <a:pt x="15" y="13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0" y="63"/>
                    <a:pt x="10" y="67"/>
                    <a:pt x="13" y="5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10" y="88"/>
                    <a:pt x="9" y="91"/>
                  </a:cubicBezTo>
                  <a:cubicBezTo>
                    <a:pt x="9" y="92"/>
                    <a:pt x="9" y="93"/>
                    <a:pt x="11" y="93"/>
                  </a:cubicBezTo>
                  <a:cubicBezTo>
                    <a:pt x="12" y="93"/>
                    <a:pt x="26" y="93"/>
                    <a:pt x="26" y="93"/>
                  </a:cubicBezTo>
                  <a:cubicBezTo>
                    <a:pt x="26" y="137"/>
                    <a:pt x="26" y="137"/>
                    <a:pt x="26" y="137"/>
                  </a:cubicBezTo>
                  <a:cubicBezTo>
                    <a:pt x="26" y="147"/>
                    <a:pt x="39" y="147"/>
                    <a:pt x="39" y="137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45" y="137"/>
                    <a:pt x="45" y="137"/>
                    <a:pt x="45" y="137"/>
                  </a:cubicBezTo>
                  <a:cubicBezTo>
                    <a:pt x="45" y="147"/>
                    <a:pt x="58" y="147"/>
                    <a:pt x="58" y="137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72" y="93"/>
                    <a:pt x="73" y="93"/>
                  </a:cubicBezTo>
                  <a:cubicBezTo>
                    <a:pt x="75" y="93"/>
                    <a:pt x="75" y="92"/>
                    <a:pt x="75" y="91"/>
                  </a:cubicBezTo>
                  <a:cubicBezTo>
                    <a:pt x="74" y="88"/>
                    <a:pt x="57" y="20"/>
                    <a:pt x="57" y="20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74" y="67"/>
                    <a:pt x="84" y="63"/>
                    <a:pt x="82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7162803" y="6088203"/>
            <a:ext cx="3367316" cy="37965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数据来源：公司年报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23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宽屏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2019-02-19T09:44:19Z</dcterms:created>
  <dcterms:modified xsi:type="dcterms:W3CDTF">2019-02-25T05:50:55Z</dcterms:modified>
</cp:coreProperties>
</file>