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43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1"/>
          <c:spPr>
            <a:noFill/>
            <a:effectLst/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chemeClr val="accent1">
                    <a:shade val="50000"/>
                    <a:alpha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3B-47B1-8D78-4BDB7CE2A1F4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accent1">
                    <a:shade val="50000"/>
                    <a:alpha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3B-47B1-8D78-4BDB7CE2A1F4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accent1">
                    <a:shade val="50000"/>
                    <a:alpha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3B-47B1-8D78-4BDB7CE2A1F4}"/>
              </c:ext>
            </c:extLst>
          </c:dPt>
          <c:dPt>
            <c:idx val="3"/>
            <c:bubble3D val="0"/>
            <c:spPr>
              <a:noFill/>
              <a:ln w="3175">
                <a:solidFill>
                  <a:schemeClr val="accent1">
                    <a:shade val="50000"/>
                    <a:alpha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3B-47B1-8D78-4BDB7CE2A1F4}"/>
              </c:ext>
            </c:extLst>
          </c:dPt>
          <c:dPt>
            <c:idx val="4"/>
            <c:bubble3D val="0"/>
            <c:spPr>
              <a:noFill/>
              <a:ln w="3175">
                <a:solidFill>
                  <a:schemeClr val="accent1">
                    <a:shade val="50000"/>
                    <a:alpha val="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A3B-47B1-8D78-4BDB7CE2A1F4}"/>
              </c:ext>
            </c:extLst>
          </c:dPt>
          <c:dLbls>
            <c:dLbl>
              <c:idx val="0"/>
              <c:layout>
                <c:manualLayout>
                  <c:x val="-0.19246396466292001"/>
                  <c:y val="0.14944866966702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400" b="0" i="0" u="none" strike="noStrike" kern="1200" baseline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A3B-47B1-8D78-4BDB7CE2A1F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3B-47B1-8D78-4BDB7CE2A1F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3B-47B1-8D78-4BDB7CE2A1F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3B-47B1-8D78-4BDB7CE2A1F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3B-47B1-8D78-4BDB7CE2A1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Sheet1!$C$2:$C$6</c:f>
              <c:numCache>
                <c:formatCode>General</c:formatCode>
                <c:ptCount val="5"/>
                <c:pt idx="0">
                  <c:v>8200</c:v>
                </c:pt>
                <c:pt idx="1">
                  <c:v>5500</c:v>
                </c:pt>
                <c:pt idx="2">
                  <c:v>2800</c:v>
                </c:pt>
                <c:pt idx="3">
                  <c:v>5000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大圆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第一季度</c:v>
                      </c:pt>
                      <c:pt idx="1">
                        <c:v>第二季度</c:v>
                      </c:pt>
                      <c:pt idx="2">
                        <c:v>第三季度</c:v>
                      </c:pt>
                      <c:pt idx="3">
                        <c:v>第四季度</c:v>
                      </c:pt>
                      <c:pt idx="4">
                        <c:v>两栏修改数据必须一致，毕竟在黑色栏目内为大圆的展示比例数据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A-4A3B-47B1-8D78-4BDB7CE2A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pieChart>
        <c:varyColors val="1"/>
        <c:ser>
          <c:idx val="0"/>
          <c:order val="0"/>
          <c:spPr>
            <a:effectLst/>
          </c:spPr>
          <c:explosion val="28"/>
          <c:dPt>
            <c:idx val="0"/>
            <c:bubble3D val="0"/>
            <c:explosion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A3B-47B1-8D78-4BDB7CE2A1F4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4A3B-47B1-8D78-4BDB7CE2A1F4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4A3B-47B1-8D78-4BDB7CE2A1F4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4A3B-47B1-8D78-4BDB7CE2A1F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4A3B-47B1-8D78-4BDB7CE2A1F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A3B-47B1-8D78-4BDB7CE2A1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Sheet1!$B$2:$B$6</c:f>
              <c:numCache>
                <c:formatCode>General</c:formatCode>
                <c:ptCount val="5"/>
                <c:pt idx="0">
                  <c:v>8200</c:v>
                </c:pt>
                <c:pt idx="1">
                  <c:v>5500</c:v>
                </c:pt>
                <c:pt idx="2">
                  <c:v>2800</c:v>
                </c:pt>
                <c:pt idx="3">
                  <c:v>5000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内圆比例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第一季度</c:v>
                      </c:pt>
                      <c:pt idx="1">
                        <c:v>第二季度</c:v>
                      </c:pt>
                      <c:pt idx="2">
                        <c:v>第三季度</c:v>
                      </c:pt>
                      <c:pt idx="3">
                        <c:v>第四季度</c:v>
                      </c:pt>
                      <c:pt idx="4">
                        <c:v>两栏修改数据必须一致，毕竟在黑色栏目内为大圆的展示比例数据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15-4A3B-47B1-8D78-4BDB7CE2A1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7D4C6-3C98-4118-8FC4-3D31F4A9660B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A33EB-7612-4CD1-8D40-452F22F616E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34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D4C87-4BE0-4BD3-819B-9CF6BE054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E221AF-9F89-42AE-9326-1601D71E5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74D0B48-5BC9-41B6-AD1C-DA02F6144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A1BB74-E417-4EF6-A313-677DCB64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08F172-F574-44E7-98A9-546B5DA6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2C2333-EF92-48C0-B393-41049C426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0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A6EFAB-D72B-4665-9193-7C16557D1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4678763-2001-4ADA-9E74-BF6FBB7AA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2DDC1B-E055-4FFB-A819-46AAC263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AC7084-8D23-4AF5-B57F-B3FF5F1B5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26F909-284C-4858-8516-3E92E084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75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3AB3FB3-A386-4B6E-9393-D5C552032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07A8AA8-7047-4E61-95BC-779B3D4E0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548DE4-56A5-469B-98A8-3820956D4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B455AB-CF04-4E38-9DE5-C0B60503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BDCD65-03D2-4A58-8B9B-9B2A2995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009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60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7821B0-1B6F-42C9-8DB2-205ABB1A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B5DF59-99B2-49FC-A6D2-5FEE2DE6B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6AC948-084F-4F37-AD2B-30ACB87A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9612EE-E844-4DA0-9D81-AA100CBD1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A438B5-1ED7-4C8F-8ED5-689AE127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45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4E9B8-002D-4F76-95BD-061BA2A7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A3720F-B956-4C19-8656-F57F25101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55622B-0F66-4FE4-8DD2-5E06635E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25B4F7-1259-4FF3-AE03-CD8996EC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FB6AE56-1B13-41A9-B6A8-675B7A5E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33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4B7F3E-9304-422E-A15F-98F525664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4644E4-2882-4FEC-9439-D2A0865F1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E1A2CC8-3417-4662-9434-3F49AD492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2E2AE6E-93F5-4F0B-821A-4ABC5DF0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E6605E-631E-48E9-94A3-D6AC66D2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645B0B6-7C28-4892-9CE1-9061CA9B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ECB80-8B7E-4C6C-A503-7512CD9C0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CBD5DE-69A1-4AC6-A9D3-EBB23B107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2CF4C32-D64D-439B-95AC-EF8853AAE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750E47D-B3C6-45CB-BFF4-0840936ED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6682E1-CAD5-4E67-A921-5CB20219E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29BB8A0-D032-4D9E-8980-8D53A295E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027EB80-7411-4C7F-8801-47806F02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7B14C82-4884-4FE4-A7C7-8B447634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30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E0DE93-A7CF-4B2E-B980-75533F3E8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59012D4-EFAA-4945-AFA7-7DD6D3F4C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B368FE6-8569-4936-9E99-04D16B7B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86D6516-9277-4E07-B8A3-A959EE5D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08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E1BBAAE-9D3F-4279-81C0-1384BD89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054E72F-6270-4883-A5C5-77E7F79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71D00F-86FC-4305-8751-F2D515F0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662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6473B4-74FB-4CD7-A4A8-84CC65D0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5584F0-3181-4817-BA6B-7656D1905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B832B5-E9C6-47DE-AE11-66554FEA8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AF1ECD-8F5E-47CD-ABD8-4CCA1D3E0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D787C0-670D-42A5-B810-9AB2AF44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3638670-C45A-4598-8AB2-296D0B921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64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298B8A-7BA8-4B44-874C-8B104CDB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CF2AF44-5A90-4F3F-AF13-414736382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36EA03-823D-42D0-B62D-9DBA77782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19D417-303F-40A6-93FE-94BC7F28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6281BF2-D9EB-4A3B-BF21-2AF3F92D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1D84A0-0F65-4696-BB2E-4C3E0B8F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348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2A11785-2627-4411-A9C4-F7EEDA47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7AA625-EE3C-4760-8F5D-EB9188777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08C711-737B-495F-87C0-46EAB0E0D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CBC13-2D9C-4D74-9657-95D29C916AF8}" type="datetimeFigureOut">
              <a:rPr lang="zh-CN" altLang="en-US" smtClean="0"/>
              <a:t>2019/2/25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3AC3EC-EDCB-4788-B231-709A56523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4B8EA7-893F-4622-8DB5-0247F5263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CFB4B-FF1C-49CC-9A1D-518FDF0EC6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25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图表 26"/>
          <p:cNvGraphicFramePr/>
          <p:nvPr/>
        </p:nvGraphicFramePr>
        <p:xfrm>
          <a:off x="2142945" y="1446061"/>
          <a:ext cx="7476841" cy="4984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Freeform 1634"/>
          <p:cNvSpPr>
            <a:spLocks noEditPoints="1"/>
          </p:cNvSpPr>
          <p:nvPr/>
        </p:nvSpPr>
        <p:spPr bwMode="auto">
          <a:xfrm>
            <a:off x="6716113" y="2770555"/>
            <a:ext cx="376063" cy="703463"/>
          </a:xfrm>
          <a:custGeom>
            <a:avLst/>
            <a:gdLst>
              <a:gd name="T0" fmla="*/ 81 w 96"/>
              <a:gd name="T1" fmla="*/ 0 h 180"/>
              <a:gd name="T2" fmla="*/ 15 w 96"/>
              <a:gd name="T3" fmla="*/ 0 h 180"/>
              <a:gd name="T4" fmla="*/ 0 w 96"/>
              <a:gd name="T5" fmla="*/ 15 h 180"/>
              <a:gd name="T6" fmla="*/ 0 w 96"/>
              <a:gd name="T7" fmla="*/ 165 h 180"/>
              <a:gd name="T8" fmla="*/ 15 w 96"/>
              <a:gd name="T9" fmla="*/ 180 h 180"/>
              <a:gd name="T10" fmla="*/ 81 w 96"/>
              <a:gd name="T11" fmla="*/ 180 h 180"/>
              <a:gd name="T12" fmla="*/ 96 w 96"/>
              <a:gd name="T13" fmla="*/ 165 h 180"/>
              <a:gd name="T14" fmla="*/ 96 w 96"/>
              <a:gd name="T15" fmla="*/ 15 h 180"/>
              <a:gd name="T16" fmla="*/ 81 w 96"/>
              <a:gd name="T17" fmla="*/ 0 h 180"/>
              <a:gd name="T18" fmla="*/ 39 w 96"/>
              <a:gd name="T19" fmla="*/ 12 h 180"/>
              <a:gd name="T20" fmla="*/ 57 w 96"/>
              <a:gd name="T21" fmla="*/ 12 h 180"/>
              <a:gd name="T22" fmla="*/ 60 w 96"/>
              <a:gd name="T23" fmla="*/ 15 h 180"/>
              <a:gd name="T24" fmla="*/ 57 w 96"/>
              <a:gd name="T25" fmla="*/ 18 h 180"/>
              <a:gd name="T26" fmla="*/ 39 w 96"/>
              <a:gd name="T27" fmla="*/ 18 h 180"/>
              <a:gd name="T28" fmla="*/ 36 w 96"/>
              <a:gd name="T29" fmla="*/ 15 h 180"/>
              <a:gd name="T30" fmla="*/ 39 w 96"/>
              <a:gd name="T31" fmla="*/ 12 h 180"/>
              <a:gd name="T32" fmla="*/ 48 w 96"/>
              <a:gd name="T33" fmla="*/ 174 h 180"/>
              <a:gd name="T34" fmla="*/ 39 w 96"/>
              <a:gd name="T35" fmla="*/ 165 h 180"/>
              <a:gd name="T36" fmla="*/ 48 w 96"/>
              <a:gd name="T37" fmla="*/ 156 h 180"/>
              <a:gd name="T38" fmla="*/ 57 w 96"/>
              <a:gd name="T39" fmla="*/ 165 h 180"/>
              <a:gd name="T40" fmla="*/ 48 w 96"/>
              <a:gd name="T41" fmla="*/ 174 h 180"/>
              <a:gd name="T42" fmla="*/ 90 w 96"/>
              <a:gd name="T43" fmla="*/ 150 h 180"/>
              <a:gd name="T44" fmla="*/ 6 w 96"/>
              <a:gd name="T45" fmla="*/ 150 h 180"/>
              <a:gd name="T46" fmla="*/ 6 w 96"/>
              <a:gd name="T47" fmla="*/ 30 h 180"/>
              <a:gd name="T48" fmla="*/ 90 w 96"/>
              <a:gd name="T49" fmla="*/ 30 h 180"/>
              <a:gd name="T50" fmla="*/ 90 w 96"/>
              <a:gd name="T51" fmla="*/ 15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6" h="180">
                <a:moveTo>
                  <a:pt x="81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165"/>
                  <a:pt x="0" y="165"/>
                  <a:pt x="0" y="165"/>
                </a:cubicBezTo>
                <a:cubicBezTo>
                  <a:pt x="0" y="173"/>
                  <a:pt x="7" y="180"/>
                  <a:pt x="15" y="180"/>
                </a:cubicBezTo>
                <a:cubicBezTo>
                  <a:pt x="81" y="180"/>
                  <a:pt x="81" y="180"/>
                  <a:pt x="81" y="180"/>
                </a:cubicBezTo>
                <a:cubicBezTo>
                  <a:pt x="89" y="180"/>
                  <a:pt x="96" y="173"/>
                  <a:pt x="96" y="165"/>
                </a:cubicBezTo>
                <a:cubicBezTo>
                  <a:pt x="96" y="15"/>
                  <a:pt x="96" y="15"/>
                  <a:pt x="96" y="15"/>
                </a:cubicBezTo>
                <a:cubicBezTo>
                  <a:pt x="96" y="7"/>
                  <a:pt x="89" y="0"/>
                  <a:pt x="81" y="0"/>
                </a:cubicBezTo>
                <a:moveTo>
                  <a:pt x="39" y="12"/>
                </a:moveTo>
                <a:cubicBezTo>
                  <a:pt x="57" y="12"/>
                  <a:pt x="57" y="12"/>
                  <a:pt x="57" y="12"/>
                </a:cubicBezTo>
                <a:cubicBezTo>
                  <a:pt x="59" y="12"/>
                  <a:pt x="60" y="13"/>
                  <a:pt x="60" y="15"/>
                </a:cubicBezTo>
                <a:cubicBezTo>
                  <a:pt x="60" y="17"/>
                  <a:pt x="59" y="18"/>
                  <a:pt x="57" y="18"/>
                </a:cubicBezTo>
                <a:cubicBezTo>
                  <a:pt x="39" y="18"/>
                  <a:pt x="39" y="18"/>
                  <a:pt x="39" y="18"/>
                </a:cubicBezTo>
                <a:cubicBezTo>
                  <a:pt x="37" y="18"/>
                  <a:pt x="36" y="17"/>
                  <a:pt x="36" y="15"/>
                </a:cubicBezTo>
                <a:cubicBezTo>
                  <a:pt x="36" y="13"/>
                  <a:pt x="37" y="12"/>
                  <a:pt x="39" y="12"/>
                </a:cubicBezTo>
                <a:moveTo>
                  <a:pt x="48" y="174"/>
                </a:moveTo>
                <a:cubicBezTo>
                  <a:pt x="43" y="174"/>
                  <a:pt x="39" y="170"/>
                  <a:pt x="39" y="165"/>
                </a:cubicBezTo>
                <a:cubicBezTo>
                  <a:pt x="39" y="160"/>
                  <a:pt x="43" y="156"/>
                  <a:pt x="48" y="156"/>
                </a:cubicBezTo>
                <a:cubicBezTo>
                  <a:pt x="53" y="156"/>
                  <a:pt x="57" y="160"/>
                  <a:pt x="57" y="165"/>
                </a:cubicBezTo>
                <a:cubicBezTo>
                  <a:pt x="57" y="170"/>
                  <a:pt x="53" y="174"/>
                  <a:pt x="48" y="174"/>
                </a:cubicBezTo>
                <a:moveTo>
                  <a:pt x="90" y="150"/>
                </a:moveTo>
                <a:cubicBezTo>
                  <a:pt x="6" y="150"/>
                  <a:pt x="6" y="150"/>
                  <a:pt x="6" y="150"/>
                </a:cubicBezTo>
                <a:cubicBezTo>
                  <a:pt x="6" y="30"/>
                  <a:pt x="6" y="30"/>
                  <a:pt x="6" y="30"/>
                </a:cubicBezTo>
                <a:cubicBezTo>
                  <a:pt x="90" y="30"/>
                  <a:pt x="90" y="30"/>
                  <a:pt x="90" y="30"/>
                </a:cubicBezTo>
                <a:lnTo>
                  <a:pt x="90" y="1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9" name="Freeform 1640"/>
          <p:cNvSpPr>
            <a:spLocks noEditPoints="1"/>
          </p:cNvSpPr>
          <p:nvPr/>
        </p:nvSpPr>
        <p:spPr bwMode="auto">
          <a:xfrm>
            <a:off x="4294512" y="2423997"/>
            <a:ext cx="336549" cy="213784"/>
          </a:xfrm>
          <a:custGeom>
            <a:avLst/>
            <a:gdLst>
              <a:gd name="T0" fmla="*/ 168 w 180"/>
              <a:gd name="T1" fmla="*/ 0 h 114"/>
              <a:gd name="T2" fmla="*/ 12 w 180"/>
              <a:gd name="T3" fmla="*/ 0 h 114"/>
              <a:gd name="T4" fmla="*/ 0 w 180"/>
              <a:gd name="T5" fmla="*/ 12 h 114"/>
              <a:gd name="T6" fmla="*/ 0 w 180"/>
              <a:gd name="T7" fmla="*/ 90 h 114"/>
              <a:gd name="T8" fmla="*/ 12 w 180"/>
              <a:gd name="T9" fmla="*/ 102 h 114"/>
              <a:gd name="T10" fmla="*/ 78 w 180"/>
              <a:gd name="T11" fmla="*/ 102 h 114"/>
              <a:gd name="T12" fmla="*/ 78 w 180"/>
              <a:gd name="T13" fmla="*/ 108 h 114"/>
              <a:gd name="T14" fmla="*/ 66 w 180"/>
              <a:gd name="T15" fmla="*/ 108 h 114"/>
              <a:gd name="T16" fmla="*/ 60 w 180"/>
              <a:gd name="T17" fmla="*/ 114 h 114"/>
              <a:gd name="T18" fmla="*/ 120 w 180"/>
              <a:gd name="T19" fmla="*/ 114 h 114"/>
              <a:gd name="T20" fmla="*/ 114 w 180"/>
              <a:gd name="T21" fmla="*/ 108 h 114"/>
              <a:gd name="T22" fmla="*/ 102 w 180"/>
              <a:gd name="T23" fmla="*/ 108 h 114"/>
              <a:gd name="T24" fmla="*/ 102 w 180"/>
              <a:gd name="T25" fmla="*/ 102 h 114"/>
              <a:gd name="T26" fmla="*/ 168 w 180"/>
              <a:gd name="T27" fmla="*/ 102 h 114"/>
              <a:gd name="T28" fmla="*/ 180 w 180"/>
              <a:gd name="T29" fmla="*/ 90 h 114"/>
              <a:gd name="T30" fmla="*/ 180 w 180"/>
              <a:gd name="T31" fmla="*/ 12 h 114"/>
              <a:gd name="T32" fmla="*/ 168 w 180"/>
              <a:gd name="T33" fmla="*/ 0 h 114"/>
              <a:gd name="T34" fmla="*/ 174 w 180"/>
              <a:gd name="T35" fmla="*/ 90 h 114"/>
              <a:gd name="T36" fmla="*/ 168 w 180"/>
              <a:gd name="T37" fmla="*/ 96 h 114"/>
              <a:gd name="T38" fmla="*/ 12 w 180"/>
              <a:gd name="T39" fmla="*/ 96 h 114"/>
              <a:gd name="T40" fmla="*/ 6 w 180"/>
              <a:gd name="T41" fmla="*/ 90 h 114"/>
              <a:gd name="T42" fmla="*/ 6 w 180"/>
              <a:gd name="T43" fmla="*/ 12 h 114"/>
              <a:gd name="T44" fmla="*/ 12 w 180"/>
              <a:gd name="T45" fmla="*/ 6 h 114"/>
              <a:gd name="T46" fmla="*/ 168 w 180"/>
              <a:gd name="T47" fmla="*/ 6 h 114"/>
              <a:gd name="T48" fmla="*/ 174 w 180"/>
              <a:gd name="T49" fmla="*/ 12 h 114"/>
              <a:gd name="T50" fmla="*/ 174 w 180"/>
              <a:gd name="T51" fmla="*/ 9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80" h="114">
                <a:moveTo>
                  <a:pt x="168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7"/>
                  <a:pt x="5" y="102"/>
                  <a:pt x="12" y="102"/>
                </a:cubicBezTo>
                <a:cubicBezTo>
                  <a:pt x="78" y="102"/>
                  <a:pt x="78" y="102"/>
                  <a:pt x="78" y="102"/>
                </a:cubicBezTo>
                <a:cubicBezTo>
                  <a:pt x="78" y="108"/>
                  <a:pt x="78" y="108"/>
                  <a:pt x="78" y="108"/>
                </a:cubicBezTo>
                <a:cubicBezTo>
                  <a:pt x="66" y="108"/>
                  <a:pt x="66" y="108"/>
                  <a:pt x="66" y="108"/>
                </a:cubicBezTo>
                <a:cubicBezTo>
                  <a:pt x="60" y="108"/>
                  <a:pt x="60" y="114"/>
                  <a:pt x="60" y="114"/>
                </a:cubicBezTo>
                <a:cubicBezTo>
                  <a:pt x="120" y="114"/>
                  <a:pt x="120" y="114"/>
                  <a:pt x="120" y="114"/>
                </a:cubicBezTo>
                <a:cubicBezTo>
                  <a:pt x="120" y="108"/>
                  <a:pt x="114" y="108"/>
                  <a:pt x="114" y="108"/>
                </a:cubicBezTo>
                <a:cubicBezTo>
                  <a:pt x="102" y="108"/>
                  <a:pt x="102" y="108"/>
                  <a:pt x="102" y="108"/>
                </a:cubicBezTo>
                <a:cubicBezTo>
                  <a:pt x="102" y="102"/>
                  <a:pt x="102" y="102"/>
                  <a:pt x="102" y="102"/>
                </a:cubicBezTo>
                <a:cubicBezTo>
                  <a:pt x="168" y="102"/>
                  <a:pt x="168" y="102"/>
                  <a:pt x="168" y="102"/>
                </a:cubicBezTo>
                <a:cubicBezTo>
                  <a:pt x="175" y="102"/>
                  <a:pt x="180" y="97"/>
                  <a:pt x="180" y="90"/>
                </a:cubicBezTo>
                <a:cubicBezTo>
                  <a:pt x="180" y="12"/>
                  <a:pt x="180" y="12"/>
                  <a:pt x="180" y="12"/>
                </a:cubicBezTo>
                <a:cubicBezTo>
                  <a:pt x="180" y="5"/>
                  <a:pt x="175" y="0"/>
                  <a:pt x="168" y="0"/>
                </a:cubicBezTo>
                <a:moveTo>
                  <a:pt x="174" y="90"/>
                </a:moveTo>
                <a:cubicBezTo>
                  <a:pt x="174" y="93"/>
                  <a:pt x="171" y="96"/>
                  <a:pt x="168" y="96"/>
                </a:cubicBezTo>
                <a:cubicBezTo>
                  <a:pt x="12" y="96"/>
                  <a:pt x="12" y="96"/>
                  <a:pt x="12" y="96"/>
                </a:cubicBezTo>
                <a:cubicBezTo>
                  <a:pt x="9" y="96"/>
                  <a:pt x="6" y="93"/>
                  <a:pt x="6" y="90"/>
                </a:cubicBezTo>
                <a:cubicBezTo>
                  <a:pt x="6" y="12"/>
                  <a:pt x="6" y="12"/>
                  <a:pt x="6" y="12"/>
                </a:cubicBezTo>
                <a:cubicBezTo>
                  <a:pt x="6" y="9"/>
                  <a:pt x="9" y="6"/>
                  <a:pt x="12" y="6"/>
                </a:cubicBezTo>
                <a:cubicBezTo>
                  <a:pt x="168" y="6"/>
                  <a:pt x="168" y="6"/>
                  <a:pt x="168" y="6"/>
                </a:cubicBezTo>
                <a:cubicBezTo>
                  <a:pt x="171" y="6"/>
                  <a:pt x="174" y="9"/>
                  <a:pt x="174" y="12"/>
                </a:cubicBezTo>
                <a:lnTo>
                  <a:pt x="174" y="90"/>
                </a:lnTo>
                <a:close/>
              </a:path>
            </a:pathLst>
          </a:custGeom>
          <a:solidFill>
            <a:srgbClr val="04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grpSp>
        <p:nvGrpSpPr>
          <p:cNvPr id="11" name="组合 10"/>
          <p:cNvGrpSpPr/>
          <p:nvPr/>
        </p:nvGrpSpPr>
        <p:grpSpPr>
          <a:xfrm>
            <a:off x="3783543" y="3893737"/>
            <a:ext cx="179916" cy="315384"/>
            <a:chOff x="6442075" y="1292225"/>
            <a:chExt cx="134937" cy="236538"/>
          </a:xfrm>
        </p:grpSpPr>
        <p:sp>
          <p:nvSpPr>
            <p:cNvPr id="12" name="Oval 1632"/>
            <p:cNvSpPr>
              <a:spLocks noChangeArrowheads="1"/>
            </p:cNvSpPr>
            <p:nvPr/>
          </p:nvSpPr>
          <p:spPr bwMode="auto">
            <a:xfrm>
              <a:off x="6489700" y="1441450"/>
              <a:ext cx="39687" cy="39688"/>
            </a:xfrm>
            <a:prstGeom prst="ellipse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13" name="Freeform 1633"/>
            <p:cNvSpPr>
              <a:spLocks noEditPoints="1"/>
            </p:cNvSpPr>
            <p:nvPr/>
          </p:nvSpPr>
          <p:spPr bwMode="auto">
            <a:xfrm>
              <a:off x="6442075" y="1292225"/>
              <a:ext cx="134937" cy="236538"/>
            </a:xfrm>
            <a:custGeom>
              <a:avLst/>
              <a:gdLst>
                <a:gd name="T0" fmla="*/ 84 w 96"/>
                <a:gd name="T1" fmla="*/ 0 h 168"/>
                <a:gd name="T2" fmla="*/ 12 w 96"/>
                <a:gd name="T3" fmla="*/ 0 h 168"/>
                <a:gd name="T4" fmla="*/ 0 w 96"/>
                <a:gd name="T5" fmla="*/ 12 h 168"/>
                <a:gd name="T6" fmla="*/ 0 w 96"/>
                <a:gd name="T7" fmla="*/ 156 h 168"/>
                <a:gd name="T8" fmla="*/ 12 w 96"/>
                <a:gd name="T9" fmla="*/ 168 h 168"/>
                <a:gd name="T10" fmla="*/ 84 w 96"/>
                <a:gd name="T11" fmla="*/ 168 h 168"/>
                <a:gd name="T12" fmla="*/ 96 w 96"/>
                <a:gd name="T13" fmla="*/ 156 h 168"/>
                <a:gd name="T14" fmla="*/ 96 w 96"/>
                <a:gd name="T15" fmla="*/ 12 h 168"/>
                <a:gd name="T16" fmla="*/ 84 w 96"/>
                <a:gd name="T17" fmla="*/ 0 h 168"/>
                <a:gd name="T18" fmla="*/ 48 w 96"/>
                <a:gd name="T19" fmla="*/ 156 h 168"/>
                <a:gd name="T20" fmla="*/ 12 w 96"/>
                <a:gd name="T21" fmla="*/ 120 h 168"/>
                <a:gd name="T22" fmla="*/ 48 w 96"/>
                <a:gd name="T23" fmla="*/ 84 h 168"/>
                <a:gd name="T24" fmla="*/ 84 w 96"/>
                <a:gd name="T25" fmla="*/ 120 h 168"/>
                <a:gd name="T26" fmla="*/ 48 w 96"/>
                <a:gd name="T27" fmla="*/ 156 h 168"/>
                <a:gd name="T28" fmla="*/ 84 w 96"/>
                <a:gd name="T29" fmla="*/ 64 h 168"/>
                <a:gd name="T30" fmla="*/ 76 w 96"/>
                <a:gd name="T31" fmla="*/ 72 h 168"/>
                <a:gd name="T32" fmla="*/ 20 w 96"/>
                <a:gd name="T33" fmla="*/ 72 h 168"/>
                <a:gd name="T34" fmla="*/ 12 w 96"/>
                <a:gd name="T35" fmla="*/ 64 h 168"/>
                <a:gd name="T36" fmla="*/ 12 w 96"/>
                <a:gd name="T37" fmla="*/ 20 h 168"/>
                <a:gd name="T38" fmla="*/ 20 w 96"/>
                <a:gd name="T39" fmla="*/ 12 h 168"/>
                <a:gd name="T40" fmla="*/ 76 w 96"/>
                <a:gd name="T41" fmla="*/ 12 h 168"/>
                <a:gd name="T42" fmla="*/ 84 w 96"/>
                <a:gd name="T43" fmla="*/ 20 h 168"/>
                <a:gd name="T44" fmla="*/ 84 w 96"/>
                <a:gd name="T45" fmla="*/ 6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" h="168">
                  <a:moveTo>
                    <a:pt x="84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56"/>
                    <a:pt x="0" y="156"/>
                    <a:pt x="0" y="156"/>
                  </a:cubicBezTo>
                  <a:cubicBezTo>
                    <a:pt x="0" y="163"/>
                    <a:pt x="5" y="168"/>
                    <a:pt x="12" y="168"/>
                  </a:cubicBezTo>
                  <a:cubicBezTo>
                    <a:pt x="84" y="168"/>
                    <a:pt x="84" y="168"/>
                    <a:pt x="84" y="168"/>
                  </a:cubicBezTo>
                  <a:cubicBezTo>
                    <a:pt x="91" y="168"/>
                    <a:pt x="96" y="163"/>
                    <a:pt x="96" y="156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6" y="5"/>
                    <a:pt x="91" y="0"/>
                    <a:pt x="84" y="0"/>
                  </a:cubicBezTo>
                  <a:moveTo>
                    <a:pt x="48" y="156"/>
                  </a:moveTo>
                  <a:cubicBezTo>
                    <a:pt x="28" y="156"/>
                    <a:pt x="12" y="140"/>
                    <a:pt x="12" y="120"/>
                  </a:cubicBezTo>
                  <a:cubicBezTo>
                    <a:pt x="12" y="100"/>
                    <a:pt x="28" y="84"/>
                    <a:pt x="48" y="84"/>
                  </a:cubicBezTo>
                  <a:cubicBezTo>
                    <a:pt x="68" y="84"/>
                    <a:pt x="84" y="100"/>
                    <a:pt x="84" y="120"/>
                  </a:cubicBezTo>
                  <a:cubicBezTo>
                    <a:pt x="84" y="140"/>
                    <a:pt x="68" y="156"/>
                    <a:pt x="48" y="156"/>
                  </a:cubicBezTo>
                  <a:moveTo>
                    <a:pt x="84" y="64"/>
                  </a:moveTo>
                  <a:cubicBezTo>
                    <a:pt x="84" y="68"/>
                    <a:pt x="80" y="72"/>
                    <a:pt x="76" y="72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16" y="72"/>
                    <a:pt x="12" y="68"/>
                    <a:pt x="12" y="64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16"/>
                    <a:pt x="16" y="12"/>
                    <a:pt x="20" y="12"/>
                  </a:cubicBezTo>
                  <a:cubicBezTo>
                    <a:pt x="76" y="12"/>
                    <a:pt x="76" y="12"/>
                    <a:pt x="76" y="12"/>
                  </a:cubicBezTo>
                  <a:cubicBezTo>
                    <a:pt x="80" y="12"/>
                    <a:pt x="84" y="16"/>
                    <a:pt x="84" y="20"/>
                  </a:cubicBezTo>
                  <a:lnTo>
                    <a:pt x="84" y="6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14" name="Freeform 1986"/>
          <p:cNvSpPr/>
          <p:nvPr/>
        </p:nvSpPr>
        <p:spPr bwMode="auto">
          <a:xfrm>
            <a:off x="5001552" y="5598273"/>
            <a:ext cx="309033" cy="292100"/>
          </a:xfrm>
          <a:custGeom>
            <a:avLst/>
            <a:gdLst>
              <a:gd name="T0" fmla="*/ 164 w 165"/>
              <a:gd name="T1" fmla="*/ 131 h 156"/>
              <a:gd name="T2" fmla="*/ 145 w 165"/>
              <a:gd name="T3" fmla="*/ 119 h 156"/>
              <a:gd name="T4" fmla="*/ 119 w 165"/>
              <a:gd name="T5" fmla="*/ 108 h 156"/>
              <a:gd name="T6" fmla="*/ 112 w 165"/>
              <a:gd name="T7" fmla="*/ 106 h 156"/>
              <a:gd name="T8" fmla="*/ 105 w 165"/>
              <a:gd name="T9" fmla="*/ 94 h 156"/>
              <a:gd name="T10" fmla="*/ 101 w 165"/>
              <a:gd name="T11" fmla="*/ 94 h 156"/>
              <a:gd name="T12" fmla="*/ 105 w 165"/>
              <a:gd name="T13" fmla="*/ 85 h 156"/>
              <a:gd name="T14" fmla="*/ 107 w 165"/>
              <a:gd name="T15" fmla="*/ 74 h 156"/>
              <a:gd name="T16" fmla="*/ 112 w 165"/>
              <a:gd name="T17" fmla="*/ 70 h 156"/>
              <a:gd name="T18" fmla="*/ 114 w 165"/>
              <a:gd name="T19" fmla="*/ 63 h 156"/>
              <a:gd name="T20" fmla="*/ 114 w 165"/>
              <a:gd name="T21" fmla="*/ 51 h 156"/>
              <a:gd name="T22" fmla="*/ 112 w 165"/>
              <a:gd name="T23" fmla="*/ 46 h 156"/>
              <a:gd name="T24" fmla="*/ 113 w 165"/>
              <a:gd name="T25" fmla="*/ 30 h 156"/>
              <a:gd name="T26" fmla="*/ 111 w 165"/>
              <a:gd name="T27" fmla="*/ 19 h 156"/>
              <a:gd name="T28" fmla="*/ 107 w 165"/>
              <a:gd name="T29" fmla="*/ 12 h 156"/>
              <a:gd name="T30" fmla="*/ 102 w 165"/>
              <a:gd name="T31" fmla="*/ 11 h 156"/>
              <a:gd name="T32" fmla="*/ 99 w 165"/>
              <a:gd name="T33" fmla="*/ 8 h 156"/>
              <a:gd name="T34" fmla="*/ 64 w 165"/>
              <a:gd name="T35" fmla="*/ 9 h 156"/>
              <a:gd name="T36" fmla="*/ 51 w 165"/>
              <a:gd name="T37" fmla="*/ 46 h 156"/>
              <a:gd name="T38" fmla="*/ 49 w 165"/>
              <a:gd name="T39" fmla="*/ 53 h 156"/>
              <a:gd name="T40" fmla="*/ 54 w 165"/>
              <a:gd name="T41" fmla="*/ 72 h 156"/>
              <a:gd name="T42" fmla="*/ 58 w 165"/>
              <a:gd name="T43" fmla="*/ 73 h 156"/>
              <a:gd name="T44" fmla="*/ 59 w 165"/>
              <a:gd name="T45" fmla="*/ 86 h 156"/>
              <a:gd name="T46" fmla="*/ 63 w 165"/>
              <a:gd name="T47" fmla="*/ 94 h 156"/>
              <a:gd name="T48" fmla="*/ 60 w 165"/>
              <a:gd name="T49" fmla="*/ 94 h 156"/>
              <a:gd name="T50" fmla="*/ 53 w 165"/>
              <a:gd name="T51" fmla="*/ 106 h 156"/>
              <a:gd name="T52" fmla="*/ 46 w 165"/>
              <a:gd name="T53" fmla="*/ 108 h 156"/>
              <a:gd name="T54" fmla="*/ 20 w 165"/>
              <a:gd name="T55" fmla="*/ 119 h 156"/>
              <a:gd name="T56" fmla="*/ 1 w 165"/>
              <a:gd name="T57" fmla="*/ 131 h 156"/>
              <a:gd name="T58" fmla="*/ 0 w 165"/>
              <a:gd name="T59" fmla="*/ 156 h 156"/>
              <a:gd name="T60" fmla="*/ 72 w 165"/>
              <a:gd name="T61" fmla="*/ 156 h 156"/>
              <a:gd name="T62" fmla="*/ 78 w 165"/>
              <a:gd name="T63" fmla="*/ 120 h 156"/>
              <a:gd name="T64" fmla="*/ 73 w 165"/>
              <a:gd name="T65" fmla="*/ 111 h 156"/>
              <a:gd name="T66" fmla="*/ 83 w 165"/>
              <a:gd name="T67" fmla="*/ 106 h 156"/>
              <a:gd name="T68" fmla="*/ 92 w 165"/>
              <a:gd name="T69" fmla="*/ 111 h 156"/>
              <a:gd name="T70" fmla="*/ 87 w 165"/>
              <a:gd name="T71" fmla="*/ 120 h 156"/>
              <a:gd name="T72" fmla="*/ 96 w 165"/>
              <a:gd name="T73" fmla="*/ 156 h 156"/>
              <a:gd name="T74" fmla="*/ 164 w 165"/>
              <a:gd name="T75" fmla="*/ 156 h 156"/>
              <a:gd name="T76" fmla="*/ 164 w 165"/>
              <a:gd name="T77" fmla="*/ 131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5" h="156">
                <a:moveTo>
                  <a:pt x="164" y="131"/>
                </a:moveTo>
                <a:cubicBezTo>
                  <a:pt x="161" y="123"/>
                  <a:pt x="152" y="122"/>
                  <a:pt x="145" y="119"/>
                </a:cubicBezTo>
                <a:cubicBezTo>
                  <a:pt x="137" y="115"/>
                  <a:pt x="127" y="111"/>
                  <a:pt x="119" y="108"/>
                </a:cubicBezTo>
                <a:cubicBezTo>
                  <a:pt x="117" y="107"/>
                  <a:pt x="114" y="107"/>
                  <a:pt x="112" y="106"/>
                </a:cubicBezTo>
                <a:cubicBezTo>
                  <a:pt x="109" y="104"/>
                  <a:pt x="107" y="98"/>
                  <a:pt x="105" y="94"/>
                </a:cubicBezTo>
                <a:cubicBezTo>
                  <a:pt x="104" y="94"/>
                  <a:pt x="102" y="94"/>
                  <a:pt x="101" y="94"/>
                </a:cubicBezTo>
                <a:cubicBezTo>
                  <a:pt x="101" y="89"/>
                  <a:pt x="104" y="89"/>
                  <a:pt x="105" y="85"/>
                </a:cubicBezTo>
                <a:cubicBezTo>
                  <a:pt x="106" y="81"/>
                  <a:pt x="105" y="77"/>
                  <a:pt x="107" y="74"/>
                </a:cubicBezTo>
                <a:cubicBezTo>
                  <a:pt x="108" y="72"/>
                  <a:pt x="111" y="72"/>
                  <a:pt x="112" y="70"/>
                </a:cubicBezTo>
                <a:cubicBezTo>
                  <a:pt x="113" y="68"/>
                  <a:pt x="114" y="65"/>
                  <a:pt x="114" y="63"/>
                </a:cubicBezTo>
                <a:cubicBezTo>
                  <a:pt x="115" y="60"/>
                  <a:pt x="116" y="55"/>
                  <a:pt x="114" y="51"/>
                </a:cubicBezTo>
                <a:cubicBezTo>
                  <a:pt x="113" y="49"/>
                  <a:pt x="112" y="49"/>
                  <a:pt x="112" y="46"/>
                </a:cubicBezTo>
                <a:cubicBezTo>
                  <a:pt x="111" y="43"/>
                  <a:pt x="113" y="33"/>
                  <a:pt x="113" y="30"/>
                </a:cubicBezTo>
                <a:cubicBezTo>
                  <a:pt x="113" y="25"/>
                  <a:pt x="113" y="24"/>
                  <a:pt x="111" y="19"/>
                </a:cubicBezTo>
                <a:cubicBezTo>
                  <a:pt x="111" y="19"/>
                  <a:pt x="110" y="14"/>
                  <a:pt x="107" y="12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99" y="8"/>
                  <a:pt x="99" y="8"/>
                  <a:pt x="99" y="8"/>
                </a:cubicBezTo>
                <a:cubicBezTo>
                  <a:pt x="86" y="0"/>
                  <a:pt x="71" y="6"/>
                  <a:pt x="64" y="9"/>
                </a:cubicBezTo>
                <a:cubicBezTo>
                  <a:pt x="53" y="12"/>
                  <a:pt x="46" y="23"/>
                  <a:pt x="51" y="46"/>
                </a:cubicBezTo>
                <a:cubicBezTo>
                  <a:pt x="52" y="49"/>
                  <a:pt x="49" y="51"/>
                  <a:pt x="49" y="53"/>
                </a:cubicBezTo>
                <a:cubicBezTo>
                  <a:pt x="50" y="58"/>
                  <a:pt x="50" y="69"/>
                  <a:pt x="54" y="72"/>
                </a:cubicBezTo>
                <a:cubicBezTo>
                  <a:pt x="54" y="72"/>
                  <a:pt x="58" y="73"/>
                  <a:pt x="58" y="73"/>
                </a:cubicBezTo>
                <a:cubicBezTo>
                  <a:pt x="58" y="77"/>
                  <a:pt x="58" y="82"/>
                  <a:pt x="59" y="86"/>
                </a:cubicBezTo>
                <a:cubicBezTo>
                  <a:pt x="60" y="89"/>
                  <a:pt x="63" y="89"/>
                  <a:pt x="63" y="94"/>
                </a:cubicBezTo>
                <a:cubicBezTo>
                  <a:pt x="60" y="94"/>
                  <a:pt x="60" y="94"/>
                  <a:pt x="60" y="94"/>
                </a:cubicBezTo>
                <a:cubicBezTo>
                  <a:pt x="58" y="98"/>
                  <a:pt x="56" y="104"/>
                  <a:pt x="53" y="106"/>
                </a:cubicBezTo>
                <a:cubicBezTo>
                  <a:pt x="51" y="107"/>
                  <a:pt x="48" y="107"/>
                  <a:pt x="46" y="108"/>
                </a:cubicBezTo>
                <a:cubicBezTo>
                  <a:pt x="38" y="111"/>
                  <a:pt x="28" y="115"/>
                  <a:pt x="20" y="119"/>
                </a:cubicBezTo>
                <a:cubicBezTo>
                  <a:pt x="13" y="122"/>
                  <a:pt x="4" y="123"/>
                  <a:pt x="1" y="131"/>
                </a:cubicBezTo>
                <a:cubicBezTo>
                  <a:pt x="1" y="136"/>
                  <a:pt x="0" y="149"/>
                  <a:pt x="0" y="156"/>
                </a:cubicBezTo>
                <a:cubicBezTo>
                  <a:pt x="72" y="156"/>
                  <a:pt x="72" y="156"/>
                  <a:pt x="72" y="156"/>
                </a:cubicBezTo>
                <a:cubicBezTo>
                  <a:pt x="78" y="120"/>
                  <a:pt x="78" y="120"/>
                  <a:pt x="78" y="120"/>
                </a:cubicBezTo>
                <a:cubicBezTo>
                  <a:pt x="73" y="111"/>
                  <a:pt x="73" y="111"/>
                  <a:pt x="73" y="111"/>
                </a:cubicBezTo>
                <a:cubicBezTo>
                  <a:pt x="83" y="106"/>
                  <a:pt x="83" y="106"/>
                  <a:pt x="83" y="106"/>
                </a:cubicBezTo>
                <a:cubicBezTo>
                  <a:pt x="92" y="111"/>
                  <a:pt x="92" y="111"/>
                  <a:pt x="92" y="111"/>
                </a:cubicBezTo>
                <a:cubicBezTo>
                  <a:pt x="87" y="120"/>
                  <a:pt x="87" y="120"/>
                  <a:pt x="87" y="120"/>
                </a:cubicBezTo>
                <a:cubicBezTo>
                  <a:pt x="96" y="156"/>
                  <a:pt x="96" y="156"/>
                  <a:pt x="96" y="156"/>
                </a:cubicBezTo>
                <a:cubicBezTo>
                  <a:pt x="164" y="156"/>
                  <a:pt x="164" y="156"/>
                  <a:pt x="164" y="156"/>
                </a:cubicBezTo>
                <a:cubicBezTo>
                  <a:pt x="165" y="149"/>
                  <a:pt x="164" y="136"/>
                  <a:pt x="164" y="131"/>
                </a:cubicBezTo>
                <a:close/>
              </a:path>
            </a:pathLst>
          </a:custGeom>
          <a:solidFill>
            <a:srgbClr val="04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cxnSp>
        <p:nvCxnSpPr>
          <p:cNvPr id="8" name="直接连接符 7"/>
          <p:cNvCxnSpPr/>
          <p:nvPr/>
        </p:nvCxnSpPr>
        <p:spPr>
          <a:xfrm>
            <a:off x="7924800" y="3503755"/>
            <a:ext cx="2364059" cy="0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7793589" y="3633328"/>
            <a:ext cx="2710271" cy="152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使用提示：这是表现集团企业销售额的圆环图，通过四组产品线比例清晰表达销售额构成。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  <p:bldP spid="16" grpId="0" animBg="1"/>
      <p:bldP spid="9" grpId="0" animBg="1"/>
      <p:bldP spid="14" grpId="0" animBg="1"/>
      <p:bldP spid="17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宽屏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微软雅黑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2019-02-21T08:50:21Z</dcterms:created>
  <dcterms:modified xsi:type="dcterms:W3CDTF">2019-02-25T05:52:23Z</dcterms:modified>
</cp:coreProperties>
</file>