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7"/>
  </p:notesMasterIdLst>
  <p:sldIdLst>
    <p:sldId id="258" r:id="rId5"/>
    <p:sldId id="257" r:id="rId6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E63A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01" autoAdjust="0"/>
    <p:restoredTop sz="93267"/>
  </p:normalViewPr>
  <p:slideViewPr>
    <p:cSldViewPr snapToGrid="0" snapToObjects="1">
      <p:cViewPr varScale="1">
        <p:scale>
          <a:sx n="71" d="100"/>
          <a:sy n="71" d="100"/>
        </p:scale>
        <p:origin x="972" y="6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97781-68F8-42ED-8235-CF9D3CFDE341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53B91-F522-4958-9C66-000CF8C7E5D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288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90" y="258233"/>
            <a:ext cx="4868751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/>
          <a:lstStyle>
            <a:lvl1pPr marL="0" indent="0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8075" y="171547"/>
            <a:ext cx="805513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816" y="5989475"/>
            <a:ext cx="1960289" cy="53340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1" y="258233"/>
            <a:ext cx="376816" cy="529569"/>
          </a:xfrm>
          <a:prstGeom prst="rect">
            <a:avLst/>
          </a:prstGeom>
          <a:solidFill>
            <a:srgbClr val="A3C5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" name="矩形 9"/>
          <p:cNvSpPr/>
          <p:nvPr userDrawn="1"/>
        </p:nvSpPr>
        <p:spPr>
          <a:xfrm>
            <a:off x="450442" y="258233"/>
            <a:ext cx="125866" cy="529569"/>
          </a:xfrm>
          <a:prstGeom prst="rect">
            <a:avLst/>
          </a:prstGeom>
          <a:solidFill>
            <a:srgbClr val="A3C5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</p:spTree>
    <p:extLst>
      <p:ext uri="{BB962C8B-B14F-4D97-AF65-F5344CB8AC3E}">
        <p14:creationId xmlns:p14="http://schemas.microsoft.com/office/powerpoint/2010/main" val="305967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61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7" dirty="0">
                <a:solidFill>
                  <a:srgbClr val="FFFFFF"/>
                </a:solidFill>
                <a:latin typeface="Segoe UI Light"/>
                <a:cs typeface="Segoe UI Light"/>
              </a:rPr>
              <a:t>标注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2858046" y="841948"/>
            <a:ext cx="1402184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字体使用 </a:t>
            </a: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行距</a:t>
            </a: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背景图片出处</a:t>
            </a:r>
          </a:p>
          <a:p>
            <a:pPr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endParaRPr lang="zh-CN" altLang="en-US" sz="1333" dirty="0">
              <a:solidFill>
                <a:srgbClr val="FFFFFF"/>
              </a:solidFill>
              <a:latin typeface="Segoe UI Light"/>
              <a:cs typeface="Segoe UI Light"/>
            </a:endParaRPr>
          </a:p>
          <a:p>
            <a:pPr>
              <a:lnSpc>
                <a:spcPct val="130000"/>
              </a:lnSpc>
            </a:pPr>
            <a:r>
              <a:rPr lang="zh-CN" altLang="en-US" sz="1333" dirty="0">
                <a:solidFill>
                  <a:srgbClr val="FFFFFF"/>
                </a:solidFill>
                <a:latin typeface="Segoe UI Light"/>
                <a:cs typeface="Segoe UI Light"/>
              </a:rPr>
              <a:t>声明</a:t>
            </a:r>
            <a:endParaRPr lang="en-US" altLang="zh-CN" sz="1333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395624" y="841948"/>
            <a:ext cx="3727943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英文 </a:t>
            </a:r>
            <a:r>
              <a:rPr kumimoji="0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Calibri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中文 微软雅黑</a:t>
            </a: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正文 </a:t>
            </a:r>
            <a:r>
              <a:rPr kumimoji="0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1.3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333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/>
                <a:cs typeface="Segoe UI Light"/>
              </a:rPr>
              <a:t>cn.bing.com</a:t>
            </a: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互联网是一个开放共享的平台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Office</a:t>
            </a:r>
            <a:r>
              <a:rPr kumimoji="0" lang="en-US" altLang="zh-CN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PLUS </a:t>
            </a: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部分设计灵感与元素来源于网络</a:t>
            </a:r>
          </a:p>
          <a:p>
            <a:pPr marL="0" marR="0" lvl="0" indent="0" defTabSz="121917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如有建议请联系officeplus@microsoft.com</a:t>
            </a:r>
            <a:endParaRPr kumimoji="0" lang="en-US" altLang="zh-CN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cs typeface="Segoe UI Light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40661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7" dirty="0" err="1">
                <a:solidFill>
                  <a:srgbClr val="FFFFFF"/>
                </a:solidFill>
                <a:latin typeface="Segoe UI Light"/>
                <a:cs typeface="Segoe UI Light"/>
              </a:rPr>
              <a:t>OfficePLUS</a:t>
            </a:r>
            <a:endParaRPr lang="zh-CN" altLang="en-US" sz="1067" dirty="0">
              <a:solidFill>
                <a:srgbClr val="FFFFFF"/>
              </a:solidFill>
              <a:latin typeface="Segoe UI Light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charset="0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charset="0"/>
              </a:rPr>
              <a:t>获取更多优质模板（放映模式）</a:t>
            </a:r>
          </a:p>
        </p:txBody>
      </p:sp>
      <p:pic>
        <p:nvPicPr>
          <p:cNvPr id="7" name="图片 6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6" r:id="rId2"/>
    <p:sldLayoutId id="2147493462" r:id="rId3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659798" y="258233"/>
            <a:ext cx="3539105" cy="529569"/>
          </a:xfrm>
          <a:ln>
            <a:solidFill>
              <a:srgbClr val="A3C5C4"/>
            </a:solidFill>
          </a:ln>
        </p:spPr>
        <p:txBody>
          <a:bodyPr anchor="ctr"/>
          <a:lstStyle/>
          <a:p>
            <a:r>
              <a:rPr kumimoji="1" lang="en-US" altLang="zh-CN" dirty="0"/>
              <a:t>GANTT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 </a:t>
            </a:r>
            <a:r>
              <a:rPr kumimoji="1" lang="en-US" altLang="zh-CN" dirty="0"/>
              <a:t>1</a:t>
            </a:r>
            <a:r>
              <a:rPr kumimoji="1" lang="zh-CN" altLang="en-US" dirty="0"/>
              <a:t> </a:t>
            </a:r>
            <a:r>
              <a:rPr kumimoji="1" lang="en-US" altLang="zh-CN" dirty="0"/>
              <a:t>YEAR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02</a:t>
            </a:r>
            <a:endParaRPr kumimoji="1"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903628"/>
              </p:ext>
            </p:extLst>
          </p:nvPr>
        </p:nvGraphicFramePr>
        <p:xfrm>
          <a:off x="794702" y="1249650"/>
          <a:ext cx="10659516" cy="3748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2623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JAN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FEB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MAY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AUG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SEP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OCT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NOV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DEC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2B5F76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rgbClr val="2B5F76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2B5F76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rgbClr val="2B5F76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2B5F76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rgbClr val="2B5F76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2B5F76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rgbClr val="2B5F76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645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2B5F76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2B5F76"/>
                          </a:solidFill>
                        </a:rPr>
                        <a:t>5</a:t>
                      </a:r>
                      <a:endParaRPr lang="zh-CN" altLang="en-US" sz="1600" b="1" dirty="0">
                        <a:solidFill>
                          <a:srgbClr val="2B5F76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7" name="组 6"/>
          <p:cNvGrpSpPr/>
          <p:nvPr/>
        </p:nvGrpSpPr>
        <p:grpSpPr>
          <a:xfrm>
            <a:off x="2732986" y="5301815"/>
            <a:ext cx="1735217" cy="321905"/>
            <a:chOff x="1081014" y="4027616"/>
            <a:chExt cx="1301413" cy="241429"/>
          </a:xfrm>
        </p:grpSpPr>
        <p:sp>
          <p:nvSpPr>
            <p:cNvPr id="8" name="矩形 7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33">
                <a:solidFill>
                  <a:schemeClr val="bg1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333" b="1" dirty="0">
                  <a:solidFill>
                    <a:schemeClr val="bg1"/>
                  </a:solidFill>
                </a:rPr>
                <a:t>EXAMPLE</a:t>
              </a:r>
              <a:r>
                <a:rPr kumimoji="1" lang="zh-CN" altLang="en-US" sz="1333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333" b="1" dirty="0">
                  <a:solidFill>
                    <a:schemeClr val="bg1"/>
                  </a:solidFill>
                </a:rPr>
                <a:t>1</a:t>
              </a:r>
              <a:endParaRPr kumimoji="1" lang="zh-CN" altLang="en-US" sz="1333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4429694" y="5301815"/>
            <a:ext cx="1735217" cy="321905"/>
            <a:chOff x="1081014" y="4027616"/>
            <a:chExt cx="1301413" cy="241429"/>
          </a:xfrm>
        </p:grpSpPr>
        <p:sp>
          <p:nvSpPr>
            <p:cNvPr id="11" name="矩形 10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33">
                <a:solidFill>
                  <a:schemeClr val="bg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333" b="1" dirty="0">
                  <a:solidFill>
                    <a:schemeClr val="bg1"/>
                  </a:solidFill>
                </a:rPr>
                <a:t>EXAMPLE</a:t>
              </a:r>
              <a:r>
                <a:rPr kumimoji="1" lang="zh-CN" altLang="en-US" sz="1333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333" b="1" dirty="0">
                  <a:solidFill>
                    <a:schemeClr val="bg1"/>
                  </a:solidFill>
                </a:rPr>
                <a:t>2</a:t>
              </a:r>
              <a:endParaRPr kumimoji="1" lang="zh-CN" altLang="en-US" sz="1333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五边形 3"/>
          <p:cNvSpPr/>
          <p:nvPr/>
        </p:nvSpPr>
        <p:spPr>
          <a:xfrm>
            <a:off x="2739835" y="1763485"/>
            <a:ext cx="2448895" cy="391887"/>
          </a:xfrm>
          <a:prstGeom prst="homePlat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9" name="五边形 28"/>
          <p:cNvSpPr/>
          <p:nvPr/>
        </p:nvSpPr>
        <p:spPr>
          <a:xfrm>
            <a:off x="2739835" y="2442547"/>
            <a:ext cx="1459067" cy="391887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0" name="五边形 29"/>
          <p:cNvSpPr/>
          <p:nvPr/>
        </p:nvSpPr>
        <p:spPr>
          <a:xfrm>
            <a:off x="4930139" y="3114873"/>
            <a:ext cx="3592811" cy="391887"/>
          </a:xfrm>
          <a:prstGeom prst="homePlat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1" name="五边形 30"/>
          <p:cNvSpPr/>
          <p:nvPr/>
        </p:nvSpPr>
        <p:spPr>
          <a:xfrm>
            <a:off x="8522951" y="3793411"/>
            <a:ext cx="2931271" cy="391887"/>
          </a:xfrm>
          <a:prstGeom prst="homePlate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2" name="五边形 31"/>
          <p:cNvSpPr/>
          <p:nvPr/>
        </p:nvSpPr>
        <p:spPr>
          <a:xfrm>
            <a:off x="9282175" y="3164119"/>
            <a:ext cx="1459067" cy="391887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3" name="五边形 32"/>
          <p:cNvSpPr/>
          <p:nvPr/>
        </p:nvSpPr>
        <p:spPr>
          <a:xfrm>
            <a:off x="4198902" y="4465217"/>
            <a:ext cx="1459067" cy="391887"/>
          </a:xfrm>
          <a:prstGeom prst="homePlate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35" name="五边形 34"/>
          <p:cNvSpPr/>
          <p:nvPr/>
        </p:nvSpPr>
        <p:spPr>
          <a:xfrm>
            <a:off x="7823110" y="4465217"/>
            <a:ext cx="699841" cy="391887"/>
          </a:xfrm>
          <a:prstGeom prst="homePlate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36" name="组 35"/>
          <p:cNvGrpSpPr/>
          <p:nvPr/>
        </p:nvGrpSpPr>
        <p:grpSpPr>
          <a:xfrm>
            <a:off x="6126402" y="5301815"/>
            <a:ext cx="1735217" cy="321905"/>
            <a:chOff x="1081014" y="4027616"/>
            <a:chExt cx="1301413" cy="241429"/>
          </a:xfrm>
        </p:grpSpPr>
        <p:sp>
          <p:nvSpPr>
            <p:cNvPr id="37" name="矩形 36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rgbClr val="EAA46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33">
                <a:solidFill>
                  <a:schemeClr val="bg1"/>
                </a:solidFill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333" b="1" dirty="0">
                  <a:solidFill>
                    <a:schemeClr val="bg1"/>
                  </a:solidFill>
                </a:rPr>
                <a:t>EXAMPLE</a:t>
              </a:r>
              <a:r>
                <a:rPr kumimoji="1" lang="zh-CN" altLang="en-US" sz="1333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333" b="1" dirty="0">
                  <a:solidFill>
                    <a:schemeClr val="bg1"/>
                  </a:solidFill>
                </a:rPr>
                <a:t>1</a:t>
              </a:r>
              <a:endParaRPr kumimoji="1" lang="zh-CN" altLang="en-US" sz="1333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7823110" y="5301815"/>
            <a:ext cx="1735217" cy="321905"/>
            <a:chOff x="1081014" y="4027616"/>
            <a:chExt cx="1301413" cy="241429"/>
          </a:xfrm>
        </p:grpSpPr>
        <p:sp>
          <p:nvSpPr>
            <p:cNvPr id="40" name="矩形 39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33">
                <a:solidFill>
                  <a:schemeClr val="bg1"/>
                </a:solidFill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333" b="1" dirty="0">
                  <a:solidFill>
                    <a:schemeClr val="bg1"/>
                  </a:solidFill>
                </a:rPr>
                <a:t>EXAMPLE</a:t>
              </a:r>
              <a:r>
                <a:rPr kumimoji="1" lang="zh-CN" altLang="en-US" sz="1333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333" b="1" dirty="0">
                  <a:solidFill>
                    <a:schemeClr val="bg1"/>
                  </a:solidFill>
                </a:rPr>
                <a:t>2</a:t>
              </a:r>
              <a:endParaRPr kumimoji="1" lang="zh-CN" altLang="en-US" sz="1333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255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659797" y="258233"/>
            <a:ext cx="4168820" cy="529569"/>
          </a:xfrm>
          <a:ln>
            <a:solidFill>
              <a:srgbClr val="A3C5C4"/>
            </a:solidFill>
          </a:ln>
        </p:spPr>
        <p:txBody>
          <a:bodyPr anchor="ctr"/>
          <a:lstStyle/>
          <a:p>
            <a:r>
              <a:rPr kumimoji="1" lang="en-US" altLang="zh-CN" dirty="0"/>
              <a:t>GANTT</a:t>
            </a:r>
            <a:r>
              <a:rPr kumimoji="1" lang="zh-CN" altLang="en-US" dirty="0"/>
              <a:t> </a:t>
            </a:r>
            <a:r>
              <a:rPr kumimoji="1" lang="en-US" altLang="zh-CN" dirty="0"/>
              <a:t>CHART</a:t>
            </a:r>
            <a:r>
              <a:rPr kumimoji="1" lang="zh-CN" altLang="en-US" dirty="0"/>
              <a:t>  </a:t>
            </a:r>
            <a:r>
              <a:rPr kumimoji="1" lang="en-US" altLang="zh-CN" dirty="0"/>
              <a:t>4</a:t>
            </a:r>
            <a:r>
              <a:rPr kumimoji="1" lang="zh-CN" altLang="en-US" dirty="0"/>
              <a:t> </a:t>
            </a:r>
            <a:r>
              <a:rPr kumimoji="1" lang="en-US" altLang="zh-CN" dirty="0"/>
              <a:t>MONTHES</a:t>
            </a:r>
            <a:endParaRPr kumimoji="1"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259580"/>
              </p:ext>
            </p:extLst>
          </p:nvPr>
        </p:nvGraphicFramePr>
        <p:xfrm>
          <a:off x="970738" y="1375614"/>
          <a:ext cx="10416637" cy="3869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5770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651987">
                <a:tc rowSpan="2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8E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MONTH</a:t>
                      </a:r>
                      <a:r>
                        <a:rPr lang="zh-CN" altLang="en-US"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MONTH</a:t>
                      </a:r>
                      <a:r>
                        <a:rPr lang="zh-CN" altLang="en-US"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MONTH</a:t>
                      </a:r>
                      <a:r>
                        <a:rPr lang="zh-CN" altLang="en-US"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MONTH</a:t>
                      </a:r>
                      <a:r>
                        <a:rPr lang="zh-CN" altLang="en-US"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40">
                <a:tc vMerge="1"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9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A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9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A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9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A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9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A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96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TASK</a:t>
                      </a:r>
                      <a:r>
                        <a:rPr lang="zh-CN" altLang="en-US" sz="1600" b="1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altLang="zh-CN" sz="1600" b="1" dirty="0">
                          <a:solidFill>
                            <a:srgbClr val="FFFFFF"/>
                          </a:solidFill>
                        </a:rPr>
                        <a:t>5</a:t>
                      </a:r>
                      <a:endParaRPr lang="zh-CN" altLang="en-US" sz="1600" b="1" dirty="0">
                        <a:solidFill>
                          <a:srgbClr val="FFFFFF"/>
                        </a:solidFill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CA2A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121920" marR="121920" marT="60960" marB="60960"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7" name="组 6"/>
          <p:cNvGrpSpPr/>
          <p:nvPr/>
        </p:nvGrpSpPr>
        <p:grpSpPr>
          <a:xfrm>
            <a:off x="3600594" y="5459213"/>
            <a:ext cx="1735217" cy="321905"/>
            <a:chOff x="1081014" y="4027616"/>
            <a:chExt cx="1301413" cy="241429"/>
          </a:xfrm>
        </p:grpSpPr>
        <p:sp>
          <p:nvSpPr>
            <p:cNvPr id="8" name="矩形 7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33">
                <a:solidFill>
                  <a:schemeClr val="bg1"/>
                </a:solidFill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333" b="1" dirty="0">
                  <a:solidFill>
                    <a:schemeClr val="bg1"/>
                  </a:solidFill>
                </a:rPr>
                <a:t>EXAMPLE</a:t>
              </a:r>
              <a:r>
                <a:rPr kumimoji="1" lang="zh-CN" altLang="en-US" sz="1333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333" b="1" dirty="0">
                  <a:solidFill>
                    <a:schemeClr val="bg1"/>
                  </a:solidFill>
                </a:rPr>
                <a:t>1</a:t>
              </a:r>
              <a:endParaRPr kumimoji="1" lang="zh-CN" altLang="en-US" sz="1333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7207543" y="5459213"/>
            <a:ext cx="1735217" cy="321905"/>
            <a:chOff x="1081014" y="4027616"/>
            <a:chExt cx="1301413" cy="241429"/>
          </a:xfrm>
        </p:grpSpPr>
        <p:sp>
          <p:nvSpPr>
            <p:cNvPr id="11" name="矩形 10"/>
            <p:cNvSpPr/>
            <p:nvPr/>
          </p:nvSpPr>
          <p:spPr>
            <a:xfrm>
              <a:off x="1081014" y="4063186"/>
              <a:ext cx="230895" cy="2058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333">
                <a:solidFill>
                  <a:schemeClr val="bg1"/>
                </a:solidFill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22296" y="4027616"/>
              <a:ext cx="1060131" cy="223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333" b="1" dirty="0">
                  <a:solidFill>
                    <a:schemeClr val="bg1"/>
                  </a:solidFill>
                </a:rPr>
                <a:t>EXAMPLE</a:t>
              </a:r>
              <a:r>
                <a:rPr kumimoji="1" lang="zh-CN" altLang="en-US" sz="1333" b="1" dirty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1333" b="1" dirty="0">
                  <a:solidFill>
                    <a:schemeClr val="bg1"/>
                  </a:solidFill>
                </a:rPr>
                <a:t>2</a:t>
              </a:r>
              <a:endParaRPr kumimoji="1" lang="zh-CN" altLang="en-US" sz="1333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2468520" y="2563801"/>
            <a:ext cx="3079657" cy="27447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 dirty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548178" y="2563801"/>
            <a:ext cx="806237" cy="27447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>
              <a:solidFill>
                <a:schemeClr val="bg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145629" y="3172882"/>
            <a:ext cx="1852947" cy="27447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>
              <a:solidFill>
                <a:schemeClr val="bg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000759" y="3172882"/>
            <a:ext cx="2037817" cy="27447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>
              <a:solidFill>
                <a:schemeClr val="bg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396875" y="3690731"/>
            <a:ext cx="1797723" cy="27447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>
              <a:solidFill>
                <a:schemeClr val="bg1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194599" y="3690731"/>
            <a:ext cx="2192793" cy="27447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>
              <a:solidFill>
                <a:schemeClr val="bg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018916" y="4264563"/>
            <a:ext cx="503177" cy="27447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>
              <a:solidFill>
                <a:schemeClr val="bg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522093" y="4264563"/>
            <a:ext cx="3390428" cy="27447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>
              <a:solidFill>
                <a:schemeClr val="bg1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823926" y="4742242"/>
            <a:ext cx="2321581" cy="27447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>
              <a:solidFill>
                <a:schemeClr val="bg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8145505" y="4742242"/>
            <a:ext cx="1570341" cy="27447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333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3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147">
      <a:dk1>
        <a:srgbClr val="A3C5C4"/>
      </a:dk1>
      <a:lt1>
        <a:srgbClr val="397E9E"/>
      </a:lt1>
      <a:dk2>
        <a:srgbClr val="8BD773"/>
      </a:dk2>
      <a:lt2>
        <a:srgbClr val="384956"/>
      </a:lt2>
      <a:accent1>
        <a:srgbClr val="5CAD87"/>
      </a:accent1>
      <a:accent2>
        <a:srgbClr val="D17B64"/>
      </a:accent2>
      <a:accent3>
        <a:srgbClr val="F17978"/>
      </a:accent3>
      <a:accent4>
        <a:srgbClr val="E95454"/>
      </a:accent4>
      <a:accent5>
        <a:srgbClr val="EAA46A"/>
      </a:accent5>
      <a:accent6>
        <a:srgbClr val="A9DBA3"/>
      </a:accent6>
      <a:hlink>
        <a:srgbClr val="4F94DA"/>
      </a:hlink>
      <a:folHlink>
        <a:srgbClr val="EAD240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purl.org/dc/terms/"/>
    <ds:schemaRef ds:uri="http://purl.org/dc/dcmitype/"/>
    <ds:schemaRef ds:uri="http://schemas.microsoft.com/sharepoint/v3/field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332</TotalTime>
  <Words>78</Words>
  <Application>Microsoft Office PowerPoint</Application>
  <PresentationFormat>自定义</PresentationFormat>
  <Paragraphs>52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宋体</vt:lpstr>
      <vt:lpstr>微软雅黑</vt:lpstr>
      <vt:lpstr>Arial</vt:lpstr>
      <vt:lpstr>Calibri</vt:lpstr>
      <vt:lpstr>Century Gothic</vt:lpstr>
      <vt:lpstr>Segoe UI Light</vt:lpstr>
      <vt:lpstr>Office Theme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77</cp:revision>
  <dcterms:created xsi:type="dcterms:W3CDTF">2010-04-12T23:12:02Z</dcterms:created>
  <dcterms:modified xsi:type="dcterms:W3CDTF">2018-07-26T01:39:30Z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