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391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tockChart>
        <c:ser>
          <c:idx val="0"/>
          <c:order val="0"/>
          <c:tx>
            <c:strRef>
              <c:f>Sheet1!$B$1</c:f>
              <c:strCache>
                <c:ptCount val="1"/>
                <c:pt idx="0">
                  <c:v>Open</c:v>
                </c:pt>
              </c:strCache>
            </c:strRef>
          </c:tx>
          <c:spPr>
            <a:ln w="28575" cap="rnd" cmpd="sng" algn="ctr">
              <a:noFill/>
              <a:prstDash val="solid"/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yyyy/m/d</c:formatCode>
                <c:ptCount val="8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  <c:pt idx="5">
                  <c:v>37266</c:v>
                </c:pt>
                <c:pt idx="6">
                  <c:v>37267</c:v>
                </c:pt>
                <c:pt idx="7">
                  <c:v>37268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10</c:v>
                </c:pt>
                <c:pt idx="1">
                  <c:v>15</c:v>
                </c:pt>
                <c:pt idx="2">
                  <c:v>30</c:v>
                </c:pt>
                <c:pt idx="3">
                  <c:v>40</c:v>
                </c:pt>
                <c:pt idx="4">
                  <c:v>40</c:v>
                </c:pt>
                <c:pt idx="5">
                  <c:v>5</c:v>
                </c:pt>
                <c:pt idx="6">
                  <c:v>15</c:v>
                </c:pt>
                <c:pt idx="7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457-4840-BF4D-C1578816F54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</c:v>
                </c:pt>
              </c:strCache>
            </c:strRef>
          </c:tx>
          <c:spPr>
            <a:ln w="28575" cap="rnd" cmpd="sng" algn="ctr">
              <a:noFill/>
              <a:prstDash val="solid"/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yyyy/m/d</c:formatCode>
                <c:ptCount val="8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  <c:pt idx="5">
                  <c:v>37266</c:v>
                </c:pt>
                <c:pt idx="6">
                  <c:v>37267</c:v>
                </c:pt>
                <c:pt idx="7">
                  <c:v>37268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30</c:v>
                </c:pt>
                <c:pt idx="1">
                  <c:v>30</c:v>
                </c:pt>
                <c:pt idx="2">
                  <c:v>10</c:v>
                </c:pt>
                <c:pt idx="3">
                  <c:v>10</c:v>
                </c:pt>
                <c:pt idx="4">
                  <c:v>50</c:v>
                </c:pt>
                <c:pt idx="5">
                  <c:v>30</c:v>
                </c:pt>
                <c:pt idx="6">
                  <c:v>30</c:v>
                </c:pt>
                <c:pt idx="7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457-4840-BF4D-C1578816F54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Low</c:v>
                </c:pt>
              </c:strCache>
            </c:strRef>
          </c:tx>
          <c:spPr>
            <a:ln w="28575" cap="rnd" cmpd="sng" algn="ctr">
              <a:noFill/>
              <a:prstDash val="solid"/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yyyy/m/d</c:formatCode>
                <c:ptCount val="8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  <c:pt idx="5">
                  <c:v>37266</c:v>
                </c:pt>
                <c:pt idx="6">
                  <c:v>37267</c:v>
                </c:pt>
                <c:pt idx="7">
                  <c:v>37268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10</c:v>
                </c:pt>
                <c:pt idx="3">
                  <c:v>30</c:v>
                </c:pt>
                <c:pt idx="4">
                  <c:v>30</c:v>
                </c:pt>
                <c:pt idx="5">
                  <c:v>1</c:v>
                </c:pt>
                <c:pt idx="6">
                  <c:v>1</c:v>
                </c:pt>
                <c:pt idx="7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457-4840-BF4D-C1578816F54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Close</c:v>
                </c:pt>
              </c:strCache>
            </c:strRef>
          </c:tx>
          <c:spPr>
            <a:ln w="28575" cap="rnd" cmpd="sng" algn="ctr">
              <a:noFill/>
              <a:prstDash val="solid"/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yyyy/m/d</c:formatCode>
                <c:ptCount val="8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  <c:pt idx="5">
                  <c:v>37266</c:v>
                </c:pt>
                <c:pt idx="6">
                  <c:v>37267</c:v>
                </c:pt>
                <c:pt idx="7">
                  <c:v>37268</c:v>
                </c:pt>
              </c:numCache>
            </c:numRef>
          </c:cat>
          <c:val>
            <c:numRef>
              <c:f>Sheet1!$E$2:$E$9</c:f>
              <c:numCache>
                <c:formatCode>General</c:formatCode>
                <c:ptCount val="8"/>
                <c:pt idx="0">
                  <c:v>20</c:v>
                </c:pt>
                <c:pt idx="1">
                  <c:v>20</c:v>
                </c:pt>
                <c:pt idx="2">
                  <c:v>15</c:v>
                </c:pt>
                <c:pt idx="3">
                  <c:v>20</c:v>
                </c:pt>
                <c:pt idx="4">
                  <c:v>30</c:v>
                </c:pt>
                <c:pt idx="5">
                  <c:v>20</c:v>
                </c:pt>
                <c:pt idx="6">
                  <c:v>20</c:v>
                </c:pt>
                <c:pt idx="7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457-4840-BF4D-C1578816F5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</a:ln>
            <a:effectLst/>
          </c:spPr>
        </c:hiLowLines>
        <c:upDownBars>
          <c:gapWidth val="150"/>
          <c:upBars>
            <c:spPr>
              <a:solidFill>
                <a:schemeClr val="accent2"/>
              </a:solidFill>
              <a:ln w="9525" cap="flat" cmpd="sng" algn="ctr">
                <a:noFill/>
                <a:prstDash val="solid"/>
                <a:round/>
              </a:ln>
              <a:effectLst/>
            </c:spPr>
          </c:upBars>
          <c:downBars>
            <c:spPr>
              <a:solidFill>
                <a:schemeClr val="accent1"/>
              </a:solidFill>
              <a:ln w="9525" cap="flat" cmpd="sng" algn="ctr">
                <a:noFill/>
                <a:prstDash val="solid"/>
                <a:round/>
              </a:ln>
              <a:effectLst/>
            </c:spPr>
          </c:downBars>
        </c:upDownBars>
        <c:axId val="-378444496"/>
        <c:axId val="-378436880"/>
      </c:stockChart>
      <c:dateAx>
        <c:axId val="-378444496"/>
        <c:scaling>
          <c:orientation val="minMax"/>
        </c:scaling>
        <c:delete val="0"/>
        <c:axPos val="b"/>
        <c:numFmt formatCode="yyyy/m/d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378436880"/>
        <c:crosses val="autoZero"/>
        <c:auto val="1"/>
        <c:lblOffset val="100"/>
        <c:baseTimeUnit val="days"/>
      </c:dateAx>
      <c:valAx>
        <c:axId val="-378436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</a:ln>
            <a:effectLst/>
          </c:spPr>
        </c:majorGridlines>
        <c:numFmt formatCode="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378444496"/>
        <c:crosses val="autoZero"/>
        <c:crossBetween val="between"/>
      </c:valAx>
      <c:spPr>
        <a:noFill/>
        <a:ln>
          <a:solidFill>
            <a:schemeClr val="bg1">
              <a:lumMod val="75000"/>
            </a:schemeClr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0" vertOverflow="ellipsis" horzOverflow="overflow" vert="horz" wrap="square" anchor="ctr" anchorCtr="1"/>
        <a:lstStyle/>
        <a:p>
          <a:pPr>
            <a:defRPr lang="zh-CN" sz="12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200">
          <a:solidFill>
            <a:schemeClr val="bg1">
              <a:lumMod val="75000"/>
            </a:schemeClr>
          </a:solidFill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BE8B1-38A2-41B9-93D1-16C4C793599D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994CC-5EFD-455A-8C46-9CDFD500AE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3899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A07F-AF3A-42EF-96E8-07E7189CD4A2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2B52B-736C-4EF1-BB63-8F5A8E884D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42115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A07F-AF3A-42EF-96E8-07E7189CD4A2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2B52B-736C-4EF1-BB63-8F5A8E884D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976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A07F-AF3A-42EF-96E8-07E7189CD4A2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2B52B-736C-4EF1-BB63-8F5A8E884D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2645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0681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A07F-AF3A-42EF-96E8-07E7189CD4A2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2B52B-736C-4EF1-BB63-8F5A8E884D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102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A07F-AF3A-42EF-96E8-07E7189CD4A2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2B52B-736C-4EF1-BB63-8F5A8E884D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23667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A07F-AF3A-42EF-96E8-07E7189CD4A2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2B52B-736C-4EF1-BB63-8F5A8E884D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16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A07F-AF3A-42EF-96E8-07E7189CD4A2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2B52B-736C-4EF1-BB63-8F5A8E884D5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397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A07F-AF3A-42EF-96E8-07E7189CD4A2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2B52B-736C-4EF1-BB63-8F5A8E884D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1172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A07F-AF3A-42EF-96E8-07E7189CD4A2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2B52B-736C-4EF1-BB63-8F5A8E884D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0515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A07F-AF3A-42EF-96E8-07E7189CD4A2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2B52B-736C-4EF1-BB63-8F5A8E884D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9859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3B6A07F-AF3A-42EF-96E8-07E7189CD4A2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2B52B-736C-4EF1-BB63-8F5A8E884D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846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3B6A07F-AF3A-42EF-96E8-07E7189CD4A2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E6A2B52B-736C-4EF1-BB63-8F5A8E884D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4145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Chart 22"/>
          <p:cNvGraphicFramePr/>
          <p:nvPr/>
        </p:nvGraphicFramePr>
        <p:xfrm>
          <a:off x="762000" y="1439333"/>
          <a:ext cx="10617200" cy="4936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3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3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23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23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3" grpId="0">
        <p:bldSub>
          <a:bldChart bld="category"/>
        </p:bldSub>
      </p:bldGraphic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TM10001115[[fn=包裹]]</Template>
  <TotalTime>0</TotalTime>
  <Words>3</Words>
  <Application>Microsoft Office PowerPoint</Application>
  <PresentationFormat>宽屏</PresentationFormat>
  <Paragraphs>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华文中宋</vt:lpstr>
      <vt:lpstr>Arial</vt:lpstr>
      <vt:lpstr>Gill Sans MT</vt:lpstr>
      <vt:lpstr>Parcel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办公资源</cp:lastModifiedBy>
  <cp:revision>2</cp:revision>
  <dcterms:created xsi:type="dcterms:W3CDTF">2019-02-19T09:24:49Z</dcterms:created>
  <dcterms:modified xsi:type="dcterms:W3CDTF">2019-02-26T01:59:05Z</dcterms:modified>
</cp:coreProperties>
</file>