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99"/>
    <a:srgbClr val="FF6600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 varScale="1">
        <p:scale>
          <a:sx n="63" d="100"/>
          <a:sy n="63" d="100"/>
        </p:scale>
        <p:origin x="5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v>规划目标</c:v>
          </c:tx>
          <c:cat>
            <c:strRef>
              <c:f>消减方案!$M$5:$M$25</c:f>
              <c:strCache>
                <c:ptCount val="21"/>
                <c:pt idx="0">
                  <c:v>阿坝</c:v>
                </c:pt>
                <c:pt idx="1">
                  <c:v>甘孜</c:v>
                </c:pt>
                <c:pt idx="2">
                  <c:v>巴中</c:v>
                </c:pt>
                <c:pt idx="3">
                  <c:v>攀枝花</c:v>
                </c:pt>
                <c:pt idx="4">
                  <c:v>凉山</c:v>
                </c:pt>
                <c:pt idx="5">
                  <c:v>南充</c:v>
                </c:pt>
                <c:pt idx="6">
                  <c:v>乐山</c:v>
                </c:pt>
                <c:pt idx="7">
                  <c:v>成都</c:v>
                </c:pt>
                <c:pt idx="8">
                  <c:v>遂宁</c:v>
                </c:pt>
                <c:pt idx="9">
                  <c:v>宜宾</c:v>
                </c:pt>
                <c:pt idx="10">
                  <c:v>达州</c:v>
                </c:pt>
                <c:pt idx="11">
                  <c:v>自贡</c:v>
                </c:pt>
                <c:pt idx="12">
                  <c:v>眉山</c:v>
                </c:pt>
                <c:pt idx="13">
                  <c:v>绵阳</c:v>
                </c:pt>
                <c:pt idx="14">
                  <c:v>广安</c:v>
                </c:pt>
                <c:pt idx="15">
                  <c:v>资阳</c:v>
                </c:pt>
                <c:pt idx="16">
                  <c:v>德阳</c:v>
                </c:pt>
                <c:pt idx="17">
                  <c:v>雅安</c:v>
                </c:pt>
                <c:pt idx="18">
                  <c:v>内江</c:v>
                </c:pt>
                <c:pt idx="19">
                  <c:v>泸州</c:v>
                </c:pt>
                <c:pt idx="20">
                  <c:v>广元</c:v>
                </c:pt>
              </c:strCache>
            </c:strRef>
          </c:cat>
          <c:val>
            <c:numRef>
              <c:f>消减方案!$N$5:$N$25</c:f>
              <c:numCache>
                <c:formatCode>General</c:formatCode>
                <c:ptCount val="21"/>
                <c:pt idx="0">
                  <c:v>30</c:v>
                </c:pt>
                <c:pt idx="1">
                  <c:v>29.9</c:v>
                </c:pt>
                <c:pt idx="2">
                  <c:v>15</c:v>
                </c:pt>
                <c:pt idx="3">
                  <c:v>14.9</c:v>
                </c:pt>
                <c:pt idx="4">
                  <c:v>14.8</c:v>
                </c:pt>
                <c:pt idx="5">
                  <c:v>14.3</c:v>
                </c:pt>
                <c:pt idx="6">
                  <c:v>13.9</c:v>
                </c:pt>
                <c:pt idx="7">
                  <c:v>13.8</c:v>
                </c:pt>
                <c:pt idx="8">
                  <c:v>13.5</c:v>
                </c:pt>
                <c:pt idx="9">
                  <c:v>13.4</c:v>
                </c:pt>
                <c:pt idx="10">
                  <c:v>12.7</c:v>
                </c:pt>
                <c:pt idx="11">
                  <c:v>12.6</c:v>
                </c:pt>
                <c:pt idx="12">
                  <c:v>12.4</c:v>
                </c:pt>
                <c:pt idx="13">
                  <c:v>12.1</c:v>
                </c:pt>
                <c:pt idx="14">
                  <c:v>12</c:v>
                </c:pt>
                <c:pt idx="15">
                  <c:v>11.9</c:v>
                </c:pt>
                <c:pt idx="16">
                  <c:v>10.9</c:v>
                </c:pt>
                <c:pt idx="17">
                  <c:v>10.6</c:v>
                </c:pt>
                <c:pt idx="18">
                  <c:v>10.5</c:v>
                </c:pt>
                <c:pt idx="19">
                  <c:v>10.3</c:v>
                </c:pt>
                <c:pt idx="20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0-49DC-8D2D-7C95B6FC4ABC}"/>
            </c:ext>
          </c:extLst>
        </c:ser>
        <c:ser>
          <c:idx val="1"/>
          <c:order val="1"/>
          <c:tx>
            <c:v>方案一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strRef>
              <c:f>消减方案!$M$5:$M$25</c:f>
              <c:strCache>
                <c:ptCount val="21"/>
                <c:pt idx="0">
                  <c:v>阿坝</c:v>
                </c:pt>
                <c:pt idx="1">
                  <c:v>甘孜</c:v>
                </c:pt>
                <c:pt idx="2">
                  <c:v>巴中</c:v>
                </c:pt>
                <c:pt idx="3">
                  <c:v>攀枝花</c:v>
                </c:pt>
                <c:pt idx="4">
                  <c:v>凉山</c:v>
                </c:pt>
                <c:pt idx="5">
                  <c:v>南充</c:v>
                </c:pt>
                <c:pt idx="6">
                  <c:v>乐山</c:v>
                </c:pt>
                <c:pt idx="7">
                  <c:v>成都</c:v>
                </c:pt>
                <c:pt idx="8">
                  <c:v>遂宁</c:v>
                </c:pt>
                <c:pt idx="9">
                  <c:v>宜宾</c:v>
                </c:pt>
                <c:pt idx="10">
                  <c:v>达州</c:v>
                </c:pt>
                <c:pt idx="11">
                  <c:v>自贡</c:v>
                </c:pt>
                <c:pt idx="12">
                  <c:v>眉山</c:v>
                </c:pt>
                <c:pt idx="13">
                  <c:v>绵阳</c:v>
                </c:pt>
                <c:pt idx="14">
                  <c:v>广安</c:v>
                </c:pt>
                <c:pt idx="15">
                  <c:v>资阳</c:v>
                </c:pt>
                <c:pt idx="16">
                  <c:v>德阳</c:v>
                </c:pt>
                <c:pt idx="17">
                  <c:v>雅安</c:v>
                </c:pt>
                <c:pt idx="18">
                  <c:v>内江</c:v>
                </c:pt>
                <c:pt idx="19">
                  <c:v>泸州</c:v>
                </c:pt>
                <c:pt idx="20">
                  <c:v>广元</c:v>
                </c:pt>
              </c:strCache>
            </c:strRef>
          </c:cat>
          <c:val>
            <c:numRef>
              <c:f>消减方案!$O$5:$O$25</c:f>
              <c:numCache>
                <c:formatCode>General</c:formatCode>
                <c:ptCount val="21"/>
                <c:pt idx="0">
                  <c:v>15.1</c:v>
                </c:pt>
                <c:pt idx="1">
                  <c:v>13</c:v>
                </c:pt>
                <c:pt idx="2">
                  <c:v>15.7</c:v>
                </c:pt>
                <c:pt idx="3">
                  <c:v>8.4</c:v>
                </c:pt>
                <c:pt idx="4">
                  <c:v>12.1</c:v>
                </c:pt>
                <c:pt idx="5">
                  <c:v>11.4</c:v>
                </c:pt>
                <c:pt idx="6">
                  <c:v>10.1</c:v>
                </c:pt>
                <c:pt idx="7">
                  <c:v>8.6999999999999993</c:v>
                </c:pt>
                <c:pt idx="8">
                  <c:v>15.7</c:v>
                </c:pt>
                <c:pt idx="9">
                  <c:v>10.5</c:v>
                </c:pt>
                <c:pt idx="10">
                  <c:v>15.8</c:v>
                </c:pt>
                <c:pt idx="11">
                  <c:v>12.2</c:v>
                </c:pt>
                <c:pt idx="12">
                  <c:v>14.1</c:v>
                </c:pt>
                <c:pt idx="13">
                  <c:v>8.6</c:v>
                </c:pt>
                <c:pt idx="14">
                  <c:v>12.7</c:v>
                </c:pt>
                <c:pt idx="15">
                  <c:v>10.8</c:v>
                </c:pt>
                <c:pt idx="16">
                  <c:v>8.4</c:v>
                </c:pt>
                <c:pt idx="17">
                  <c:v>13.3</c:v>
                </c:pt>
                <c:pt idx="18">
                  <c:v>12.8</c:v>
                </c:pt>
                <c:pt idx="19">
                  <c:v>10.5</c:v>
                </c:pt>
                <c:pt idx="2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0-49DC-8D2D-7C95B6FC4ABC}"/>
            </c:ext>
          </c:extLst>
        </c:ser>
        <c:ser>
          <c:idx val="2"/>
          <c:order val="2"/>
          <c:tx>
            <c:v>方案二</c:v>
          </c:tx>
          <c:spPr>
            <a:ln>
              <a:solidFill>
                <a:srgbClr val="FFC000"/>
              </a:solidFill>
            </a:ln>
          </c:spPr>
          <c:marker>
            <c:spPr>
              <a:ln>
                <a:solidFill>
                  <a:srgbClr val="FFC000"/>
                </a:solidFill>
              </a:ln>
            </c:spPr>
          </c:marker>
          <c:cat>
            <c:strRef>
              <c:f>消减方案!$M$5:$M$25</c:f>
              <c:strCache>
                <c:ptCount val="21"/>
                <c:pt idx="0">
                  <c:v>阿坝</c:v>
                </c:pt>
                <c:pt idx="1">
                  <c:v>甘孜</c:v>
                </c:pt>
                <c:pt idx="2">
                  <c:v>巴中</c:v>
                </c:pt>
                <c:pt idx="3">
                  <c:v>攀枝花</c:v>
                </c:pt>
                <c:pt idx="4">
                  <c:v>凉山</c:v>
                </c:pt>
                <c:pt idx="5">
                  <c:v>南充</c:v>
                </c:pt>
                <c:pt idx="6">
                  <c:v>乐山</c:v>
                </c:pt>
                <c:pt idx="7">
                  <c:v>成都</c:v>
                </c:pt>
                <c:pt idx="8">
                  <c:v>遂宁</c:v>
                </c:pt>
                <c:pt idx="9">
                  <c:v>宜宾</c:v>
                </c:pt>
                <c:pt idx="10">
                  <c:v>达州</c:v>
                </c:pt>
                <c:pt idx="11">
                  <c:v>自贡</c:v>
                </c:pt>
                <c:pt idx="12">
                  <c:v>眉山</c:v>
                </c:pt>
                <c:pt idx="13">
                  <c:v>绵阳</c:v>
                </c:pt>
                <c:pt idx="14">
                  <c:v>广安</c:v>
                </c:pt>
                <c:pt idx="15">
                  <c:v>资阳</c:v>
                </c:pt>
                <c:pt idx="16">
                  <c:v>德阳</c:v>
                </c:pt>
                <c:pt idx="17">
                  <c:v>雅安</c:v>
                </c:pt>
                <c:pt idx="18">
                  <c:v>内江</c:v>
                </c:pt>
                <c:pt idx="19">
                  <c:v>泸州</c:v>
                </c:pt>
                <c:pt idx="20">
                  <c:v>广元</c:v>
                </c:pt>
              </c:strCache>
            </c:strRef>
          </c:cat>
          <c:val>
            <c:numRef>
              <c:f>消减方案!$Q$5:$Q$25</c:f>
              <c:numCache>
                <c:formatCode>General</c:formatCode>
                <c:ptCount val="21"/>
                <c:pt idx="0">
                  <c:v>21.4</c:v>
                </c:pt>
                <c:pt idx="1">
                  <c:v>17.2</c:v>
                </c:pt>
                <c:pt idx="2">
                  <c:v>17.100000000000001</c:v>
                </c:pt>
                <c:pt idx="3">
                  <c:v>8</c:v>
                </c:pt>
                <c:pt idx="4">
                  <c:v>12.6</c:v>
                </c:pt>
                <c:pt idx="5">
                  <c:v>11.3</c:v>
                </c:pt>
                <c:pt idx="6">
                  <c:v>9.6</c:v>
                </c:pt>
                <c:pt idx="7">
                  <c:v>11.2</c:v>
                </c:pt>
                <c:pt idx="8">
                  <c:v>16.3</c:v>
                </c:pt>
                <c:pt idx="9">
                  <c:v>11.9</c:v>
                </c:pt>
                <c:pt idx="10">
                  <c:v>11.6</c:v>
                </c:pt>
                <c:pt idx="11">
                  <c:v>9.6999999999999993</c:v>
                </c:pt>
                <c:pt idx="12">
                  <c:v>14.2</c:v>
                </c:pt>
                <c:pt idx="13">
                  <c:v>8.1999999999999993</c:v>
                </c:pt>
                <c:pt idx="14">
                  <c:v>11</c:v>
                </c:pt>
                <c:pt idx="15">
                  <c:v>10.5</c:v>
                </c:pt>
                <c:pt idx="16">
                  <c:v>7.6</c:v>
                </c:pt>
                <c:pt idx="17">
                  <c:v>17</c:v>
                </c:pt>
                <c:pt idx="18">
                  <c:v>8.1</c:v>
                </c:pt>
                <c:pt idx="19">
                  <c:v>9.9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90-49DC-8D2D-7C95B6FC4ABC}"/>
            </c:ext>
          </c:extLst>
        </c:ser>
        <c:ser>
          <c:idx val="3"/>
          <c:order val="3"/>
          <c:tx>
            <c:v>方案三</c:v>
          </c:tx>
          <c:marker>
            <c:spPr>
              <a:solidFill>
                <a:srgbClr val="0000CC"/>
              </a:solidFill>
            </c:spPr>
          </c:marker>
          <c:cat>
            <c:strRef>
              <c:f>消减方案!$M$5:$M$25</c:f>
              <c:strCache>
                <c:ptCount val="21"/>
                <c:pt idx="0">
                  <c:v>阿坝</c:v>
                </c:pt>
                <c:pt idx="1">
                  <c:v>甘孜</c:v>
                </c:pt>
                <c:pt idx="2">
                  <c:v>巴中</c:v>
                </c:pt>
                <c:pt idx="3">
                  <c:v>攀枝花</c:v>
                </c:pt>
                <c:pt idx="4">
                  <c:v>凉山</c:v>
                </c:pt>
                <c:pt idx="5">
                  <c:v>南充</c:v>
                </c:pt>
                <c:pt idx="6">
                  <c:v>乐山</c:v>
                </c:pt>
                <c:pt idx="7">
                  <c:v>成都</c:v>
                </c:pt>
                <c:pt idx="8">
                  <c:v>遂宁</c:v>
                </c:pt>
                <c:pt idx="9">
                  <c:v>宜宾</c:v>
                </c:pt>
                <c:pt idx="10">
                  <c:v>达州</c:v>
                </c:pt>
                <c:pt idx="11">
                  <c:v>自贡</c:v>
                </c:pt>
                <c:pt idx="12">
                  <c:v>眉山</c:v>
                </c:pt>
                <c:pt idx="13">
                  <c:v>绵阳</c:v>
                </c:pt>
                <c:pt idx="14">
                  <c:v>广安</c:v>
                </c:pt>
                <c:pt idx="15">
                  <c:v>资阳</c:v>
                </c:pt>
                <c:pt idx="16">
                  <c:v>德阳</c:v>
                </c:pt>
                <c:pt idx="17">
                  <c:v>雅安</c:v>
                </c:pt>
                <c:pt idx="18">
                  <c:v>内江</c:v>
                </c:pt>
                <c:pt idx="19">
                  <c:v>泸州</c:v>
                </c:pt>
                <c:pt idx="20">
                  <c:v>广元</c:v>
                </c:pt>
              </c:strCache>
            </c:strRef>
          </c:cat>
          <c:val>
            <c:numRef>
              <c:f>消减方案!$S$5:$S$25</c:f>
              <c:numCache>
                <c:formatCode>General</c:formatCode>
                <c:ptCount val="21"/>
                <c:pt idx="0">
                  <c:v>29</c:v>
                </c:pt>
                <c:pt idx="1">
                  <c:v>28.9</c:v>
                </c:pt>
                <c:pt idx="2">
                  <c:v>14</c:v>
                </c:pt>
                <c:pt idx="3">
                  <c:v>12.4</c:v>
                </c:pt>
                <c:pt idx="4">
                  <c:v>12.6</c:v>
                </c:pt>
                <c:pt idx="5">
                  <c:v>12.1</c:v>
                </c:pt>
                <c:pt idx="6">
                  <c:v>11.4</c:v>
                </c:pt>
                <c:pt idx="7">
                  <c:v>11.6</c:v>
                </c:pt>
                <c:pt idx="8">
                  <c:v>11.7</c:v>
                </c:pt>
                <c:pt idx="9">
                  <c:v>11.2</c:v>
                </c:pt>
                <c:pt idx="10">
                  <c:v>10.5</c:v>
                </c:pt>
                <c:pt idx="11">
                  <c:v>10.4</c:v>
                </c:pt>
                <c:pt idx="12">
                  <c:v>10.199999999999999</c:v>
                </c:pt>
                <c:pt idx="13">
                  <c:v>9.6</c:v>
                </c:pt>
                <c:pt idx="14">
                  <c:v>9.8000000000000007</c:v>
                </c:pt>
                <c:pt idx="15">
                  <c:v>9.6999999999999993</c:v>
                </c:pt>
                <c:pt idx="16">
                  <c:v>8.4</c:v>
                </c:pt>
                <c:pt idx="17">
                  <c:v>8.8000000000000007</c:v>
                </c:pt>
                <c:pt idx="18">
                  <c:v>8</c:v>
                </c:pt>
                <c:pt idx="19">
                  <c:v>8.1</c:v>
                </c:pt>
                <c:pt idx="2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90-49DC-8D2D-7C95B6FC4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8025064"/>
        <c:axId val="248025448"/>
      </c:radarChart>
      <c:catAx>
        <c:axId val="2480250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zh-CN"/>
          </a:p>
        </c:txPr>
        <c:crossAx val="248025448"/>
        <c:crosses val="autoZero"/>
        <c:auto val="1"/>
        <c:lblAlgn val="ctr"/>
        <c:lblOffset val="100"/>
        <c:noMultiLvlLbl val="0"/>
      </c:catAx>
      <c:valAx>
        <c:axId val="24802544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800"/>
            </a:pPr>
            <a:endParaRPr lang="zh-CN"/>
          </a:p>
        </c:txPr>
        <c:crossAx val="248025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26493853920568"/>
          <c:y val="0.22600754749484014"/>
          <c:w val="0.16738755660862628"/>
          <c:h val="0.6139949176802314"/>
        </c:manualLayout>
      </c:layout>
      <c:overlay val="0"/>
      <c:txPr>
        <a:bodyPr/>
        <a:lstStyle/>
        <a:p>
          <a:pPr>
            <a:defRPr sz="800"/>
          </a:pPr>
          <a:endParaRPr lang="zh-CN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tubiao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 bwMode="auto">
          <a:xfrm>
            <a:off x="3347864" y="6347069"/>
            <a:ext cx="535622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4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 HTTP://WWW.1PPT.COM</a:t>
            </a:r>
            <a:endParaRPr lang="zh-CN" altLang="en-US" sz="14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  <a:hlinkClick r:id="rId2"/>
              </a:rPr>
              <a:t>www.1ppt.com/tubiao/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表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90839"/>
              </p:ext>
            </p:extLst>
          </p:nvPr>
        </p:nvGraphicFramePr>
        <p:xfrm>
          <a:off x="1331640" y="1052736"/>
          <a:ext cx="6430603" cy="489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63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14">
    <a:dk1>
      <a:sysClr val="windowText" lastClr="000000"/>
    </a:dk1>
    <a:lt1>
      <a:sysClr val="window" lastClr="FFFFFF"/>
    </a:lt1>
    <a:dk2>
      <a:srgbClr val="014C83"/>
    </a:dk2>
    <a:lt2>
      <a:srgbClr val="EEECE1"/>
    </a:lt2>
    <a:accent1>
      <a:srgbClr val="014C8D"/>
    </a:accent1>
    <a:accent2>
      <a:srgbClr val="012E57"/>
    </a:accent2>
    <a:accent3>
      <a:srgbClr val="24673E"/>
    </a:accent3>
    <a:accent4>
      <a:srgbClr val="3371A4"/>
    </a:accent4>
    <a:accent5>
      <a:srgbClr val="4BACC6"/>
    </a:accent5>
    <a:accent6>
      <a:srgbClr val="7FA6C7"/>
    </a:accent6>
    <a:hlink>
      <a:srgbClr val="0000FF"/>
    </a:hlink>
    <a:folHlink>
      <a:srgbClr val="CDDBE8"/>
    </a:folHlink>
  </a:clrScheme>
  <a:fontScheme name="微软雅黑">
    <a:majorFont>
      <a:latin typeface="Franklin Gothic Medium"/>
      <a:ea typeface="微软雅黑"/>
      <a:cs typeface=""/>
    </a:majorFont>
    <a:minorFont>
      <a:latin typeface="Franklin Gothic Medium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20877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1127</cp:revision>
  <dcterms:created xsi:type="dcterms:W3CDTF">2009-02-11T05:37:22Z</dcterms:created>
  <dcterms:modified xsi:type="dcterms:W3CDTF">2018-09-06T09:54:08Z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