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3411E-D39F-4FEF-9C74-74FA863FAA4C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6C46-A6E5-4D72-9B12-A7CE90ACA6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949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3411E-D39F-4FEF-9C74-74FA863FAA4C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6C46-A6E5-4D72-9B12-A7CE90ACA6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7113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3411E-D39F-4FEF-9C74-74FA863FAA4C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6C46-A6E5-4D72-9B12-A7CE90ACA6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2666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3411E-D39F-4FEF-9C74-74FA863FAA4C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6C46-A6E5-4D72-9B12-A7CE90ACA6A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3765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3411E-D39F-4FEF-9C74-74FA863FAA4C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6C46-A6E5-4D72-9B12-A7CE90ACA6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9379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3411E-D39F-4FEF-9C74-74FA863FAA4C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6C46-A6E5-4D72-9B12-A7CE90ACA6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358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图片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3411E-D39F-4FEF-9C74-74FA863FAA4C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6C46-A6E5-4D72-9B12-A7CE90ACA6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73527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3411E-D39F-4FEF-9C74-74FA863FAA4C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6C46-A6E5-4D72-9B12-A7CE90ACA6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59313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3411E-D39F-4FEF-9C74-74FA863FAA4C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6C46-A6E5-4D72-9B12-A7CE90ACA6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5965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3411E-D39F-4FEF-9C74-74FA863FAA4C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6C46-A6E5-4D72-9B12-A7CE90ACA6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2493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3411E-D39F-4FEF-9C74-74FA863FAA4C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6C46-A6E5-4D72-9B12-A7CE90ACA6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0582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3411E-D39F-4FEF-9C74-74FA863FAA4C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6C46-A6E5-4D72-9B12-A7CE90ACA6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351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3411E-D39F-4FEF-9C74-74FA863FAA4C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6C46-A6E5-4D72-9B12-A7CE90ACA6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3806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3411E-D39F-4FEF-9C74-74FA863FAA4C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6C46-A6E5-4D72-9B12-A7CE90ACA6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5883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3411E-D39F-4FEF-9C74-74FA863FAA4C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6C46-A6E5-4D72-9B12-A7CE90ACA6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061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3411E-D39F-4FEF-9C74-74FA863FAA4C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6C46-A6E5-4D72-9B12-A7CE90ACA6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988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3411E-D39F-4FEF-9C74-74FA863FAA4C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6C46-A6E5-4D72-9B12-A7CE90ACA6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5203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DD3411E-D39F-4FEF-9C74-74FA863FAA4C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F896C46-A6E5-4D72-9B12-A7CE90ACA6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0713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0EC5752E-0827-4BED-9F12-1DB7205749DC}"/>
              </a:ext>
            </a:extLst>
          </p:cNvPr>
          <p:cNvGrpSpPr/>
          <p:nvPr/>
        </p:nvGrpSpPr>
        <p:grpSpPr>
          <a:xfrm>
            <a:off x="949911" y="772358"/>
            <a:ext cx="9401453" cy="4864964"/>
            <a:chOff x="611188" y="293836"/>
            <a:chExt cx="6716633" cy="4014375"/>
          </a:xfrm>
        </p:grpSpPr>
        <p:cxnSp>
          <p:nvCxnSpPr>
            <p:cNvPr id="5" name="直接连接符 4">
              <a:extLst>
                <a:ext uri="{FF2B5EF4-FFF2-40B4-BE49-F238E27FC236}">
                  <a16:creationId xmlns:a16="http://schemas.microsoft.com/office/drawing/2014/main" id="{8A911A34-E7F8-4643-83D2-3B9B3908B772}"/>
                </a:ext>
              </a:extLst>
            </p:cNvPr>
            <p:cNvCxnSpPr>
              <a:stCxn id="12" idx="10"/>
              <a:endCxn id="12" idx="7"/>
            </p:cNvCxnSpPr>
            <p:nvPr/>
          </p:nvCxnSpPr>
          <p:spPr>
            <a:xfrm flipH="1">
              <a:off x="3373438" y="1944688"/>
              <a:ext cx="2359025" cy="1365250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>
                  <a:lumMod val="65000"/>
                </a:sysClr>
              </a:solidFill>
              <a:prstDash val="sysDash"/>
            </a:ln>
            <a:effectLst/>
          </p:spPr>
        </p:cxnSp>
        <p:cxnSp>
          <p:nvCxnSpPr>
            <p:cNvPr id="6" name="直接连接符 5">
              <a:extLst>
                <a:ext uri="{FF2B5EF4-FFF2-40B4-BE49-F238E27FC236}">
                  <a16:creationId xmlns:a16="http://schemas.microsoft.com/office/drawing/2014/main" id="{85A0F595-2953-4535-BBD6-23DE1A00A074}"/>
                </a:ext>
              </a:extLst>
            </p:cNvPr>
            <p:cNvCxnSpPr>
              <a:stCxn id="12" idx="2"/>
              <a:endCxn id="12" idx="9"/>
            </p:cNvCxnSpPr>
            <p:nvPr/>
          </p:nvCxnSpPr>
          <p:spPr>
            <a:xfrm>
              <a:off x="3354388" y="1944688"/>
              <a:ext cx="2378075" cy="1365250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>
                  <a:lumMod val="65000"/>
                </a:sysClr>
              </a:solidFill>
              <a:prstDash val="sysDash"/>
            </a:ln>
            <a:effectLst/>
          </p:spPr>
        </p:cxnSp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id="{ABC2222B-8DC7-42C5-B736-67C069D84F38}"/>
                </a:ext>
              </a:extLst>
            </p:cNvPr>
            <p:cNvCxnSpPr>
              <a:stCxn id="12" idx="3"/>
              <a:endCxn id="12" idx="8"/>
            </p:cNvCxnSpPr>
            <p:nvPr/>
          </p:nvCxnSpPr>
          <p:spPr>
            <a:xfrm>
              <a:off x="4562476" y="1243013"/>
              <a:ext cx="0" cy="2751138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>
                  <a:lumMod val="65000"/>
                </a:sysClr>
              </a:solidFill>
              <a:prstDash val="sysDash"/>
            </a:ln>
            <a:effectLst/>
          </p:spPr>
        </p:cxnSp>
        <p:sp>
          <p:nvSpPr>
            <p:cNvPr id="8" name="TextBox 24">
              <a:extLst>
                <a:ext uri="{FF2B5EF4-FFF2-40B4-BE49-F238E27FC236}">
                  <a16:creationId xmlns:a16="http://schemas.microsoft.com/office/drawing/2014/main" id="{79AF6C80-4503-49D1-B8C8-BFA4F534257E}"/>
                </a:ext>
              </a:extLst>
            </p:cNvPr>
            <p:cNvSpPr txBox="1"/>
            <p:nvPr/>
          </p:nvSpPr>
          <p:spPr>
            <a:xfrm>
              <a:off x="611188" y="293836"/>
              <a:ext cx="26468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客户发展关系分析</a:t>
              </a:r>
            </a:p>
          </p:txBody>
        </p:sp>
        <p:sp>
          <p:nvSpPr>
            <p:cNvPr id="9" name="Freeform 1035">
              <a:extLst>
                <a:ext uri="{FF2B5EF4-FFF2-40B4-BE49-F238E27FC236}">
                  <a16:creationId xmlns:a16="http://schemas.microsoft.com/office/drawing/2014/main" id="{8906B515-71C3-459B-BF87-4E90862C81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9013" y="1808163"/>
              <a:ext cx="1890713" cy="1873250"/>
            </a:xfrm>
            <a:custGeom>
              <a:avLst/>
              <a:gdLst>
                <a:gd name="T0" fmla="*/ 651 w 1191"/>
                <a:gd name="T1" fmla="*/ 0 h 1180"/>
                <a:gd name="T2" fmla="*/ 1191 w 1191"/>
                <a:gd name="T3" fmla="*/ 209 h 1180"/>
                <a:gd name="T4" fmla="*/ 1069 w 1191"/>
                <a:gd name="T5" fmla="*/ 762 h 1180"/>
                <a:gd name="T6" fmla="*/ 651 w 1191"/>
                <a:gd name="T7" fmla="*/ 1180 h 1180"/>
                <a:gd name="T8" fmla="*/ 135 w 1191"/>
                <a:gd name="T9" fmla="*/ 811 h 1180"/>
                <a:gd name="T10" fmla="*/ 0 w 1191"/>
                <a:gd name="T11" fmla="*/ 148 h 1180"/>
                <a:gd name="T12" fmla="*/ 651 w 1191"/>
                <a:gd name="T13" fmla="*/ 0 h 1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1" h="1180">
                  <a:moveTo>
                    <a:pt x="651" y="0"/>
                  </a:moveTo>
                  <a:lnTo>
                    <a:pt x="1191" y="209"/>
                  </a:lnTo>
                  <a:lnTo>
                    <a:pt x="1069" y="762"/>
                  </a:lnTo>
                  <a:lnTo>
                    <a:pt x="651" y="1180"/>
                  </a:lnTo>
                  <a:lnTo>
                    <a:pt x="135" y="811"/>
                  </a:lnTo>
                  <a:lnTo>
                    <a:pt x="0" y="148"/>
                  </a:lnTo>
                  <a:lnTo>
                    <a:pt x="651" y="0"/>
                  </a:lnTo>
                  <a:close/>
                </a:path>
              </a:pathLst>
            </a:custGeom>
            <a:gradFill>
              <a:gsLst>
                <a:gs pos="66000">
                  <a:srgbClr val="A6281E"/>
                </a:gs>
                <a:gs pos="0">
                  <a:srgbClr val="DE5146"/>
                </a:gs>
              </a:gsLst>
              <a:lin ang="5400000" scaled="0"/>
            </a:gradFill>
            <a:ln w="9525">
              <a:solidFill>
                <a:sysClr val="window" lastClr="FFFFFF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Freeform 1036">
              <a:extLst>
                <a:ext uri="{FF2B5EF4-FFF2-40B4-BE49-F238E27FC236}">
                  <a16:creationId xmlns:a16="http://schemas.microsoft.com/office/drawing/2014/main" id="{FCD1501D-CC6F-48DA-979C-DEA0E683D29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5425" y="1944688"/>
              <a:ext cx="1228725" cy="1736725"/>
            </a:xfrm>
            <a:custGeom>
              <a:avLst/>
              <a:gdLst>
                <a:gd name="T0" fmla="*/ 332 w 774"/>
                <a:gd name="T1" fmla="*/ 0 h 1094"/>
                <a:gd name="T2" fmla="*/ 774 w 774"/>
                <a:gd name="T3" fmla="*/ 185 h 1094"/>
                <a:gd name="T4" fmla="*/ 725 w 774"/>
                <a:gd name="T5" fmla="*/ 664 h 1094"/>
                <a:gd name="T6" fmla="*/ 332 w 774"/>
                <a:gd name="T7" fmla="*/ 1094 h 1094"/>
                <a:gd name="T8" fmla="*/ 13 w 774"/>
                <a:gd name="T9" fmla="*/ 615 h 1094"/>
                <a:gd name="T10" fmla="*/ 0 w 774"/>
                <a:gd name="T11" fmla="*/ 246 h 1094"/>
                <a:gd name="T12" fmla="*/ 332 w 774"/>
                <a:gd name="T13" fmla="*/ 0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4" h="1094">
                  <a:moveTo>
                    <a:pt x="332" y="0"/>
                  </a:moveTo>
                  <a:lnTo>
                    <a:pt x="774" y="185"/>
                  </a:lnTo>
                  <a:lnTo>
                    <a:pt x="725" y="664"/>
                  </a:lnTo>
                  <a:lnTo>
                    <a:pt x="332" y="1094"/>
                  </a:lnTo>
                  <a:lnTo>
                    <a:pt x="13" y="615"/>
                  </a:lnTo>
                  <a:lnTo>
                    <a:pt x="0" y="246"/>
                  </a:lnTo>
                  <a:lnTo>
                    <a:pt x="332" y="0"/>
                  </a:lnTo>
                  <a:close/>
                </a:path>
              </a:pathLst>
            </a:custGeom>
            <a:gradFill>
              <a:gsLst>
                <a:gs pos="0">
                  <a:srgbClr val="4BACC6">
                    <a:lumMod val="75000"/>
                  </a:srgbClr>
                </a:gs>
                <a:gs pos="100000">
                  <a:srgbClr val="4BACC6">
                    <a:lumMod val="50000"/>
                  </a:srgbClr>
                </a:gs>
              </a:gsLst>
              <a:lin ang="5400000" scaled="0"/>
            </a:gradFill>
            <a:ln w="9525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1" name="Freeform 1037">
              <a:extLst>
                <a:ext uri="{FF2B5EF4-FFF2-40B4-BE49-F238E27FC236}">
                  <a16:creationId xmlns:a16="http://schemas.microsoft.com/office/drawing/2014/main" id="{CBF2014C-FA05-4742-B059-CDEECA104E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1950" y="2101850"/>
              <a:ext cx="995363" cy="1071563"/>
            </a:xfrm>
            <a:custGeom>
              <a:avLst/>
              <a:gdLst>
                <a:gd name="T0" fmla="*/ 246 w 627"/>
                <a:gd name="T1" fmla="*/ 0 h 675"/>
                <a:gd name="T2" fmla="*/ 627 w 627"/>
                <a:gd name="T3" fmla="*/ 110 h 675"/>
                <a:gd name="T4" fmla="*/ 578 w 627"/>
                <a:gd name="T5" fmla="*/ 528 h 675"/>
                <a:gd name="T6" fmla="*/ 246 w 627"/>
                <a:gd name="T7" fmla="*/ 675 h 675"/>
                <a:gd name="T8" fmla="*/ 0 w 627"/>
                <a:gd name="T9" fmla="*/ 479 h 675"/>
                <a:gd name="T10" fmla="*/ 25 w 627"/>
                <a:gd name="T11" fmla="*/ 208 h 675"/>
                <a:gd name="T12" fmla="*/ 246 w 627"/>
                <a:gd name="T13" fmla="*/ 0 h 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7" h="675">
                  <a:moveTo>
                    <a:pt x="246" y="0"/>
                  </a:moveTo>
                  <a:lnTo>
                    <a:pt x="627" y="110"/>
                  </a:lnTo>
                  <a:lnTo>
                    <a:pt x="578" y="528"/>
                  </a:lnTo>
                  <a:lnTo>
                    <a:pt x="246" y="675"/>
                  </a:lnTo>
                  <a:lnTo>
                    <a:pt x="0" y="479"/>
                  </a:lnTo>
                  <a:lnTo>
                    <a:pt x="25" y="208"/>
                  </a:lnTo>
                  <a:lnTo>
                    <a:pt x="246" y="0"/>
                  </a:lnTo>
                  <a:close/>
                </a:path>
              </a:pathLst>
            </a:custGeom>
            <a:gradFill>
              <a:gsLst>
                <a:gs pos="0">
                  <a:srgbClr val="F79646">
                    <a:lumMod val="75000"/>
                  </a:srgbClr>
                </a:gs>
                <a:gs pos="100000">
                  <a:srgbClr val="F79646">
                    <a:lumMod val="50000"/>
                  </a:srgbClr>
                </a:gs>
              </a:gsLst>
              <a:lin ang="5400000" scaled="0"/>
            </a:gradFill>
            <a:ln w="9525">
              <a:solidFill>
                <a:sysClr val="window" lastClr="FFFFFF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Freeform 1038">
              <a:extLst>
                <a:ext uri="{FF2B5EF4-FFF2-40B4-BE49-F238E27FC236}">
                  <a16:creationId xmlns:a16="http://schemas.microsoft.com/office/drawing/2014/main" id="{EE27C083-DD72-43D9-B7F4-60FA4767B1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54388" y="1243013"/>
              <a:ext cx="2416175" cy="2789238"/>
            </a:xfrm>
            <a:custGeom>
              <a:avLst/>
              <a:gdLst>
                <a:gd name="T0" fmla="*/ 761 w 1522"/>
                <a:gd name="T1" fmla="*/ 1757 h 1757"/>
                <a:gd name="T2" fmla="*/ 0 w 1522"/>
                <a:gd name="T3" fmla="*/ 1315 h 1757"/>
                <a:gd name="T4" fmla="*/ 0 w 1522"/>
                <a:gd name="T5" fmla="*/ 442 h 1757"/>
                <a:gd name="T6" fmla="*/ 761 w 1522"/>
                <a:gd name="T7" fmla="*/ 0 h 1757"/>
                <a:gd name="T8" fmla="*/ 1522 w 1522"/>
                <a:gd name="T9" fmla="*/ 442 h 1757"/>
                <a:gd name="T10" fmla="*/ 1522 w 1522"/>
                <a:gd name="T11" fmla="*/ 1315 h 1757"/>
                <a:gd name="T12" fmla="*/ 761 w 1522"/>
                <a:gd name="T13" fmla="*/ 1757 h 1757"/>
                <a:gd name="T14" fmla="*/ 12 w 1522"/>
                <a:gd name="T15" fmla="*/ 1302 h 1757"/>
                <a:gd name="T16" fmla="*/ 761 w 1522"/>
                <a:gd name="T17" fmla="*/ 1733 h 1757"/>
                <a:gd name="T18" fmla="*/ 1498 w 1522"/>
                <a:gd name="T19" fmla="*/ 1302 h 1757"/>
                <a:gd name="T20" fmla="*/ 1498 w 1522"/>
                <a:gd name="T21" fmla="*/ 442 h 1757"/>
                <a:gd name="T22" fmla="*/ 761 w 1522"/>
                <a:gd name="T23" fmla="*/ 24 h 1757"/>
                <a:gd name="T24" fmla="*/ 12 w 1522"/>
                <a:gd name="T25" fmla="*/ 442 h 1757"/>
                <a:gd name="T26" fmla="*/ 12 w 1522"/>
                <a:gd name="T27" fmla="*/ 1302 h 1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22" h="1757">
                  <a:moveTo>
                    <a:pt x="761" y="1757"/>
                  </a:moveTo>
                  <a:lnTo>
                    <a:pt x="0" y="1315"/>
                  </a:lnTo>
                  <a:lnTo>
                    <a:pt x="0" y="442"/>
                  </a:lnTo>
                  <a:lnTo>
                    <a:pt x="761" y="0"/>
                  </a:lnTo>
                  <a:lnTo>
                    <a:pt x="1522" y="442"/>
                  </a:lnTo>
                  <a:lnTo>
                    <a:pt x="1522" y="1315"/>
                  </a:lnTo>
                  <a:lnTo>
                    <a:pt x="761" y="1757"/>
                  </a:lnTo>
                  <a:close/>
                  <a:moveTo>
                    <a:pt x="12" y="1302"/>
                  </a:moveTo>
                  <a:lnTo>
                    <a:pt x="761" y="1733"/>
                  </a:lnTo>
                  <a:lnTo>
                    <a:pt x="1498" y="1302"/>
                  </a:lnTo>
                  <a:lnTo>
                    <a:pt x="1498" y="442"/>
                  </a:lnTo>
                  <a:lnTo>
                    <a:pt x="761" y="24"/>
                  </a:lnTo>
                  <a:lnTo>
                    <a:pt x="12" y="442"/>
                  </a:lnTo>
                  <a:lnTo>
                    <a:pt x="12" y="1302"/>
                  </a:lnTo>
                  <a:close/>
                </a:path>
              </a:pathLst>
            </a:custGeom>
            <a:solidFill>
              <a:srgbClr val="C877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Freeform 1042">
              <a:extLst>
                <a:ext uri="{FF2B5EF4-FFF2-40B4-BE49-F238E27FC236}">
                  <a16:creationId xmlns:a16="http://schemas.microsoft.com/office/drawing/2014/main" id="{A6B50D54-8377-405B-A7F7-973C1A9031BE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0250" y="1770063"/>
              <a:ext cx="409575" cy="155575"/>
            </a:xfrm>
            <a:custGeom>
              <a:avLst/>
              <a:gdLst>
                <a:gd name="T0" fmla="*/ 12 w 258"/>
                <a:gd name="T1" fmla="*/ 98 h 98"/>
                <a:gd name="T2" fmla="*/ 0 w 258"/>
                <a:gd name="T3" fmla="*/ 86 h 98"/>
                <a:gd name="T4" fmla="*/ 123 w 258"/>
                <a:gd name="T5" fmla="*/ 0 h 98"/>
                <a:gd name="T6" fmla="*/ 258 w 258"/>
                <a:gd name="T7" fmla="*/ 0 h 98"/>
                <a:gd name="T8" fmla="*/ 258 w 258"/>
                <a:gd name="T9" fmla="*/ 24 h 98"/>
                <a:gd name="T10" fmla="*/ 123 w 258"/>
                <a:gd name="T11" fmla="*/ 24 h 98"/>
                <a:gd name="T12" fmla="*/ 12 w 258"/>
                <a:gd name="T13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8" h="98">
                  <a:moveTo>
                    <a:pt x="12" y="98"/>
                  </a:moveTo>
                  <a:lnTo>
                    <a:pt x="0" y="86"/>
                  </a:lnTo>
                  <a:lnTo>
                    <a:pt x="123" y="0"/>
                  </a:lnTo>
                  <a:lnTo>
                    <a:pt x="258" y="0"/>
                  </a:lnTo>
                  <a:lnTo>
                    <a:pt x="258" y="24"/>
                  </a:lnTo>
                  <a:lnTo>
                    <a:pt x="123" y="24"/>
                  </a:lnTo>
                  <a:lnTo>
                    <a:pt x="12" y="98"/>
                  </a:lnTo>
                  <a:close/>
                </a:path>
              </a:pathLst>
            </a:custGeom>
            <a:gradFill>
              <a:gsLst>
                <a:gs pos="66000">
                  <a:srgbClr val="A6281E"/>
                </a:gs>
                <a:gs pos="0">
                  <a:srgbClr val="DE5146"/>
                </a:gs>
              </a:gsLst>
              <a:lin ang="5400000" scaled="0"/>
            </a:gradFill>
            <a:ln w="9525">
              <a:solidFill>
                <a:sysClr val="window" lastClr="FFFFFF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Freeform 1043">
              <a:extLst>
                <a:ext uri="{FF2B5EF4-FFF2-40B4-BE49-F238E27FC236}">
                  <a16:creationId xmlns:a16="http://schemas.microsoft.com/office/drawing/2014/main" id="{CD84BE04-C4A1-4671-A929-BE60A6C548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5125" y="1770063"/>
              <a:ext cx="390525" cy="155575"/>
            </a:xfrm>
            <a:custGeom>
              <a:avLst/>
              <a:gdLst>
                <a:gd name="T0" fmla="*/ 246 w 246"/>
                <a:gd name="T1" fmla="*/ 98 h 98"/>
                <a:gd name="T2" fmla="*/ 123 w 246"/>
                <a:gd name="T3" fmla="*/ 24 h 98"/>
                <a:gd name="T4" fmla="*/ 0 w 246"/>
                <a:gd name="T5" fmla="*/ 24 h 98"/>
                <a:gd name="T6" fmla="*/ 0 w 246"/>
                <a:gd name="T7" fmla="*/ 0 h 98"/>
                <a:gd name="T8" fmla="*/ 135 w 246"/>
                <a:gd name="T9" fmla="*/ 0 h 98"/>
                <a:gd name="T10" fmla="*/ 246 w 246"/>
                <a:gd name="T11" fmla="*/ 86 h 98"/>
                <a:gd name="T12" fmla="*/ 246 w 246"/>
                <a:gd name="T13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6" h="98">
                  <a:moveTo>
                    <a:pt x="246" y="98"/>
                  </a:moveTo>
                  <a:lnTo>
                    <a:pt x="123" y="24"/>
                  </a:lnTo>
                  <a:lnTo>
                    <a:pt x="0" y="24"/>
                  </a:lnTo>
                  <a:lnTo>
                    <a:pt x="0" y="0"/>
                  </a:lnTo>
                  <a:lnTo>
                    <a:pt x="135" y="0"/>
                  </a:lnTo>
                  <a:lnTo>
                    <a:pt x="246" y="86"/>
                  </a:lnTo>
                  <a:lnTo>
                    <a:pt x="246" y="98"/>
                  </a:lnTo>
                  <a:close/>
                </a:path>
              </a:pathLst>
            </a:custGeom>
            <a:gradFill>
              <a:gsLst>
                <a:gs pos="0">
                  <a:srgbClr val="F79646">
                    <a:lumMod val="75000"/>
                  </a:srgbClr>
                </a:gs>
                <a:gs pos="100000">
                  <a:srgbClr val="F79646">
                    <a:lumMod val="50000"/>
                  </a:srgbClr>
                </a:gs>
              </a:gsLst>
              <a:lin ang="5400000" scaled="0"/>
            </a:gradFill>
            <a:ln w="9525">
              <a:solidFill>
                <a:sysClr val="window" lastClr="FFFFFF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Freeform 1044">
              <a:extLst>
                <a:ext uri="{FF2B5EF4-FFF2-40B4-BE49-F238E27FC236}">
                  <a16:creationId xmlns:a16="http://schemas.microsoft.com/office/drawing/2014/main" id="{BA26D585-D3F4-4D9B-A9CB-FB8C631C3781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0250" y="3349625"/>
              <a:ext cx="409575" cy="155575"/>
            </a:xfrm>
            <a:custGeom>
              <a:avLst/>
              <a:gdLst>
                <a:gd name="T0" fmla="*/ 258 w 258"/>
                <a:gd name="T1" fmla="*/ 98 h 98"/>
                <a:gd name="T2" fmla="*/ 123 w 258"/>
                <a:gd name="T3" fmla="*/ 98 h 98"/>
                <a:gd name="T4" fmla="*/ 0 w 258"/>
                <a:gd name="T5" fmla="*/ 12 h 98"/>
                <a:gd name="T6" fmla="*/ 12 w 258"/>
                <a:gd name="T7" fmla="*/ 0 h 98"/>
                <a:gd name="T8" fmla="*/ 123 w 258"/>
                <a:gd name="T9" fmla="*/ 74 h 98"/>
                <a:gd name="T10" fmla="*/ 258 w 258"/>
                <a:gd name="T11" fmla="*/ 74 h 98"/>
                <a:gd name="T12" fmla="*/ 258 w 258"/>
                <a:gd name="T13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8" h="98">
                  <a:moveTo>
                    <a:pt x="258" y="98"/>
                  </a:moveTo>
                  <a:lnTo>
                    <a:pt x="123" y="9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123" y="74"/>
                  </a:lnTo>
                  <a:lnTo>
                    <a:pt x="258" y="74"/>
                  </a:lnTo>
                  <a:lnTo>
                    <a:pt x="258" y="98"/>
                  </a:lnTo>
                  <a:close/>
                </a:path>
              </a:pathLst>
            </a:custGeom>
            <a:gradFill>
              <a:gsLst>
                <a:gs pos="0">
                  <a:srgbClr val="F79646">
                    <a:lumMod val="75000"/>
                  </a:srgbClr>
                </a:gs>
                <a:gs pos="100000">
                  <a:srgbClr val="F79646">
                    <a:lumMod val="50000"/>
                  </a:srgbClr>
                </a:gs>
              </a:gsLst>
              <a:lin ang="5400000" scaled="0"/>
            </a:gradFill>
            <a:ln w="9525">
              <a:solidFill>
                <a:sysClr val="window" lastClr="FFFFFF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Freeform 1045">
              <a:extLst>
                <a:ext uri="{FF2B5EF4-FFF2-40B4-BE49-F238E27FC236}">
                  <a16:creationId xmlns:a16="http://schemas.microsoft.com/office/drawing/2014/main" id="{A98EA345-F0D7-4844-AFDA-30F20A25A31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5125" y="3349625"/>
              <a:ext cx="390525" cy="155575"/>
            </a:xfrm>
            <a:custGeom>
              <a:avLst/>
              <a:gdLst>
                <a:gd name="T0" fmla="*/ 135 w 246"/>
                <a:gd name="T1" fmla="*/ 98 h 98"/>
                <a:gd name="T2" fmla="*/ 0 w 246"/>
                <a:gd name="T3" fmla="*/ 98 h 98"/>
                <a:gd name="T4" fmla="*/ 0 w 246"/>
                <a:gd name="T5" fmla="*/ 74 h 98"/>
                <a:gd name="T6" fmla="*/ 123 w 246"/>
                <a:gd name="T7" fmla="*/ 74 h 98"/>
                <a:gd name="T8" fmla="*/ 246 w 246"/>
                <a:gd name="T9" fmla="*/ 0 h 98"/>
                <a:gd name="T10" fmla="*/ 246 w 246"/>
                <a:gd name="T11" fmla="*/ 12 h 98"/>
                <a:gd name="T12" fmla="*/ 135 w 246"/>
                <a:gd name="T13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6" h="98">
                  <a:moveTo>
                    <a:pt x="135" y="98"/>
                  </a:moveTo>
                  <a:lnTo>
                    <a:pt x="0" y="98"/>
                  </a:lnTo>
                  <a:lnTo>
                    <a:pt x="0" y="74"/>
                  </a:lnTo>
                  <a:lnTo>
                    <a:pt x="123" y="74"/>
                  </a:lnTo>
                  <a:lnTo>
                    <a:pt x="246" y="0"/>
                  </a:lnTo>
                  <a:lnTo>
                    <a:pt x="246" y="12"/>
                  </a:lnTo>
                  <a:lnTo>
                    <a:pt x="135" y="98"/>
                  </a:lnTo>
                  <a:close/>
                </a:path>
              </a:pathLst>
            </a:custGeom>
            <a:gradFill>
              <a:gsLst>
                <a:gs pos="66000">
                  <a:srgbClr val="A6281E"/>
                </a:gs>
                <a:gs pos="0">
                  <a:srgbClr val="DE5146"/>
                </a:gs>
              </a:gsLst>
              <a:lin ang="5400000" scaled="0"/>
            </a:gradFill>
            <a:ln w="9525">
              <a:solidFill>
                <a:sysClr val="window" lastClr="FFFFFF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Freeform 1046">
              <a:extLst>
                <a:ext uri="{FF2B5EF4-FFF2-40B4-BE49-F238E27FC236}">
                  <a16:creationId xmlns:a16="http://schemas.microsoft.com/office/drawing/2014/main" id="{F8345D0A-780C-40EC-8143-9EAB326D1D8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4163" y="4051300"/>
              <a:ext cx="409575" cy="157163"/>
            </a:xfrm>
            <a:custGeom>
              <a:avLst/>
              <a:gdLst>
                <a:gd name="T0" fmla="*/ 135 w 258"/>
                <a:gd name="T1" fmla="*/ 99 h 99"/>
                <a:gd name="T2" fmla="*/ 0 w 258"/>
                <a:gd name="T3" fmla="*/ 99 h 99"/>
                <a:gd name="T4" fmla="*/ 0 w 258"/>
                <a:gd name="T5" fmla="*/ 74 h 99"/>
                <a:gd name="T6" fmla="*/ 135 w 258"/>
                <a:gd name="T7" fmla="*/ 74 h 99"/>
                <a:gd name="T8" fmla="*/ 246 w 258"/>
                <a:gd name="T9" fmla="*/ 0 h 99"/>
                <a:gd name="T10" fmla="*/ 258 w 258"/>
                <a:gd name="T11" fmla="*/ 13 h 99"/>
                <a:gd name="T12" fmla="*/ 135 w 258"/>
                <a:gd name="T13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8" h="99">
                  <a:moveTo>
                    <a:pt x="135" y="99"/>
                  </a:moveTo>
                  <a:lnTo>
                    <a:pt x="0" y="99"/>
                  </a:lnTo>
                  <a:lnTo>
                    <a:pt x="0" y="74"/>
                  </a:lnTo>
                  <a:lnTo>
                    <a:pt x="135" y="74"/>
                  </a:lnTo>
                  <a:lnTo>
                    <a:pt x="246" y="0"/>
                  </a:lnTo>
                  <a:lnTo>
                    <a:pt x="258" y="13"/>
                  </a:lnTo>
                  <a:lnTo>
                    <a:pt x="135" y="99"/>
                  </a:lnTo>
                  <a:close/>
                </a:path>
              </a:pathLst>
            </a:custGeom>
            <a:gradFill>
              <a:gsLst>
                <a:gs pos="0">
                  <a:srgbClr val="4BACC6">
                    <a:lumMod val="75000"/>
                  </a:srgbClr>
                </a:gs>
                <a:gs pos="100000">
                  <a:srgbClr val="4BACC6">
                    <a:lumMod val="50000"/>
                  </a:srgbClr>
                </a:gs>
              </a:gsLst>
              <a:lin ang="5400000" scaled="0"/>
            </a:gradFill>
            <a:ln w="9525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8" name="Freeform 1047">
              <a:extLst>
                <a:ext uri="{FF2B5EF4-FFF2-40B4-BE49-F238E27FC236}">
                  <a16:creationId xmlns:a16="http://schemas.microsoft.com/office/drawing/2014/main" id="{480CF61A-3B29-4278-ACBB-1458FFD1E02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1213" y="1066800"/>
              <a:ext cx="409575" cy="157163"/>
            </a:xfrm>
            <a:custGeom>
              <a:avLst/>
              <a:gdLst>
                <a:gd name="T0" fmla="*/ 12 w 258"/>
                <a:gd name="T1" fmla="*/ 99 h 99"/>
                <a:gd name="T2" fmla="*/ 0 w 258"/>
                <a:gd name="T3" fmla="*/ 86 h 99"/>
                <a:gd name="T4" fmla="*/ 123 w 258"/>
                <a:gd name="T5" fmla="*/ 0 h 99"/>
                <a:gd name="T6" fmla="*/ 258 w 258"/>
                <a:gd name="T7" fmla="*/ 0 h 99"/>
                <a:gd name="T8" fmla="*/ 258 w 258"/>
                <a:gd name="T9" fmla="*/ 25 h 99"/>
                <a:gd name="T10" fmla="*/ 123 w 258"/>
                <a:gd name="T11" fmla="*/ 25 h 99"/>
                <a:gd name="T12" fmla="*/ 12 w 258"/>
                <a:gd name="T13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8" h="99">
                  <a:moveTo>
                    <a:pt x="12" y="99"/>
                  </a:moveTo>
                  <a:lnTo>
                    <a:pt x="0" y="86"/>
                  </a:lnTo>
                  <a:lnTo>
                    <a:pt x="123" y="0"/>
                  </a:lnTo>
                  <a:lnTo>
                    <a:pt x="258" y="0"/>
                  </a:lnTo>
                  <a:lnTo>
                    <a:pt x="258" y="25"/>
                  </a:lnTo>
                  <a:lnTo>
                    <a:pt x="123" y="25"/>
                  </a:lnTo>
                  <a:lnTo>
                    <a:pt x="12" y="99"/>
                  </a:lnTo>
                  <a:close/>
                </a:path>
              </a:pathLst>
            </a:custGeom>
            <a:gradFill>
              <a:gsLst>
                <a:gs pos="0">
                  <a:srgbClr val="4BACC6">
                    <a:lumMod val="75000"/>
                  </a:srgbClr>
                </a:gs>
                <a:gs pos="100000">
                  <a:srgbClr val="4BACC6">
                    <a:lumMod val="50000"/>
                  </a:srgbClr>
                </a:gs>
              </a:gsLst>
              <a:lin ang="5400000" scaled="0"/>
            </a:gradFill>
            <a:ln w="9525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9" name="TextBox 35">
              <a:extLst>
                <a:ext uri="{FF2B5EF4-FFF2-40B4-BE49-F238E27FC236}">
                  <a16:creationId xmlns:a16="http://schemas.microsoft.com/office/drawing/2014/main" id="{393CA8A1-996B-4B16-8091-0BA469A751B5}"/>
                </a:ext>
              </a:extLst>
            </p:cNvPr>
            <p:cNvSpPr txBox="1"/>
            <p:nvPr/>
          </p:nvSpPr>
          <p:spPr>
            <a:xfrm>
              <a:off x="1797129" y="1614395"/>
              <a:ext cx="11079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dirty="0">
                  <a:latin typeface="微软雅黑" pitchFamily="34" charset="-122"/>
                  <a:ea typeface="微软雅黑" pitchFamily="34" charset="-122"/>
                </a:rPr>
                <a:t>单击添加标题</a:t>
              </a:r>
            </a:p>
          </p:txBody>
        </p:sp>
        <p:sp>
          <p:nvSpPr>
            <p:cNvPr id="20" name="TextBox 36">
              <a:extLst>
                <a:ext uri="{FF2B5EF4-FFF2-40B4-BE49-F238E27FC236}">
                  <a16:creationId xmlns:a16="http://schemas.microsoft.com/office/drawing/2014/main" id="{7DAA0093-2716-4CA2-9051-14D3F9EE0F55}"/>
                </a:ext>
              </a:extLst>
            </p:cNvPr>
            <p:cNvSpPr txBox="1"/>
            <p:nvPr/>
          </p:nvSpPr>
          <p:spPr>
            <a:xfrm>
              <a:off x="1797129" y="3316970"/>
              <a:ext cx="11079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dirty="0">
                  <a:latin typeface="微软雅黑" pitchFamily="34" charset="-122"/>
                  <a:ea typeface="微软雅黑" pitchFamily="34" charset="-122"/>
                </a:rPr>
                <a:t>单击添加标题</a:t>
              </a:r>
            </a:p>
          </p:txBody>
        </p:sp>
        <p:sp>
          <p:nvSpPr>
            <p:cNvPr id="21" name="TextBox 37">
              <a:extLst>
                <a:ext uri="{FF2B5EF4-FFF2-40B4-BE49-F238E27FC236}">
                  <a16:creationId xmlns:a16="http://schemas.microsoft.com/office/drawing/2014/main" id="{9ECDC201-DE35-496C-AF2E-D75CEDA2D518}"/>
                </a:ext>
              </a:extLst>
            </p:cNvPr>
            <p:cNvSpPr txBox="1"/>
            <p:nvPr/>
          </p:nvSpPr>
          <p:spPr>
            <a:xfrm>
              <a:off x="2986167" y="4031212"/>
              <a:ext cx="11079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dirty="0">
                  <a:latin typeface="微软雅黑" pitchFamily="34" charset="-122"/>
                  <a:ea typeface="微软雅黑" pitchFamily="34" charset="-122"/>
                </a:rPr>
                <a:t>单击添加标题</a:t>
              </a:r>
            </a:p>
          </p:txBody>
        </p:sp>
        <p:sp>
          <p:nvSpPr>
            <p:cNvPr id="22" name="TextBox 38">
              <a:extLst>
                <a:ext uri="{FF2B5EF4-FFF2-40B4-BE49-F238E27FC236}">
                  <a16:creationId xmlns:a16="http://schemas.microsoft.com/office/drawing/2014/main" id="{92F234C5-4F06-4FB4-9D70-5DB669B6D4E8}"/>
                </a:ext>
              </a:extLst>
            </p:cNvPr>
            <p:cNvSpPr txBox="1"/>
            <p:nvPr/>
          </p:nvSpPr>
          <p:spPr>
            <a:xfrm>
              <a:off x="6219825" y="3325324"/>
              <a:ext cx="11079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dirty="0">
                  <a:latin typeface="微软雅黑" pitchFamily="34" charset="-122"/>
                  <a:ea typeface="微软雅黑" pitchFamily="34" charset="-122"/>
                </a:rPr>
                <a:t>单击添加标题</a:t>
              </a:r>
            </a:p>
          </p:txBody>
        </p:sp>
        <p:sp>
          <p:nvSpPr>
            <p:cNvPr id="23" name="TextBox 39">
              <a:extLst>
                <a:ext uri="{FF2B5EF4-FFF2-40B4-BE49-F238E27FC236}">
                  <a16:creationId xmlns:a16="http://schemas.microsoft.com/office/drawing/2014/main" id="{DAE1A5B2-509D-4E80-96BF-0DA4AB6AF67C}"/>
                </a:ext>
              </a:extLst>
            </p:cNvPr>
            <p:cNvSpPr txBox="1"/>
            <p:nvPr/>
          </p:nvSpPr>
          <p:spPr>
            <a:xfrm>
              <a:off x="6219825" y="1614395"/>
              <a:ext cx="11079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dirty="0">
                  <a:latin typeface="微软雅黑" pitchFamily="34" charset="-122"/>
                  <a:ea typeface="微软雅黑" pitchFamily="34" charset="-122"/>
                </a:rPr>
                <a:t>单击添加标题</a:t>
              </a:r>
            </a:p>
          </p:txBody>
        </p:sp>
        <p:sp>
          <p:nvSpPr>
            <p:cNvPr id="24" name="TextBox 40">
              <a:extLst>
                <a:ext uri="{FF2B5EF4-FFF2-40B4-BE49-F238E27FC236}">
                  <a16:creationId xmlns:a16="http://schemas.microsoft.com/office/drawing/2014/main" id="{3298C420-46C3-4EFB-B91F-53C0A6F24EBD}"/>
                </a:ext>
              </a:extLst>
            </p:cNvPr>
            <p:cNvSpPr txBox="1"/>
            <p:nvPr/>
          </p:nvSpPr>
          <p:spPr>
            <a:xfrm>
              <a:off x="5030788" y="928300"/>
              <a:ext cx="11079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dirty="0">
                  <a:latin typeface="微软雅黑" pitchFamily="34" charset="-122"/>
                  <a:ea typeface="微软雅黑" pitchFamily="34" charset="-122"/>
                </a:rPr>
                <a:t>单击添加标题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43630102"/>
      </p:ext>
    </p:extLst>
  </p:cSld>
  <p:clrMapOvr>
    <a:masterClrMapping/>
  </p:clrMapOvr>
</p:sld>
</file>

<file path=ppt/theme/theme1.xml><?xml version="1.0" encoding="utf-8"?>
<a:theme xmlns:a="http://schemas.openxmlformats.org/drawingml/2006/main" name="水滴">
  <a:themeElements>
    <a:clrScheme name="水滴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水滴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水滴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TM04033925[[fn=水滴]]</Template>
  <TotalTime>7</TotalTime>
  <Words>22</Words>
  <Application>Microsoft Office PowerPoint</Application>
  <PresentationFormat>宽屏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微软雅黑</vt:lpstr>
      <vt:lpstr>Arial</vt:lpstr>
      <vt:lpstr>Tw Cen MT</vt:lpstr>
      <vt:lpstr>水滴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1</cp:revision>
  <dcterms:created xsi:type="dcterms:W3CDTF">2018-10-25T02:06:46Z</dcterms:created>
  <dcterms:modified xsi:type="dcterms:W3CDTF">2018-10-25T02:14:14Z</dcterms:modified>
</cp:coreProperties>
</file>