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282955464246797"/>
          <c:y val="8.4134185332825767E-2"/>
          <c:w val="0.77588146542171066"/>
          <c:h val="0.589552965305841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Sheet2!$B$4</c:f>
              <c:strCache>
                <c:ptCount val="1"/>
                <c:pt idx="0">
                  <c:v>销售金额</c:v>
                </c:pt>
              </c:strCache>
            </c:strRef>
          </c:tx>
          <c:spPr>
            <a:solidFill>
              <a:srgbClr val="9999FF"/>
            </a:solidFill>
            <a:ln w="1968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Sheet2!$A$5:$A$6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Sheet2!$B$5:$B$6</c:f>
              <c:numCache>
                <c:formatCode>General</c:formatCode>
                <c:ptCount val="2"/>
                <c:pt idx="0">
                  <c:v>524073102.95000005</c:v>
                </c:pt>
                <c:pt idx="1">
                  <c:v>601724309.76999998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6-45EC-B93A-CCB0BCB15B46}"/>
            </c:ext>
          </c:extLst>
        </c:ser>
        <c:ser>
          <c:idx val="1"/>
          <c:order val="1"/>
          <c:tx>
            <c:strRef>
              <c:f>Sheet2!$C$4</c:f>
              <c:strCache>
                <c:ptCount val="1"/>
                <c:pt idx="0">
                  <c:v>销售量</c:v>
                </c:pt>
              </c:strCache>
            </c:strRef>
          </c:tx>
          <c:spPr>
            <a:solidFill>
              <a:srgbClr val="993366"/>
            </a:solidFill>
            <a:ln w="1968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Sheet2!$A$5:$A$6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Sheet2!$C$5:$C$6</c:f>
              <c:numCache>
                <c:formatCode>General</c:formatCode>
                <c:ptCount val="2"/>
                <c:pt idx="0">
                  <c:v>60409284</c:v>
                </c:pt>
                <c:pt idx="1">
                  <c:v>61883333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76-45EC-B93A-CCB0BCB15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44887664"/>
        <c:axId val="244888056"/>
        <c:axId val="0"/>
      </c:bar3DChart>
      <c:catAx>
        <c:axId val="24488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492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zh-CN"/>
          </a:p>
        </c:txPr>
        <c:crossAx val="244888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4888056"/>
        <c:scaling>
          <c:orientation val="minMax"/>
        </c:scaling>
        <c:delete val="0"/>
        <c:axPos val="l"/>
        <c:majorGridlines>
          <c:spPr>
            <a:ln w="492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/>
            </a:pPr>
            <a:endParaRPr lang="zh-CN"/>
          </a:p>
        </c:txPr>
        <c:crossAx val="244887664"/>
        <c:crosses val="autoZero"/>
        <c:crossBetween val="between"/>
        <c:dispUnits>
          <c:builtInUnit val="tenThousands"/>
        </c:dispUnits>
      </c:valAx>
      <c:spPr>
        <a:noFill/>
        <a:ln w="39367">
          <a:noFill/>
        </a:ln>
      </c:spPr>
    </c:plotArea>
    <c:legend>
      <c:legendPos val="b"/>
      <c:layout>
        <c:manualLayout>
          <c:xMode val="edge"/>
          <c:yMode val="edge"/>
          <c:x val="0.21086688538130047"/>
          <c:y val="0.83217302174902519"/>
          <c:w val="0.66138995870905615"/>
          <c:h val="0.1403143672211595"/>
        </c:manualLayout>
      </c:layout>
      <c:overlay val="0"/>
      <c:spPr>
        <a:solidFill>
          <a:srgbClr val="FFFFFF"/>
        </a:solidFill>
        <a:ln w="4921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微软雅黑" pitchFamily="34" charset="-122"/>
          <a:ea typeface="微软雅黑" pitchFamily="34" charset="-122"/>
          <a:cs typeface="宋体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21019108280253E-2"/>
          <c:y val="7.829181494661934E-2"/>
          <c:w val="0.90445859872611456"/>
          <c:h val="0.67259786476868433"/>
        </c:manualLayout>
      </c:layout>
      <c:lineChart>
        <c:grouping val="standar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2005年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60344135.07</c:v>
                </c:pt>
                <c:pt idx="1">
                  <c:v>38523708.420000002</c:v>
                </c:pt>
                <c:pt idx="2">
                  <c:v>19745714.489999976</c:v>
                </c:pt>
                <c:pt idx="3">
                  <c:v>19671297.530000001</c:v>
                </c:pt>
                <c:pt idx="4">
                  <c:v>15511074.880000006</c:v>
                </c:pt>
                <c:pt idx="5">
                  <c:v>12642300.859999999</c:v>
                </c:pt>
                <c:pt idx="6">
                  <c:v>13685287.060000002</c:v>
                </c:pt>
                <c:pt idx="7">
                  <c:v>23120563.84</c:v>
                </c:pt>
                <c:pt idx="8">
                  <c:v>30508207.289999992</c:v>
                </c:pt>
                <c:pt idx="9">
                  <c:v>26131595.350000001</c:v>
                </c:pt>
                <c:pt idx="10">
                  <c:v>34850230.5</c:v>
                </c:pt>
                <c:pt idx="11">
                  <c:v>56289816.849999994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B7-4FC7-84C2-D9C574D1DAD8}"/>
            </c:ext>
          </c:extLst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2004年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2"/>
                <c:pt idx="0">
                  <c:v>33154118.279999997</c:v>
                </c:pt>
                <c:pt idx="1">
                  <c:v>39494744.879999995</c:v>
                </c:pt>
                <c:pt idx="2">
                  <c:v>24156899.16</c:v>
                </c:pt>
                <c:pt idx="3">
                  <c:v>19885405.640000001</c:v>
                </c:pt>
                <c:pt idx="4">
                  <c:v>16297592.18</c:v>
                </c:pt>
                <c:pt idx="5">
                  <c:v>13614024.68</c:v>
                </c:pt>
                <c:pt idx="6">
                  <c:v>14825009.16</c:v>
                </c:pt>
                <c:pt idx="7">
                  <c:v>19207193.920000002</c:v>
                </c:pt>
                <c:pt idx="8">
                  <c:v>27742394.09</c:v>
                </c:pt>
                <c:pt idx="9">
                  <c:v>21633661.620000001</c:v>
                </c:pt>
                <c:pt idx="10">
                  <c:v>28167519.100000001</c:v>
                </c:pt>
                <c:pt idx="11">
                  <c:v>41135974.68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B7-4FC7-84C2-D9C574D1D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888840"/>
        <c:axId val="241692712"/>
      </c:lineChart>
      <c:catAx>
        <c:axId val="2448888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zh-CN"/>
          </a:p>
        </c:txPr>
        <c:crossAx val="241692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1692712"/>
        <c:scaling>
          <c:orientation val="minMax"/>
        </c:scaling>
        <c:delete val="0"/>
        <c:axPos val="l"/>
        <c:majorGridlines/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zh-CN"/>
          </a:p>
        </c:txPr>
        <c:crossAx val="244888840"/>
        <c:crosses val="autoZero"/>
        <c:crossBetween val="between"/>
        <c:dispUnits>
          <c:builtInUnit val="tenThousands"/>
        </c:dispUnits>
      </c:valAx>
    </c:plotArea>
    <c:legend>
      <c:legendPos val="b"/>
      <c:layout>
        <c:manualLayout>
          <c:xMode val="edge"/>
          <c:yMode val="edge"/>
          <c:x val="0.39012738853503187"/>
          <c:y val="0.90391459074732938"/>
          <c:w val="0.28184713375796228"/>
          <c:h val="8.540925266903914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C5D74-78E4-4A72-BC10-83CF185E5E76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92420-145A-4276-9977-0A3880630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21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EC94-47D8-4120-8A29-9D6A69E68BC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73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5CBA10-A69D-4A95-805A-1ADF941D9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AE0A8FE-4BDD-49A8-9A3E-5675C4EDC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BF9D43-92BB-46FB-B407-01CAA583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DC82E3-7492-40E6-86F0-DFC38418B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3B4CE4-DD80-4859-AB56-8CCA5725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5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88B47D-FB93-4E92-9252-60AF9D898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577CAB-B50A-4401-8837-3EA4D8AC2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A64F4D-2A2F-4D9F-9590-9BECFDEB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F0D69E-4B1D-4148-912C-706902F6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7AC784-F016-4143-9BC9-C96D460A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46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B1E8F00-B807-481A-9686-A6E85726C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AF8B24-F7B7-4BAC-A4BB-40BAE0E92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924862-7C5F-45CA-8630-76296786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374C87-6064-4367-9069-207135FC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863C57-99E1-453F-88E9-9530D0F0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03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18F22E-F1A5-42BD-86A6-535B28536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954F72-BCF4-4790-B20E-474748CED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E2D4FD-6348-4802-A748-AEB8872F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7FC34E-3748-4410-A0BC-0929C1736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7E0962-6CEE-4BB3-870B-A65937CC2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3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41EFF5-14D5-4841-9B2A-928A59892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15E0EE-3CBF-4A54-9395-D129F1C58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804D1B-803F-400F-AAA9-3E6608AB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6C473B-2431-44E6-B924-5A7AD69BA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C175C1-C41A-4924-9CD8-1191C443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33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2378AD-1D8E-4B42-AF4C-E5B05DAF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31DC9C-86FA-4603-BAE0-474A3AED5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55F71DC-0CCF-47E3-ADB1-3FABF43B1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94354A-C069-4897-98D2-82FB9E05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AE30A7-B3F8-443F-A535-45A87275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1D50781-5C74-4B3D-B401-131B5590F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34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A44F65-8FBB-4BFC-8DAA-49D9DC85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ED92DE-1D41-4AF0-B515-6E0CD1555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16CD7D3-F318-41ED-8B7A-C8576B5FA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CEC8F66-FAEA-4A06-BF78-7C77E1933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CCD3528-DD86-43E7-A9AF-B6ED889C3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E7723F1-8622-43C2-98AB-366BDE81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2ABAA37-37A3-437E-98E7-B6580894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DAE504F-1E6A-498D-BBEA-0BB08295A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57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C7CE7C-7086-4CBF-94DA-32E78ABA0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246F3A-4CD7-4A37-BA25-012C18FB4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788CC15-4F50-431C-A49D-E6AB4EA6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2FCC20C-4AA5-42A7-AAFA-D186CCE1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34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38032E-75BE-4C46-ADAF-5C3435E1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E017FEF-108F-4594-9C1C-5D3E2ADF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84A415B-B549-4874-8EA6-4BE5A1BA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27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E7C5A9-FE43-4D8B-86FB-58DC65E0F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3FFD8A-13A4-435F-9F28-548784C2E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A1187D-A541-4C72-82BD-7AB7A02AD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F0DE63-476A-4DCA-99F4-76AB6D83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489E4CD-9436-43CE-A023-28AC0B8FE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82EF21-543C-4F0C-B975-2AB8F523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22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09DC64-B0EA-4000-A964-AF8AB4E2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A41A813-FB99-4A59-B6D8-EB632E814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D8FC4A6-667E-4DFC-9FDB-AA9EB28B9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B565DF-7468-4F8F-BC23-FBFBAE65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DAF576-F507-41B1-92B4-2C8405E1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14C763A-09A0-4CB4-958B-98334611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39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B804FD5-6EB8-4709-B3D2-D5B933D6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C551EA-8F77-47F0-BAAB-27FF32236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D5CB4D-41FF-4446-9342-DFD446A4A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4637-0D36-498C-AF89-F1A295C0748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D613FB-E379-406B-A315-005D848EC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807C47-5504-4DEC-AA20-A94608087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12E4-D90A-4FD6-8CE4-6E201791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65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标题 1"/>
          <p:cNvSpPr>
            <a:spLocks noGrp="1"/>
          </p:cNvSpPr>
          <p:nvPr>
            <p:ph type="title"/>
          </p:nvPr>
        </p:nvSpPr>
        <p:spPr>
          <a:xfrm>
            <a:off x="2042346" y="296594"/>
            <a:ext cx="1893374" cy="432056"/>
          </a:xfrm>
        </p:spPr>
        <p:txBody>
          <a:bodyPr>
            <a:normAutofit fontScale="90000"/>
          </a:bodyPr>
          <a:lstStyle/>
          <a:p>
            <a:r>
              <a:rPr lang="zh-CN" altLang="en-US" sz="2200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整体销售分析</a:t>
            </a:r>
            <a:br>
              <a:rPr lang="zh-CN" altLang="en-US" sz="2200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sz="2200" dirty="0">
              <a:ea typeface="微软雅黑" pitchFamily="34" charset="-122"/>
              <a:cs typeface="Arial Unicode MS" pitchFamily="34" charset="-122"/>
            </a:endParaRPr>
          </a:p>
        </p:txBody>
      </p:sp>
      <p:grpSp>
        <p:nvGrpSpPr>
          <p:cNvPr id="2" name="组合 127"/>
          <p:cNvGrpSpPr/>
          <p:nvPr/>
        </p:nvGrpSpPr>
        <p:grpSpPr>
          <a:xfrm>
            <a:off x="1775441" y="323350"/>
            <a:ext cx="264423" cy="418678"/>
            <a:chOff x="4677714" y="3025526"/>
            <a:chExt cx="264423" cy="504056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4942137" y="3025526"/>
              <a:ext cx="0" cy="50405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4802990" y="3025874"/>
              <a:ext cx="0" cy="36004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4677714" y="3028255"/>
              <a:ext cx="0" cy="18002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1991468" y="4056553"/>
            <a:ext cx="324042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u"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通过对销售额和销售量的增长趋势的把握，可以找出客户增长或下滑的本质；如销售额增长大于销售量增长，说明增长主要来源于产品平均价格价格的提高，它反映了市场平均价格的提高或者是客户产品结构升级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即</a:t>
            </a:r>
            <a:r>
              <a:rPr lang="zh-CN" altLang="en-US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结构性增长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；反之，为</a:t>
            </a:r>
            <a:r>
              <a:rPr lang="zh-CN" altLang="en-US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容量性增长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1775440" y="1700777"/>
          <a:ext cx="3564462" cy="1961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6204015" y="1700776"/>
          <a:ext cx="3940773" cy="210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707584" y="4158517"/>
            <a:ext cx="273685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u"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很多的消费品行业存在明显的季节性趋势；根据行业规律，为企业提出生产运做及渠道供货的的合理性规划</a:t>
            </a:r>
          </a:p>
        </p:txBody>
      </p:sp>
      <p:sp>
        <p:nvSpPr>
          <p:cNvPr id="20" name="Rectangle 9"/>
          <p:cNvSpPr/>
          <p:nvPr/>
        </p:nvSpPr>
        <p:spPr bwMode="auto">
          <a:xfrm>
            <a:off x="2207216" y="944739"/>
            <a:ext cx="2808645" cy="54007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54864" rIns="365760" bIns="54864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41363" indent="-1588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销售额</a:t>
            </a: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销售量</a:t>
            </a:r>
            <a:endParaRPr lang="en-IN" altLang="zh-CN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1" name="Straight Connector 31"/>
          <p:cNvCxnSpPr/>
          <p:nvPr/>
        </p:nvCxnSpPr>
        <p:spPr>
          <a:xfrm>
            <a:off x="2207216" y="1484626"/>
            <a:ext cx="2808645" cy="122"/>
          </a:xfrm>
          <a:prstGeom prst="line">
            <a:avLst/>
          </a:prstGeom>
          <a:ln w="15875">
            <a:gradFill flip="none" rotWithShape="1">
              <a:gsLst>
                <a:gs pos="0">
                  <a:schemeClr val="bg1"/>
                </a:gs>
                <a:gs pos="6100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2387614" y="998752"/>
            <a:ext cx="467966" cy="43204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scene3d>
            <a:camera prst="perspectiveContrastingLeftFacing">
              <a:rot lat="0" lon="2400000" rev="2138678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1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25" name="Rectangle 9"/>
          <p:cNvSpPr/>
          <p:nvPr/>
        </p:nvSpPr>
        <p:spPr bwMode="auto">
          <a:xfrm>
            <a:off x="6527776" y="944678"/>
            <a:ext cx="2808645" cy="54007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54864" rIns="365760" bIns="54864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41363" indent="-1588"/>
            <a:r>
              <a:rPr lang="zh-CN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itchFamily="34" charset="-122"/>
                <a:ea typeface="微软雅黑" pitchFamily="34" charset="-122"/>
              </a:rPr>
              <a:t>季节性分析</a:t>
            </a:r>
            <a:endParaRPr lang="en-IN" altLang="zh-CN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6" name="Straight Connector 31"/>
          <p:cNvCxnSpPr/>
          <p:nvPr/>
        </p:nvCxnSpPr>
        <p:spPr>
          <a:xfrm>
            <a:off x="6527776" y="1484565"/>
            <a:ext cx="2808645" cy="122"/>
          </a:xfrm>
          <a:prstGeom prst="line">
            <a:avLst/>
          </a:prstGeom>
          <a:ln w="15875">
            <a:gradFill flip="none" rotWithShape="1">
              <a:gsLst>
                <a:gs pos="0">
                  <a:schemeClr val="bg1"/>
                </a:gs>
                <a:gs pos="6100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6708174" y="998691"/>
            <a:ext cx="467966" cy="43204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scene3d>
            <a:camera prst="perspectiveContrastingLeftFacing">
              <a:rot lat="0" lon="2400000" rev="2138678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宽屏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 Unicode MS</vt:lpstr>
      <vt:lpstr>等线</vt:lpstr>
      <vt:lpstr>等线 Light</vt:lpstr>
      <vt:lpstr>微软雅黑</vt:lpstr>
      <vt:lpstr>Arial</vt:lpstr>
      <vt:lpstr>Arial Black</vt:lpstr>
      <vt:lpstr>Wingdings</vt:lpstr>
      <vt:lpstr>Office 主题​​</vt:lpstr>
      <vt:lpstr>整体销售分析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整体销售分析 </dc:title>
  <cp:lastModifiedBy>Mloong</cp:lastModifiedBy>
  <cp:revision>1</cp:revision>
  <dcterms:created xsi:type="dcterms:W3CDTF">2018-08-28T08:44:41Z</dcterms:created>
  <dcterms:modified xsi:type="dcterms:W3CDTF">2018-09-06T09:36:51Z</dcterms:modified>
</cp:coreProperties>
</file>