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418"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Series 1</c:v>
                </c:pt>
              </c:strCache>
            </c:strRef>
          </c:tx>
          <c:spPr>
            <a:ln w="28575" cap="rnd" cmpd="sng" algn="ctr">
              <a:solidFill>
                <a:schemeClr val="accent1"/>
              </a:solidFill>
              <a:prstDash val="solid"/>
              <a:round/>
            </a:ln>
            <a:effectLst/>
          </c:spPr>
          <c:marker>
            <c:symbol val="circle"/>
            <c:size val="5"/>
            <c:spPr>
              <a:solidFill>
                <a:schemeClr val="accent1"/>
              </a:solidFill>
              <a:ln w="0" cap="flat" cmpd="sng" algn="ctr">
                <a:solidFill>
                  <a:schemeClr val="accent1">
                    <a:shade val="95000"/>
                    <a:satMod val="105000"/>
                  </a:schemeClr>
                </a:solidFill>
                <a:prstDash val="solid"/>
                <a:round/>
              </a:ln>
              <a:effectLst/>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_("$"* #,##0.00_);_("$"* \(#,##0.00\);_("$"* "-"??_);_(@_)</c:formatCode>
                <c:ptCount val="31"/>
                <c:pt idx="0">
                  <c:v>10</c:v>
                </c:pt>
                <c:pt idx="1">
                  <c:v>20</c:v>
                </c:pt>
                <c:pt idx="2">
                  <c:v>30</c:v>
                </c:pt>
                <c:pt idx="3">
                  <c:v>40</c:v>
                </c:pt>
                <c:pt idx="4">
                  <c:v>50</c:v>
                </c:pt>
                <c:pt idx="5">
                  <c:v>60</c:v>
                </c:pt>
                <c:pt idx="6">
                  <c:v>50</c:v>
                </c:pt>
                <c:pt idx="7">
                  <c:v>70</c:v>
                </c:pt>
                <c:pt idx="8">
                  <c:v>80</c:v>
                </c:pt>
                <c:pt idx="9">
                  <c:v>75</c:v>
                </c:pt>
                <c:pt idx="10">
                  <c:v>65</c:v>
                </c:pt>
                <c:pt idx="11">
                  <c:v>50</c:v>
                </c:pt>
                <c:pt idx="12">
                  <c:v>48</c:v>
                </c:pt>
                <c:pt idx="13">
                  <c:v>40</c:v>
                </c:pt>
                <c:pt idx="14">
                  <c:v>38</c:v>
                </c:pt>
                <c:pt idx="15">
                  <c:v>30</c:v>
                </c:pt>
                <c:pt idx="16">
                  <c:v>35</c:v>
                </c:pt>
                <c:pt idx="17">
                  <c:v>38</c:v>
                </c:pt>
                <c:pt idx="18">
                  <c:v>40</c:v>
                </c:pt>
                <c:pt idx="19">
                  <c:v>45</c:v>
                </c:pt>
                <c:pt idx="20">
                  <c:v>48</c:v>
                </c:pt>
                <c:pt idx="21">
                  <c:v>50</c:v>
                </c:pt>
                <c:pt idx="22">
                  <c:v>55</c:v>
                </c:pt>
                <c:pt idx="23">
                  <c:v>60</c:v>
                </c:pt>
                <c:pt idx="24">
                  <c:v>65</c:v>
                </c:pt>
                <c:pt idx="25">
                  <c:v>70</c:v>
                </c:pt>
                <c:pt idx="26">
                  <c:v>74</c:v>
                </c:pt>
                <c:pt idx="27">
                  <c:v>78</c:v>
                </c:pt>
                <c:pt idx="28">
                  <c:v>80</c:v>
                </c:pt>
                <c:pt idx="29">
                  <c:v>85</c:v>
                </c:pt>
                <c:pt idx="30">
                  <c:v>90</c:v>
                </c:pt>
              </c:numCache>
            </c:numRef>
          </c:val>
          <c:smooth val="0"/>
          <c:extLst>
            <c:ext xmlns:c16="http://schemas.microsoft.com/office/drawing/2014/chart" uri="{C3380CC4-5D6E-409C-BE32-E72D297353CC}">
              <c16:uniqueId val="{00000000-B1D4-4900-8B34-D4AD27FE6886}"/>
            </c:ext>
          </c:extLst>
        </c:ser>
        <c:dLbls>
          <c:showLegendKey val="0"/>
          <c:showVal val="0"/>
          <c:showCatName val="0"/>
          <c:showSerName val="0"/>
          <c:showPercent val="0"/>
          <c:showBubbleSize val="0"/>
        </c:dLbls>
        <c:marker val="1"/>
        <c:smooth val="0"/>
        <c:axId val="-411202496"/>
        <c:axId val="-411220992"/>
      </c:lineChart>
      <c:catAx>
        <c:axId val="-411202496"/>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100" b="0" i="0" u="none" strike="noStrike" kern="1200" baseline="0">
                <a:solidFill>
                  <a:schemeClr val="tx1">
                    <a:lumMod val="65000"/>
                    <a:lumOff val="35000"/>
                  </a:schemeClr>
                </a:solidFill>
                <a:latin typeface="+mn-lt"/>
                <a:ea typeface="+mn-ea"/>
                <a:cs typeface="+mn-cs"/>
              </a:defRPr>
            </a:pPr>
            <a:endParaRPr lang="zh-CN"/>
          </a:p>
        </c:txPr>
        <c:crossAx val="-411220992"/>
        <c:crosses val="autoZero"/>
        <c:auto val="1"/>
        <c:lblAlgn val="ctr"/>
        <c:lblOffset val="100"/>
        <c:noMultiLvlLbl val="0"/>
      </c:catAx>
      <c:valAx>
        <c:axId val="-411220992"/>
        <c:scaling>
          <c:orientation val="minMax"/>
          <c:max val="100"/>
        </c:scaling>
        <c:delete val="0"/>
        <c:axPos val="l"/>
        <c:majorGridlines>
          <c:spPr>
            <a:ln w="9525" cap="flat" cmpd="sng" algn="ctr">
              <a:solidFill>
                <a:schemeClr val="tx1">
                  <a:lumMod val="50000"/>
                  <a:lumOff val="50000"/>
                </a:schemeClr>
              </a:solidFill>
              <a:prstDash val="solid"/>
              <a:round/>
            </a:ln>
            <a:effectLst/>
          </c:spPr>
        </c:majorGridlines>
        <c:numFmt formatCode="_(&quot;$&quot;* #,##0.00_);_(&quot;$&quot;* \(#,##0.00\);_(&quot;$&quot;* &quot;-&quot;??_);_(@_)" sourceLinked="0"/>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0" i="0" u="none" strike="noStrike" kern="1200" baseline="0">
                <a:solidFill>
                  <a:schemeClr val="tx1">
                    <a:lumMod val="65000"/>
                    <a:lumOff val="35000"/>
                  </a:schemeClr>
                </a:solidFill>
                <a:latin typeface="+mn-lt"/>
                <a:ea typeface="+mn-ea"/>
                <a:cs typeface="+mn-cs"/>
              </a:defRPr>
            </a:pPr>
            <a:endParaRPr lang="zh-CN"/>
          </a:p>
        </c:txPr>
        <c:crossAx val="-411202496"/>
        <c:crosses val="autoZero"/>
        <c:crossBetween val="between"/>
        <c:majorUnit val="10"/>
        <c:minorUnit val="0.04"/>
      </c:valAx>
      <c:spPr>
        <a:noFill/>
        <a:ln>
          <a:noFill/>
        </a:ln>
        <a:effectLst/>
      </c:spPr>
    </c:plotArea>
    <c:plotVisOnly val="1"/>
    <c:dispBlanksAs val="zero"/>
    <c:showDLblsOverMax val="0"/>
  </c:chart>
  <c:spPr>
    <a:noFill/>
    <a:ln>
      <a:noFill/>
    </a:ln>
    <a:effectLst/>
  </c:spPr>
  <c:txPr>
    <a:bodyPr rot="0" spcFirstLastPara="0" vertOverflow="ellipsis" horzOverflow="overflow" vert="horz" wrap="square" anchor="ctr" anchorCtr="1"/>
    <a:lstStyle/>
    <a:p>
      <a:pPr>
        <a:defRPr lang="zh-CN"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5C3B8C-91C2-4351-8024-23D0D5105F01}" type="datetimeFigureOut">
              <a:rPr lang="zh-CN" altLang="en-US" smtClean="0"/>
              <a:t>2019/2/26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4A1BDF-29EF-42A9-8081-6D61D6F55E9F}" type="slidenum">
              <a:rPr lang="zh-CN" altLang="en-US" smtClean="0"/>
              <a:t>‹#›</a:t>
            </a:fld>
            <a:endParaRPr lang="zh-CN" altLang="en-US"/>
          </a:p>
        </p:txBody>
      </p:sp>
    </p:spTree>
    <p:extLst>
      <p:ext uri="{BB962C8B-B14F-4D97-AF65-F5344CB8AC3E}">
        <p14:creationId xmlns:p14="http://schemas.microsoft.com/office/powerpoint/2010/main" val="936985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99CFF5-893A-45DA-AB7A-674645EA647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59C1923-708D-4092-B071-939C1FFA60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09DD0C8-CD4A-467A-B753-09D74C493C83}"/>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5" name="页脚占位符 4">
            <a:extLst>
              <a:ext uri="{FF2B5EF4-FFF2-40B4-BE49-F238E27FC236}">
                <a16:creationId xmlns:a16="http://schemas.microsoft.com/office/drawing/2014/main" id="{079B6775-0072-4BC9-B666-28562ADD13E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F57A098-6C95-4E16-B375-4D80A9407AAA}"/>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323247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10A362-0CF6-473E-A1A8-7112D5BEAE0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5BB1797-CE49-4EF3-9EED-C3B38C58515D}"/>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248213F-75C7-404D-AB12-1190FF5D4459}"/>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5" name="页脚占位符 4">
            <a:extLst>
              <a:ext uri="{FF2B5EF4-FFF2-40B4-BE49-F238E27FC236}">
                <a16:creationId xmlns:a16="http://schemas.microsoft.com/office/drawing/2014/main" id="{79604796-F702-474B-8194-4397AC94B0F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042AAC9-C673-4E69-B4DB-FA0F0C5A8EB7}"/>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287994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9402A0D-05E5-4E6F-A7E6-5FF1D270B4B8}"/>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9982BCA7-8B0F-409E-9171-655B162F0F52}"/>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6901E18-AEBA-4DA5-B7EC-0CC36739235B}"/>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5" name="页脚占位符 4">
            <a:extLst>
              <a:ext uri="{FF2B5EF4-FFF2-40B4-BE49-F238E27FC236}">
                <a16:creationId xmlns:a16="http://schemas.microsoft.com/office/drawing/2014/main" id="{B0C585F4-FE72-4EB6-973C-FA1B04C1428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2F3EA2C-989E-43E5-B2DF-8404C9CB3347}"/>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1537353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226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2EB979-2558-441D-B337-31FF4319B9F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6C6FD23-79FA-4919-8777-2D41EFAB775B}"/>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45BAA9D-6E2A-497D-A29A-F8A843E564FE}"/>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5" name="页脚占位符 4">
            <a:extLst>
              <a:ext uri="{FF2B5EF4-FFF2-40B4-BE49-F238E27FC236}">
                <a16:creationId xmlns:a16="http://schemas.microsoft.com/office/drawing/2014/main" id="{5082AF2D-8FA6-4FC6-8ABE-16468405904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C208361-DA68-485E-8AD2-928A70094D18}"/>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134897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133AD3-7D10-4A45-9B7A-F77CB22EAEB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8E84D00-27DA-4B5F-9F6D-26447F796D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AD8C4F4-30AF-4597-8808-9C8F466DE071}"/>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5" name="页脚占位符 4">
            <a:extLst>
              <a:ext uri="{FF2B5EF4-FFF2-40B4-BE49-F238E27FC236}">
                <a16:creationId xmlns:a16="http://schemas.microsoft.com/office/drawing/2014/main" id="{D8C7E9D7-94DB-4416-B9B0-09D5CE67480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A285FBA-A305-48F4-9290-E40D07EC11B3}"/>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103630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95AAB8-DCF6-48EA-8E4E-E646E014BA6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47333DC-4A4C-4E80-AAAD-24F3ED44E086}"/>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FBE1F2B8-DF41-44F0-BD3C-F145B6269668}"/>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363CE7D6-26E0-4113-932C-4A4A8DFC327F}"/>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6" name="页脚占位符 5">
            <a:extLst>
              <a:ext uri="{FF2B5EF4-FFF2-40B4-BE49-F238E27FC236}">
                <a16:creationId xmlns:a16="http://schemas.microsoft.com/office/drawing/2014/main" id="{643EBF33-483B-452F-871D-F86AC6CA8E4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91343DC-0ADE-44D8-83FE-193743878F9A}"/>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51737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EBCAE-1462-492B-B18E-2453E5981C3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FB0333F-7968-40CD-AFFD-B40C82DC04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2FE4B0EE-0219-4505-BDD3-030A72C75AB8}"/>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88DDC02E-F690-41DB-93AF-96BA2D9B42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641CFA2F-CFD4-4BD6-B750-B6B74B8AE722}"/>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4425E0E9-8E2F-4CF8-A402-64F8CDEAFC4A}"/>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8" name="页脚占位符 7">
            <a:extLst>
              <a:ext uri="{FF2B5EF4-FFF2-40B4-BE49-F238E27FC236}">
                <a16:creationId xmlns:a16="http://schemas.microsoft.com/office/drawing/2014/main" id="{8FBF12A7-B947-414A-9C84-49FF78CBDE79}"/>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C13B2B3D-D609-486B-AF8A-A93A0845B502}"/>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2424146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189294-D922-4957-928B-40992946F08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AF0A901-49C9-4433-BABC-94BFEB71D080}"/>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4" name="页脚占位符 3">
            <a:extLst>
              <a:ext uri="{FF2B5EF4-FFF2-40B4-BE49-F238E27FC236}">
                <a16:creationId xmlns:a16="http://schemas.microsoft.com/office/drawing/2014/main" id="{5C7AC60D-281E-4137-84C3-9FDEDA9D8E1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2024F3D-06AF-4D39-A78B-F2E0EFB08C4C}"/>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3683394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35284E3-5696-405C-9E0B-5C9D86B1A8EC}"/>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3" name="页脚占位符 2">
            <a:extLst>
              <a:ext uri="{FF2B5EF4-FFF2-40B4-BE49-F238E27FC236}">
                <a16:creationId xmlns:a16="http://schemas.microsoft.com/office/drawing/2014/main" id="{9ED0ED66-3C66-4B87-9EF7-FF74EC45F82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DA383AA-2B8B-439C-B547-CE9C47A4CFA9}"/>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312966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FBCD42-3808-4C87-9470-48197B959FE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94B3534A-28A9-4AC2-9904-5D124C001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5B4DB87D-BBF5-4694-8563-C49DBF42A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F4068C1C-A6F5-4D0F-9363-A38E2ABC4467}"/>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6" name="页脚占位符 5">
            <a:extLst>
              <a:ext uri="{FF2B5EF4-FFF2-40B4-BE49-F238E27FC236}">
                <a16:creationId xmlns:a16="http://schemas.microsoft.com/office/drawing/2014/main" id="{C5211131-EEB2-4FA8-87F2-ADAE2B97431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59AB467-4DA6-4E60-8D1B-2F1A6CEACCC7}"/>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3219056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8A6A74-4AA4-4954-9E7E-4C4F5F7BE6B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10FA8F0-2AB2-4739-8912-F352778E3D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EB159F8-D549-4F23-B9BC-061830254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2F17D498-8C5C-4433-90CB-BC4E461C013F}"/>
              </a:ext>
            </a:extLst>
          </p:cNvPr>
          <p:cNvSpPr>
            <a:spLocks noGrp="1"/>
          </p:cNvSpPr>
          <p:nvPr>
            <p:ph type="dt" sz="half" idx="10"/>
          </p:nvPr>
        </p:nvSpPr>
        <p:spPr/>
        <p:txBody>
          <a:bodyPr/>
          <a:lstStyle/>
          <a:p>
            <a:fld id="{58049231-16E9-4247-ABB5-AA088DC6560A}" type="datetimeFigureOut">
              <a:rPr lang="zh-CN" altLang="en-US" smtClean="0"/>
              <a:t>2019/2/26</a:t>
            </a:fld>
            <a:endParaRPr lang="zh-CN" altLang="en-US"/>
          </a:p>
        </p:txBody>
      </p:sp>
      <p:sp>
        <p:nvSpPr>
          <p:cNvPr id="6" name="页脚占位符 5">
            <a:extLst>
              <a:ext uri="{FF2B5EF4-FFF2-40B4-BE49-F238E27FC236}">
                <a16:creationId xmlns:a16="http://schemas.microsoft.com/office/drawing/2014/main" id="{5E3E54D5-4888-4C5D-BC5B-48CAB851DAD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C688ECB-238B-4FFA-9013-A4405CD47954}"/>
              </a:ext>
            </a:extLst>
          </p:cNvPr>
          <p:cNvSpPr>
            <a:spLocks noGrp="1"/>
          </p:cNvSpPr>
          <p:nvPr>
            <p:ph type="sldNum" sz="quarter" idx="12"/>
          </p:nvPr>
        </p:nvSpPr>
        <p:spPr/>
        <p:txBody>
          <a:body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120334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D342DED9-8A0C-43E0-96FA-1DEFCB82E1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08F81C6-F2A0-4542-991D-CF2F28A61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D8A5964-78D2-4C55-AB13-C393ACAEBE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49231-16E9-4247-ABB5-AA088DC6560A}" type="datetimeFigureOut">
              <a:rPr lang="zh-CN" altLang="en-US" smtClean="0"/>
              <a:t>2019/2/26</a:t>
            </a:fld>
            <a:endParaRPr lang="zh-CN" altLang="en-US"/>
          </a:p>
        </p:txBody>
      </p:sp>
      <p:sp>
        <p:nvSpPr>
          <p:cNvPr id="5" name="页脚占位符 4">
            <a:extLst>
              <a:ext uri="{FF2B5EF4-FFF2-40B4-BE49-F238E27FC236}">
                <a16:creationId xmlns:a16="http://schemas.microsoft.com/office/drawing/2014/main" id="{C3D521D0-B8BB-4A0F-84A3-5500767E7E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F76110F-20BF-4F5F-AD5D-978878FBD3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94225-598B-498C-ACD6-86F346F8055E}" type="slidenum">
              <a:rPr lang="zh-CN" altLang="en-US" smtClean="0"/>
              <a:t>‹#›</a:t>
            </a:fld>
            <a:endParaRPr lang="zh-CN" altLang="en-US"/>
          </a:p>
        </p:txBody>
      </p:sp>
    </p:spTree>
    <p:extLst>
      <p:ext uri="{BB962C8B-B14F-4D97-AF65-F5344CB8AC3E}">
        <p14:creationId xmlns:p14="http://schemas.microsoft.com/office/powerpoint/2010/main" val="424978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31007" y="1554207"/>
          <a:ext cx="11729987" cy="382693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09601" y="5205801"/>
            <a:ext cx="10972800" cy="1405449"/>
          </a:xfrm>
          <a:prstGeom prst="rect">
            <a:avLst/>
          </a:prstGeom>
          <a:noFill/>
        </p:spPr>
        <p:txBody>
          <a:bodyPr wrap="square" rtlCol="0">
            <a:spAutoFit/>
          </a:bodyPr>
          <a:lstStyle/>
          <a:p>
            <a:pPr algn="ctr"/>
            <a:r>
              <a:rPr lang="en-US" sz="2133" b="1" dirty="0">
                <a:solidFill>
                  <a:schemeClr val="tx1">
                    <a:lumMod val="50000"/>
                    <a:lumOff val="50000"/>
                  </a:schemeClr>
                </a:solidFill>
              </a:rPr>
              <a:t>Title Goes Here</a:t>
            </a:r>
          </a:p>
          <a:p>
            <a:pPr algn="ctr"/>
            <a:r>
              <a:rPr lang="en-US" sz="1600" dirty="0">
                <a:solidFill>
                  <a:schemeClr val="tx1">
                    <a:lumMod val="50000"/>
                    <a:lumOff val="50000"/>
                  </a:schemeClr>
                </a:solidFill>
              </a:rPr>
              <a:t>There are many variations of passages of Lorem Ipsum available, but the majority have suffered alteration in some form, by injected humour, or randomized words which don't look even slightly believable.</a:t>
            </a:r>
          </a:p>
          <a:p>
            <a:pPr algn="ctr"/>
            <a:r>
              <a:rPr lang="en-US" sz="1600" dirty="0">
                <a:solidFill>
                  <a:schemeClr val="tx1">
                    <a:lumMod val="50000"/>
                    <a:lumOff val="50000"/>
                  </a:schemeClr>
                </a:solidFill>
              </a:rPr>
              <a:t> If you are going to use a passage of Lorem Ipsum, you need to be sure there isn't anything embarrassing hidden in the middle of text. All the Lorem Ipsum generators</a:t>
            </a:r>
          </a:p>
        </p:txBody>
      </p:sp>
      <p:sp>
        <p:nvSpPr>
          <p:cNvPr id="8" name="TextBox 7"/>
          <p:cNvSpPr txBox="1"/>
          <p:nvPr/>
        </p:nvSpPr>
        <p:spPr>
          <a:xfrm>
            <a:off x="2508267" y="1202531"/>
            <a:ext cx="3030637" cy="379656"/>
          </a:xfrm>
          <a:prstGeom prst="rect">
            <a:avLst/>
          </a:prstGeom>
          <a:noFill/>
        </p:spPr>
        <p:txBody>
          <a:bodyPr wrap="square" rtlCol="0">
            <a:spAutoFit/>
          </a:bodyPr>
          <a:lstStyle/>
          <a:p>
            <a:r>
              <a:rPr lang="en-US" sz="1867" b="1" dirty="0">
                <a:solidFill>
                  <a:schemeClr val="tx1">
                    <a:lumMod val="50000"/>
                    <a:lumOff val="50000"/>
                  </a:schemeClr>
                </a:solidFill>
              </a:rPr>
              <a:t>Discription / 20XX / May</a:t>
            </a:r>
          </a:p>
        </p:txBody>
      </p:sp>
      <p:sp>
        <p:nvSpPr>
          <p:cNvPr id="9" name="Rounded Rectangle 8"/>
          <p:cNvSpPr/>
          <p:nvPr/>
        </p:nvSpPr>
        <p:spPr>
          <a:xfrm>
            <a:off x="1201367" y="1202531"/>
            <a:ext cx="1320800" cy="406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Keyword</a:t>
            </a:r>
          </a:p>
        </p:txBody>
      </p:sp>
      <p:sp>
        <p:nvSpPr>
          <p:cNvPr id="10" name="Oval 9"/>
          <p:cNvSpPr/>
          <p:nvPr/>
        </p:nvSpPr>
        <p:spPr>
          <a:xfrm>
            <a:off x="7389016" y="3415146"/>
            <a:ext cx="243037" cy="24303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222"/>
          <p:cNvSpPr>
            <a:spLocks noEditPoints="1"/>
          </p:cNvSpPr>
          <p:nvPr/>
        </p:nvSpPr>
        <p:spPr bwMode="auto">
          <a:xfrm>
            <a:off x="7255164" y="2703946"/>
            <a:ext cx="510741" cy="680988"/>
          </a:xfrm>
          <a:custGeom>
            <a:avLst/>
            <a:gdLst/>
            <a:ahLst/>
            <a:cxnLst>
              <a:cxn ang="0">
                <a:pos x="96" y="256"/>
              </a:cxn>
              <a:cxn ang="0">
                <a:pos x="0" y="96"/>
              </a:cxn>
              <a:cxn ang="0">
                <a:pos x="96" y="0"/>
              </a:cxn>
              <a:cxn ang="0">
                <a:pos x="192" y="96"/>
              </a:cxn>
              <a:cxn ang="0">
                <a:pos x="96" y="256"/>
              </a:cxn>
              <a:cxn ang="0">
                <a:pos x="96" y="32"/>
              </a:cxn>
              <a:cxn ang="0">
                <a:pos x="32" y="96"/>
              </a:cxn>
              <a:cxn ang="0">
                <a:pos x="96" y="160"/>
              </a:cxn>
              <a:cxn ang="0">
                <a:pos x="160" y="96"/>
              </a:cxn>
              <a:cxn ang="0">
                <a:pos x="96" y="32"/>
              </a:cxn>
            </a:cxnLst>
            <a:rect l="0" t="0" r="r" b="b"/>
            <a:pathLst>
              <a:path w="192" h="256">
                <a:moveTo>
                  <a:pt x="96" y="256"/>
                </a:moveTo>
                <a:cubicBezTo>
                  <a:pt x="96" y="256"/>
                  <a:pt x="0" y="149"/>
                  <a:pt x="0" y="96"/>
                </a:cubicBezTo>
                <a:cubicBezTo>
                  <a:pt x="0" y="43"/>
                  <a:pt x="43" y="0"/>
                  <a:pt x="96" y="0"/>
                </a:cubicBezTo>
                <a:cubicBezTo>
                  <a:pt x="149" y="0"/>
                  <a:pt x="192" y="43"/>
                  <a:pt x="192" y="96"/>
                </a:cubicBezTo>
                <a:cubicBezTo>
                  <a:pt x="192" y="149"/>
                  <a:pt x="96" y="256"/>
                  <a:pt x="96" y="256"/>
                </a:cubicBezTo>
                <a:moveTo>
                  <a:pt x="96" y="32"/>
                </a:moveTo>
                <a:cubicBezTo>
                  <a:pt x="61" y="32"/>
                  <a:pt x="32" y="61"/>
                  <a:pt x="32" y="96"/>
                </a:cubicBezTo>
                <a:cubicBezTo>
                  <a:pt x="32" y="131"/>
                  <a:pt x="61" y="160"/>
                  <a:pt x="96" y="160"/>
                </a:cubicBezTo>
                <a:cubicBezTo>
                  <a:pt x="131" y="160"/>
                  <a:pt x="160" y="131"/>
                  <a:pt x="160" y="96"/>
                </a:cubicBezTo>
                <a:cubicBezTo>
                  <a:pt x="160" y="61"/>
                  <a:pt x="131" y="32"/>
                  <a:pt x="96" y="32"/>
                </a:cubicBezTo>
              </a:path>
            </a:pathLst>
          </a:custGeom>
          <a:solidFill>
            <a:schemeClr val="accent4"/>
          </a:solidFill>
          <a:ln w="9525">
            <a:noFill/>
            <a:round/>
          </a:ln>
        </p:spPr>
        <p:txBody>
          <a:bodyPr vert="horz" wrap="square" lIns="121920" tIns="60960" rIns="121920" bIns="60960" numCol="1" anchor="t" anchorCtr="0" compatLnSpc="1"/>
          <a:lstStyle/>
          <a:p>
            <a:endParaRPr lang="en-US" sz="2400"/>
          </a:p>
        </p:txBody>
      </p:sp>
      <p:sp>
        <p:nvSpPr>
          <p:cNvPr id="12" name="TextBox 11"/>
          <p:cNvSpPr txBox="1"/>
          <p:nvPr/>
        </p:nvSpPr>
        <p:spPr>
          <a:xfrm>
            <a:off x="7143190" y="2118945"/>
            <a:ext cx="752129" cy="502766"/>
          </a:xfrm>
          <a:prstGeom prst="rect">
            <a:avLst/>
          </a:prstGeom>
          <a:noFill/>
        </p:spPr>
        <p:txBody>
          <a:bodyPr wrap="none" rtlCol="0">
            <a:spAutoFit/>
          </a:bodyPr>
          <a:lstStyle/>
          <a:p>
            <a:pPr algn="ctr"/>
            <a:r>
              <a:rPr lang="en-US" sz="2667" b="1" dirty="0">
                <a:solidFill>
                  <a:schemeClr val="accent4"/>
                </a:solidFill>
              </a:rPr>
              <a:t>40$</a:t>
            </a:r>
          </a:p>
        </p:txBody>
      </p:sp>
      <p:sp>
        <p:nvSpPr>
          <p:cNvPr id="13" name="Oval 12"/>
          <p:cNvSpPr/>
          <p:nvPr/>
        </p:nvSpPr>
        <p:spPr>
          <a:xfrm>
            <a:off x="1940583" y="3721014"/>
            <a:ext cx="243037" cy="2430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Freeform 222"/>
          <p:cNvSpPr>
            <a:spLocks noEditPoints="1"/>
          </p:cNvSpPr>
          <p:nvPr/>
        </p:nvSpPr>
        <p:spPr bwMode="auto">
          <a:xfrm>
            <a:off x="1806731" y="3009814"/>
            <a:ext cx="510741" cy="680988"/>
          </a:xfrm>
          <a:custGeom>
            <a:avLst/>
            <a:gdLst/>
            <a:ahLst/>
            <a:cxnLst>
              <a:cxn ang="0">
                <a:pos x="96" y="256"/>
              </a:cxn>
              <a:cxn ang="0">
                <a:pos x="0" y="96"/>
              </a:cxn>
              <a:cxn ang="0">
                <a:pos x="96" y="0"/>
              </a:cxn>
              <a:cxn ang="0">
                <a:pos x="192" y="96"/>
              </a:cxn>
              <a:cxn ang="0">
                <a:pos x="96" y="256"/>
              </a:cxn>
              <a:cxn ang="0">
                <a:pos x="96" y="32"/>
              </a:cxn>
              <a:cxn ang="0">
                <a:pos x="32" y="96"/>
              </a:cxn>
              <a:cxn ang="0">
                <a:pos x="96" y="160"/>
              </a:cxn>
              <a:cxn ang="0">
                <a:pos x="160" y="96"/>
              </a:cxn>
              <a:cxn ang="0">
                <a:pos x="96" y="32"/>
              </a:cxn>
            </a:cxnLst>
            <a:rect l="0" t="0" r="r" b="b"/>
            <a:pathLst>
              <a:path w="192" h="256">
                <a:moveTo>
                  <a:pt x="96" y="256"/>
                </a:moveTo>
                <a:cubicBezTo>
                  <a:pt x="96" y="256"/>
                  <a:pt x="0" y="149"/>
                  <a:pt x="0" y="96"/>
                </a:cubicBezTo>
                <a:cubicBezTo>
                  <a:pt x="0" y="43"/>
                  <a:pt x="43" y="0"/>
                  <a:pt x="96" y="0"/>
                </a:cubicBezTo>
                <a:cubicBezTo>
                  <a:pt x="149" y="0"/>
                  <a:pt x="192" y="43"/>
                  <a:pt x="192" y="96"/>
                </a:cubicBezTo>
                <a:cubicBezTo>
                  <a:pt x="192" y="149"/>
                  <a:pt x="96" y="256"/>
                  <a:pt x="96" y="256"/>
                </a:cubicBezTo>
                <a:moveTo>
                  <a:pt x="96" y="32"/>
                </a:moveTo>
                <a:cubicBezTo>
                  <a:pt x="61" y="32"/>
                  <a:pt x="32" y="61"/>
                  <a:pt x="32" y="96"/>
                </a:cubicBezTo>
                <a:cubicBezTo>
                  <a:pt x="32" y="131"/>
                  <a:pt x="61" y="160"/>
                  <a:pt x="96" y="160"/>
                </a:cubicBezTo>
                <a:cubicBezTo>
                  <a:pt x="131" y="160"/>
                  <a:pt x="160" y="131"/>
                  <a:pt x="160" y="96"/>
                </a:cubicBezTo>
                <a:cubicBezTo>
                  <a:pt x="160" y="61"/>
                  <a:pt x="131" y="32"/>
                  <a:pt x="96" y="32"/>
                </a:cubicBezTo>
              </a:path>
            </a:pathLst>
          </a:custGeom>
          <a:solidFill>
            <a:schemeClr val="accent2"/>
          </a:solidFill>
          <a:ln w="9525">
            <a:noFill/>
            <a:round/>
          </a:ln>
        </p:spPr>
        <p:txBody>
          <a:bodyPr vert="horz" wrap="square" lIns="121920" tIns="60960" rIns="121920" bIns="60960" numCol="1" anchor="t" anchorCtr="0" compatLnSpc="1"/>
          <a:lstStyle/>
          <a:p>
            <a:endParaRPr lang="en-US" sz="2400"/>
          </a:p>
        </p:txBody>
      </p:sp>
      <p:sp>
        <p:nvSpPr>
          <p:cNvPr id="15" name="TextBox 14"/>
          <p:cNvSpPr txBox="1"/>
          <p:nvPr/>
        </p:nvSpPr>
        <p:spPr>
          <a:xfrm>
            <a:off x="1694756" y="2424813"/>
            <a:ext cx="752129" cy="502766"/>
          </a:xfrm>
          <a:prstGeom prst="rect">
            <a:avLst/>
          </a:prstGeom>
          <a:noFill/>
        </p:spPr>
        <p:txBody>
          <a:bodyPr wrap="none" rtlCol="0">
            <a:spAutoFit/>
          </a:bodyPr>
          <a:lstStyle/>
          <a:p>
            <a:pPr algn="ctr"/>
            <a:r>
              <a:rPr lang="en-US" sz="2667" b="1" dirty="0">
                <a:solidFill>
                  <a:schemeClr val="accent2"/>
                </a:solidFill>
              </a:rPr>
              <a:t>30$</a:t>
            </a:r>
          </a:p>
        </p:txBody>
      </p:sp>
      <p:sp>
        <p:nvSpPr>
          <p:cNvPr id="16" name="Oval 15"/>
          <p:cNvSpPr/>
          <p:nvPr/>
        </p:nvSpPr>
        <p:spPr>
          <a:xfrm>
            <a:off x="5030146" y="3139122"/>
            <a:ext cx="243037" cy="24303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Freeform 222"/>
          <p:cNvSpPr>
            <a:spLocks noEditPoints="1"/>
          </p:cNvSpPr>
          <p:nvPr/>
        </p:nvSpPr>
        <p:spPr bwMode="auto">
          <a:xfrm>
            <a:off x="4896294" y="2427922"/>
            <a:ext cx="510741" cy="680988"/>
          </a:xfrm>
          <a:custGeom>
            <a:avLst/>
            <a:gdLst/>
            <a:ahLst/>
            <a:cxnLst>
              <a:cxn ang="0">
                <a:pos x="96" y="256"/>
              </a:cxn>
              <a:cxn ang="0">
                <a:pos x="0" y="96"/>
              </a:cxn>
              <a:cxn ang="0">
                <a:pos x="96" y="0"/>
              </a:cxn>
              <a:cxn ang="0">
                <a:pos x="192" y="96"/>
              </a:cxn>
              <a:cxn ang="0">
                <a:pos x="96" y="256"/>
              </a:cxn>
              <a:cxn ang="0">
                <a:pos x="96" y="32"/>
              </a:cxn>
              <a:cxn ang="0">
                <a:pos x="32" y="96"/>
              </a:cxn>
              <a:cxn ang="0">
                <a:pos x="96" y="160"/>
              </a:cxn>
              <a:cxn ang="0">
                <a:pos x="160" y="96"/>
              </a:cxn>
              <a:cxn ang="0">
                <a:pos x="96" y="32"/>
              </a:cxn>
            </a:cxnLst>
            <a:rect l="0" t="0" r="r" b="b"/>
            <a:pathLst>
              <a:path w="192" h="256">
                <a:moveTo>
                  <a:pt x="96" y="256"/>
                </a:moveTo>
                <a:cubicBezTo>
                  <a:pt x="96" y="256"/>
                  <a:pt x="0" y="149"/>
                  <a:pt x="0" y="96"/>
                </a:cubicBezTo>
                <a:cubicBezTo>
                  <a:pt x="0" y="43"/>
                  <a:pt x="43" y="0"/>
                  <a:pt x="96" y="0"/>
                </a:cubicBezTo>
                <a:cubicBezTo>
                  <a:pt x="149" y="0"/>
                  <a:pt x="192" y="43"/>
                  <a:pt x="192" y="96"/>
                </a:cubicBezTo>
                <a:cubicBezTo>
                  <a:pt x="192" y="149"/>
                  <a:pt x="96" y="256"/>
                  <a:pt x="96" y="256"/>
                </a:cubicBezTo>
                <a:moveTo>
                  <a:pt x="96" y="32"/>
                </a:moveTo>
                <a:cubicBezTo>
                  <a:pt x="61" y="32"/>
                  <a:pt x="32" y="61"/>
                  <a:pt x="32" y="96"/>
                </a:cubicBezTo>
                <a:cubicBezTo>
                  <a:pt x="32" y="131"/>
                  <a:pt x="61" y="160"/>
                  <a:pt x="96" y="160"/>
                </a:cubicBezTo>
                <a:cubicBezTo>
                  <a:pt x="131" y="160"/>
                  <a:pt x="160" y="131"/>
                  <a:pt x="160" y="96"/>
                </a:cubicBezTo>
                <a:cubicBezTo>
                  <a:pt x="160" y="61"/>
                  <a:pt x="131" y="32"/>
                  <a:pt x="96" y="32"/>
                </a:cubicBezTo>
              </a:path>
            </a:pathLst>
          </a:custGeom>
          <a:solidFill>
            <a:schemeClr val="accent3"/>
          </a:solidFill>
          <a:ln w="9525">
            <a:noFill/>
            <a:round/>
          </a:ln>
        </p:spPr>
        <p:txBody>
          <a:bodyPr vert="horz" wrap="square" lIns="121920" tIns="60960" rIns="121920" bIns="60960" numCol="1" anchor="t" anchorCtr="0" compatLnSpc="1"/>
          <a:lstStyle/>
          <a:p>
            <a:endParaRPr lang="en-US" sz="2400"/>
          </a:p>
        </p:txBody>
      </p:sp>
      <p:sp>
        <p:nvSpPr>
          <p:cNvPr id="18" name="TextBox 17"/>
          <p:cNvSpPr txBox="1"/>
          <p:nvPr/>
        </p:nvSpPr>
        <p:spPr>
          <a:xfrm>
            <a:off x="4784318" y="1842921"/>
            <a:ext cx="752129" cy="502766"/>
          </a:xfrm>
          <a:prstGeom prst="rect">
            <a:avLst/>
          </a:prstGeom>
          <a:noFill/>
        </p:spPr>
        <p:txBody>
          <a:bodyPr wrap="none" rtlCol="0">
            <a:spAutoFit/>
          </a:bodyPr>
          <a:lstStyle/>
          <a:p>
            <a:pPr algn="ctr"/>
            <a:r>
              <a:rPr lang="en-US" sz="2667" b="1" dirty="0">
                <a:solidFill>
                  <a:schemeClr val="accent3"/>
                </a:solidFill>
              </a:rPr>
              <a:t>50$</a:t>
            </a:r>
          </a:p>
        </p:txBody>
      </p:sp>
      <p:sp>
        <p:nvSpPr>
          <p:cNvPr id="19" name="Oval 18"/>
          <p:cNvSpPr/>
          <p:nvPr/>
        </p:nvSpPr>
        <p:spPr>
          <a:xfrm>
            <a:off x="9771999" y="2528455"/>
            <a:ext cx="243037" cy="24303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Freeform 222"/>
          <p:cNvSpPr>
            <a:spLocks noEditPoints="1"/>
          </p:cNvSpPr>
          <p:nvPr/>
        </p:nvSpPr>
        <p:spPr bwMode="auto">
          <a:xfrm>
            <a:off x="9638147" y="1817255"/>
            <a:ext cx="510741" cy="680988"/>
          </a:xfrm>
          <a:custGeom>
            <a:avLst/>
            <a:gdLst/>
            <a:ahLst/>
            <a:cxnLst>
              <a:cxn ang="0">
                <a:pos x="96" y="256"/>
              </a:cxn>
              <a:cxn ang="0">
                <a:pos x="0" y="96"/>
              </a:cxn>
              <a:cxn ang="0">
                <a:pos x="96" y="0"/>
              </a:cxn>
              <a:cxn ang="0">
                <a:pos x="192" y="96"/>
              </a:cxn>
              <a:cxn ang="0">
                <a:pos x="96" y="256"/>
              </a:cxn>
              <a:cxn ang="0">
                <a:pos x="96" y="32"/>
              </a:cxn>
              <a:cxn ang="0">
                <a:pos x="32" y="96"/>
              </a:cxn>
              <a:cxn ang="0">
                <a:pos x="96" y="160"/>
              </a:cxn>
              <a:cxn ang="0">
                <a:pos x="160" y="96"/>
              </a:cxn>
              <a:cxn ang="0">
                <a:pos x="96" y="32"/>
              </a:cxn>
            </a:cxnLst>
            <a:rect l="0" t="0" r="r" b="b"/>
            <a:pathLst>
              <a:path w="192" h="256">
                <a:moveTo>
                  <a:pt x="96" y="256"/>
                </a:moveTo>
                <a:cubicBezTo>
                  <a:pt x="96" y="256"/>
                  <a:pt x="0" y="149"/>
                  <a:pt x="0" y="96"/>
                </a:cubicBezTo>
                <a:cubicBezTo>
                  <a:pt x="0" y="43"/>
                  <a:pt x="43" y="0"/>
                  <a:pt x="96" y="0"/>
                </a:cubicBezTo>
                <a:cubicBezTo>
                  <a:pt x="149" y="0"/>
                  <a:pt x="192" y="43"/>
                  <a:pt x="192" y="96"/>
                </a:cubicBezTo>
                <a:cubicBezTo>
                  <a:pt x="192" y="149"/>
                  <a:pt x="96" y="256"/>
                  <a:pt x="96" y="256"/>
                </a:cubicBezTo>
                <a:moveTo>
                  <a:pt x="96" y="32"/>
                </a:moveTo>
                <a:cubicBezTo>
                  <a:pt x="61" y="32"/>
                  <a:pt x="32" y="61"/>
                  <a:pt x="32" y="96"/>
                </a:cubicBezTo>
                <a:cubicBezTo>
                  <a:pt x="32" y="131"/>
                  <a:pt x="61" y="160"/>
                  <a:pt x="96" y="160"/>
                </a:cubicBezTo>
                <a:cubicBezTo>
                  <a:pt x="131" y="160"/>
                  <a:pt x="160" y="131"/>
                  <a:pt x="160" y="96"/>
                </a:cubicBezTo>
                <a:cubicBezTo>
                  <a:pt x="160" y="61"/>
                  <a:pt x="131" y="32"/>
                  <a:pt x="96" y="32"/>
                </a:cubicBezTo>
              </a:path>
            </a:pathLst>
          </a:custGeom>
          <a:solidFill>
            <a:schemeClr val="accent5"/>
          </a:solidFill>
          <a:ln w="9525">
            <a:noFill/>
            <a:round/>
          </a:ln>
        </p:spPr>
        <p:txBody>
          <a:bodyPr vert="horz" wrap="square" lIns="121920" tIns="60960" rIns="121920" bIns="60960" numCol="1" anchor="t" anchorCtr="0" compatLnSpc="1"/>
          <a:lstStyle/>
          <a:p>
            <a:endParaRPr lang="en-US" sz="2400"/>
          </a:p>
        </p:txBody>
      </p:sp>
      <p:sp>
        <p:nvSpPr>
          <p:cNvPr id="21" name="TextBox 20"/>
          <p:cNvSpPr txBox="1"/>
          <p:nvPr/>
        </p:nvSpPr>
        <p:spPr>
          <a:xfrm>
            <a:off x="9526172" y="1232255"/>
            <a:ext cx="752129" cy="502766"/>
          </a:xfrm>
          <a:prstGeom prst="rect">
            <a:avLst/>
          </a:prstGeom>
          <a:noFill/>
        </p:spPr>
        <p:txBody>
          <a:bodyPr wrap="none" rtlCol="0">
            <a:spAutoFit/>
          </a:bodyPr>
          <a:lstStyle/>
          <a:p>
            <a:pPr algn="ctr"/>
            <a:r>
              <a:rPr lang="en-US" sz="2667" b="1" dirty="0">
                <a:solidFill>
                  <a:schemeClr val="accent5"/>
                </a:solidFill>
              </a:rPr>
              <a:t>70$</a:t>
            </a:r>
          </a:p>
        </p:txBody>
      </p:sp>
    </p:spTree>
  </p:cSld>
  <p:clrMapOvr>
    <a:masterClrMapping/>
  </p:clrMapOvr>
  <p:transition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6" dur="1000"/>
                                        <p:tgtEl>
                                          <p:spTgt spid="4">
                                            <p:graphicEl>
                                              <a:chart seriesIdx="-3" categoryIdx="-3" bldStep="gridLegend"/>
                                            </p:graphicEl>
                                          </p:spTgt>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20" dur="1000"/>
                                        <p:tgtEl>
                                          <p:spTgt spid="4">
                                            <p:graphicEl>
                                              <a:chart seriesIdx="0" categoryIdx="-4" bldStep="series"/>
                                            </p:graphicEl>
                                          </p:spTgt>
                                        </p:tgtEl>
                                      </p:cBhvr>
                                    </p:animEffect>
                                  </p:childTnLst>
                                </p:cTn>
                              </p:par>
                            </p:childTnLst>
                          </p:cTn>
                        </p:par>
                        <p:par>
                          <p:cTn id="21" fill="hold">
                            <p:stCondLst>
                              <p:cond delay="3000"/>
                            </p:stCondLst>
                            <p:childTnLst>
                              <p:par>
                                <p:cTn id="22" presetID="23" presetClass="entr" presetSubtype="16"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childTnLst>
                                </p:cTn>
                              </p:par>
                            </p:childTnLst>
                          </p:cTn>
                        </p:par>
                        <p:par>
                          <p:cTn id="26" fill="hold">
                            <p:stCondLst>
                              <p:cond delay="3500"/>
                            </p:stCondLst>
                            <p:childTnLst>
                              <p:par>
                                <p:cTn id="27" presetID="2" presetClass="entr" presetSubtype="1"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0-#ppt_h/2"/>
                                          </p:val>
                                        </p:tav>
                                        <p:tav tm="100000">
                                          <p:val>
                                            <p:strVal val="#ppt_y"/>
                                          </p:val>
                                        </p:tav>
                                      </p:tavLst>
                                    </p:anim>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par>
                          <p:cTn id="34" fill="hold">
                            <p:stCondLst>
                              <p:cond delay="4000"/>
                            </p:stCondLst>
                            <p:childTnLst>
                              <p:par>
                                <p:cTn id="35" presetID="23" presetClass="entr" presetSubtype="16"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childTnLst>
                                </p:cTn>
                              </p:par>
                            </p:childTnLst>
                          </p:cTn>
                        </p:par>
                        <p:par>
                          <p:cTn id="39" fill="hold">
                            <p:stCondLst>
                              <p:cond delay="4500"/>
                            </p:stCondLst>
                            <p:childTnLst>
                              <p:par>
                                <p:cTn id="40" presetID="2" presetClass="entr" presetSubtype="1"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0-#ppt_h/2"/>
                                          </p:val>
                                        </p:tav>
                                        <p:tav tm="100000">
                                          <p:val>
                                            <p:strVal val="#ppt_y"/>
                                          </p:val>
                                        </p:tav>
                                      </p:tavLst>
                                    </p:anim>
                                  </p:childTnLst>
                                </p:cTn>
                              </p:par>
                              <p:par>
                                <p:cTn id="44" presetID="10"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par>
                          <p:cTn id="47" fill="hold">
                            <p:stCondLst>
                              <p:cond delay="5000"/>
                            </p:stCondLst>
                            <p:childTnLst>
                              <p:par>
                                <p:cTn id="48" presetID="23" presetClass="entr" presetSubtype="16"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childTnLst>
                                </p:cTn>
                              </p:par>
                            </p:childTnLst>
                          </p:cTn>
                        </p:par>
                        <p:par>
                          <p:cTn id="52" fill="hold">
                            <p:stCondLst>
                              <p:cond delay="5500"/>
                            </p:stCondLst>
                            <p:childTnLst>
                              <p:par>
                                <p:cTn id="53" presetID="2" presetClass="entr" presetSubtype="1"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0-#ppt_h/2"/>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500"/>
                                        <p:tgtEl>
                                          <p:spTgt spid="12"/>
                                        </p:tgtEl>
                                      </p:cBhvr>
                                    </p:animEffect>
                                  </p:childTnLst>
                                </p:cTn>
                              </p:par>
                            </p:childTnLst>
                          </p:cTn>
                        </p:par>
                        <p:par>
                          <p:cTn id="60" fill="hold">
                            <p:stCondLst>
                              <p:cond delay="6000"/>
                            </p:stCondLst>
                            <p:childTnLst>
                              <p:par>
                                <p:cTn id="61" presetID="10" presetClass="entr" presetSubtype="0" fill="hold" nodeType="after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500"/>
                                        <p:tgtEl>
                                          <p:spTgt spid="5"/>
                                        </p:tgtEl>
                                      </p:cBhvr>
                                    </p:animEffect>
                                  </p:childTnLst>
                                </p:cTn>
                              </p:par>
                            </p:childTnLst>
                          </p:cTn>
                        </p:par>
                        <p:par>
                          <p:cTn id="64" fill="hold">
                            <p:stCondLst>
                              <p:cond delay="6500"/>
                            </p:stCondLst>
                            <p:childTnLst>
                              <p:par>
                                <p:cTn id="65" presetID="23" presetClass="entr" presetSubtype="16"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childTnLst>
                                </p:cTn>
                              </p:par>
                            </p:childTnLst>
                          </p:cTn>
                        </p:par>
                        <p:par>
                          <p:cTn id="69" fill="hold">
                            <p:stCondLst>
                              <p:cond delay="7000"/>
                            </p:stCondLst>
                            <p:childTnLst>
                              <p:par>
                                <p:cTn id="70" presetID="2" presetClass="entr" presetSubtype="1"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ppt_x"/>
                                          </p:val>
                                        </p:tav>
                                        <p:tav tm="100000">
                                          <p:val>
                                            <p:strVal val="#ppt_x"/>
                                          </p:val>
                                        </p:tav>
                                      </p:tavLst>
                                    </p:anim>
                                    <p:anim calcmode="lin" valueType="num">
                                      <p:cBhvr additive="base">
                                        <p:cTn id="73" dur="500" fill="hold"/>
                                        <p:tgtEl>
                                          <p:spTgt spid="20"/>
                                        </p:tgtEl>
                                        <p:attrNameLst>
                                          <p:attrName>ppt_y</p:attrName>
                                        </p:attrNameLst>
                                      </p:cBhvr>
                                      <p:tavLst>
                                        <p:tav tm="0">
                                          <p:val>
                                            <p:strVal val="0-#ppt_h/2"/>
                                          </p:val>
                                        </p:tav>
                                        <p:tav tm="100000">
                                          <p:val>
                                            <p:strVal val="#ppt_y"/>
                                          </p:val>
                                        </p:tav>
                                      </p:tavLst>
                                    </p:anim>
                                  </p:childTnLst>
                                </p:cTn>
                              </p:par>
                              <p:par>
                                <p:cTn id="74" presetID="10" presetClass="entr" presetSubtype="0"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8" grpId="0"/>
      <p:bldP spid="9" grpId="0" animBg="1"/>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Words>
  <Application>Microsoft Office PowerPoint</Application>
  <PresentationFormat>宽屏</PresentationFormat>
  <Paragraphs>10</Paragraphs>
  <Slides>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等线</vt:lpstr>
      <vt:lpstr>等线 Light</vt:lpstr>
      <vt:lpstr>Arial</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办公资源</cp:lastModifiedBy>
  <cp:revision>1</cp:revision>
  <dcterms:created xsi:type="dcterms:W3CDTF">2019-02-19T09:49:06Z</dcterms:created>
  <dcterms:modified xsi:type="dcterms:W3CDTF">2019-02-26T04:43:26Z</dcterms:modified>
</cp:coreProperties>
</file>