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0" autoAdjust="0"/>
    <p:restoredTop sz="94660"/>
  </p:normalViewPr>
  <p:slideViewPr>
    <p:cSldViewPr>
      <p:cViewPr varScale="1">
        <p:scale>
          <a:sx n="68" d="100"/>
          <a:sy n="68" d="100"/>
        </p:scale>
        <p:origin x="156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AD9F8-BB44-4BE3-BF2E-21DF339BF0D6}" type="datetimeFigureOut">
              <a:rPr lang="zh-CN" altLang="en-US" smtClean="0"/>
              <a:pPr/>
              <a:t>2018/9/10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0FADA-77A9-4591-8D48-C8EC885C64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847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60FE9-9D05-4BE9-B816-8259E742502D}" type="datetimeFigureOut">
              <a:rPr lang="zh-CN" altLang="en-US"/>
              <a:pPr>
                <a:defRPr/>
              </a:pPr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3FD88-A6E0-456D-B09F-DA14ACDEB5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1A12-859A-4AAB-8378-A347A882EBEF}" type="datetimeFigureOut">
              <a:rPr lang="zh-CN" altLang="en-US"/>
              <a:pPr>
                <a:defRPr/>
              </a:pPr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6F1C3-1FAF-4239-9A40-616E5CCF4C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6764C-0714-47C8-B8B6-82DC834B1718}" type="datetimeFigureOut">
              <a:rPr lang="zh-CN" altLang="en-US"/>
              <a:pPr>
                <a:defRPr/>
              </a:pPr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419B-2745-441A-A5FB-23B329D458C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45368-C8C7-4E92-B99A-AEB89D4C869A}" type="datetimeFigureOut">
              <a:rPr lang="zh-CN" altLang="en-US"/>
              <a:pPr>
                <a:defRPr/>
              </a:pPr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F9D5E-9E4A-4D7B-84D4-4719FF90C1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3F185-AA63-4741-A449-48AC1B8A5625}" type="datetimeFigureOut">
              <a:rPr lang="zh-CN" altLang="en-US"/>
              <a:pPr>
                <a:defRPr/>
              </a:pPr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302DA-41D0-46BB-B804-DCE3738F15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B2AC6-C7EE-40BE-89DE-F07CAE1A5FC1}" type="datetimeFigureOut">
              <a:rPr lang="zh-CN" altLang="en-US"/>
              <a:pPr>
                <a:defRPr/>
              </a:pPr>
              <a:t>2018/9/10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3E00A-A4DC-4A6B-8E40-73B894D7D2F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21D6-C396-4B87-961C-921263D37E57}" type="datetimeFigureOut">
              <a:rPr lang="zh-CN" altLang="en-US"/>
              <a:pPr>
                <a:defRPr/>
              </a:pPr>
              <a:t>2018/9/10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CC7E1-A34A-449E-BA47-5313763BB7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DFF8B-B472-47B1-8528-E54E63BD37F7}" type="datetimeFigureOut">
              <a:rPr lang="zh-CN" altLang="en-US"/>
              <a:pPr>
                <a:defRPr/>
              </a:pPr>
              <a:t>2018/9/10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BC3D5-73BB-4EF0-8227-872EB36BAA8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FAD87-9DE1-485C-BDB5-D0E62A6F2FA9}" type="datetimeFigureOut">
              <a:rPr lang="zh-CN" altLang="en-US"/>
              <a:pPr>
                <a:defRPr/>
              </a:pPr>
              <a:t>2018/9/10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B54EA-4AC5-428E-BDA3-6E75F35563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06731-B20E-4869-917D-3A83D20A7C02}" type="datetimeFigureOut">
              <a:rPr lang="zh-CN" altLang="en-US"/>
              <a:pPr>
                <a:defRPr/>
              </a:pPr>
              <a:t>2018/9/10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40DE2-6CC6-4EEA-B2FD-09E013FF2D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5CD30-D1D3-4C6B-8789-DEE00F83B54A}" type="datetimeFigureOut">
              <a:rPr lang="zh-CN" altLang="en-US"/>
              <a:pPr>
                <a:defRPr/>
              </a:pPr>
              <a:t>2018/9/10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4B066-37F9-4285-89B9-41D979B6468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D02A1CD-7D35-4E43-AD21-9CA17591F536}" type="datetimeFigureOut">
              <a:rPr lang="zh-CN" altLang="en-US"/>
              <a:pPr>
                <a:defRPr/>
              </a:pPr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B8C2066-77E0-4340-BA3A-962834B7BF8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组合 202"/>
          <p:cNvGrpSpPr>
            <a:grpSpLocks/>
          </p:cNvGrpSpPr>
          <p:nvPr/>
        </p:nvGrpSpPr>
        <p:grpSpPr bwMode="auto">
          <a:xfrm>
            <a:off x="1643063" y="693738"/>
            <a:ext cx="7072312" cy="3663950"/>
            <a:chOff x="-25400" y="1180516"/>
            <a:chExt cx="8788400" cy="4552900"/>
          </a:xfrm>
        </p:grpSpPr>
        <p:sp>
          <p:nvSpPr>
            <p:cNvPr id="159" name="Parallelogram 40"/>
            <p:cNvSpPr/>
            <p:nvPr/>
          </p:nvSpPr>
          <p:spPr>
            <a:xfrm flipH="1">
              <a:off x="-12700" y="1475156"/>
              <a:ext cx="2991768" cy="1930031"/>
            </a:xfrm>
            <a:prstGeom prst="parallelogram">
              <a:avLst>
                <a:gd name="adj" fmla="val 81249"/>
              </a:avLst>
            </a:prstGeom>
            <a:gradFill flip="none" rotWithShape="1">
              <a:gsLst>
                <a:gs pos="0">
                  <a:srgbClr val="D8E5FE"/>
                </a:gs>
                <a:gs pos="59000">
                  <a:srgbClr val="FFFFFF">
                    <a:alpha val="0"/>
                  </a:srgbClr>
                </a:gs>
              </a:gsLst>
              <a:lin ang="2220000" scaled="0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lIns="45720" tIns="18288" rIns="27432" bIns="18288"/>
            <a:lstStyle/>
            <a:p>
              <a:pPr marL="111125" indent="-111125" fontAlgn="auto">
                <a:lnSpc>
                  <a:spcPct val="85000"/>
                </a:lnSpc>
                <a:spcBef>
                  <a:spcPts val="2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1400" dirty="0">
                <a:solidFill>
                  <a:srgbClr val="595959"/>
                </a:solidFill>
                <a:latin typeface="Arial Narrow" pitchFamily="112" charset="0"/>
                <a:ea typeface="+mn-ea"/>
              </a:endParaRPr>
            </a:p>
          </p:txBody>
        </p:sp>
        <p:sp>
          <p:nvSpPr>
            <p:cNvPr id="160" name="Parallelogram 41"/>
            <p:cNvSpPr/>
            <p:nvPr/>
          </p:nvSpPr>
          <p:spPr>
            <a:xfrm flipH="1">
              <a:off x="2116189" y="1475156"/>
              <a:ext cx="2991768" cy="1930031"/>
            </a:xfrm>
            <a:prstGeom prst="parallelogram">
              <a:avLst>
                <a:gd name="adj" fmla="val 81249"/>
              </a:avLst>
            </a:prstGeom>
            <a:gradFill flip="none" rotWithShape="1">
              <a:gsLst>
                <a:gs pos="0">
                  <a:srgbClr val="D8E5FE"/>
                </a:gs>
                <a:gs pos="59000">
                  <a:srgbClr val="FFFFFF">
                    <a:alpha val="0"/>
                  </a:srgbClr>
                </a:gs>
              </a:gsLst>
              <a:lin ang="2220000" scaled="0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lIns="45720" tIns="18288" rIns="27432" bIns="18288"/>
            <a:lstStyle/>
            <a:p>
              <a:pPr marL="111125" indent="-111125" fontAlgn="auto">
                <a:lnSpc>
                  <a:spcPct val="85000"/>
                </a:lnSpc>
                <a:spcBef>
                  <a:spcPts val="2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1400" dirty="0">
                <a:solidFill>
                  <a:srgbClr val="595959"/>
                </a:solidFill>
                <a:latin typeface="Arial Narrow" pitchFamily="112" charset="0"/>
                <a:ea typeface="+mn-ea"/>
              </a:endParaRPr>
            </a:p>
          </p:txBody>
        </p:sp>
        <p:sp>
          <p:nvSpPr>
            <p:cNvPr id="161" name="Parallelogram 42"/>
            <p:cNvSpPr/>
            <p:nvPr/>
          </p:nvSpPr>
          <p:spPr>
            <a:xfrm flipH="1">
              <a:off x="4083968" y="1475156"/>
              <a:ext cx="2991768" cy="1930031"/>
            </a:xfrm>
            <a:prstGeom prst="parallelogram">
              <a:avLst>
                <a:gd name="adj" fmla="val 81249"/>
              </a:avLst>
            </a:prstGeom>
            <a:gradFill flip="none" rotWithShape="1">
              <a:gsLst>
                <a:gs pos="0">
                  <a:srgbClr val="D8E5FE"/>
                </a:gs>
                <a:gs pos="59000">
                  <a:srgbClr val="FFFFFF">
                    <a:alpha val="0"/>
                  </a:srgbClr>
                </a:gs>
              </a:gsLst>
              <a:lin ang="2220000" scaled="0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lIns="45720" tIns="18288" rIns="27432" bIns="18288"/>
            <a:lstStyle/>
            <a:p>
              <a:pPr marL="111125" indent="-111125" fontAlgn="auto">
                <a:lnSpc>
                  <a:spcPct val="85000"/>
                </a:lnSpc>
                <a:spcBef>
                  <a:spcPts val="2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1400" dirty="0">
                <a:solidFill>
                  <a:srgbClr val="595959"/>
                </a:solidFill>
                <a:latin typeface="Arial Narrow" pitchFamily="112" charset="0"/>
                <a:ea typeface="+mn-ea"/>
              </a:endParaRPr>
            </a:p>
          </p:txBody>
        </p:sp>
        <p:sp>
          <p:nvSpPr>
            <p:cNvPr id="162" name="Parallelogram 47"/>
            <p:cNvSpPr/>
            <p:nvPr/>
          </p:nvSpPr>
          <p:spPr>
            <a:xfrm flipH="1" flipV="1">
              <a:off x="-25400" y="3468157"/>
              <a:ext cx="2991768" cy="1930031"/>
            </a:xfrm>
            <a:prstGeom prst="parallelogram">
              <a:avLst>
                <a:gd name="adj" fmla="val 81249"/>
              </a:avLst>
            </a:prstGeom>
            <a:gradFill flip="none" rotWithShape="1">
              <a:gsLst>
                <a:gs pos="0">
                  <a:srgbClr val="D8E5FE"/>
                </a:gs>
                <a:gs pos="59000">
                  <a:srgbClr val="FFFFFF">
                    <a:alpha val="0"/>
                  </a:srgbClr>
                </a:gs>
              </a:gsLst>
              <a:lin ang="2220000" scaled="0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lIns="45720" tIns="18288" rIns="27432" bIns="18288"/>
            <a:lstStyle/>
            <a:p>
              <a:pPr marL="111125" indent="-111125" fontAlgn="auto">
                <a:lnSpc>
                  <a:spcPct val="85000"/>
                </a:lnSpc>
                <a:spcBef>
                  <a:spcPts val="2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1400" dirty="0">
                <a:solidFill>
                  <a:srgbClr val="595959"/>
                </a:solidFill>
                <a:latin typeface="Arial Narrow" pitchFamily="112" charset="0"/>
                <a:ea typeface="+mn-ea"/>
              </a:endParaRPr>
            </a:p>
          </p:txBody>
        </p:sp>
        <p:sp>
          <p:nvSpPr>
            <p:cNvPr id="163" name="Parallelogram 52"/>
            <p:cNvSpPr/>
            <p:nvPr/>
          </p:nvSpPr>
          <p:spPr>
            <a:xfrm flipH="1" flipV="1">
              <a:off x="2103489" y="3468157"/>
              <a:ext cx="2991768" cy="1930031"/>
            </a:xfrm>
            <a:prstGeom prst="parallelogram">
              <a:avLst>
                <a:gd name="adj" fmla="val 81249"/>
              </a:avLst>
            </a:prstGeom>
            <a:gradFill flip="none" rotWithShape="1">
              <a:gsLst>
                <a:gs pos="0">
                  <a:srgbClr val="D8E5FE"/>
                </a:gs>
                <a:gs pos="59000">
                  <a:srgbClr val="FFFFFF">
                    <a:alpha val="0"/>
                  </a:srgbClr>
                </a:gs>
              </a:gsLst>
              <a:lin ang="2220000" scaled="0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lIns="45720" tIns="18288" rIns="27432" bIns="18288"/>
            <a:lstStyle/>
            <a:p>
              <a:pPr marL="111125" indent="-111125" fontAlgn="auto">
                <a:lnSpc>
                  <a:spcPct val="85000"/>
                </a:lnSpc>
                <a:spcBef>
                  <a:spcPts val="2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1400" dirty="0">
                <a:solidFill>
                  <a:srgbClr val="595959"/>
                </a:solidFill>
                <a:latin typeface="Arial Narrow" pitchFamily="112" charset="0"/>
                <a:ea typeface="+mn-ea"/>
              </a:endParaRPr>
            </a:p>
          </p:txBody>
        </p:sp>
        <p:sp>
          <p:nvSpPr>
            <p:cNvPr id="164" name="Parallelogram 53"/>
            <p:cNvSpPr/>
            <p:nvPr/>
          </p:nvSpPr>
          <p:spPr>
            <a:xfrm flipH="1" flipV="1">
              <a:off x="4071268" y="3468157"/>
              <a:ext cx="2991768" cy="1930031"/>
            </a:xfrm>
            <a:prstGeom prst="parallelogram">
              <a:avLst>
                <a:gd name="adj" fmla="val 81249"/>
              </a:avLst>
            </a:prstGeom>
            <a:gradFill flip="none" rotWithShape="1">
              <a:gsLst>
                <a:gs pos="0">
                  <a:srgbClr val="D8E5FE"/>
                </a:gs>
                <a:gs pos="59000">
                  <a:srgbClr val="FFFFFF">
                    <a:alpha val="0"/>
                  </a:srgbClr>
                </a:gs>
              </a:gsLst>
              <a:lin ang="2220000" scaled="0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lIns="45720" tIns="18288" rIns="27432" bIns="18288"/>
            <a:lstStyle/>
            <a:p>
              <a:pPr marL="111125" indent="-111125" fontAlgn="auto">
                <a:lnSpc>
                  <a:spcPct val="85000"/>
                </a:lnSpc>
                <a:spcBef>
                  <a:spcPts val="2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1400" dirty="0">
                <a:solidFill>
                  <a:srgbClr val="595959"/>
                </a:solidFill>
                <a:latin typeface="Arial Narrow" pitchFamily="112" charset="0"/>
                <a:ea typeface="+mn-ea"/>
              </a:endParaRPr>
            </a:p>
          </p:txBody>
        </p:sp>
        <p:cxnSp>
          <p:nvCxnSpPr>
            <p:cNvPr id="165" name="Straight Connector 6"/>
            <p:cNvCxnSpPr/>
            <p:nvPr/>
          </p:nvCxnSpPr>
          <p:spPr>
            <a:xfrm rot="16200000" flipH="1">
              <a:off x="1198685" y="1639142"/>
              <a:ext cx="1984496" cy="1599863"/>
            </a:xfrm>
            <a:prstGeom prst="line">
              <a:avLst/>
            </a:prstGeom>
            <a:ln w="28575" cap="flat" cmpd="sng" algn="ctr">
              <a:solidFill>
                <a:srgbClr val="6BA4F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Rectangle 37"/>
            <p:cNvSpPr>
              <a:spLocks noChangeArrowheads="1"/>
            </p:cNvSpPr>
            <p:nvPr/>
          </p:nvSpPr>
          <p:spPr bwMode="auto">
            <a:xfrm>
              <a:off x="304800" y="1180516"/>
              <a:ext cx="1504032" cy="320040"/>
            </a:xfrm>
            <a:prstGeom prst="rect">
              <a:avLst/>
            </a:prstGeom>
            <a:gradFill flip="none" rotWithShape="1">
              <a:gsLst>
                <a:gs pos="0">
                  <a:srgbClr val="A5D2ED"/>
                </a:gs>
                <a:gs pos="100000">
                  <a:srgbClr val="88ADE4"/>
                </a:gs>
              </a:gsLst>
              <a:lin ang="2700000" scaled="1"/>
              <a:tileRect/>
            </a:gradFill>
            <a:ln w="9525">
              <a:solidFill>
                <a:srgbClr val="6B98CF"/>
              </a:solidFill>
              <a:miter lim="800000"/>
              <a:headEnd/>
              <a:tailEnd/>
            </a:ln>
            <a:effectLst>
              <a:outerShdw blurRad="25400" dist="12700" dir="5400000" algn="t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6350"/>
              <a:bevelB w="38100" h="6350"/>
            </a:sp3d>
          </p:spPr>
          <p:txBody>
            <a:bodyPr lIns="18288" tIns="18288" rIns="18288" bIns="18288" anchor="ctr" anchorCtr="1"/>
            <a:lstStyle/>
            <a:p>
              <a:pPr algn="ctr" fontAlgn="auto">
                <a:lnSpc>
                  <a:spcPct val="85000"/>
                </a:lnSpc>
                <a:spcBef>
                  <a:spcPts val="2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 Narrow" pitchFamily="112" charset="0"/>
                  <a:ea typeface="+mn-ea"/>
                </a:rPr>
                <a:t>Category A</a:t>
              </a:r>
            </a:p>
          </p:txBody>
        </p:sp>
        <p:cxnSp>
          <p:nvCxnSpPr>
            <p:cNvPr id="167" name="Straight Connector 38"/>
            <p:cNvCxnSpPr/>
            <p:nvPr/>
          </p:nvCxnSpPr>
          <p:spPr>
            <a:xfrm rot="16200000" flipH="1">
              <a:off x="3315398" y="1639140"/>
              <a:ext cx="1984496" cy="1599864"/>
            </a:xfrm>
            <a:prstGeom prst="line">
              <a:avLst/>
            </a:prstGeom>
            <a:ln w="28575" cap="flat" cmpd="sng" algn="ctr">
              <a:solidFill>
                <a:srgbClr val="6BA4F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Rectangle 37"/>
            <p:cNvSpPr>
              <a:spLocks noChangeArrowheads="1"/>
            </p:cNvSpPr>
            <p:nvPr/>
          </p:nvSpPr>
          <p:spPr bwMode="auto">
            <a:xfrm>
              <a:off x="2420268" y="1180516"/>
              <a:ext cx="1504032" cy="320040"/>
            </a:xfrm>
            <a:prstGeom prst="rect">
              <a:avLst/>
            </a:prstGeom>
            <a:gradFill flip="none" rotWithShape="1">
              <a:gsLst>
                <a:gs pos="0">
                  <a:srgbClr val="A5D2ED"/>
                </a:gs>
                <a:gs pos="100000">
                  <a:srgbClr val="88ADE4"/>
                </a:gs>
              </a:gsLst>
              <a:lin ang="2700000" scaled="1"/>
              <a:tileRect/>
            </a:gradFill>
            <a:ln w="9525">
              <a:solidFill>
                <a:srgbClr val="6B98CF"/>
              </a:solidFill>
              <a:miter lim="800000"/>
              <a:headEnd/>
              <a:tailEnd/>
            </a:ln>
            <a:effectLst>
              <a:outerShdw blurRad="25400" dist="12700" dir="5400000" algn="t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6350"/>
              <a:bevelB w="38100" h="6350"/>
            </a:sp3d>
          </p:spPr>
          <p:txBody>
            <a:bodyPr lIns="18288" tIns="18288" rIns="18288" bIns="18288" anchor="ctr" anchorCtr="1"/>
            <a:lstStyle/>
            <a:p>
              <a:pPr algn="ctr" fontAlgn="auto">
                <a:lnSpc>
                  <a:spcPct val="85000"/>
                </a:lnSpc>
                <a:spcBef>
                  <a:spcPts val="2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 Narrow" pitchFamily="112" charset="0"/>
                  <a:ea typeface="+mn-ea"/>
                </a:rPr>
                <a:t>Category B</a:t>
              </a:r>
            </a:p>
          </p:txBody>
        </p:sp>
        <p:cxnSp>
          <p:nvCxnSpPr>
            <p:cNvPr id="169" name="Straight Connector 43"/>
            <p:cNvCxnSpPr/>
            <p:nvPr/>
          </p:nvCxnSpPr>
          <p:spPr>
            <a:xfrm rot="5400000" flipH="1" flipV="1">
              <a:off x="1199672" y="3622651"/>
              <a:ext cx="1982524" cy="1599863"/>
            </a:xfrm>
            <a:prstGeom prst="line">
              <a:avLst/>
            </a:prstGeom>
            <a:ln w="28575" cap="flat" cmpd="sng" algn="ctr">
              <a:solidFill>
                <a:srgbClr val="6BA4F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44"/>
            <p:cNvCxnSpPr/>
            <p:nvPr/>
          </p:nvCxnSpPr>
          <p:spPr>
            <a:xfrm rot="5400000" flipH="1" flipV="1">
              <a:off x="3316385" y="3622650"/>
              <a:ext cx="1982524" cy="1599864"/>
            </a:xfrm>
            <a:prstGeom prst="line">
              <a:avLst/>
            </a:prstGeom>
            <a:ln w="28575" cap="flat" cmpd="sng" algn="ctr">
              <a:solidFill>
                <a:srgbClr val="6BA4F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Rectangle 37"/>
            <p:cNvSpPr>
              <a:spLocks noChangeArrowheads="1"/>
            </p:cNvSpPr>
            <p:nvPr/>
          </p:nvSpPr>
          <p:spPr bwMode="auto">
            <a:xfrm>
              <a:off x="304800" y="5413376"/>
              <a:ext cx="1504032" cy="320040"/>
            </a:xfrm>
            <a:prstGeom prst="rect">
              <a:avLst/>
            </a:prstGeom>
            <a:gradFill flip="none" rotWithShape="1">
              <a:gsLst>
                <a:gs pos="0">
                  <a:srgbClr val="A5D2ED"/>
                </a:gs>
                <a:gs pos="100000">
                  <a:srgbClr val="88ADE4"/>
                </a:gs>
              </a:gsLst>
              <a:lin ang="2700000" scaled="1"/>
              <a:tileRect/>
            </a:gradFill>
            <a:ln w="9525">
              <a:solidFill>
                <a:srgbClr val="6B98CF"/>
              </a:solidFill>
              <a:miter lim="800000"/>
              <a:headEnd/>
              <a:tailEnd/>
            </a:ln>
            <a:effectLst>
              <a:outerShdw blurRad="25400" dist="12700" dir="5400000" algn="t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6350"/>
              <a:bevelB w="38100" h="6350"/>
            </a:sp3d>
          </p:spPr>
          <p:txBody>
            <a:bodyPr lIns="18288" tIns="18288" rIns="18288" bIns="18288" anchor="ctr" anchorCtr="1"/>
            <a:lstStyle/>
            <a:p>
              <a:pPr algn="ctr" fontAlgn="auto">
                <a:lnSpc>
                  <a:spcPct val="85000"/>
                </a:lnSpc>
                <a:spcBef>
                  <a:spcPts val="2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 Narrow" pitchFamily="112" charset="0"/>
                  <a:ea typeface="+mn-ea"/>
                </a:rPr>
                <a:t>Category D</a:t>
              </a:r>
            </a:p>
          </p:txBody>
        </p:sp>
        <p:sp>
          <p:nvSpPr>
            <p:cNvPr id="172" name="Rectangle 37"/>
            <p:cNvSpPr>
              <a:spLocks noChangeArrowheads="1"/>
            </p:cNvSpPr>
            <p:nvPr/>
          </p:nvSpPr>
          <p:spPr bwMode="auto">
            <a:xfrm>
              <a:off x="2420268" y="5413376"/>
              <a:ext cx="1504032" cy="320040"/>
            </a:xfrm>
            <a:prstGeom prst="rect">
              <a:avLst/>
            </a:prstGeom>
            <a:gradFill flip="none" rotWithShape="1">
              <a:gsLst>
                <a:gs pos="0">
                  <a:srgbClr val="A5D2ED"/>
                </a:gs>
                <a:gs pos="100000">
                  <a:srgbClr val="88ADE4"/>
                </a:gs>
              </a:gsLst>
              <a:lin ang="2700000" scaled="1"/>
              <a:tileRect/>
            </a:gradFill>
            <a:ln w="9525">
              <a:solidFill>
                <a:srgbClr val="6B98CF"/>
              </a:solidFill>
              <a:miter lim="800000"/>
              <a:headEnd/>
              <a:tailEnd/>
            </a:ln>
            <a:effectLst>
              <a:outerShdw blurRad="25400" dist="12700" dir="5400000" algn="t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6350"/>
              <a:bevelB w="38100" h="6350"/>
            </a:sp3d>
          </p:spPr>
          <p:txBody>
            <a:bodyPr lIns="18288" tIns="18288" rIns="18288" bIns="18288" anchor="ctr" anchorCtr="1"/>
            <a:lstStyle/>
            <a:p>
              <a:pPr algn="ctr" fontAlgn="auto">
                <a:lnSpc>
                  <a:spcPct val="85000"/>
                </a:lnSpc>
                <a:spcBef>
                  <a:spcPts val="2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 Narrow" pitchFamily="112" charset="0"/>
                  <a:ea typeface="+mn-ea"/>
                </a:rPr>
                <a:t>Category E</a:t>
              </a:r>
            </a:p>
          </p:txBody>
        </p:sp>
        <p:cxnSp>
          <p:nvCxnSpPr>
            <p:cNvPr id="173" name="Straight Connector 48"/>
            <p:cNvCxnSpPr/>
            <p:nvPr/>
          </p:nvCxnSpPr>
          <p:spPr>
            <a:xfrm rot="16200000" flipH="1">
              <a:off x="5295994" y="1639140"/>
              <a:ext cx="1984496" cy="1599864"/>
            </a:xfrm>
            <a:prstGeom prst="line">
              <a:avLst/>
            </a:prstGeom>
            <a:ln w="28575" cap="flat" cmpd="sng" algn="ctr">
              <a:solidFill>
                <a:srgbClr val="6BA4F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Rectangle 37"/>
            <p:cNvSpPr>
              <a:spLocks noChangeArrowheads="1"/>
            </p:cNvSpPr>
            <p:nvPr/>
          </p:nvSpPr>
          <p:spPr bwMode="auto">
            <a:xfrm>
              <a:off x="4401468" y="1180516"/>
              <a:ext cx="1504032" cy="320040"/>
            </a:xfrm>
            <a:prstGeom prst="rect">
              <a:avLst/>
            </a:prstGeom>
            <a:gradFill flip="none" rotWithShape="1">
              <a:gsLst>
                <a:gs pos="0">
                  <a:srgbClr val="A5D2ED"/>
                </a:gs>
                <a:gs pos="100000">
                  <a:srgbClr val="88ADE4"/>
                </a:gs>
              </a:gsLst>
              <a:lin ang="2700000" scaled="1"/>
              <a:tileRect/>
            </a:gradFill>
            <a:ln w="9525">
              <a:solidFill>
                <a:srgbClr val="6B98CF"/>
              </a:solidFill>
              <a:miter lim="800000"/>
              <a:headEnd/>
              <a:tailEnd/>
            </a:ln>
            <a:effectLst>
              <a:outerShdw blurRad="25400" dist="12700" dir="5400000" algn="t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6350"/>
              <a:bevelB w="38100" h="6350"/>
            </a:sp3d>
          </p:spPr>
          <p:txBody>
            <a:bodyPr lIns="18288" tIns="18288" rIns="18288" bIns="18288" anchor="ctr" anchorCtr="1"/>
            <a:lstStyle/>
            <a:p>
              <a:pPr algn="ctr" fontAlgn="auto">
                <a:lnSpc>
                  <a:spcPct val="85000"/>
                </a:lnSpc>
                <a:spcBef>
                  <a:spcPts val="2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 Narrow" pitchFamily="112" charset="0"/>
                  <a:ea typeface="+mn-ea"/>
                </a:rPr>
                <a:t>Category C</a:t>
              </a:r>
            </a:p>
          </p:txBody>
        </p:sp>
        <p:cxnSp>
          <p:nvCxnSpPr>
            <p:cNvPr id="175" name="Straight Connector 50"/>
            <p:cNvCxnSpPr/>
            <p:nvPr/>
          </p:nvCxnSpPr>
          <p:spPr>
            <a:xfrm rot="5400000" flipH="1" flipV="1">
              <a:off x="5296980" y="3622650"/>
              <a:ext cx="1982524" cy="1599864"/>
            </a:xfrm>
            <a:prstGeom prst="line">
              <a:avLst/>
            </a:prstGeom>
            <a:ln w="28575" cap="flat" cmpd="sng" algn="ctr">
              <a:solidFill>
                <a:srgbClr val="6BA4F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Rectangle 37"/>
            <p:cNvSpPr>
              <a:spLocks noChangeArrowheads="1"/>
            </p:cNvSpPr>
            <p:nvPr/>
          </p:nvSpPr>
          <p:spPr bwMode="auto">
            <a:xfrm>
              <a:off x="4401468" y="5413376"/>
              <a:ext cx="1504032" cy="320040"/>
            </a:xfrm>
            <a:prstGeom prst="rect">
              <a:avLst/>
            </a:prstGeom>
            <a:gradFill flip="none" rotWithShape="1">
              <a:gsLst>
                <a:gs pos="0">
                  <a:srgbClr val="A5D2ED"/>
                </a:gs>
                <a:gs pos="100000">
                  <a:srgbClr val="88ADE4"/>
                </a:gs>
              </a:gsLst>
              <a:lin ang="2700000" scaled="1"/>
              <a:tileRect/>
            </a:gradFill>
            <a:ln w="9525">
              <a:solidFill>
                <a:srgbClr val="6B98CF"/>
              </a:solidFill>
              <a:miter lim="800000"/>
              <a:headEnd/>
              <a:tailEnd/>
            </a:ln>
            <a:effectLst>
              <a:outerShdw blurRad="25400" dist="12700" dir="5400000" algn="t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6350"/>
              <a:bevelB w="38100" h="6350"/>
            </a:sp3d>
          </p:spPr>
          <p:txBody>
            <a:bodyPr lIns="18288" tIns="18288" rIns="18288" bIns="18288" anchor="ctr" anchorCtr="1"/>
            <a:lstStyle/>
            <a:p>
              <a:pPr algn="ctr" fontAlgn="auto">
                <a:lnSpc>
                  <a:spcPct val="85000"/>
                </a:lnSpc>
                <a:spcBef>
                  <a:spcPts val="2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00"/>
                  </a:solidFill>
                  <a:latin typeface="Arial Narrow" pitchFamily="112" charset="0"/>
                  <a:ea typeface="+mn-ea"/>
                </a:rPr>
                <a:t>Category F</a:t>
              </a:r>
            </a:p>
          </p:txBody>
        </p:sp>
        <p:cxnSp>
          <p:nvCxnSpPr>
            <p:cNvPr id="177" name="Straight Connector 55"/>
            <p:cNvCxnSpPr/>
            <p:nvPr/>
          </p:nvCxnSpPr>
          <p:spPr>
            <a:xfrm rot="10800000">
              <a:off x="1351548" y="2058349"/>
              <a:ext cx="532630" cy="0"/>
            </a:xfrm>
            <a:prstGeom prst="line">
              <a:avLst/>
            </a:prstGeom>
            <a:ln w="6350" cap="rnd" cmpd="sng" algn="ctr">
              <a:solidFill>
                <a:srgbClr val="6BA4F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26" name="Rectangle 70"/>
            <p:cNvSpPr>
              <a:spLocks noChangeArrowheads="1"/>
            </p:cNvSpPr>
            <p:nvPr/>
          </p:nvSpPr>
          <p:spPr bwMode="auto">
            <a:xfrm>
              <a:off x="228600" y="1919289"/>
              <a:ext cx="1066800" cy="242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lnSpc>
                  <a:spcPct val="85000"/>
                </a:lnSpc>
                <a:spcBef>
                  <a:spcPts val="200"/>
                </a:spcBef>
              </a:pPr>
              <a:r>
                <a:rPr lang="en-US" altLang="zh-CN" dirty="0">
                  <a:solidFill>
                    <a:srgbClr val="89A4F1"/>
                  </a:solidFill>
                  <a:latin typeface="Arial Narrow" pitchFamily="34" charset="0"/>
                  <a:cs typeface="Arial" charset="0"/>
                </a:rPr>
                <a:t>Cause</a:t>
              </a:r>
            </a:p>
          </p:txBody>
        </p:sp>
        <p:cxnSp>
          <p:nvCxnSpPr>
            <p:cNvPr id="179" name="Straight Connector 57"/>
            <p:cNvCxnSpPr/>
            <p:nvPr/>
          </p:nvCxnSpPr>
          <p:spPr>
            <a:xfrm rot="10800000">
              <a:off x="1848670" y="2667902"/>
              <a:ext cx="532630" cy="0"/>
            </a:xfrm>
            <a:prstGeom prst="line">
              <a:avLst/>
            </a:prstGeom>
            <a:ln w="6350" cap="rnd" cmpd="sng" algn="ctr">
              <a:solidFill>
                <a:srgbClr val="6BA4F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28" name="Rectangle 70"/>
            <p:cNvSpPr>
              <a:spLocks noChangeArrowheads="1"/>
            </p:cNvSpPr>
            <p:nvPr/>
          </p:nvSpPr>
          <p:spPr bwMode="auto">
            <a:xfrm>
              <a:off x="726060" y="2528889"/>
              <a:ext cx="1066800" cy="242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lnSpc>
                  <a:spcPct val="85000"/>
                </a:lnSpc>
                <a:spcBef>
                  <a:spcPts val="200"/>
                </a:spcBef>
              </a:pPr>
              <a:r>
                <a:rPr lang="en-US" altLang="zh-CN" dirty="0">
                  <a:solidFill>
                    <a:srgbClr val="89A4F1"/>
                  </a:solidFill>
                  <a:latin typeface="Arial Narrow" pitchFamily="34" charset="0"/>
                  <a:cs typeface="Arial" charset="0"/>
                </a:rPr>
                <a:t>Cause</a:t>
              </a:r>
            </a:p>
          </p:txBody>
        </p:sp>
        <p:cxnSp>
          <p:nvCxnSpPr>
            <p:cNvPr id="181" name="Straight Connector 63"/>
            <p:cNvCxnSpPr/>
            <p:nvPr/>
          </p:nvCxnSpPr>
          <p:spPr>
            <a:xfrm rot="10800000">
              <a:off x="1351548" y="4800347"/>
              <a:ext cx="532630" cy="1973"/>
            </a:xfrm>
            <a:prstGeom prst="line">
              <a:avLst/>
            </a:prstGeom>
            <a:ln w="6350" cap="rnd" cmpd="sng" algn="ctr">
              <a:solidFill>
                <a:srgbClr val="6BA4F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30" name="Rectangle 70"/>
            <p:cNvSpPr>
              <a:spLocks noChangeArrowheads="1"/>
            </p:cNvSpPr>
            <p:nvPr/>
          </p:nvSpPr>
          <p:spPr bwMode="auto">
            <a:xfrm>
              <a:off x="228600" y="4650388"/>
              <a:ext cx="1066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18288" rIns="27432" bIns="18288"/>
            <a:lstStyle/>
            <a:p>
              <a:pPr algn="r">
                <a:lnSpc>
                  <a:spcPct val="85000"/>
                </a:lnSpc>
                <a:spcBef>
                  <a:spcPts val="200"/>
                </a:spcBef>
              </a:pPr>
              <a:r>
                <a:rPr lang="en-US" altLang="zh-CN">
                  <a:solidFill>
                    <a:srgbClr val="89A4F1"/>
                  </a:solidFill>
                  <a:latin typeface="Arial Narrow" pitchFamily="34" charset="0"/>
                </a:rPr>
                <a:t>Cause</a:t>
              </a:r>
            </a:p>
          </p:txBody>
        </p:sp>
        <p:cxnSp>
          <p:nvCxnSpPr>
            <p:cNvPr id="183" name="Straight Connector 65"/>
            <p:cNvCxnSpPr/>
            <p:nvPr/>
          </p:nvCxnSpPr>
          <p:spPr>
            <a:xfrm rot="10800000">
              <a:off x="1848670" y="4188822"/>
              <a:ext cx="532630" cy="1973"/>
            </a:xfrm>
            <a:prstGeom prst="line">
              <a:avLst/>
            </a:prstGeom>
            <a:ln w="6350" cap="rnd" cmpd="sng" algn="ctr">
              <a:solidFill>
                <a:srgbClr val="6BA4F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Rectangle 70"/>
            <p:cNvSpPr>
              <a:spLocks noChangeArrowheads="1"/>
            </p:cNvSpPr>
            <p:nvPr/>
          </p:nvSpPr>
          <p:spPr bwMode="auto">
            <a:xfrm>
              <a:off x="726200" y="4036928"/>
              <a:ext cx="1067234" cy="305762"/>
            </a:xfrm>
            <a:prstGeom prst="rect">
              <a:avLst/>
            </a:prstGeom>
            <a:ln w="6350" cap="rnd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45720" tIns="18288" rIns="27432" bIns="18288"/>
            <a:lstStyle/>
            <a:p>
              <a:pPr algn="r" fontAlgn="auto">
                <a:lnSpc>
                  <a:spcPct val="85000"/>
                </a:lnSpc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89A4F1"/>
                  </a:solidFill>
                  <a:latin typeface="Arial Narrow" pitchFamily="34" charset="0"/>
                </a:rPr>
                <a:t>Cause</a:t>
              </a:r>
              <a:endParaRPr lang="en-US" dirty="0">
                <a:solidFill>
                  <a:srgbClr val="89A4F1"/>
                </a:solidFill>
                <a:latin typeface="Arial Narrow" pitchFamily="112" charset="0"/>
              </a:endParaRPr>
            </a:p>
          </p:txBody>
        </p:sp>
        <p:cxnSp>
          <p:nvCxnSpPr>
            <p:cNvPr id="185" name="Straight Connector 67"/>
            <p:cNvCxnSpPr/>
            <p:nvPr/>
          </p:nvCxnSpPr>
          <p:spPr>
            <a:xfrm rot="10800000">
              <a:off x="3460369" y="2058349"/>
              <a:ext cx="532630" cy="0"/>
            </a:xfrm>
            <a:prstGeom prst="line">
              <a:avLst/>
            </a:prstGeom>
            <a:ln w="6350" cap="rnd" cmpd="sng" algn="ctr">
              <a:solidFill>
                <a:srgbClr val="6BA4F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34" name="Rectangle 70"/>
            <p:cNvSpPr>
              <a:spLocks noChangeArrowheads="1"/>
            </p:cNvSpPr>
            <p:nvPr/>
          </p:nvSpPr>
          <p:spPr bwMode="auto">
            <a:xfrm>
              <a:off x="2337142" y="1906589"/>
              <a:ext cx="1066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18288" rIns="27432" bIns="18288"/>
            <a:lstStyle/>
            <a:p>
              <a:pPr algn="r">
                <a:lnSpc>
                  <a:spcPct val="85000"/>
                </a:lnSpc>
                <a:spcBef>
                  <a:spcPts val="200"/>
                </a:spcBef>
              </a:pPr>
              <a:r>
                <a:rPr lang="en-US" altLang="zh-CN">
                  <a:solidFill>
                    <a:srgbClr val="89A4F1"/>
                  </a:solidFill>
                  <a:latin typeface="Arial Narrow" pitchFamily="34" charset="0"/>
                </a:rPr>
                <a:t>Cause</a:t>
              </a:r>
            </a:p>
          </p:txBody>
        </p:sp>
        <p:cxnSp>
          <p:nvCxnSpPr>
            <p:cNvPr id="187" name="Straight Connector 69"/>
            <p:cNvCxnSpPr/>
            <p:nvPr/>
          </p:nvCxnSpPr>
          <p:spPr>
            <a:xfrm rot="10800000">
              <a:off x="3957491" y="2667902"/>
              <a:ext cx="532630" cy="0"/>
            </a:xfrm>
            <a:prstGeom prst="line">
              <a:avLst/>
            </a:prstGeom>
            <a:ln w="6350" cap="rnd" cmpd="sng" algn="ctr">
              <a:solidFill>
                <a:srgbClr val="6BA4F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36" name="Rectangle 70"/>
            <p:cNvSpPr>
              <a:spLocks noChangeArrowheads="1"/>
            </p:cNvSpPr>
            <p:nvPr/>
          </p:nvSpPr>
          <p:spPr bwMode="auto">
            <a:xfrm>
              <a:off x="2834602" y="2516189"/>
              <a:ext cx="1066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18288" rIns="27432" bIns="18288"/>
            <a:lstStyle/>
            <a:p>
              <a:pPr algn="r">
                <a:lnSpc>
                  <a:spcPct val="85000"/>
                </a:lnSpc>
                <a:spcBef>
                  <a:spcPts val="200"/>
                </a:spcBef>
              </a:pPr>
              <a:r>
                <a:rPr lang="en-US" altLang="zh-CN">
                  <a:solidFill>
                    <a:srgbClr val="89A4F1"/>
                  </a:solidFill>
                  <a:latin typeface="Arial Narrow" pitchFamily="34" charset="0"/>
                </a:rPr>
                <a:t>Cause</a:t>
              </a:r>
            </a:p>
          </p:txBody>
        </p:sp>
        <p:cxnSp>
          <p:nvCxnSpPr>
            <p:cNvPr id="189" name="Straight Connector 71"/>
            <p:cNvCxnSpPr/>
            <p:nvPr/>
          </p:nvCxnSpPr>
          <p:spPr>
            <a:xfrm rot="10800000">
              <a:off x="3460369" y="4800347"/>
              <a:ext cx="532630" cy="1973"/>
            </a:xfrm>
            <a:prstGeom prst="line">
              <a:avLst/>
            </a:prstGeom>
            <a:ln w="6350" cap="rnd" cmpd="sng" algn="ctr">
              <a:solidFill>
                <a:srgbClr val="6BA4F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38" name="Rectangle 70"/>
            <p:cNvSpPr>
              <a:spLocks noChangeArrowheads="1"/>
            </p:cNvSpPr>
            <p:nvPr/>
          </p:nvSpPr>
          <p:spPr bwMode="auto">
            <a:xfrm>
              <a:off x="2337142" y="4650388"/>
              <a:ext cx="1066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18288" rIns="27432" bIns="18288"/>
            <a:lstStyle/>
            <a:p>
              <a:pPr algn="r">
                <a:lnSpc>
                  <a:spcPct val="85000"/>
                </a:lnSpc>
                <a:spcBef>
                  <a:spcPts val="200"/>
                </a:spcBef>
              </a:pPr>
              <a:r>
                <a:rPr lang="en-US" altLang="zh-CN">
                  <a:solidFill>
                    <a:srgbClr val="89A4F1"/>
                  </a:solidFill>
                  <a:latin typeface="Arial Narrow" pitchFamily="34" charset="0"/>
                </a:rPr>
                <a:t>Cause</a:t>
              </a:r>
            </a:p>
          </p:txBody>
        </p:sp>
        <p:cxnSp>
          <p:nvCxnSpPr>
            <p:cNvPr id="191" name="Straight Connector 73"/>
            <p:cNvCxnSpPr/>
            <p:nvPr/>
          </p:nvCxnSpPr>
          <p:spPr>
            <a:xfrm rot="10800000">
              <a:off x="3957491" y="4188822"/>
              <a:ext cx="532630" cy="1973"/>
            </a:xfrm>
            <a:prstGeom prst="line">
              <a:avLst/>
            </a:prstGeom>
            <a:ln w="6350" cap="rnd" cmpd="sng" algn="ctr">
              <a:solidFill>
                <a:srgbClr val="6BA4F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40" name="Rectangle 70"/>
            <p:cNvSpPr>
              <a:spLocks noChangeArrowheads="1"/>
            </p:cNvSpPr>
            <p:nvPr/>
          </p:nvSpPr>
          <p:spPr bwMode="auto">
            <a:xfrm>
              <a:off x="2834602" y="4037859"/>
              <a:ext cx="1066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18288" rIns="27432" bIns="18288"/>
            <a:lstStyle/>
            <a:p>
              <a:pPr algn="r">
                <a:lnSpc>
                  <a:spcPct val="85000"/>
                </a:lnSpc>
                <a:spcBef>
                  <a:spcPts val="200"/>
                </a:spcBef>
              </a:pPr>
              <a:r>
                <a:rPr lang="en-US" altLang="zh-CN">
                  <a:solidFill>
                    <a:srgbClr val="89A4F1"/>
                  </a:solidFill>
                  <a:latin typeface="Arial Narrow" pitchFamily="34" charset="0"/>
                </a:rPr>
                <a:t>Cause</a:t>
              </a:r>
            </a:p>
          </p:txBody>
        </p:sp>
        <p:cxnSp>
          <p:nvCxnSpPr>
            <p:cNvPr id="193" name="Straight Connector 75"/>
            <p:cNvCxnSpPr/>
            <p:nvPr/>
          </p:nvCxnSpPr>
          <p:spPr>
            <a:xfrm rot="10800000">
              <a:off x="5433074" y="2058349"/>
              <a:ext cx="532630" cy="0"/>
            </a:xfrm>
            <a:prstGeom prst="line">
              <a:avLst/>
            </a:prstGeom>
            <a:ln w="6350" cap="rnd" cmpd="sng" algn="ctr">
              <a:solidFill>
                <a:srgbClr val="6BA4F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42" name="Rectangle 70"/>
            <p:cNvSpPr>
              <a:spLocks noChangeArrowheads="1"/>
            </p:cNvSpPr>
            <p:nvPr/>
          </p:nvSpPr>
          <p:spPr bwMode="auto">
            <a:xfrm>
              <a:off x="4310264" y="1906589"/>
              <a:ext cx="1066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18288" rIns="27432" bIns="18288"/>
            <a:lstStyle/>
            <a:p>
              <a:pPr algn="r">
                <a:lnSpc>
                  <a:spcPct val="85000"/>
                </a:lnSpc>
                <a:spcBef>
                  <a:spcPts val="200"/>
                </a:spcBef>
              </a:pPr>
              <a:r>
                <a:rPr lang="en-US" altLang="zh-CN">
                  <a:solidFill>
                    <a:srgbClr val="89A4F1"/>
                  </a:solidFill>
                  <a:latin typeface="Arial Narrow" pitchFamily="34" charset="0"/>
                </a:rPr>
                <a:t>Cause</a:t>
              </a:r>
            </a:p>
          </p:txBody>
        </p:sp>
        <p:cxnSp>
          <p:nvCxnSpPr>
            <p:cNvPr id="195" name="Straight Connector 77"/>
            <p:cNvCxnSpPr/>
            <p:nvPr/>
          </p:nvCxnSpPr>
          <p:spPr>
            <a:xfrm rot="10800000">
              <a:off x="5930196" y="2667902"/>
              <a:ext cx="534604" cy="0"/>
            </a:xfrm>
            <a:prstGeom prst="line">
              <a:avLst/>
            </a:prstGeom>
            <a:ln w="6350" cap="rnd" cmpd="sng" algn="ctr">
              <a:solidFill>
                <a:srgbClr val="6BA4F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44" name="Rectangle 78"/>
            <p:cNvSpPr>
              <a:spLocks noChangeArrowheads="1"/>
            </p:cNvSpPr>
            <p:nvPr/>
          </p:nvSpPr>
          <p:spPr bwMode="auto">
            <a:xfrm>
              <a:off x="4807724" y="2516189"/>
              <a:ext cx="1066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18288" rIns="27432" bIns="18288"/>
            <a:lstStyle/>
            <a:p>
              <a:pPr algn="r">
                <a:lnSpc>
                  <a:spcPct val="85000"/>
                </a:lnSpc>
                <a:spcBef>
                  <a:spcPts val="200"/>
                </a:spcBef>
              </a:pPr>
              <a:r>
                <a:rPr lang="en-US" altLang="zh-CN">
                  <a:solidFill>
                    <a:srgbClr val="89A4F1"/>
                  </a:solidFill>
                  <a:latin typeface="Arial Narrow" pitchFamily="34" charset="0"/>
                </a:rPr>
                <a:t>Cause</a:t>
              </a:r>
            </a:p>
          </p:txBody>
        </p:sp>
        <p:cxnSp>
          <p:nvCxnSpPr>
            <p:cNvPr id="197" name="Straight Connector 79"/>
            <p:cNvCxnSpPr/>
            <p:nvPr/>
          </p:nvCxnSpPr>
          <p:spPr>
            <a:xfrm rot="10800000">
              <a:off x="5433074" y="4800347"/>
              <a:ext cx="532630" cy="1973"/>
            </a:xfrm>
            <a:prstGeom prst="line">
              <a:avLst/>
            </a:prstGeom>
            <a:ln w="6350" cap="rnd" cmpd="sng" algn="ctr">
              <a:solidFill>
                <a:srgbClr val="6BA4F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46" name="Rectangle 70"/>
            <p:cNvSpPr>
              <a:spLocks noChangeArrowheads="1"/>
            </p:cNvSpPr>
            <p:nvPr/>
          </p:nvSpPr>
          <p:spPr bwMode="auto">
            <a:xfrm>
              <a:off x="4310264" y="4650388"/>
              <a:ext cx="1066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18288" rIns="27432" bIns="18288"/>
            <a:lstStyle/>
            <a:p>
              <a:pPr algn="r">
                <a:lnSpc>
                  <a:spcPct val="85000"/>
                </a:lnSpc>
                <a:spcBef>
                  <a:spcPts val="200"/>
                </a:spcBef>
              </a:pPr>
              <a:r>
                <a:rPr lang="en-US" altLang="zh-CN">
                  <a:solidFill>
                    <a:srgbClr val="89A4F1"/>
                  </a:solidFill>
                  <a:latin typeface="Arial Narrow" pitchFamily="34" charset="0"/>
                </a:rPr>
                <a:t>Cause</a:t>
              </a:r>
            </a:p>
          </p:txBody>
        </p:sp>
        <p:cxnSp>
          <p:nvCxnSpPr>
            <p:cNvPr id="199" name="Straight Connector 81"/>
            <p:cNvCxnSpPr/>
            <p:nvPr/>
          </p:nvCxnSpPr>
          <p:spPr>
            <a:xfrm rot="10800000">
              <a:off x="5930196" y="4188822"/>
              <a:ext cx="534604" cy="1973"/>
            </a:xfrm>
            <a:prstGeom prst="line">
              <a:avLst/>
            </a:prstGeom>
            <a:ln w="6350" cap="rnd" cmpd="sng" algn="ctr">
              <a:solidFill>
                <a:srgbClr val="6BA4F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48" name="Rectangle 70"/>
            <p:cNvSpPr>
              <a:spLocks noChangeArrowheads="1"/>
            </p:cNvSpPr>
            <p:nvPr/>
          </p:nvSpPr>
          <p:spPr bwMode="auto">
            <a:xfrm>
              <a:off x="4807724" y="4037859"/>
              <a:ext cx="1066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18288" rIns="27432" bIns="18288"/>
            <a:lstStyle/>
            <a:p>
              <a:pPr algn="r">
                <a:lnSpc>
                  <a:spcPct val="85000"/>
                </a:lnSpc>
                <a:spcBef>
                  <a:spcPts val="200"/>
                </a:spcBef>
              </a:pPr>
              <a:r>
                <a:rPr lang="en-US" altLang="zh-CN">
                  <a:solidFill>
                    <a:srgbClr val="89A4F1"/>
                  </a:solidFill>
                  <a:latin typeface="Arial Narrow" pitchFamily="34" charset="0"/>
                </a:rPr>
                <a:t>Cause</a:t>
              </a:r>
            </a:p>
          </p:txBody>
        </p:sp>
        <p:cxnSp>
          <p:nvCxnSpPr>
            <p:cNvPr id="201" name="Straight Connector 4"/>
            <p:cNvCxnSpPr/>
            <p:nvPr/>
          </p:nvCxnSpPr>
          <p:spPr>
            <a:xfrm flipV="1">
              <a:off x="1884178" y="3431321"/>
              <a:ext cx="5602482" cy="11836"/>
            </a:xfrm>
            <a:prstGeom prst="line">
              <a:avLst/>
            </a:prstGeom>
            <a:ln w="57150" cap="rnd" cmpd="sng" algn="ctr">
              <a:solidFill>
                <a:srgbClr val="5A76D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Rectangle 43"/>
            <p:cNvSpPr>
              <a:spLocks noChangeArrowheads="1"/>
            </p:cNvSpPr>
            <p:nvPr/>
          </p:nvSpPr>
          <p:spPr bwMode="auto">
            <a:xfrm>
              <a:off x="7239000" y="2940698"/>
              <a:ext cx="1524000" cy="979778"/>
            </a:xfrm>
            <a:prstGeom prst="rect">
              <a:avLst/>
            </a:prstGeom>
            <a:gradFill flip="none" rotWithShape="1">
              <a:gsLst>
                <a:gs pos="0">
                  <a:srgbClr val="CFE7F5"/>
                </a:gs>
                <a:gs pos="100000">
                  <a:srgbClr val="A5D2ED"/>
                </a:gs>
              </a:gsLst>
              <a:lin ang="2700000" scaled="1"/>
              <a:tileRect/>
            </a:gradFill>
            <a:ln w="9525">
              <a:solidFill>
                <a:srgbClr val="6B98CF"/>
              </a:solidFill>
              <a:miter lim="800000"/>
              <a:headEnd/>
              <a:tailEnd/>
            </a:ln>
            <a:effectLst>
              <a:outerShdw blurRad="25400" dist="12700" dir="5400000" algn="t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 h="6350"/>
              <a:bevelB w="38100" h="6350"/>
            </a:sp3d>
          </p:spPr>
          <p:txBody>
            <a:bodyPr lIns="18288" tIns="18288" rIns="18288" bIns="18288" anchor="ctr" anchorCtr="1"/>
            <a:lstStyle/>
            <a:p>
              <a:pPr algn="ctr" fontAlgn="auto">
                <a:lnSpc>
                  <a:spcPct val="85000"/>
                </a:lnSpc>
                <a:spcBef>
                  <a:spcPts val="2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rgbClr val="000000"/>
                </a:solidFill>
                <a:latin typeface="Arial Narrow" pitchFamily="112" charset="0"/>
                <a:ea typeface="+mn-ea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24</Words>
  <Application>Microsoft Office PowerPoint</Application>
  <PresentationFormat>全屏显示(16:9)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Arial Narrow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Mloong</cp:lastModifiedBy>
  <cp:revision>27</cp:revision>
  <dcterms:created xsi:type="dcterms:W3CDTF">2013-10-16T05:48:55Z</dcterms:created>
  <dcterms:modified xsi:type="dcterms:W3CDTF">2018-09-10T10:10:29Z</dcterms:modified>
</cp:coreProperties>
</file>