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5" r:id="rId2"/>
    <p:sldId id="264" r:id="rId3"/>
    <p:sldId id="265" r:id="rId4"/>
    <p:sldId id="266" r:id="rId5"/>
    <p:sldId id="267" r:id="rId6"/>
    <p:sldId id="268" r:id="rId7"/>
    <p:sldId id="269" r:id="rId8"/>
    <p:sldId id="270" r:id="rId9"/>
    <p:sldId id="298" r:id="rId10"/>
    <p:sldId id="272" r:id="rId11"/>
    <p:sldId id="273" r:id="rId12"/>
    <p:sldId id="274" r:id="rId13"/>
    <p:sldId id="275" r:id="rId14"/>
    <p:sldId id="276" r:id="rId15"/>
    <p:sldId id="296" r:id="rId16"/>
    <p:sldId id="278" r:id="rId17"/>
    <p:sldId id="279" r:id="rId18"/>
    <p:sldId id="280" r:id="rId19"/>
    <p:sldId id="281" r:id="rId20"/>
    <p:sldId id="282" r:id="rId21"/>
    <p:sldId id="297" r:id="rId22"/>
    <p:sldId id="261" r:id="rId23"/>
    <p:sldId id="262" r:id="rId24"/>
    <p:sldId id="263" r:id="rId25"/>
    <p:sldId id="299"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836"/>
    <a:srgbClr val="ECB89B"/>
    <a:srgbClr val="0F1927"/>
    <a:srgbClr val="C00000"/>
    <a:srgbClr val="F3D475"/>
    <a:srgbClr val="D2524C"/>
    <a:srgbClr val="000000"/>
    <a:srgbClr val="E6E6E6"/>
    <a:srgbClr val="CB0101"/>
    <a:srgbClr val="C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0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BA808-C968-4CF2-A10A-1F172DFD317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C1167-B7A6-432C-9B33-9F24AD03DB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8332" r="8334"/>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circle/>
      </p:transition>
    </mc:Choice>
    <mc:Fallback xmlns="">
      <p:transition spd="slow" advClick="0" advTm="3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circle/>
      </p:transition>
    </mc:Choice>
    <mc:Fallback xmlns="">
      <p:transition spd="slow" advClick="0" advTm="3000">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Click="0" advTm="3000">
        <p:circle/>
      </p:transition>
    </mc:Choice>
    <mc:Fallback xmlns="">
      <p:transition spd="slow" advClick="0" advTm="3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579" y="-273389"/>
            <a:ext cx="6908242" cy="6765741"/>
          </a:xfrm>
          <a:prstGeom prst="rect">
            <a:avLst/>
          </a:prstGeom>
        </p:spPr>
      </p:pic>
      <p:sp>
        <p:nvSpPr>
          <p:cNvPr id="6" name="矩形 5"/>
          <p:cNvSpPr/>
          <p:nvPr/>
        </p:nvSpPr>
        <p:spPr>
          <a:xfrm>
            <a:off x="4561995" y="3662797"/>
            <a:ext cx="3068011" cy="369332"/>
          </a:xfrm>
          <a:prstGeom prst="rect">
            <a:avLst/>
          </a:prstGeom>
        </p:spPr>
        <p:txBody>
          <a:bodyPr vert="horz" wrap="square">
            <a:spAutoFit/>
          </a:bodyPr>
          <a:lstStyle/>
          <a:p>
            <a:pPr algn="ctr"/>
            <a:r>
              <a:rPr lang="en-US" altLang="zh-CN" sz="600" dirty="0">
                <a:solidFill>
                  <a:schemeClr val="tx1">
                    <a:lumMod val="50000"/>
                    <a:lumOff val="50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600" dirty="0">
              <a:solidFill>
                <a:schemeClr val="tx1">
                  <a:lumMod val="50000"/>
                  <a:lumOff val="50000"/>
                </a:schemeClr>
              </a:solidFill>
              <a:latin typeface="+mj-ea"/>
              <a:ea typeface="+mj-ea"/>
            </a:endParaRPr>
          </a:p>
        </p:txBody>
      </p:sp>
      <p:sp>
        <p:nvSpPr>
          <p:cNvPr id="15" name="矩形 14"/>
          <p:cNvSpPr/>
          <p:nvPr/>
        </p:nvSpPr>
        <p:spPr>
          <a:xfrm>
            <a:off x="5017820" y="2192600"/>
            <a:ext cx="2156360" cy="276999"/>
          </a:xfrm>
          <a:prstGeom prst="rect">
            <a:avLst/>
          </a:prstGeom>
          <a:noFill/>
          <a:ln>
            <a:solidFill>
              <a:srgbClr val="C00000"/>
            </a:solidFill>
          </a:ln>
        </p:spPr>
        <p:txBody>
          <a:bodyPr wrap="none">
            <a:spAutoFit/>
          </a:bodyPr>
          <a:lstStyle/>
          <a:p>
            <a:r>
              <a:rPr lang="zh-CN" altLang="en-US" sz="1200" dirty="0">
                <a:solidFill>
                  <a:srgbClr val="C40001"/>
                </a:solidFill>
                <a:latin typeface="微软雅黑" panose="020B0503020204020204" pitchFamily="34" charset="-122"/>
                <a:ea typeface="微软雅黑" panose="020B0503020204020204" pitchFamily="34" charset="-122"/>
              </a:rPr>
              <a:t>守岁  发压岁钱  吃饺子  团聚</a:t>
            </a:r>
          </a:p>
        </p:txBody>
      </p:sp>
      <p:sp>
        <p:nvSpPr>
          <p:cNvPr id="5" name="文本框 4"/>
          <p:cNvSpPr txBox="1"/>
          <p:nvPr/>
        </p:nvSpPr>
        <p:spPr>
          <a:xfrm>
            <a:off x="5587951" y="4253267"/>
            <a:ext cx="1016099" cy="229870"/>
          </a:xfrm>
          <a:prstGeom prst="rect">
            <a:avLst/>
          </a:prstGeom>
          <a:solidFill>
            <a:srgbClr val="C00000"/>
          </a:solidFill>
          <a:ln w="12700">
            <a:solidFill>
              <a:srgbClr val="CD0000"/>
            </a:solidFill>
          </a:ln>
        </p:spPr>
        <p:txBody>
          <a:bodyPr wrap="square" rtlCol="0">
            <a:spAutoFit/>
          </a:bodyPr>
          <a:lstStyle/>
          <a:p>
            <a:r>
              <a:rPr lang="zh-CN" altLang="en-US" sz="900" b="1">
                <a:solidFill>
                  <a:schemeClr val="bg1"/>
                </a:solidFill>
                <a:latin typeface="微软雅黑" panose="020B0503020204020204" pitchFamily="34" charset="-122"/>
                <a:ea typeface="微软雅黑" panose="020B0503020204020204" pitchFamily="34" charset="-122"/>
              </a:rPr>
              <a:t>汇报人：</a:t>
            </a:r>
            <a:r>
              <a:rPr lang="en-US" altLang="zh-CN" sz="900" b="1">
                <a:solidFill>
                  <a:schemeClr val="bg1"/>
                </a:solidFill>
                <a:latin typeface="微软雅黑" panose="020B0503020204020204" pitchFamily="34" charset="-122"/>
                <a:ea typeface="微软雅黑" panose="020B0503020204020204" pitchFamily="34" charset="-122"/>
              </a:rPr>
              <a:t>xiazaii</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227540" y="2540190"/>
            <a:ext cx="3736920" cy="1200329"/>
          </a:xfrm>
          <a:prstGeom prst="rect">
            <a:avLst/>
          </a:prstGeom>
          <a:effectLst>
            <a:outerShdw blurRad="215900" dist="12700" dir="5400000" sx="98000" sy="98000" algn="ctr" rotWithShape="0">
              <a:srgbClr val="000000">
                <a:alpha val="9000"/>
              </a:srgbClr>
            </a:outerShdw>
          </a:effectLst>
        </p:spPr>
        <p:txBody>
          <a:bodyPr wrap="none">
            <a:spAutoFit/>
          </a:bodyPr>
          <a:lstStyle/>
          <a:p>
            <a:r>
              <a:rPr lang="zh-CN" altLang="en-US" sz="7200" b="1" spc="-300" dirty="0">
                <a:solidFill>
                  <a:srgbClr val="CA0000"/>
                </a:solidFill>
                <a:latin typeface="站酷快乐体" panose="02010600030101010101" pitchFamily="2" charset="-122"/>
                <a:ea typeface="站酷快乐体" panose="02010600030101010101" pitchFamily="2" charset="-122"/>
              </a:rPr>
              <a:t>春节习俗</a:t>
            </a: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3327" y="992831"/>
            <a:ext cx="748403" cy="946959"/>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851" y="4253267"/>
            <a:ext cx="3390862" cy="4290481"/>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870" y="4410659"/>
            <a:ext cx="2113719" cy="2674503"/>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591" y="2697667"/>
            <a:ext cx="1320641" cy="1671016"/>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5" grpId="0" bldLvl="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89766" y="2425306"/>
            <a:ext cx="3611434" cy="2354491"/>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是除旧布新的日子，春节虽定在农历正月初一，但春节的活动却并不止于正月初一这一天。从腊月二十三（或二十四日）小年节起，人们便开始“忙年”：扫房屋、洗头沐浴、准备年节器具等等，所有这些活动，有一个共同的主题，即“辞旧迎新”。</a:t>
            </a:r>
          </a:p>
        </p:txBody>
      </p:sp>
      <p:sp>
        <p:nvSpPr>
          <p:cNvPr id="4" name="矩形 3"/>
          <p:cNvSpPr/>
          <p:nvPr/>
        </p:nvSpPr>
        <p:spPr>
          <a:xfrm>
            <a:off x="6116470" y="1905471"/>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传统民俗</a:t>
            </a:r>
          </a:p>
        </p:txBody>
      </p:sp>
      <p:grpSp>
        <p:nvGrpSpPr>
          <p:cNvPr id="6" name="组合 5"/>
          <p:cNvGrpSpPr/>
          <p:nvPr/>
        </p:nvGrpSpPr>
        <p:grpSpPr>
          <a:xfrm>
            <a:off x="4674397" y="212683"/>
            <a:ext cx="2843206" cy="1044084"/>
            <a:chOff x="4301680" y="212683"/>
            <a:chExt cx="2843206" cy="1044084"/>
          </a:xfrm>
        </p:grpSpPr>
        <p:pic>
          <p:nvPicPr>
            <p:cNvPr id="17" name="Picture 2" descr="边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79" y="3721457"/>
            <a:ext cx="1977245" cy="2501821"/>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6024" y="5165876"/>
            <a:ext cx="1575613" cy="1993633"/>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9172" y="4556527"/>
            <a:ext cx="965228" cy="1221310"/>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364" y="5139807"/>
            <a:ext cx="717167" cy="907436"/>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5658" y="2463406"/>
            <a:ext cx="3193417" cy="212477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1232" y="3268354"/>
            <a:ext cx="3821446" cy="1670073"/>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春节还是合家团圆、敦亲祀祖的日子。除夕，全家欢聚一堂，吃罢“团年饭”，长辈给孩子们分发“压岁钱”，一家人团坐“守岁”。元日子时交年时刻，鞭炮齐响，辞旧岁、</a:t>
            </a:r>
          </a:p>
        </p:txBody>
      </p:sp>
      <p:sp>
        <p:nvSpPr>
          <p:cNvPr id="4" name="矩形 3"/>
          <p:cNvSpPr/>
          <p:nvPr/>
        </p:nvSpPr>
        <p:spPr>
          <a:xfrm>
            <a:off x="6435090" y="3268354"/>
            <a:ext cx="3607338" cy="1670073"/>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春节更是民众娱乐狂欢的节日。元日以后，各种丰富多彩的娱乐活动竞相开展：耍狮子、舞龙灯、扭秧歌、踩高跷、杂耍诸戏等，为新春佳节增添了浓郁的喜庆气氛。</a:t>
            </a:r>
          </a:p>
        </p:txBody>
      </p:sp>
      <p:sp>
        <p:nvSpPr>
          <p:cNvPr id="5" name="矩形 4"/>
          <p:cNvSpPr/>
          <p:nvPr/>
        </p:nvSpPr>
        <p:spPr>
          <a:xfrm>
            <a:off x="5823633" y="3420319"/>
            <a:ext cx="664797" cy="1304203"/>
          </a:xfrm>
          <a:prstGeom prst="rect">
            <a:avLst/>
          </a:prstGeom>
          <a:noFill/>
          <a:ln w="19050">
            <a:noFill/>
          </a:ln>
        </p:spPr>
        <p:txBody>
          <a:bodyPr vert="eaVert"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传统民俗</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29" y="3721457"/>
            <a:ext cx="1977245" cy="250182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840" y="5124767"/>
            <a:ext cx="1347337" cy="1704794"/>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828" y="4148717"/>
            <a:ext cx="947155" cy="1198442"/>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582" y="4970974"/>
            <a:ext cx="662416" cy="838159"/>
          </a:xfrm>
          <a:prstGeom prst="rect">
            <a:avLst/>
          </a:prstGeom>
        </p:spPr>
      </p:pic>
      <p:grpSp>
        <p:nvGrpSpPr>
          <p:cNvPr id="15" name="组合 14"/>
          <p:cNvGrpSpPr/>
          <p:nvPr/>
        </p:nvGrpSpPr>
        <p:grpSpPr>
          <a:xfrm>
            <a:off x="4674397" y="212683"/>
            <a:ext cx="2843206" cy="1044084"/>
            <a:chOff x="4301680" y="212683"/>
            <a:chExt cx="2843206" cy="1044084"/>
          </a:xfrm>
        </p:grpSpPr>
        <p:pic>
          <p:nvPicPr>
            <p:cNvPr id="16"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3439" y="1348073"/>
            <a:ext cx="1772380" cy="1843064"/>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8766" y="1495974"/>
            <a:ext cx="1772380" cy="1772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4225" y="2256121"/>
            <a:ext cx="4501776"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现代社会通行的贺年卡在中国古代已经实行。早在宋代，皇亲贵族士大夫的家族与亲族之间已使用专门拜年的贺年片，叫做“名刺”或“名贴”。它是把梅花笺纸裁成约二寸宽、三寸长的卡片，上面写上自己的姓名、地址。各家门上粘一红纸袋，称为“门簿”，其上写着主人姓名，用以接收名刺（名贴）。拜者投名刺（名贴）于门簿，即表示拜年，其意义与现代贺年卡一样。</a:t>
            </a:r>
          </a:p>
        </p:txBody>
      </p:sp>
      <p:sp>
        <p:nvSpPr>
          <p:cNvPr id="4" name="矩形 3"/>
          <p:cNvSpPr/>
          <p:nvPr/>
        </p:nvSpPr>
        <p:spPr>
          <a:xfrm>
            <a:off x="1673482" y="1763678"/>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拜年</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29" y="3721457"/>
            <a:ext cx="1977245" cy="250182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740" y="5370881"/>
            <a:ext cx="1347337" cy="1704794"/>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245" y="5133839"/>
            <a:ext cx="947155" cy="1198442"/>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634" y="5267189"/>
            <a:ext cx="721876" cy="913394"/>
          </a:xfrm>
          <a:prstGeom prst="rect">
            <a:avLst/>
          </a:prstGeom>
        </p:spPr>
      </p:pic>
      <p:grpSp>
        <p:nvGrpSpPr>
          <p:cNvPr id="13" name="组合 12"/>
          <p:cNvGrpSpPr/>
          <p:nvPr/>
        </p:nvGrpSpPr>
        <p:grpSpPr>
          <a:xfrm>
            <a:off x="4674397" y="212683"/>
            <a:ext cx="2843206" cy="1044084"/>
            <a:chOff x="4301680" y="212683"/>
            <a:chExt cx="2843206" cy="1044084"/>
          </a:xfrm>
        </p:grpSpPr>
        <p:pic>
          <p:nvPicPr>
            <p:cNvPr id="14"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110" y="1121654"/>
            <a:ext cx="3802793" cy="4601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65236" y="4197457"/>
            <a:ext cx="7872967" cy="1384995"/>
          </a:xfrm>
          <a:prstGeom prst="rect">
            <a:avLst/>
          </a:prstGeom>
          <a:ln>
            <a:noFill/>
          </a:ln>
        </p:spPr>
        <p:txBody>
          <a:bodyPr wrap="square">
            <a:spAutoFit/>
          </a:bodyPr>
          <a:lstStyle/>
          <a:p>
            <a:pPr>
              <a:lnSpc>
                <a:spcPct val="150000"/>
              </a:lnSpc>
              <a:buClr>
                <a:srgbClr val="C00000"/>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除夕守岁是最重要的年俗活动之一，守岁之俗由来已久。最早记载见于西晋周处的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风土志</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：除夕之夜，各相与赠送，称为“馈岁”；酒食相邀，称为“别岁”；长幼聚饮，祝颂完备，称为“分岁”；大家终夜不眠，以待天明，称曰“守岁”。自汉代以来，新旧年交替的时刻一般为夜半时分</a:t>
            </a:r>
          </a:p>
        </p:txBody>
      </p:sp>
      <p:sp>
        <p:nvSpPr>
          <p:cNvPr id="6" name="矩形 5"/>
          <p:cNvSpPr/>
          <p:nvPr/>
        </p:nvSpPr>
        <p:spPr>
          <a:xfrm>
            <a:off x="1846186" y="1868067"/>
            <a:ext cx="7872968" cy="1708160"/>
          </a:xfrm>
          <a:prstGeom prst="rect">
            <a:avLst/>
          </a:prstGeom>
          <a:ln>
            <a:noFill/>
          </a:ln>
        </p:spPr>
        <p:txBody>
          <a:bodyPr wrap="square">
            <a:spAutoFit/>
          </a:bodyPr>
          <a:lstStyle/>
          <a:p>
            <a:pPr>
              <a:lnSpc>
                <a:spcPct val="150000"/>
              </a:lnSpc>
              <a:buClr>
                <a:srgbClr val="C00000"/>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“腊月二十四，掸尘扫房子” ，据</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吕氏春秋</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记载，中国在尧舜时代就有春节扫尘的风俗。按民间的说法：因“尘”与“陈”谐音，新春扫尘有“除陈布新”的涵义，其用意是要把一切穷运、晦气统统扫出门。每逢春节来临，家家户户都要打扫环境，清洗各种器具，拆洗被褥窗帘，洒扫六闾庭院，掸拂尘垢蛛网，疏浚明渠暗沟。到处洋溢着欢欢喜喜搞卫生、干干净净迎新春的欢乐气氛。</a:t>
            </a:r>
          </a:p>
        </p:txBody>
      </p:sp>
      <p:sp>
        <p:nvSpPr>
          <p:cNvPr id="4" name="矩形 3"/>
          <p:cNvSpPr/>
          <p:nvPr/>
        </p:nvSpPr>
        <p:spPr>
          <a:xfrm>
            <a:off x="1865402" y="1375624"/>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扫尘</a:t>
            </a:r>
          </a:p>
        </p:txBody>
      </p:sp>
      <p:sp>
        <p:nvSpPr>
          <p:cNvPr id="5" name="矩形 4"/>
          <p:cNvSpPr/>
          <p:nvPr/>
        </p:nvSpPr>
        <p:spPr>
          <a:xfrm>
            <a:off x="1827302" y="3762164"/>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守岁</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35" y="4227815"/>
            <a:ext cx="1977245" cy="2501821"/>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276" y="5250861"/>
            <a:ext cx="1347337" cy="1704794"/>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3970" y="3649925"/>
            <a:ext cx="947155" cy="1198442"/>
          </a:xfrm>
          <a:prstGeom prst="rect">
            <a:avLst/>
          </a:prstGeom>
        </p:spPr>
      </p:pic>
      <p:grpSp>
        <p:nvGrpSpPr>
          <p:cNvPr id="17" name="组合 16"/>
          <p:cNvGrpSpPr/>
          <p:nvPr/>
        </p:nvGrpSpPr>
        <p:grpSpPr>
          <a:xfrm>
            <a:off x="4674397" y="212683"/>
            <a:ext cx="2843206" cy="1044084"/>
            <a:chOff x="4301680" y="212683"/>
            <a:chExt cx="2843206" cy="1044084"/>
          </a:xfrm>
        </p:grpSpPr>
        <p:pic>
          <p:nvPicPr>
            <p:cNvPr id="18"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cxnSp>
        <p:nvCxnSpPr>
          <p:cNvPr id="8" name="直接连接符 7"/>
          <p:cNvCxnSpPr/>
          <p:nvPr/>
        </p:nvCxnSpPr>
        <p:spPr>
          <a:xfrm>
            <a:off x="1865402" y="3676650"/>
            <a:ext cx="77189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56438" y="2076566"/>
            <a:ext cx="4412682" cy="2962734"/>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放爆竹可以创造出喜庆热闹的气氛，是节日的一种娱乐活动，可以给人们带来欢愉和吉利。随着时间的推移，爆竹的应用越来越广泛，品种花色也日见繁多，每逢重大节日及喜事庆典，及婚嫁、建房、开业等，都要燃放爆竹以示庆贺，图个吉利。湖南浏阳，广东佛山和东尧，江西的宜春和萍乡、浙江温州等地区是中国的花炮之乡</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生产的爆竹花色多，品质高，不仅畅销全国，而且还远销世界。</a:t>
            </a:r>
          </a:p>
        </p:txBody>
      </p:sp>
      <p:sp>
        <p:nvSpPr>
          <p:cNvPr id="4" name="矩形 3"/>
          <p:cNvSpPr/>
          <p:nvPr/>
        </p:nvSpPr>
        <p:spPr>
          <a:xfrm>
            <a:off x="1873818" y="1584082"/>
            <a:ext cx="1107996"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燃爆竹</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443" y="4228581"/>
            <a:ext cx="3044277" cy="385194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380" y="3977398"/>
            <a:ext cx="4227239" cy="534875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927" y="5574021"/>
            <a:ext cx="892557" cy="1129358"/>
          </a:xfrm>
          <a:prstGeom prst="rect">
            <a:avLst/>
          </a:prstGeom>
        </p:spPr>
      </p:pic>
      <p:grpSp>
        <p:nvGrpSpPr>
          <p:cNvPr id="11" name="组合 10"/>
          <p:cNvGrpSpPr/>
          <p:nvPr/>
        </p:nvGrpSpPr>
        <p:grpSpPr>
          <a:xfrm>
            <a:off x="4674397" y="212683"/>
            <a:ext cx="2843206" cy="1044084"/>
            <a:chOff x="4301680" y="212683"/>
            <a:chExt cx="2843206" cy="1044084"/>
          </a:xfrm>
        </p:grpSpPr>
        <p:pic>
          <p:nvPicPr>
            <p:cNvPr id="12"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grpSp>
        <p:nvGrpSpPr>
          <p:cNvPr id="17" name="组合 16"/>
          <p:cNvGrpSpPr/>
          <p:nvPr/>
        </p:nvGrpSpPr>
        <p:grpSpPr>
          <a:xfrm>
            <a:off x="6797864" y="1701436"/>
            <a:ext cx="3324198" cy="3756008"/>
            <a:chOff x="7676615" y="2244849"/>
            <a:chExt cx="2306516" cy="2606130"/>
          </a:xfrm>
        </p:grpSpPr>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0360" y="2321049"/>
              <a:ext cx="1572771" cy="2368301"/>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6615" y="2244849"/>
              <a:ext cx="1210589" cy="260613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301" y="266637"/>
            <a:ext cx="5599399" cy="5483896"/>
          </a:xfrm>
          <a:prstGeom prst="rect">
            <a:avLst/>
          </a:prstGeom>
        </p:spPr>
      </p:pic>
      <p:sp>
        <p:nvSpPr>
          <p:cNvPr id="15" name="矩形 14"/>
          <p:cNvSpPr/>
          <p:nvPr/>
        </p:nvSpPr>
        <p:spPr>
          <a:xfrm>
            <a:off x="4776307"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节日活动</a:t>
            </a:r>
          </a:p>
        </p:txBody>
      </p:sp>
      <p:sp>
        <p:nvSpPr>
          <p:cNvPr id="16" name="文本框 15"/>
          <p:cNvSpPr txBox="1"/>
          <p:nvPr/>
        </p:nvSpPr>
        <p:spPr>
          <a:xfrm>
            <a:off x="6007950" y="2162944"/>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03</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662766"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062" y="4194882"/>
            <a:ext cx="2843206" cy="359752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539" y="3834329"/>
            <a:ext cx="998672" cy="12636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2536" y="1304925"/>
            <a:ext cx="4248150" cy="4248150"/>
          </a:xfrm>
          <a:prstGeom prst="rect">
            <a:avLst/>
          </a:prstGeom>
        </p:spPr>
      </p:pic>
      <p:sp>
        <p:nvSpPr>
          <p:cNvPr id="2" name="矩形 1"/>
          <p:cNvSpPr/>
          <p:nvPr/>
        </p:nvSpPr>
        <p:spPr>
          <a:xfrm>
            <a:off x="4787245" y="2438052"/>
            <a:ext cx="5268688"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腊月二十三或二十四又称“小年”，是民间祭灶的日子。民谣中“二十三，糖瓜粘”指的即是每年腊月二十三或二十四日的祭灶。有所谓“官三民四船家五”的说法，也就是官府在腊月二十三日，一般民家在二十四日，水上人家则为二十五日举行祭灶。小年是整个春节庆祝活动的开始和伏笔，其主要活动有两项：扫年和祭灶。除此之外，还有吃灶糖的习俗，有的地方还要吃火烧、吃糖糕、油饼，喝豆腐汤。</a:t>
            </a:r>
          </a:p>
        </p:txBody>
      </p:sp>
      <p:sp>
        <p:nvSpPr>
          <p:cNvPr id="6" name="矩形 5"/>
          <p:cNvSpPr/>
          <p:nvPr/>
        </p:nvSpPr>
        <p:spPr>
          <a:xfrm>
            <a:off x="4787245" y="1926559"/>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小年</a:t>
            </a: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479" y="3530957"/>
            <a:ext cx="1977245" cy="250182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0878" y="5428031"/>
            <a:ext cx="1347337" cy="1704794"/>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4845" y="4641276"/>
            <a:ext cx="947155" cy="1198442"/>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8253" y="1730166"/>
            <a:ext cx="559458" cy="707886"/>
          </a:xfrm>
          <a:prstGeom prst="rect">
            <a:avLst/>
          </a:prstGeom>
        </p:spPr>
      </p:pic>
      <p:grpSp>
        <p:nvGrpSpPr>
          <p:cNvPr id="4" name="组合 3"/>
          <p:cNvGrpSpPr/>
          <p:nvPr/>
        </p:nvGrpSpPr>
        <p:grpSpPr>
          <a:xfrm>
            <a:off x="4674397" y="212683"/>
            <a:ext cx="2843206" cy="1044084"/>
            <a:chOff x="4301680" y="212683"/>
            <a:chExt cx="2843206" cy="1044084"/>
          </a:xfrm>
        </p:grpSpPr>
        <p:sp>
          <p:nvSpPr>
            <p:cNvPr id="5" name="矩形 4"/>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节日活动</a:t>
              </a:r>
            </a:p>
          </p:txBody>
        </p:sp>
        <p:pic>
          <p:nvPicPr>
            <p:cNvPr id="20" name="Picture 2" descr="边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0852" y="2295084"/>
            <a:ext cx="6435857"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每年农历腊月的最后一天的晚上，农历年的最后一天（月大为</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30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日，月小</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29</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日），称   之为“除夕”。它与春节（正月初一）首尾相连，是人们辞旧迎新的日子。由于农历大月有三十天、小月只有二十九天，所以除夕的日期也就有廿九、三十的不同了。但是这一天常常不论是二十九还是三十，习惯上都被称为“大年三十”。除夕晚上全家人团圆吃年夜饭，年夜饭以后有发压岁钱和熬年夜的习俗、周、秦时期每年将尽的时候，皇宫里要举行“大傩”的仪式，击鼓驱逐疫疠之鬼，称为“逐除”，后又称除夕的前一天为小除，即小年夜；除夕为大除，即大年夜。</a:t>
            </a:r>
          </a:p>
        </p:txBody>
      </p:sp>
      <p:sp>
        <p:nvSpPr>
          <p:cNvPr id="10" name="矩形 9"/>
          <p:cNvSpPr/>
          <p:nvPr/>
        </p:nvSpPr>
        <p:spPr>
          <a:xfrm>
            <a:off x="1530851" y="1749201"/>
            <a:ext cx="6435857" cy="33595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5126" y="1860103"/>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除夕</a:t>
            </a:r>
          </a:p>
        </p:txBody>
      </p:sp>
      <p:grpSp>
        <p:nvGrpSpPr>
          <p:cNvPr id="8" name="组合 7"/>
          <p:cNvGrpSpPr/>
          <p:nvPr/>
        </p:nvGrpSpPr>
        <p:grpSpPr>
          <a:xfrm>
            <a:off x="4301680" y="212683"/>
            <a:ext cx="2843206" cy="1044084"/>
            <a:chOff x="4301680" y="212683"/>
            <a:chExt cx="2843206" cy="1044084"/>
          </a:xfrm>
        </p:grpSpPr>
        <p:pic>
          <p:nvPicPr>
            <p:cNvPr id="11" name="Picture 2" descr="边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1538" y="2244953"/>
            <a:ext cx="5333523" cy="4133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81686" y="2428135"/>
            <a:ext cx="5578397" cy="2354491"/>
          </a:xfrm>
          <a:prstGeom prst="rect">
            <a:avLst/>
          </a:prstGeom>
        </p:spPr>
        <p:txBody>
          <a:bodyPr wrap="square">
            <a:spAutoFit/>
          </a:bodyPr>
          <a:lstStyle/>
          <a:p>
            <a:pPr>
              <a:lnSpc>
                <a:spcPct val="150000"/>
              </a:lnSpc>
              <a:buClr>
                <a:srgbClr val="F3D475"/>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压岁钱</a:t>
            </a:r>
          </a:p>
          <a:p>
            <a:pPr>
              <a:lnSpc>
                <a:spcPct val="150000"/>
              </a:lnSpc>
              <a:buClr>
                <a:srgbClr val="F3D475"/>
              </a:buClr>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一是“鸡日”，原名“元旦”，“元”的本意为“头”，后引申为“开始”。这一天是一年的头一天，春季的头一天，正月的头一天，所以称为“三元”；因为这一天还是岁之朝，月之朝，日之朝，所以又称“三朝”；又因为它是第一个朔日，所以又称“元朔”，正月初一还有上日、正朝、三朔、三始等别称，意即年、月、日三者的开始。</a:t>
            </a:r>
          </a:p>
        </p:txBody>
      </p:sp>
      <p:sp>
        <p:nvSpPr>
          <p:cNvPr id="4" name="矩形 3"/>
          <p:cNvSpPr/>
          <p:nvPr/>
        </p:nvSpPr>
        <p:spPr>
          <a:xfrm>
            <a:off x="4854470" y="1991818"/>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正月初一</a:t>
            </a:r>
          </a:p>
        </p:txBody>
      </p:sp>
      <p:sp>
        <p:nvSpPr>
          <p:cNvPr id="7" name="矩形 6"/>
          <p:cNvSpPr/>
          <p:nvPr/>
        </p:nvSpPr>
        <p:spPr>
          <a:xfrm>
            <a:off x="4633500" y="1897745"/>
            <a:ext cx="5826583" cy="31445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79" y="3721457"/>
            <a:ext cx="1977245" cy="250182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076" y="5210356"/>
            <a:ext cx="1347337" cy="1704794"/>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194" y="4592085"/>
            <a:ext cx="947155" cy="1198442"/>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3816" y="5230184"/>
            <a:ext cx="622987" cy="788270"/>
          </a:xfrm>
          <a:prstGeom prst="rect">
            <a:avLst/>
          </a:prstGeom>
        </p:spPr>
      </p:pic>
      <p:grpSp>
        <p:nvGrpSpPr>
          <p:cNvPr id="15" name="组合 14"/>
          <p:cNvGrpSpPr/>
          <p:nvPr/>
        </p:nvGrpSpPr>
        <p:grpSpPr>
          <a:xfrm>
            <a:off x="4674397" y="212683"/>
            <a:ext cx="2843206" cy="1044084"/>
            <a:chOff x="4301680" y="212683"/>
            <a:chExt cx="2843206" cy="1044084"/>
          </a:xfrm>
        </p:grpSpPr>
        <p:pic>
          <p:nvPicPr>
            <p:cNvPr id="16"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90" y="1358724"/>
            <a:ext cx="4860762" cy="4860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4939" y="2312927"/>
            <a:ext cx="4953166" cy="2613023"/>
          </a:xfrm>
          <a:prstGeom prst="rect">
            <a:avLst/>
          </a:prstGeom>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回娘家</a:t>
            </a: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正月初二是“狗日”，这一天</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北方地区为正月初三</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嫁出去的女儿们便纷纷带着丈夫、儿女回娘家拜年。女儿回娘家，必备办一大袋的饼干、糖果，由母亲分送邻里乡亲，一如过年的情景。如果家中有多个女儿的，而这些女儿又不在同一天归来，那么，就要来一个分一次，礼物颇薄，四块饼干而已。然而，它反映的情意却甚浓，真正的是“礼轻情意重”，它表达了姑娘对乡亲的切切思念。</a:t>
            </a:r>
          </a:p>
        </p:txBody>
      </p:sp>
      <p:sp>
        <p:nvSpPr>
          <p:cNvPr id="3" name="矩形 2"/>
          <p:cNvSpPr/>
          <p:nvPr/>
        </p:nvSpPr>
        <p:spPr>
          <a:xfrm>
            <a:off x="5031968" y="1735397"/>
            <a:ext cx="1415772" cy="577530"/>
          </a:xfrm>
          <a:prstGeom prst="rect">
            <a:avLst/>
          </a:prstGeom>
          <a:noFill/>
          <a:ln w="19050">
            <a:noFill/>
          </a:ln>
        </p:spPr>
        <p:txBody>
          <a:bodyPr wrap="none">
            <a:spAutoFit/>
          </a:bodyPr>
          <a:lstStyle/>
          <a:p>
            <a:pPr>
              <a:lnSpc>
                <a:spcPct val="15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正月初二</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25" y="3264257"/>
            <a:ext cx="1977245" cy="2501821"/>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289" y="5210356"/>
            <a:ext cx="1347337" cy="1704794"/>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367" y="5278776"/>
            <a:ext cx="947155" cy="1198442"/>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9139" y="4199965"/>
            <a:ext cx="573762" cy="725985"/>
          </a:xfrm>
          <a:prstGeom prst="rect">
            <a:avLst/>
          </a:prstGeom>
        </p:spPr>
      </p:pic>
      <p:grpSp>
        <p:nvGrpSpPr>
          <p:cNvPr id="21" name="组合 20"/>
          <p:cNvGrpSpPr/>
          <p:nvPr/>
        </p:nvGrpSpPr>
        <p:grpSpPr>
          <a:xfrm>
            <a:off x="4674397" y="212683"/>
            <a:ext cx="2843206" cy="1044084"/>
            <a:chOff x="4301680" y="212683"/>
            <a:chExt cx="2843206" cy="1044084"/>
          </a:xfrm>
        </p:grpSpPr>
        <p:pic>
          <p:nvPicPr>
            <p:cNvPr id="22"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25" name="图片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6544" y="1128060"/>
            <a:ext cx="3802793" cy="4601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354" y="1412998"/>
            <a:ext cx="3326154" cy="3257543"/>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624" y="1260598"/>
            <a:ext cx="747310" cy="945575"/>
          </a:xfrm>
          <a:prstGeom prst="rect">
            <a:avLst/>
          </a:prstGeom>
        </p:spPr>
      </p:pic>
      <p:sp>
        <p:nvSpPr>
          <p:cNvPr id="2" name="文本框 1"/>
          <p:cNvSpPr txBox="1"/>
          <p:nvPr/>
        </p:nvSpPr>
        <p:spPr>
          <a:xfrm>
            <a:off x="2617868" y="2603212"/>
            <a:ext cx="1877437" cy="1015663"/>
          </a:xfrm>
          <a:prstGeom prst="rect">
            <a:avLst/>
          </a:prstGeom>
          <a:ln w="19050">
            <a:noFill/>
          </a:ln>
        </p:spPr>
        <p:txBody>
          <a:bodyPr vert="horz" wrap="none">
            <a:spAutoFit/>
          </a:bodyPr>
          <a:lstStyle>
            <a:defPPr>
              <a:defRPr lang="en-US"/>
            </a:defPPr>
            <a:lvl1pPr>
              <a:defRPr sz="8800" b="1" spc="600">
                <a:solidFill>
                  <a:srgbClr val="B92E32"/>
                </a:solidFill>
                <a:latin typeface="站酷酷黑" panose="02010600030101010101" pitchFamily="2" charset="-122"/>
                <a:ea typeface="站酷酷黑" panose="02010600030101010101" pitchFamily="2" charset="-122"/>
              </a:defRPr>
            </a:lvl1pPr>
          </a:lstStyle>
          <a:p>
            <a:r>
              <a:rPr lang="zh-CN" altLang="en-US" sz="6000" dirty="0">
                <a:solidFill>
                  <a:srgbClr val="CB0101"/>
                </a:solidFill>
                <a:latin typeface="站酷快乐体" panose="02010600030101010101" pitchFamily="2" charset="-122"/>
                <a:ea typeface="站酷快乐体" panose="02010600030101010101" pitchFamily="2" charset="-122"/>
              </a:rPr>
              <a:t>目录</a:t>
            </a:r>
          </a:p>
        </p:txBody>
      </p:sp>
      <p:sp>
        <p:nvSpPr>
          <p:cNvPr id="13" name="矩形 12"/>
          <p:cNvSpPr/>
          <p:nvPr/>
        </p:nvSpPr>
        <p:spPr>
          <a:xfrm>
            <a:off x="6967748" y="1483823"/>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历史发展</a:t>
            </a:r>
          </a:p>
        </p:txBody>
      </p:sp>
      <p:sp>
        <p:nvSpPr>
          <p:cNvPr id="9" name="文本框 8"/>
          <p:cNvSpPr txBox="1"/>
          <p:nvPr/>
        </p:nvSpPr>
        <p:spPr>
          <a:xfrm>
            <a:off x="5844084" y="1483823"/>
            <a:ext cx="672850"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01</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sp>
        <p:nvSpPr>
          <p:cNvPr id="15" name="矩形 14"/>
          <p:cNvSpPr/>
          <p:nvPr/>
        </p:nvSpPr>
        <p:spPr>
          <a:xfrm>
            <a:off x="6967748" y="3252127"/>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节日活动</a:t>
            </a:r>
          </a:p>
        </p:txBody>
      </p:sp>
      <p:sp>
        <p:nvSpPr>
          <p:cNvPr id="25" name="文本框 24"/>
          <p:cNvSpPr txBox="1"/>
          <p:nvPr/>
        </p:nvSpPr>
        <p:spPr>
          <a:xfrm>
            <a:off x="5844084" y="3252127"/>
            <a:ext cx="673135"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03</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sp>
        <p:nvSpPr>
          <p:cNvPr id="14" name="矩形 13"/>
          <p:cNvSpPr/>
          <p:nvPr/>
        </p:nvSpPr>
        <p:spPr>
          <a:xfrm>
            <a:off x="6967748" y="2367975"/>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风俗习惯</a:t>
            </a:r>
          </a:p>
        </p:txBody>
      </p:sp>
      <p:sp>
        <p:nvSpPr>
          <p:cNvPr id="26" name="文本框 25"/>
          <p:cNvSpPr txBox="1"/>
          <p:nvPr/>
        </p:nvSpPr>
        <p:spPr>
          <a:xfrm>
            <a:off x="5844084" y="2367975"/>
            <a:ext cx="672850"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02</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sp>
        <p:nvSpPr>
          <p:cNvPr id="16" name="矩形 15"/>
          <p:cNvSpPr/>
          <p:nvPr/>
        </p:nvSpPr>
        <p:spPr>
          <a:xfrm>
            <a:off x="6967748" y="4136279"/>
            <a:ext cx="1832553" cy="584775"/>
          </a:xfrm>
          <a:prstGeom prst="rect">
            <a:avLst/>
          </a:prstGeom>
          <a:noFill/>
          <a:ln>
            <a:solidFill>
              <a:srgbClr val="C00000"/>
            </a:solidFill>
          </a:ln>
        </p:spPr>
        <p:txBody>
          <a:bodyPr wrap="none">
            <a:spAutoFit/>
          </a:bodyPr>
          <a:lstStyle/>
          <a:p>
            <a:r>
              <a:rPr lang="zh-CN" altLang="en-US" sz="3200" b="1" dirty="0">
                <a:solidFill>
                  <a:srgbClr val="CB0101"/>
                </a:solidFill>
                <a:latin typeface="站酷快乐体" panose="02010600030101010101" pitchFamily="2" charset="-122"/>
                <a:ea typeface="站酷快乐体" panose="02010600030101010101" pitchFamily="2" charset="-122"/>
              </a:rPr>
              <a:t>节令食品</a:t>
            </a:r>
          </a:p>
        </p:txBody>
      </p:sp>
      <p:sp>
        <p:nvSpPr>
          <p:cNvPr id="27" name="文本框 26"/>
          <p:cNvSpPr txBox="1"/>
          <p:nvPr/>
        </p:nvSpPr>
        <p:spPr>
          <a:xfrm>
            <a:off x="5844084" y="4136279"/>
            <a:ext cx="672850" cy="584775"/>
          </a:xfrm>
          <a:prstGeom prst="rect">
            <a:avLst/>
          </a:prstGeom>
          <a:solidFill>
            <a:srgbClr val="CD0000"/>
          </a:solidFill>
        </p:spPr>
        <p:txBody>
          <a:bodyPr wrap="square" rtlCol="0">
            <a:spAutoFit/>
          </a:bodyPr>
          <a:lstStyle/>
          <a:p>
            <a:r>
              <a:rPr lang="en-US" altLang="zh-CN" sz="3200" dirty="0">
                <a:solidFill>
                  <a:schemeClr val="bg1"/>
                </a:solidFill>
                <a:latin typeface="郑庆科黄油体Regular" panose="02000603000000000000" pitchFamily="2" charset="-122"/>
                <a:ea typeface="郑庆科黄油体Regular" panose="02000603000000000000" pitchFamily="2" charset="-122"/>
              </a:rPr>
              <a:t>04</a:t>
            </a:r>
            <a:endParaRPr lang="zh-CN" altLang="en-US" sz="3200" dirty="0">
              <a:solidFill>
                <a:schemeClr val="bg1"/>
              </a:solidFill>
              <a:latin typeface="郑庆科黄油体Regular" panose="02000603000000000000" pitchFamily="2" charset="-122"/>
              <a:ea typeface="郑庆科黄油体Regular" panose="02000603000000000000" pitchFamily="2"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481" y="3777275"/>
            <a:ext cx="2268859" cy="2870803"/>
          </a:xfrm>
          <a:prstGeom prst="rect">
            <a:avLst/>
          </a:prstGeom>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71" y="4369039"/>
            <a:ext cx="3390862" cy="4290481"/>
          </a:xfrm>
          <a:prstGeom prst="rect">
            <a:avLst/>
          </a:prstGeom>
        </p:spPr>
      </p:pic>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364" y="4975784"/>
            <a:ext cx="2113719" cy="2674503"/>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9" grpId="0" animBg="1"/>
      <p:bldP spid="15" grpId="0" animBg="1"/>
      <p:bldP spid="25" grpId="0" animBg="1"/>
      <p:bldP spid="14" grpId="0" animBg="1"/>
      <p:bldP spid="26" grpId="0" animBg="1"/>
      <p:bldP spid="1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19982" y="2765484"/>
            <a:ext cx="2804010" cy="1993238"/>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正月初四是女娲造羊的日子，故称“羊日”。在这一天里，人们不能杀羊，如果天气好，则意味着这一年里，羊会养得很好，养羊的人家会有个好收成。</a:t>
            </a:r>
          </a:p>
        </p:txBody>
      </p:sp>
      <p:sp>
        <p:nvSpPr>
          <p:cNvPr id="3" name="矩形 2"/>
          <p:cNvSpPr/>
          <p:nvPr/>
        </p:nvSpPr>
        <p:spPr>
          <a:xfrm>
            <a:off x="1440890" y="2139691"/>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正月初三</a:t>
            </a:r>
          </a:p>
        </p:txBody>
      </p:sp>
      <p:sp>
        <p:nvSpPr>
          <p:cNvPr id="4" name="矩形 3"/>
          <p:cNvSpPr/>
          <p:nvPr/>
        </p:nvSpPr>
        <p:spPr>
          <a:xfrm>
            <a:off x="7680402" y="2132156"/>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正月初四</a:t>
            </a:r>
          </a:p>
        </p:txBody>
      </p:sp>
      <p:sp>
        <p:nvSpPr>
          <p:cNvPr id="6" name="矩形 5"/>
          <p:cNvSpPr/>
          <p:nvPr/>
        </p:nvSpPr>
        <p:spPr>
          <a:xfrm>
            <a:off x="1574240" y="2771203"/>
            <a:ext cx="2804010" cy="1993238"/>
          </a:xfrm>
          <a:prstGeom prst="rect">
            <a:avLst/>
          </a:prstGeom>
          <a:ln>
            <a:solidFill>
              <a:srgbClr val="C00000"/>
            </a:solidFill>
          </a:ln>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正月初三是女娲造猪的日子，故称“猪日”，在这一天里，人们习惯不杀猪，如果当日天气好，则当年的猪会长得膘肥体壮，主人家自然喜上眉梢。</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74" y="4062855"/>
            <a:ext cx="2209066" cy="2795145"/>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703" y="4968922"/>
            <a:ext cx="1658593" cy="2098628"/>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0054" y="3087936"/>
            <a:ext cx="947155" cy="1198442"/>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331" y="1744459"/>
            <a:ext cx="520470" cy="658554"/>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2833" y="1500196"/>
            <a:ext cx="748620" cy="947234"/>
          </a:xfrm>
          <a:prstGeom prst="rect">
            <a:avLst/>
          </a:prstGeom>
        </p:spPr>
      </p:pic>
      <p:grpSp>
        <p:nvGrpSpPr>
          <p:cNvPr id="12" name="组合 11"/>
          <p:cNvGrpSpPr/>
          <p:nvPr/>
        </p:nvGrpSpPr>
        <p:grpSpPr>
          <a:xfrm>
            <a:off x="4674397" y="212683"/>
            <a:ext cx="2843206" cy="1044084"/>
            <a:chOff x="4301680" y="212683"/>
            <a:chExt cx="2843206" cy="1044084"/>
          </a:xfrm>
        </p:grpSpPr>
        <p:pic>
          <p:nvPicPr>
            <p:cNvPr id="13"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风俗习惯</a:t>
              </a:r>
            </a:p>
          </p:txBody>
        </p:sp>
      </p:grpSp>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456799"/>
            <a:ext cx="1210589" cy="260613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4397" y="1889078"/>
            <a:ext cx="3316664" cy="33166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301" y="266637"/>
            <a:ext cx="5599399" cy="5483896"/>
          </a:xfrm>
          <a:prstGeom prst="rect">
            <a:avLst/>
          </a:prstGeom>
        </p:spPr>
      </p:pic>
      <p:sp>
        <p:nvSpPr>
          <p:cNvPr id="15" name="矩形 14"/>
          <p:cNvSpPr/>
          <p:nvPr/>
        </p:nvSpPr>
        <p:spPr>
          <a:xfrm>
            <a:off x="4760542"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节令食品</a:t>
            </a:r>
          </a:p>
        </p:txBody>
      </p:sp>
      <p:sp>
        <p:nvSpPr>
          <p:cNvPr id="16" name="文本框 15"/>
          <p:cNvSpPr txBox="1"/>
          <p:nvPr/>
        </p:nvSpPr>
        <p:spPr>
          <a:xfrm>
            <a:off x="6020113" y="2208098"/>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04</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741594"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062" y="4194882"/>
            <a:ext cx="2843206" cy="359752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539" y="3834329"/>
            <a:ext cx="998672" cy="12636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06954" y="1963786"/>
            <a:ext cx="5127144" cy="3647152"/>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腊八节”这一天在中国民间有吃腊八粥的习俗。喝腊八粥在中国已有千年历史，腊八粥又称“大家饭”，是纪念民族英雄岳飞的一种节日食俗。腊，在远古时代本是一种祭礼的名称，夏朝称“清祀”，殷商称“嘉平”，周朝时改称“腊”。“腊”是从“猎”字演变而来，故“腊”“猎”相通。因为一岁之终，农作物已收晒完毕，农闲了，人们便到野外猎取禽兽，用来祭祖先、敬百神，以祈福求寿、避灾迎祥，称之为“腊祭”。先秦的腊日在冬至后的第三个戌日。中国喝腊八粥的历史，已有一千多年，目前见到的最早文字记载是宋代孟元老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东京梦华录</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5566940" y="1424866"/>
            <a:ext cx="1107996"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腊八粥</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2280" y="4475978"/>
            <a:ext cx="2785197" cy="3524128"/>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035" y="5059824"/>
            <a:ext cx="1385466" cy="175303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938" y="5782977"/>
            <a:ext cx="692733" cy="876519"/>
          </a:xfrm>
          <a:prstGeom prst="rect">
            <a:avLst/>
          </a:prstGeom>
        </p:spPr>
      </p:pic>
      <p:grpSp>
        <p:nvGrpSpPr>
          <p:cNvPr id="5" name="组合 4"/>
          <p:cNvGrpSpPr/>
          <p:nvPr/>
        </p:nvGrpSpPr>
        <p:grpSpPr>
          <a:xfrm>
            <a:off x="4674397" y="212683"/>
            <a:ext cx="2843206" cy="1044084"/>
            <a:chOff x="4301680" y="212683"/>
            <a:chExt cx="2843206" cy="1044084"/>
          </a:xfrm>
        </p:grpSpPr>
        <p:sp>
          <p:nvSpPr>
            <p:cNvPr id="4" name="矩形 3"/>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节令食品</a:t>
              </a:r>
            </a:p>
          </p:txBody>
        </p:sp>
        <p:pic>
          <p:nvPicPr>
            <p:cNvPr id="12"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93181" y="1888"/>
            <a:ext cx="3004963" cy="3252547"/>
          </a:xfrm>
          <a:prstGeom prst="rect">
            <a:avLst/>
          </a:prstGeom>
        </p:spPr>
      </p:pic>
      <p:pic>
        <p:nvPicPr>
          <p:cNvPr id="16" name="图片 15"/>
          <p:cNvPicPr>
            <a:picLocks noChangeAspect="1"/>
          </p:cNvPicPr>
          <p:nvPr/>
        </p:nvPicPr>
        <p:blipFill>
          <a:blip r:embed="rId7"/>
          <a:stretch>
            <a:fillRect/>
          </a:stretch>
        </p:blipFill>
        <p:spPr>
          <a:xfrm>
            <a:off x="1956778" y="2498443"/>
            <a:ext cx="3644796" cy="24298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0771" y="2028907"/>
            <a:ext cx="5131010" cy="267765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春节吃年糕，“义取年胜年，籍以祈岁稔。”寓意万事如意年年高。年糕的种类有：北方有白糕饦、黄米糕；江南有水磨年糕；西南有糯粑粑；台湾有红龟糕。汉代杨雄的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方言</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一书中就已有“糕”的称谓，魏晋南北朝时已流行。贾思勰</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齐民要术</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记载了制做方法。</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明、清时，是糕已发展成市面上一种常年供应的小食，并有南北风味之别。北方年糕有蒸、炸二种，南方年糕除蒸、炸外，尚有片炒、汤煮诸法。</a:t>
            </a:r>
          </a:p>
        </p:txBody>
      </p:sp>
      <p:sp>
        <p:nvSpPr>
          <p:cNvPr id="3" name="矩形 2"/>
          <p:cNvSpPr/>
          <p:nvPr/>
        </p:nvSpPr>
        <p:spPr>
          <a:xfrm>
            <a:off x="1297669" y="1456443"/>
            <a:ext cx="1159298" cy="572464"/>
          </a:xfrm>
          <a:prstGeom prst="rect">
            <a:avLst/>
          </a:prstGeom>
          <a:noFill/>
          <a:ln w="19050">
            <a:noFill/>
          </a:ln>
        </p:spPr>
        <p:txBody>
          <a:bodyPr wrap="squar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年糕</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808" y="4462924"/>
            <a:ext cx="2785197" cy="3524128"/>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355" y="4937656"/>
            <a:ext cx="1611126" cy="2038569"/>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25" y="1096738"/>
            <a:ext cx="648124" cy="820076"/>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82" y="4078514"/>
            <a:ext cx="1039242" cy="1314961"/>
          </a:xfrm>
          <a:prstGeom prst="rect">
            <a:avLst/>
          </a:prstGeom>
        </p:spPr>
      </p:pic>
      <p:grpSp>
        <p:nvGrpSpPr>
          <p:cNvPr id="16" name="组合 15"/>
          <p:cNvGrpSpPr/>
          <p:nvPr/>
        </p:nvGrpSpPr>
        <p:grpSpPr>
          <a:xfrm>
            <a:off x="4674397" y="212683"/>
            <a:ext cx="2843206" cy="1044084"/>
            <a:chOff x="4301680" y="212683"/>
            <a:chExt cx="2843206" cy="1044084"/>
          </a:xfrm>
        </p:grpSpPr>
        <p:sp>
          <p:nvSpPr>
            <p:cNvPr id="17" name="矩形 16"/>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节令食品</a:t>
              </a:r>
            </a:p>
          </p:txBody>
        </p:sp>
        <p:pic>
          <p:nvPicPr>
            <p:cNvPr id="18"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5" name="图片 4"/>
          <p:cNvPicPr>
            <a:picLocks noChangeAspect="1"/>
          </p:cNvPicPr>
          <p:nvPr/>
        </p:nvPicPr>
        <p:blipFill>
          <a:blip r:embed="rId6"/>
          <a:stretch>
            <a:fillRect/>
          </a:stretch>
        </p:blipFill>
        <p:spPr>
          <a:xfrm>
            <a:off x="6451098" y="2131060"/>
            <a:ext cx="3724573" cy="247334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26668" y="2380508"/>
            <a:ext cx="5355581" cy="267765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北方年夜饭有吃饺子的传统，但各地吃饺子的习俗亦不相同，有的地方除夕之夜吃饺子，有的地方初一吃饺子，北方一些山区还有初一到初五每天早上吃饺子的习俗。</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吃饺子是表达人们辞旧迎新之际祈福求吉愿望的特有方式。按照中国古代记时法，晚上</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时到第二天凌晨</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时为子时。“交子”即新年与旧年相交的时刻。饺子就意味着更岁交子，过春节吃饺子被认为是大吉大利。另外饺子形状像元宝，包饺子意味着包住福运，吃饺子象征生活富裕。</a:t>
            </a:r>
          </a:p>
        </p:txBody>
      </p:sp>
      <p:sp>
        <p:nvSpPr>
          <p:cNvPr id="3" name="矩形 2"/>
          <p:cNvSpPr/>
          <p:nvPr/>
        </p:nvSpPr>
        <p:spPr>
          <a:xfrm>
            <a:off x="5025912" y="1830030"/>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饺子</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13" y="3771197"/>
            <a:ext cx="2424513" cy="3067753"/>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4027" y="5258646"/>
            <a:ext cx="1653664" cy="2092393"/>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776" y="4351033"/>
            <a:ext cx="1012893" cy="128162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4417" y="1395366"/>
            <a:ext cx="769556" cy="973725"/>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8985" y="3790247"/>
            <a:ext cx="1165365" cy="1474545"/>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8938" y="348527"/>
            <a:ext cx="1536379" cy="1943991"/>
          </a:xfrm>
          <a:prstGeom prst="rect">
            <a:avLst/>
          </a:prstGeom>
        </p:spPr>
      </p:pic>
      <p:grpSp>
        <p:nvGrpSpPr>
          <p:cNvPr id="15" name="组合 14"/>
          <p:cNvGrpSpPr/>
          <p:nvPr/>
        </p:nvGrpSpPr>
        <p:grpSpPr>
          <a:xfrm>
            <a:off x="4674397" y="212683"/>
            <a:ext cx="2843206" cy="1044084"/>
            <a:chOff x="4301680" y="212683"/>
            <a:chExt cx="2843206" cy="1044084"/>
          </a:xfrm>
        </p:grpSpPr>
        <p:sp>
          <p:nvSpPr>
            <p:cNvPr id="16" name="矩形 15"/>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节令食品</a:t>
              </a:r>
            </a:p>
          </p:txBody>
        </p:sp>
        <p:pic>
          <p:nvPicPr>
            <p:cNvPr id="17"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7262" y="1823308"/>
            <a:ext cx="3120265" cy="2606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987" y="-273389"/>
            <a:ext cx="6908242" cy="6765741"/>
          </a:xfrm>
          <a:prstGeom prst="rect">
            <a:avLst/>
          </a:prstGeom>
        </p:spPr>
      </p:pic>
      <p:sp>
        <p:nvSpPr>
          <p:cNvPr id="6" name="矩形 5"/>
          <p:cNvSpPr/>
          <p:nvPr/>
        </p:nvSpPr>
        <p:spPr>
          <a:xfrm>
            <a:off x="4600095" y="3662797"/>
            <a:ext cx="3068011" cy="369332"/>
          </a:xfrm>
          <a:prstGeom prst="rect">
            <a:avLst/>
          </a:prstGeom>
        </p:spPr>
        <p:txBody>
          <a:bodyPr vert="horz" wrap="square">
            <a:spAutoFit/>
          </a:bodyPr>
          <a:lstStyle/>
          <a:p>
            <a:pPr algn="ctr"/>
            <a:r>
              <a:rPr lang="en-US" altLang="zh-CN" sz="600" dirty="0">
                <a:solidFill>
                  <a:schemeClr val="tx1">
                    <a:lumMod val="50000"/>
                    <a:lumOff val="50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600" dirty="0">
              <a:solidFill>
                <a:schemeClr val="tx1">
                  <a:lumMod val="50000"/>
                  <a:lumOff val="50000"/>
                </a:schemeClr>
              </a:solidFill>
              <a:latin typeface="+mj-ea"/>
              <a:ea typeface="+mj-ea"/>
            </a:endParaRPr>
          </a:p>
        </p:txBody>
      </p:sp>
      <p:sp>
        <p:nvSpPr>
          <p:cNvPr id="15" name="矩形 14"/>
          <p:cNvSpPr/>
          <p:nvPr/>
        </p:nvSpPr>
        <p:spPr>
          <a:xfrm>
            <a:off x="4978546" y="2278377"/>
            <a:ext cx="2234907" cy="369332"/>
          </a:xfrm>
          <a:prstGeom prst="rect">
            <a:avLst/>
          </a:prstGeom>
          <a:noFill/>
          <a:ln>
            <a:noFill/>
          </a:ln>
        </p:spPr>
        <p:txBody>
          <a:bodyPr wrap="none">
            <a:spAutoFit/>
          </a:bodyPr>
          <a:lstStyle/>
          <a:p>
            <a:r>
              <a:rPr lang="zh-CN" altLang="en-US" b="1" dirty="0">
                <a:solidFill>
                  <a:srgbClr val="C40001"/>
                </a:solidFill>
                <a:latin typeface="微软雅黑" panose="020B0503020204020204" pitchFamily="34" charset="-122"/>
                <a:ea typeface="微软雅黑" panose="020B0503020204020204" pitchFamily="34" charset="-122"/>
              </a:rPr>
              <a:t>谢    谢    观    看！ </a:t>
            </a:r>
          </a:p>
        </p:txBody>
      </p:sp>
      <p:sp>
        <p:nvSpPr>
          <p:cNvPr id="9" name="矩形 8"/>
          <p:cNvSpPr/>
          <p:nvPr/>
        </p:nvSpPr>
        <p:spPr>
          <a:xfrm>
            <a:off x="4303725" y="2641205"/>
            <a:ext cx="4232249" cy="1107996"/>
          </a:xfrm>
          <a:prstGeom prst="rect">
            <a:avLst/>
          </a:prstGeom>
          <a:effectLst>
            <a:outerShdw blurRad="215900" dist="12700" dir="5400000" sx="98000" sy="98000" algn="ctr" rotWithShape="0">
              <a:srgbClr val="000000">
                <a:alpha val="9000"/>
              </a:srgbClr>
            </a:outerShdw>
          </a:effectLst>
        </p:spPr>
        <p:txBody>
          <a:bodyPr wrap="none">
            <a:spAutoFit/>
          </a:bodyPr>
          <a:lstStyle/>
          <a:p>
            <a:r>
              <a:rPr lang="zh-CN" altLang="en-US" sz="6600" b="1" spc="-300" dirty="0">
                <a:solidFill>
                  <a:srgbClr val="CA0000"/>
                </a:solidFill>
                <a:latin typeface="站酷快乐体" panose="02010600030101010101" pitchFamily="2" charset="-122"/>
                <a:ea typeface="站酷快乐体" panose="02010600030101010101" pitchFamily="2" charset="-122"/>
              </a:rPr>
              <a:t>新年快乐！</a:t>
            </a: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3327" y="992831"/>
            <a:ext cx="748403" cy="946959"/>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575" y="3429000"/>
            <a:ext cx="3390862" cy="4290481"/>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727" y="4756878"/>
            <a:ext cx="2113719" cy="2674503"/>
          </a:xfrm>
          <a:prstGeom prst="rect">
            <a:avLst/>
          </a:prstGeom>
        </p:spPr>
      </p:pic>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7205" y="3196621"/>
            <a:ext cx="1320641" cy="16710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301" y="266637"/>
            <a:ext cx="5599399" cy="5483896"/>
          </a:xfrm>
          <a:prstGeom prst="rect">
            <a:avLst/>
          </a:prstGeom>
        </p:spPr>
      </p:pic>
      <p:sp>
        <p:nvSpPr>
          <p:cNvPr id="15" name="矩形 14"/>
          <p:cNvSpPr/>
          <p:nvPr/>
        </p:nvSpPr>
        <p:spPr>
          <a:xfrm>
            <a:off x="4713246"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历史发展</a:t>
            </a:r>
          </a:p>
        </p:txBody>
      </p:sp>
      <p:sp>
        <p:nvSpPr>
          <p:cNvPr id="16" name="文本框 15"/>
          <p:cNvSpPr txBox="1"/>
          <p:nvPr/>
        </p:nvSpPr>
        <p:spPr>
          <a:xfrm>
            <a:off x="6096000" y="2129274"/>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01</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757363"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062" y="4194882"/>
            <a:ext cx="2843206" cy="359752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539" y="3834329"/>
            <a:ext cx="998672" cy="12636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457" y="4797267"/>
            <a:ext cx="823515" cy="104199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07269" y="2677428"/>
            <a:ext cx="6089281" cy="138499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关于春节的起源有说法诸多，其中有几种较具代表性的说法，春节源于腊祭、源于巫术仪式说、源于鬼节说等，</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其中最被普遍接受的说法是春节由虞舜时期兴起。</a:t>
            </a:r>
            <a:endPar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Clr>
                <a:srgbClr val="C00000"/>
              </a:buClr>
              <a:buFont typeface="Wingdings" panose="05000000000000000000" pitchFamily="2" charset="2"/>
              <a:buChar char="l"/>
            </a:pPr>
            <a:endPar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374815" y="3756413"/>
            <a:ext cx="6089281" cy="106182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公元前</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2000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多年的一天，舜继天子位，带领着部下人员，祭拜天地。从此，人们就把这一天当作岁首。据说这就是农历新年的由来，后来叫春节。</a:t>
            </a:r>
          </a:p>
        </p:txBody>
      </p:sp>
      <p:sp>
        <p:nvSpPr>
          <p:cNvPr id="16" name="矩形 15"/>
          <p:cNvSpPr/>
          <p:nvPr/>
        </p:nvSpPr>
        <p:spPr>
          <a:xfrm>
            <a:off x="4333880" y="2053791"/>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节日起源</a:t>
            </a: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04" y="5149003"/>
            <a:ext cx="2843206" cy="3597528"/>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1" y="3470663"/>
            <a:ext cx="1210588" cy="1531765"/>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9423" y="3885377"/>
            <a:ext cx="998672" cy="1263626"/>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447" y="977972"/>
            <a:ext cx="825163" cy="1044084"/>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657" y="4792162"/>
            <a:ext cx="823515" cy="1041999"/>
          </a:xfrm>
          <a:prstGeom prst="rect">
            <a:avLst/>
          </a:prstGeom>
        </p:spPr>
      </p:pic>
      <p:grpSp>
        <p:nvGrpSpPr>
          <p:cNvPr id="9" name="组合 8"/>
          <p:cNvGrpSpPr/>
          <p:nvPr/>
        </p:nvGrpSpPr>
        <p:grpSpPr>
          <a:xfrm>
            <a:off x="4674397" y="212683"/>
            <a:ext cx="2843206" cy="1044084"/>
            <a:chOff x="4301680" y="212683"/>
            <a:chExt cx="2843206" cy="1044084"/>
          </a:xfrm>
        </p:grpSpPr>
        <p:sp>
          <p:nvSpPr>
            <p:cNvPr id="2" name="矩形 1"/>
            <p:cNvSpPr/>
            <p:nvPr/>
          </p:nvSpPr>
          <p:spPr>
            <a:xfrm>
              <a:off x="4605028" y="405003"/>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p>
          </p:txBody>
        </p:sp>
        <p:pic>
          <p:nvPicPr>
            <p:cNvPr id="1026"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028" y="1744855"/>
            <a:ext cx="3413137" cy="3050873"/>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7908" y="1928204"/>
            <a:ext cx="4664912" cy="3453253"/>
          </a:xfrm>
          <a:prstGeom prst="rect">
            <a:avLst/>
          </a:prstGeom>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春节以前也称元旦，是在正月的第一天。而中国历代的正月的设定日期却并不一致：</a:t>
            </a: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夏朝用孟春（即正月）为正月。</a:t>
            </a: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商朝用腊月（十二月）为正月。</a:t>
            </a: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秦始皇统一六国后规定以十月为正月，汉朝初期沿用秦历。</a:t>
            </a:r>
          </a:p>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汉武帝太初元年，即公元前</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104</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年，天文学家落下闳、邓平等人制订了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太初历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，将原来以十月为岁首改为以孟春为岁首，后人在此基本上逐渐完善为我们当今使用的阴历（即农历），落下闳也被称为“春节老人”。此后中国一直沿用夏历（阴历，又称农历）纪年，直到清朝末年，长达</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2080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a:t>
            </a:r>
          </a:p>
        </p:txBody>
      </p:sp>
      <p:sp>
        <p:nvSpPr>
          <p:cNvPr id="4" name="矩形 3"/>
          <p:cNvSpPr/>
          <p:nvPr/>
        </p:nvSpPr>
        <p:spPr>
          <a:xfrm>
            <a:off x="1477908" y="1357244"/>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时间演变</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1909" y="2446298"/>
            <a:ext cx="3432815" cy="434356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074" y="5087186"/>
            <a:ext cx="947155" cy="1198442"/>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48" y="4162078"/>
            <a:ext cx="1977245" cy="250182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156" y="5676272"/>
            <a:ext cx="1481091" cy="1874034"/>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530" y="5377970"/>
            <a:ext cx="717343" cy="907658"/>
          </a:xfrm>
          <a:prstGeom prst="rect">
            <a:avLst/>
          </a:prstGeom>
        </p:spPr>
      </p:pic>
      <p:grpSp>
        <p:nvGrpSpPr>
          <p:cNvPr id="5" name="组合 4"/>
          <p:cNvGrpSpPr/>
          <p:nvPr/>
        </p:nvGrpSpPr>
        <p:grpSpPr>
          <a:xfrm>
            <a:off x="4674397" y="212683"/>
            <a:ext cx="2843206" cy="1044084"/>
            <a:chOff x="4301680" y="212683"/>
            <a:chExt cx="2843206" cy="1044084"/>
          </a:xfrm>
        </p:grpSpPr>
        <p:sp>
          <p:nvSpPr>
            <p:cNvPr id="3" name="矩形 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p>
          </p:txBody>
        </p:sp>
        <p:pic>
          <p:nvPicPr>
            <p:cNvPr id="13"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6774" y="1427912"/>
            <a:ext cx="4854670" cy="48546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1190" y="1687650"/>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名称变革</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8731" y="4485437"/>
            <a:ext cx="2843206" cy="3597528"/>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41" y="4321947"/>
            <a:ext cx="998672" cy="1263626"/>
          </a:xfrm>
          <a:prstGeom prst="rect">
            <a:avLst/>
          </a:prstGeom>
        </p:spPr>
      </p:pic>
      <p:grpSp>
        <p:nvGrpSpPr>
          <p:cNvPr id="13" name="组合 12"/>
          <p:cNvGrpSpPr/>
          <p:nvPr/>
        </p:nvGrpSpPr>
        <p:grpSpPr>
          <a:xfrm>
            <a:off x="4674397" y="212683"/>
            <a:ext cx="2843206" cy="1044084"/>
            <a:chOff x="4301680" y="212683"/>
            <a:chExt cx="2843206" cy="1044084"/>
          </a:xfrm>
        </p:grpSpPr>
        <p:sp>
          <p:nvSpPr>
            <p:cNvPr id="14" name="矩形 13"/>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p>
          </p:txBody>
        </p:sp>
        <p:pic>
          <p:nvPicPr>
            <p:cNvPr id="15"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sp>
        <p:nvSpPr>
          <p:cNvPr id="6" name="矩形 5"/>
          <p:cNvSpPr/>
          <p:nvPr/>
        </p:nvSpPr>
        <p:spPr>
          <a:xfrm>
            <a:off x="1997737" y="2294662"/>
            <a:ext cx="2980008" cy="1492716"/>
          </a:xfrm>
          <a:prstGeom prst="rect">
            <a:avLst/>
          </a:prstGeom>
          <a:ln>
            <a:solidFill>
              <a:srgbClr val="C00000"/>
            </a:solidFill>
          </a:ln>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在先秦时叫“上日”、“元日”、“改岁”、“献岁”等；到了两汉时期，又被叫为“三朝”、“岁旦”、“正旦”、“正日”；</a:t>
            </a:r>
          </a:p>
        </p:txBody>
      </p:sp>
      <p:sp>
        <p:nvSpPr>
          <p:cNvPr id="20" name="矩形 19"/>
          <p:cNvSpPr/>
          <p:nvPr/>
        </p:nvSpPr>
        <p:spPr>
          <a:xfrm>
            <a:off x="1997735" y="3900778"/>
            <a:ext cx="2980007" cy="1212640"/>
          </a:xfrm>
          <a:prstGeom prst="rect">
            <a:avLst/>
          </a:prstGeom>
          <a:ln>
            <a:solidFill>
              <a:srgbClr val="C00000"/>
            </a:solidFill>
          </a:ln>
        </p:spPr>
        <p:txBody>
          <a:bodyPr wrap="square">
            <a:spAutoFit/>
          </a:bodyPr>
          <a:lstStyle/>
          <a:p>
            <a:pPr marL="285750" indent="-285750">
              <a:lnSpc>
                <a:spcPct val="13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到了唐宋元明，则称为“元旦”、“元 ”、“岁日”、“新正”、“新元”等；而清代，一直叫“元旦”或“元日</a:t>
            </a:r>
          </a:p>
        </p:txBody>
      </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6800" y="247650"/>
            <a:ext cx="4848301"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0553" y="1703620"/>
            <a:ext cx="8637815" cy="348997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88176" y="1707196"/>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历史发展</a:t>
            </a:r>
          </a:p>
        </p:txBody>
      </p:sp>
      <p:sp>
        <p:nvSpPr>
          <p:cNvPr id="3" name="矩形 2"/>
          <p:cNvSpPr/>
          <p:nvPr/>
        </p:nvSpPr>
        <p:spPr>
          <a:xfrm>
            <a:off x="1698621" y="2153559"/>
            <a:ext cx="4130018" cy="3000821"/>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宋代人过年开始吃饺子，宋朝称饺子为“角子”。宋代已普遍开始用纸包火药做成爆竹。除夕、春节放爆竹之俗便逐渐盛行。</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东京梦华录</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说：“是夜，禁中爆竹山呼，闻声于外。”到了明朝，接灶神、贴门神、除夕守岁、十五赏灯会都已经盛行。</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万历嘉兴府志</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中记载：“除夕，易门神、桃符、春帖，井隈皆封。爆竹，燔紫，设酒果聚饮，锣鼓彻夜，谓之守岁。”</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9" y="3721457"/>
            <a:ext cx="1977245" cy="2501821"/>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858" y="5120208"/>
            <a:ext cx="1347337" cy="170479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6271" y="4173260"/>
            <a:ext cx="947155" cy="1198442"/>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385" y="5120208"/>
            <a:ext cx="1677593" cy="2122669"/>
          </a:xfrm>
          <a:prstGeom prst="rect">
            <a:avLst/>
          </a:prstGeom>
        </p:spPr>
      </p:pic>
      <p:grpSp>
        <p:nvGrpSpPr>
          <p:cNvPr id="14" name="组合 13"/>
          <p:cNvGrpSpPr/>
          <p:nvPr/>
        </p:nvGrpSpPr>
        <p:grpSpPr>
          <a:xfrm>
            <a:off x="4674397" y="212683"/>
            <a:ext cx="2843206" cy="1044084"/>
            <a:chOff x="4301680" y="212683"/>
            <a:chExt cx="2843206" cy="1044084"/>
          </a:xfrm>
        </p:grpSpPr>
        <p:sp>
          <p:nvSpPr>
            <p:cNvPr id="15" name="矩形 14"/>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p>
          </p:txBody>
        </p:sp>
        <p:pic>
          <p:nvPicPr>
            <p:cNvPr id="16"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017" y="1486298"/>
            <a:ext cx="4130018" cy="36680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2278" y="2492950"/>
            <a:ext cx="4553990" cy="231640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春节的时间（农历正月初一）在公历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日至</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日之间游动。“最早的春节”（如</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1966</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日）和“最迟的春节”（如</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1985</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年的</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日）相差整一个月。根据历法计算，如果农历不进行人为调整的话，</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2319</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21</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日将迎来“史上最晚春节”，此前春节最迟出现在公历</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20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日，为</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1920</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年和</a:t>
            </a:r>
            <a:r>
              <a:rPr lang="en-US" altLang="zh-CN" sz="1400" spc="100" dirty="0">
                <a:solidFill>
                  <a:schemeClr val="tx1">
                    <a:lumMod val="85000"/>
                    <a:lumOff val="15000"/>
                  </a:schemeClr>
                </a:solidFill>
                <a:latin typeface="微软雅黑" panose="020B0503020204020204" pitchFamily="34" charset="-122"/>
                <a:ea typeface="微软雅黑" panose="020B0503020204020204" pitchFamily="34" charset="-122"/>
              </a:rPr>
              <a:t>1985</a:t>
            </a:r>
            <a:r>
              <a:rPr lang="zh-CN" altLang="en-US" sz="1400" spc="100" dirty="0">
                <a:solidFill>
                  <a:schemeClr val="tx1">
                    <a:lumMod val="85000"/>
                    <a:lumOff val="15000"/>
                  </a:schemeClr>
                </a:solidFill>
                <a:latin typeface="微软雅黑" panose="020B0503020204020204" pitchFamily="34" charset="-122"/>
                <a:ea typeface="微软雅黑" panose="020B0503020204020204" pitchFamily="34" charset="-122"/>
              </a:rPr>
              <a:t>年。</a:t>
            </a:r>
          </a:p>
        </p:txBody>
      </p:sp>
      <p:sp>
        <p:nvSpPr>
          <p:cNvPr id="4" name="矩形 3"/>
          <p:cNvSpPr/>
          <p:nvPr/>
        </p:nvSpPr>
        <p:spPr>
          <a:xfrm>
            <a:off x="3478174" y="1973294"/>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站酷快乐体" panose="02010600030101010101" pitchFamily="2" charset="-122"/>
                <a:ea typeface="站酷快乐体" panose="02010600030101010101" pitchFamily="2" charset="-122"/>
              </a:rPr>
              <a:t>春节历法</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0684" y="4012871"/>
            <a:ext cx="3432815" cy="4343564"/>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639" y="3721457"/>
            <a:ext cx="1977245" cy="250182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659" y="5153206"/>
            <a:ext cx="1347337" cy="170479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207" y="5222103"/>
            <a:ext cx="1677593" cy="2122669"/>
          </a:xfrm>
          <a:prstGeom prst="rect">
            <a:avLst/>
          </a:prstGeom>
        </p:spPr>
      </p:pic>
      <p:grpSp>
        <p:nvGrpSpPr>
          <p:cNvPr id="12" name="组合 11"/>
          <p:cNvGrpSpPr/>
          <p:nvPr/>
        </p:nvGrpSpPr>
        <p:grpSpPr>
          <a:xfrm>
            <a:off x="4674397" y="212683"/>
            <a:ext cx="2843206" cy="1044084"/>
            <a:chOff x="4301680" y="212683"/>
            <a:chExt cx="2843206" cy="1044084"/>
          </a:xfrm>
        </p:grpSpPr>
        <p:sp>
          <p:nvSpPr>
            <p:cNvPr id="13" name="矩形 12"/>
            <p:cNvSpPr/>
            <p:nvPr/>
          </p:nvSpPr>
          <p:spPr>
            <a:xfrm>
              <a:off x="4605028" y="380782"/>
              <a:ext cx="2236510" cy="707886"/>
            </a:xfrm>
            <a:prstGeom prst="rect">
              <a:avLst/>
            </a:prstGeom>
            <a:noFill/>
          </p:spPr>
          <p:txBody>
            <a:bodyPr wrap="none">
              <a:spAutoFit/>
            </a:bodyPr>
            <a:lstStyle/>
            <a:p>
              <a:r>
                <a:rPr lang="zh-CN" altLang="en-US" sz="4000" b="1" dirty="0">
                  <a:solidFill>
                    <a:srgbClr val="C00000"/>
                  </a:solidFill>
                  <a:latin typeface="站酷快乐体" panose="02010600030101010101" pitchFamily="2" charset="-122"/>
                  <a:ea typeface="站酷快乐体" panose="02010600030101010101" pitchFamily="2" charset="-122"/>
                </a:rPr>
                <a:t>历史发展</a:t>
              </a:r>
            </a:p>
          </p:txBody>
        </p:sp>
        <p:pic>
          <p:nvPicPr>
            <p:cNvPr id="14" name="Picture 2" descr="边框"/>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0" y="212683"/>
              <a:ext cx="2843206" cy="1044084"/>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928" y="0"/>
            <a:ext cx="3954410" cy="4280221"/>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6268" y="3152370"/>
            <a:ext cx="2462949" cy="26061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301" y="266637"/>
            <a:ext cx="5599399" cy="5483896"/>
          </a:xfrm>
          <a:prstGeom prst="rect">
            <a:avLst/>
          </a:prstGeom>
        </p:spPr>
      </p:pic>
      <p:sp>
        <p:nvSpPr>
          <p:cNvPr id="15" name="矩形 14"/>
          <p:cNvSpPr/>
          <p:nvPr/>
        </p:nvSpPr>
        <p:spPr>
          <a:xfrm>
            <a:off x="4697478" y="2792736"/>
            <a:ext cx="3333078" cy="923330"/>
          </a:xfrm>
          <a:prstGeom prst="rect">
            <a:avLst/>
          </a:prstGeom>
          <a:ln>
            <a:noFill/>
          </a:ln>
        </p:spPr>
        <p:txBody>
          <a:bodyPr wrap="square">
            <a:spAutoFit/>
          </a:bodyPr>
          <a:lstStyle/>
          <a:p>
            <a:r>
              <a:rPr lang="zh-CN" altLang="en-US" sz="5400" b="1" spc="600" dirty="0">
                <a:solidFill>
                  <a:srgbClr val="C00000"/>
                </a:solidFill>
                <a:latin typeface="站酷快乐体" panose="02010600030101010101" pitchFamily="2" charset="-122"/>
                <a:ea typeface="站酷快乐体" panose="02010600030101010101" pitchFamily="2" charset="-122"/>
              </a:rPr>
              <a:t>风俗习惯</a:t>
            </a:r>
          </a:p>
        </p:txBody>
      </p:sp>
      <p:sp>
        <p:nvSpPr>
          <p:cNvPr id="16" name="文本框 15"/>
          <p:cNvSpPr txBox="1"/>
          <p:nvPr/>
        </p:nvSpPr>
        <p:spPr>
          <a:xfrm>
            <a:off x="5995236" y="2162944"/>
            <a:ext cx="875671" cy="646331"/>
          </a:xfrm>
          <a:prstGeom prst="rect">
            <a:avLst/>
          </a:prstGeom>
          <a:noFill/>
          <a:ln>
            <a:noFill/>
          </a:ln>
        </p:spPr>
        <p:txBody>
          <a:bodyPr wrap="square" rtlCol="0">
            <a:spAutoFit/>
          </a:bodyPr>
          <a:lstStyle/>
          <a:p>
            <a:r>
              <a:rPr lang="en-US" altLang="zh-CN" sz="3600" dirty="0">
                <a:solidFill>
                  <a:srgbClr val="C00000"/>
                </a:solidFill>
                <a:latin typeface="郑庆科黄油体Regular" panose="02000603000000000000" pitchFamily="2" charset="-122"/>
                <a:ea typeface="郑庆科黄油体Regular" panose="02000603000000000000" pitchFamily="2" charset="-122"/>
              </a:rPr>
              <a:t>02</a:t>
            </a:r>
            <a:endParaRPr lang="zh-CN" altLang="en-US" sz="3600" dirty="0">
              <a:solidFill>
                <a:srgbClr val="C00000"/>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647000" y="3924300"/>
            <a:ext cx="13709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35" y="1228199"/>
            <a:ext cx="1210589" cy="260613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062" y="4194882"/>
            <a:ext cx="2843206" cy="359752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677" y="3119494"/>
            <a:ext cx="1210588" cy="153176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539" y="3834329"/>
            <a:ext cx="998672" cy="1263626"/>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3875" y="2452440"/>
            <a:ext cx="806091" cy="10199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2305</Words>
  <Application>Microsoft Office PowerPoint</Application>
  <PresentationFormat>宽屏</PresentationFormat>
  <Paragraphs>118</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等线 Light</vt:lpstr>
      <vt:lpstr>微软雅黑</vt:lpstr>
      <vt:lpstr>站酷快乐体</vt:lpstr>
      <vt:lpstr>郑庆科黄油体Regular</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155</cp:revision>
  <dcterms:created xsi:type="dcterms:W3CDTF">2017-08-18T03:02:00Z</dcterms:created>
  <dcterms:modified xsi:type="dcterms:W3CDTF">2021-01-06T03:51:36Z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