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60" r:id="rId22"/>
    <p:sldId id="261" r:id="rId23"/>
    <p:sldId id="262" r:id="rId24"/>
    <p:sldId id="263"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2E32"/>
    <a:srgbClr val="E6E6E6"/>
    <a:srgbClr val="A21D3C"/>
    <a:srgbClr val="EA2039"/>
    <a:srgbClr val="A11D3C"/>
    <a:srgbClr val="FFEF0E"/>
    <a:srgbClr val="0C4CA0"/>
    <a:srgbClr val="D80C18"/>
    <a:srgbClr val="C41C3D"/>
    <a:srgbClr val="D01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70" autoAdjust="0"/>
  </p:normalViewPr>
  <p:slideViewPr>
    <p:cSldViewPr snapToGrid="0">
      <p:cViewPr varScale="1">
        <p:scale>
          <a:sx n="103" d="100"/>
          <a:sy n="103"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BA808-C968-4CF2-A10A-1F172DFD317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C1167-B7A6-432C-9B33-9F24AD03DB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b="-736"/>
          <a:stretch>
            <a:fillRect/>
          </a:stretch>
        </p:blipFill>
        <p:spPr>
          <a:xfrm>
            <a:off x="0" y="0"/>
            <a:ext cx="12192000" cy="693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circle/>
      </p:transition>
    </mc:Choice>
    <mc:Fallback xmlns="">
      <p:transition spd="slow" advTm="3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ircle/>
      </p:transition>
    </mc:Choice>
    <mc:Fallback xmlns="">
      <p:transition spd="slow" advTm="3000">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3000">
        <p:circle/>
      </p:transition>
    </mc:Choice>
    <mc:Fallback xmlns="">
      <p:transition spd="slow" advTm="3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0"/>
            <a:ext cx="12192001" cy="6858000"/>
          </a:xfrm>
          <a:prstGeom prst="rect">
            <a:avLst/>
          </a:prstGeom>
        </p:spPr>
      </p:pic>
      <p:sp>
        <p:nvSpPr>
          <p:cNvPr id="6" name="矩形 5"/>
          <p:cNvSpPr/>
          <p:nvPr/>
        </p:nvSpPr>
        <p:spPr>
          <a:xfrm>
            <a:off x="2523910" y="3264538"/>
            <a:ext cx="7015291" cy="369332"/>
          </a:xfrm>
          <a:prstGeom prst="rect">
            <a:avLst/>
          </a:prstGeom>
        </p:spPr>
        <p:txBody>
          <a:bodyPr vert="horz" wrap="square">
            <a:spAutoFit/>
          </a:bodyPr>
          <a:lstStyle/>
          <a:p>
            <a:pPr algn="ctr"/>
            <a:r>
              <a:rPr lang="en-US" altLang="zh-CN" sz="900" dirty="0">
                <a:solidFill>
                  <a:schemeClr val="tx1">
                    <a:lumMod val="75000"/>
                    <a:lumOff val="25000"/>
                  </a:schemeClr>
                </a:solidFill>
                <a:latin typeface="+mj-ea"/>
                <a:ea typeface="+mj-ea"/>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900" dirty="0">
              <a:solidFill>
                <a:schemeClr val="tx1">
                  <a:lumMod val="75000"/>
                  <a:lumOff val="25000"/>
                </a:schemeClr>
              </a:solidFill>
              <a:latin typeface="+mj-ea"/>
              <a:ea typeface="+mj-ea"/>
            </a:endParaRPr>
          </a:p>
        </p:txBody>
      </p:sp>
      <p:sp>
        <p:nvSpPr>
          <p:cNvPr id="9" name="矩形 8"/>
          <p:cNvSpPr/>
          <p:nvPr/>
        </p:nvSpPr>
        <p:spPr>
          <a:xfrm>
            <a:off x="1420227" y="2187174"/>
            <a:ext cx="8930640" cy="1322070"/>
          </a:xfrm>
          <a:prstGeom prst="rect">
            <a:avLst/>
          </a:prstGeom>
          <a:effectLst>
            <a:outerShdw blurRad="50800" dist="38100" dir="5400000" algn="t" rotWithShape="0">
              <a:prstClr val="black">
                <a:alpha val="40000"/>
              </a:prstClr>
            </a:outerShdw>
          </a:effectLst>
        </p:spPr>
        <p:txBody>
          <a:bodyPr wrap="none">
            <a:spAutoFit/>
          </a:bodyPr>
          <a:lstStyle/>
          <a:p>
            <a:r>
              <a:rPr lang="zh-CN" altLang="en-US" sz="8000" b="1" spc="600" dirty="0">
                <a:solidFill>
                  <a:srgbClr val="B92E32"/>
                </a:solidFill>
                <a:latin typeface="华文新魏" panose="02010800040101010101" charset="-122"/>
                <a:ea typeface="华文新魏" panose="02010800040101010101" charset="-122"/>
              </a:rPr>
              <a:t>春节习俗传统文化</a:t>
            </a:r>
          </a:p>
        </p:txBody>
      </p:sp>
      <p:grpSp>
        <p:nvGrpSpPr>
          <p:cNvPr id="35" name="组合 34"/>
          <p:cNvGrpSpPr/>
          <p:nvPr/>
        </p:nvGrpSpPr>
        <p:grpSpPr>
          <a:xfrm>
            <a:off x="4823112" y="3783518"/>
            <a:ext cx="2698175" cy="307777"/>
            <a:chOff x="4509575" y="3767621"/>
            <a:chExt cx="2698175" cy="307777"/>
          </a:xfrm>
        </p:grpSpPr>
        <p:sp>
          <p:nvSpPr>
            <p:cNvPr id="15" name="矩形 14"/>
            <p:cNvSpPr/>
            <p:nvPr/>
          </p:nvSpPr>
          <p:spPr>
            <a:xfrm>
              <a:off x="4509575" y="3767621"/>
              <a:ext cx="2698175" cy="307777"/>
            </a:xfrm>
            <a:prstGeom prst="rect">
              <a:avLst/>
            </a:prstGeom>
          </p:spPr>
          <p:txBody>
            <a:bodyPr wrap="none">
              <a:spAutoFit/>
            </a:bodyPr>
            <a:lstStyle/>
            <a:p>
              <a:r>
                <a:rPr lang="zh-CN" altLang="en-US" sz="1400" dirty="0">
                  <a:solidFill>
                    <a:schemeClr val="tx1">
                      <a:lumMod val="75000"/>
                      <a:lumOff val="25000"/>
                    </a:schemeClr>
                  </a:solidFill>
                  <a:latin typeface="站酷酷黑" panose="02010600030101010101" pitchFamily="2" charset="-122"/>
                  <a:ea typeface="站酷酷黑" panose="02010600030101010101" pitchFamily="2" charset="-122"/>
                </a:rPr>
                <a:t>守岁  发压岁钱  吃饺子  团聚</a:t>
              </a:r>
            </a:p>
          </p:txBody>
        </p:sp>
        <p:cxnSp>
          <p:nvCxnSpPr>
            <p:cNvPr id="17" name="直接连接符 16"/>
            <p:cNvCxnSpPr/>
            <p:nvPr/>
          </p:nvCxnSpPr>
          <p:spPr>
            <a:xfrm>
              <a:off x="5042213" y="3858602"/>
              <a:ext cx="0" cy="1383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37096" y="3859012"/>
              <a:ext cx="0" cy="1383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630518" y="3861459"/>
              <a:ext cx="0" cy="1383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pic>
        <p:nvPicPr>
          <p:cNvPr id="37" name="图片 36"/>
          <p:cNvPicPr>
            <a:picLocks noChangeAspect="1"/>
          </p:cNvPicPr>
          <p:nvPr/>
        </p:nvPicPr>
        <p:blipFill>
          <a:blip r:embed="rId4" cstate="email"/>
          <a:stretch>
            <a:fillRect/>
          </a:stretch>
        </p:blipFill>
        <p:spPr>
          <a:xfrm>
            <a:off x="44236" y="4018875"/>
            <a:ext cx="2099661" cy="2488488"/>
          </a:xfrm>
          <a:prstGeom prst="rect">
            <a:avLst/>
          </a:prstGeom>
        </p:spPr>
      </p:pic>
      <p:pic>
        <p:nvPicPr>
          <p:cNvPr id="41" name="图片 40"/>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293196" y="1530133"/>
            <a:ext cx="1244248" cy="1244248"/>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3773" y="2228406"/>
            <a:ext cx="6825770" cy="121264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春节是除旧布新的日子，春节虽定在农历正月初一，但春节的活动却并不止于正月初一这一天。从腊月二十三（或二十四日）小年节起，人们便开始“忙年”：扫房屋、洗头沐浴、准备年节器具等等，所有这些活动，有一个共同的主题，即“辞旧迎新”。</a:t>
            </a:r>
          </a:p>
        </p:txBody>
      </p:sp>
      <p:sp>
        <p:nvSpPr>
          <p:cNvPr id="4" name="矩形 3"/>
          <p:cNvSpPr/>
          <p:nvPr/>
        </p:nvSpPr>
        <p:spPr>
          <a:xfrm>
            <a:off x="1115371" y="1883051"/>
            <a:ext cx="1107996" cy="369332"/>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传统民俗</a:t>
            </a:r>
          </a:p>
        </p:txBody>
      </p:sp>
      <p:sp>
        <p:nvSpPr>
          <p:cNvPr id="5" name="矩形 4"/>
          <p:cNvSpPr/>
          <p:nvPr/>
        </p:nvSpPr>
        <p:spPr>
          <a:xfrm>
            <a:off x="986119" y="3489392"/>
            <a:ext cx="6825769" cy="1492716"/>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春节也是祭祝祈年的日子，古人谓谷子一熟为一“年”，五谷丰收为“大有年”。西周初年，即已出现了一年一度的庆祝丰收的活动。后来，祭天祈年成了年俗的主要内容之一；而且，诸如灶神、门神、财神、喜神、井神等诸路神明，在春节期间，都备享人间香火。人们借此酬谢诸神过去的关照，并祈愿在新的一年中能得到更多的福佑。</a:t>
            </a:r>
          </a:p>
        </p:txBody>
      </p:sp>
      <p:pic>
        <p:nvPicPr>
          <p:cNvPr id="6" name="图片 5"/>
          <p:cNvPicPr>
            <a:picLocks noChangeAspect="1"/>
          </p:cNvPicPr>
          <p:nvPr/>
        </p:nvPicPr>
        <p:blipFill>
          <a:blip r:embed="rId3" cstate="email"/>
          <a:stretch>
            <a:fillRect/>
          </a:stretch>
        </p:blipFill>
        <p:spPr>
          <a:xfrm>
            <a:off x="8188661" y="1439333"/>
            <a:ext cx="4571999" cy="5418667"/>
          </a:xfrm>
          <a:prstGeom prst="rect">
            <a:avLst/>
          </a:prstGeom>
        </p:spPr>
      </p:pic>
      <p:grpSp>
        <p:nvGrpSpPr>
          <p:cNvPr id="8" name="组合 7"/>
          <p:cNvGrpSpPr/>
          <p:nvPr/>
        </p:nvGrpSpPr>
        <p:grpSpPr>
          <a:xfrm>
            <a:off x="537029" y="580026"/>
            <a:ext cx="2844799" cy="707886"/>
            <a:chOff x="537029" y="580026"/>
            <a:chExt cx="2844799" cy="707886"/>
          </a:xfrm>
        </p:grpSpPr>
        <p:pic>
          <p:nvPicPr>
            <p:cNvPr id="7" name="图片 6"/>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3" name="矩形 2"/>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风俗习惯</a:t>
              </a:r>
            </a:p>
          </p:txBody>
        </p:sp>
      </p:grpSp>
    </p:spTree>
  </p:cSld>
  <p:clrMapOvr>
    <a:masterClrMapping/>
  </p:clrMapOvr>
  <mc:AlternateContent xmlns:mc="http://schemas.openxmlformats.org/markup-compatibility/2006" xmlns:p14="http://schemas.microsoft.com/office/powerpoint/2010/main">
    <mc:Choice Requires="p14">
      <p:transition spd="slow" p14:dur="20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1399" y="2602196"/>
            <a:ext cx="6096000" cy="121264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春节还是合家团圆、敦亲祀祖的日子。除夕，全家欢聚一堂，吃罢“团年饭”，长辈给孩子们分发“压岁钱”，一家人团坐“守岁”。元日子时交年时刻，鞭炮齐响，辞旧岁、迎新年的活动达于高潮。各家焚香致礼，敬天地、祭列祖，然后依次给尊长拜年，继而同族亲友互致祝贺。</a:t>
            </a:r>
          </a:p>
        </p:txBody>
      </p:sp>
      <p:sp>
        <p:nvSpPr>
          <p:cNvPr id="4" name="矩形 3"/>
          <p:cNvSpPr/>
          <p:nvPr/>
        </p:nvSpPr>
        <p:spPr>
          <a:xfrm>
            <a:off x="5081399" y="3855248"/>
            <a:ext cx="6096000" cy="932563"/>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春节更是民众娱乐狂欢的节日。元日以后，各种丰富多彩的娱乐活动竞相开展：耍狮子、舞龙灯、扭秧歌、踩高跷、杂耍诸戏等，为新春佳节增添了浓郁的喜庆气氛。</a:t>
            </a:r>
          </a:p>
        </p:txBody>
      </p:sp>
      <p:sp>
        <p:nvSpPr>
          <p:cNvPr id="5" name="矩形 4"/>
          <p:cNvSpPr/>
          <p:nvPr/>
        </p:nvSpPr>
        <p:spPr>
          <a:xfrm>
            <a:off x="5226542" y="2207030"/>
            <a:ext cx="1005403" cy="41242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传统民俗</a:t>
            </a:r>
          </a:p>
        </p:txBody>
      </p:sp>
      <p:pic>
        <p:nvPicPr>
          <p:cNvPr id="7" name="图片 6"/>
          <p:cNvPicPr>
            <a:picLocks noChangeAspect="1"/>
          </p:cNvPicPr>
          <p:nvPr/>
        </p:nvPicPr>
        <p:blipFill>
          <a:blip r:embed="rId3" cstate="email"/>
          <a:stretch>
            <a:fillRect/>
          </a:stretch>
        </p:blipFill>
        <p:spPr>
          <a:xfrm>
            <a:off x="1187060" y="2222535"/>
            <a:ext cx="3421776" cy="4055439"/>
          </a:xfrm>
          <a:prstGeom prst="rect">
            <a:avLst/>
          </a:prstGeom>
        </p:spPr>
      </p:pic>
      <p:grpSp>
        <p:nvGrpSpPr>
          <p:cNvPr id="2" name="组合 1"/>
          <p:cNvGrpSpPr/>
          <p:nvPr/>
        </p:nvGrpSpPr>
        <p:grpSpPr>
          <a:xfrm>
            <a:off x="537029" y="580026"/>
            <a:ext cx="2844799" cy="707886"/>
            <a:chOff x="537029" y="580026"/>
            <a:chExt cx="2844799" cy="707886"/>
          </a:xfrm>
        </p:grpSpPr>
        <p:pic>
          <p:nvPicPr>
            <p:cNvPr id="8" name="图片 7"/>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6" name="矩形 5"/>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风俗习惯</a:t>
              </a: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75174" y="2834863"/>
            <a:ext cx="5384801" cy="1772793"/>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现代社会通行的贺年卡在中国古代已经实行。早在宋代，皇亲贵族士大夫的家族与亲族之间已使用专门拜年的贺年片，叫做“名刺”或“名贴”。它是把梅花笺纸裁成约二寸宽、三寸长的卡片，上面写上自己的姓名、地址。各家门上粘一红纸袋，称为“门簿”，其上写着主人姓名，用以接收名刺（名贴）。拜者投名刺（名贴）于门簿，即表示拜年，其意义与现代贺年卡一样。</a:t>
            </a:r>
          </a:p>
        </p:txBody>
      </p:sp>
      <p:pic>
        <p:nvPicPr>
          <p:cNvPr id="6" name="图片 5"/>
          <p:cNvPicPr>
            <a:picLocks noChangeAspect="1"/>
          </p:cNvPicPr>
          <p:nvPr/>
        </p:nvPicPr>
        <p:blipFill>
          <a:blip r:embed="rId3" cstate="email"/>
          <a:stretch>
            <a:fillRect/>
          </a:stretch>
        </p:blipFill>
        <p:spPr>
          <a:xfrm>
            <a:off x="7252337" y="2087428"/>
            <a:ext cx="3023777" cy="2802329"/>
          </a:xfrm>
          <a:prstGeom prst="rect">
            <a:avLst/>
          </a:prstGeom>
        </p:spPr>
      </p:pic>
      <p:sp>
        <p:nvSpPr>
          <p:cNvPr id="2" name="矩形 1"/>
          <p:cNvSpPr/>
          <p:nvPr/>
        </p:nvSpPr>
        <p:spPr>
          <a:xfrm>
            <a:off x="1407886" y="1901269"/>
            <a:ext cx="9100458" cy="3358726"/>
          </a:xfrm>
          <a:prstGeom prst="rect">
            <a:avLst/>
          </a:prstGeom>
          <a:noFill/>
          <a:ln>
            <a:solidFill>
              <a:srgbClr val="B9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763490" y="2455165"/>
            <a:ext cx="646331" cy="369332"/>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拜年</a:t>
            </a:r>
          </a:p>
        </p:txBody>
      </p:sp>
      <p:grpSp>
        <p:nvGrpSpPr>
          <p:cNvPr id="8" name="组合 7"/>
          <p:cNvGrpSpPr/>
          <p:nvPr/>
        </p:nvGrpSpPr>
        <p:grpSpPr>
          <a:xfrm>
            <a:off x="537029" y="580026"/>
            <a:ext cx="2844799" cy="707886"/>
            <a:chOff x="537029" y="580026"/>
            <a:chExt cx="2844799" cy="707886"/>
          </a:xfrm>
        </p:grpSpPr>
        <p:pic>
          <p:nvPicPr>
            <p:cNvPr id="7" name="图片 6"/>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5" name="矩形 4"/>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风俗习惯</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21676" y="4389199"/>
            <a:ext cx="6096000" cy="121264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除夕守岁是最重要的年俗活动之一，守岁之俗由来已久。最早记载见于西晋周处的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风土志</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：除夕之夜，各相与赠送，称为“馈岁”；酒食相邀，称为“别岁”；长幼聚饮，祝颂完备，称为“分岁”；大家终夜不眠，以待天明，称曰“守岁”。自汉代以来，新旧年交替的时刻一般为夜半时分</a:t>
            </a:r>
          </a:p>
        </p:txBody>
      </p:sp>
      <p:sp>
        <p:nvSpPr>
          <p:cNvPr id="4" name="矩形 3"/>
          <p:cNvSpPr/>
          <p:nvPr/>
        </p:nvSpPr>
        <p:spPr>
          <a:xfrm>
            <a:off x="1226656" y="1683590"/>
            <a:ext cx="646331" cy="369332"/>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扫尘</a:t>
            </a:r>
          </a:p>
        </p:txBody>
      </p:sp>
      <p:sp>
        <p:nvSpPr>
          <p:cNvPr id="5" name="矩形 4"/>
          <p:cNvSpPr/>
          <p:nvPr/>
        </p:nvSpPr>
        <p:spPr>
          <a:xfrm>
            <a:off x="1226656" y="4014234"/>
            <a:ext cx="595035" cy="41242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守岁</a:t>
            </a:r>
          </a:p>
        </p:txBody>
      </p:sp>
      <p:sp>
        <p:nvSpPr>
          <p:cNvPr id="6" name="矩形 5"/>
          <p:cNvSpPr/>
          <p:nvPr/>
        </p:nvSpPr>
        <p:spPr>
          <a:xfrm>
            <a:off x="1121676" y="2023894"/>
            <a:ext cx="6096000" cy="1772793"/>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“腊月二十四，掸尘扫房子” ，据</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吕氏春秋</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记载，中国在尧舜时代就有春节扫尘的风俗。按民间的说法：因“尘”与“陈”谐音，新春扫尘有“除陈布新”的涵义，其用意是要把一切穷运、晦气统统扫出门。每逢春节来临，家家户户都要打扫环境，清洗各种器具，拆洗被褥窗帘，洒扫六闾庭院，掸拂尘垢蛛网，疏浚明渠暗沟。到处洋溢着欢欢喜喜搞卫生、干干净净迎新春的欢乐气氛。</a:t>
            </a:r>
          </a:p>
        </p:txBody>
      </p:sp>
      <p:pic>
        <p:nvPicPr>
          <p:cNvPr id="8" name="图片 7"/>
          <p:cNvPicPr>
            <a:picLocks noChangeAspect="1"/>
          </p:cNvPicPr>
          <p:nvPr/>
        </p:nvPicPr>
        <p:blipFill>
          <a:blip r:embed="rId3" cstate="email"/>
          <a:stretch>
            <a:fillRect/>
          </a:stretch>
        </p:blipFill>
        <p:spPr>
          <a:xfrm>
            <a:off x="7627774" y="1520306"/>
            <a:ext cx="3947908" cy="4679003"/>
          </a:xfrm>
          <a:prstGeom prst="rect">
            <a:avLst/>
          </a:prstGeom>
        </p:spPr>
      </p:pic>
      <p:grpSp>
        <p:nvGrpSpPr>
          <p:cNvPr id="2" name="组合 1"/>
          <p:cNvGrpSpPr/>
          <p:nvPr/>
        </p:nvGrpSpPr>
        <p:grpSpPr>
          <a:xfrm>
            <a:off x="537029" y="580026"/>
            <a:ext cx="2844799" cy="707886"/>
            <a:chOff x="537029" y="580026"/>
            <a:chExt cx="2844799" cy="707886"/>
          </a:xfrm>
        </p:grpSpPr>
        <p:pic>
          <p:nvPicPr>
            <p:cNvPr id="9" name="图片 8"/>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7" name="矩形 6"/>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风俗习惯</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75657" y="2213879"/>
            <a:ext cx="10058400" cy="1772793"/>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中国民间有“开门爆竹”一说。即在新的一年到来之际，家家户户开门的第一件事就是燃放爆竹，以哔哔叭叭的爆竹声除旧迎新。爆竹是中国特产，亦称“爆仗”、“炮仗”、“鞭炮”。其起源很早，至今已有两千多年的历史。</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放爆竹可以创造出喜庆热闹的气氛，是节日的一种娱乐活动，可以给人们带来欢愉和吉利。随着时间的推移，爆竹的应用越来越广泛，品种花色也日见繁多，每逢重大节日及喜事庆典，及婚嫁、建房、开业等，都要燃放爆竹以示庆贺，图个吉利。湖南浏阳，广东佛山和东尧，江西的宜春和萍乡、浙江温州等地区是中国的花炮之乡</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生产的爆竹花色多，品质高，不仅畅销全国，而且还远销世界。</a:t>
            </a:r>
          </a:p>
        </p:txBody>
      </p:sp>
      <p:sp>
        <p:nvSpPr>
          <p:cNvPr id="4" name="矩形 3"/>
          <p:cNvSpPr/>
          <p:nvPr/>
        </p:nvSpPr>
        <p:spPr>
          <a:xfrm>
            <a:off x="1274332" y="1861618"/>
            <a:ext cx="877163" cy="369332"/>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燃爆竹</a:t>
            </a:r>
          </a:p>
        </p:txBody>
      </p:sp>
      <p:pic>
        <p:nvPicPr>
          <p:cNvPr id="6" name="图片 5"/>
          <p:cNvPicPr>
            <a:picLocks noChangeAspect="1"/>
          </p:cNvPicPr>
          <p:nvPr/>
        </p:nvPicPr>
        <p:blipFill>
          <a:blip r:embed="rId3" cstate="email"/>
          <a:stretch>
            <a:fillRect/>
          </a:stretch>
        </p:blipFill>
        <p:spPr>
          <a:xfrm>
            <a:off x="8011863" y="3500977"/>
            <a:ext cx="3018994" cy="3578068"/>
          </a:xfrm>
          <a:prstGeom prst="rect">
            <a:avLst/>
          </a:prstGeom>
        </p:spPr>
      </p:pic>
      <p:grpSp>
        <p:nvGrpSpPr>
          <p:cNvPr id="2" name="组合 1"/>
          <p:cNvGrpSpPr/>
          <p:nvPr/>
        </p:nvGrpSpPr>
        <p:grpSpPr>
          <a:xfrm>
            <a:off x="537029" y="580026"/>
            <a:ext cx="2844799" cy="707886"/>
            <a:chOff x="537029" y="580026"/>
            <a:chExt cx="2844799" cy="707886"/>
          </a:xfrm>
        </p:grpSpPr>
        <p:pic>
          <p:nvPicPr>
            <p:cNvPr id="7" name="图片 6"/>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5" name="矩形 4"/>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风俗习惯</a:t>
              </a:r>
            </a:p>
          </p:txBody>
        </p:sp>
      </p:grpSp>
    </p:spTree>
  </p:cSld>
  <p:clrMapOvr>
    <a:masterClrMapping/>
  </p:clrMapOvr>
  <mc:AlternateContent xmlns:mc="http://schemas.openxmlformats.org/markup-compatibility/2006" xmlns:p14="http://schemas.microsoft.com/office/powerpoint/2010/main">
    <mc:Choice Requires="p14">
      <p:transition spd="slow" p14:dur="2000" advTm="3000">
        <p:cover/>
      </p:transition>
    </mc:Choice>
    <mc:Fallback xmlns="">
      <p:transition spd="slow" advTm="300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flipH="1">
            <a:off x="0" y="0"/>
            <a:ext cx="12192001" cy="6858000"/>
          </a:xfrm>
          <a:prstGeom prst="rect">
            <a:avLst/>
          </a:prstGeom>
        </p:spPr>
      </p:pic>
      <p:sp>
        <p:nvSpPr>
          <p:cNvPr id="3" name="矩形 2"/>
          <p:cNvSpPr/>
          <p:nvPr/>
        </p:nvSpPr>
        <p:spPr>
          <a:xfrm>
            <a:off x="4157008" y="2490332"/>
            <a:ext cx="3877985" cy="1200329"/>
          </a:xfrm>
          <a:prstGeom prst="rect">
            <a:avLst/>
          </a:prstGeom>
        </p:spPr>
        <p:txBody>
          <a:bodyPr wrap="none">
            <a:spAutoFit/>
          </a:bodyPr>
          <a:lstStyle/>
          <a:p>
            <a:r>
              <a:rPr lang="zh-CN" altLang="en-US" sz="7200" b="1" dirty="0">
                <a:solidFill>
                  <a:srgbClr val="B92E32"/>
                </a:solidFill>
                <a:latin typeface="站酷酷黑" panose="02010600030101010101" pitchFamily="2" charset="-122"/>
                <a:ea typeface="站酷酷黑" panose="02010600030101010101" pitchFamily="2" charset="-122"/>
              </a:rPr>
              <a:t>节日活动</a:t>
            </a:r>
          </a:p>
        </p:txBody>
      </p:sp>
      <p:pic>
        <p:nvPicPr>
          <p:cNvPr id="4" name="图片 3"/>
          <p:cNvPicPr>
            <a:picLocks noChangeAspect="1"/>
          </p:cNvPicPr>
          <p:nvPr/>
        </p:nvPicPr>
        <p:blipFill>
          <a:blip r:embed="rId4" cstate="email"/>
          <a:stretch>
            <a:fillRect/>
          </a:stretch>
        </p:blipFill>
        <p:spPr>
          <a:xfrm>
            <a:off x="5440510" y="4914900"/>
            <a:ext cx="1310980" cy="1553755"/>
          </a:xfrm>
          <a:prstGeom prst="rect">
            <a:avLst/>
          </a:prstGeom>
        </p:spPr>
      </p:pic>
      <p:sp>
        <p:nvSpPr>
          <p:cNvPr id="5" name="文本框 4"/>
          <p:cNvSpPr txBox="1"/>
          <p:nvPr/>
        </p:nvSpPr>
        <p:spPr>
          <a:xfrm>
            <a:off x="5568953" y="1675095"/>
            <a:ext cx="1426936" cy="830997"/>
          </a:xfrm>
          <a:prstGeom prst="rect">
            <a:avLst/>
          </a:prstGeom>
          <a:noFill/>
        </p:spPr>
        <p:txBody>
          <a:bodyPr wrap="square" rtlCol="0">
            <a:spAutoFit/>
          </a:bodyPr>
          <a:lstStyle/>
          <a:p>
            <a:r>
              <a:rPr lang="en-US" altLang="zh-CN" sz="4800" dirty="0">
                <a:latin typeface="站酷高端黑" panose="02010600030101010101" pitchFamily="2" charset="-122"/>
                <a:ea typeface="站酷高端黑" panose="02010600030101010101" pitchFamily="2" charset="-122"/>
              </a:rPr>
              <a:t>03</a:t>
            </a:r>
            <a:endParaRPr lang="zh-CN" altLang="en-US" sz="4800" dirty="0">
              <a:latin typeface="站酷高端黑" panose="02010600030101010101" pitchFamily="2" charset="-122"/>
              <a:ea typeface="站酷高端黑" panose="02010600030101010101" pitchFamily="2" charset="-122"/>
            </a:endParaRPr>
          </a:p>
        </p:txBody>
      </p:sp>
      <p:cxnSp>
        <p:nvCxnSpPr>
          <p:cNvPr id="6" name="直接连接符 5"/>
          <p:cNvCxnSpPr/>
          <p:nvPr/>
        </p:nvCxnSpPr>
        <p:spPr>
          <a:xfrm>
            <a:off x="5772150" y="3896184"/>
            <a:ext cx="647700" cy="0"/>
          </a:xfrm>
          <a:prstGeom prst="line">
            <a:avLst/>
          </a:prstGeom>
          <a:ln w="19050">
            <a:solidFill>
              <a:srgbClr val="B92E3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ractur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3714" y="2311125"/>
            <a:ext cx="5268688" cy="205287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腊月二十三或二十四又称“小年”，是民间祭灶的日子。民谣中“二十三，糖瓜粘”指的即是每年腊月二十三或二十四日的祭灶。有所谓“官三民四船家五”的说法，也就是官府在腊月二十三日，一般民家在二十四日，水上人家则为二十五日举行祭灶。小年是整个春节庆祝活动的开始和伏笔，其主要活动有两项：扫年和祭灶。除此之外，还有吃灶糖的习俗，有的地方还要吃火烧、吃糖糕、油饼，喝豆腐汤。</a:t>
            </a:r>
          </a:p>
        </p:txBody>
      </p:sp>
      <p:sp>
        <p:nvSpPr>
          <p:cNvPr id="3" name="矩形 2"/>
          <p:cNvSpPr/>
          <p:nvPr/>
        </p:nvSpPr>
        <p:spPr>
          <a:xfrm>
            <a:off x="1324961" y="4400200"/>
            <a:ext cx="4775200" cy="37241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传统习俗：祭灶、蒸花馍、写春联、吃灶糖、扫尘</a:t>
            </a:r>
          </a:p>
        </p:txBody>
      </p:sp>
      <p:sp>
        <p:nvSpPr>
          <p:cNvPr id="6" name="矩形 5"/>
          <p:cNvSpPr/>
          <p:nvPr/>
        </p:nvSpPr>
        <p:spPr>
          <a:xfrm>
            <a:off x="1407242" y="1902510"/>
            <a:ext cx="646331" cy="423129"/>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小年</a:t>
            </a:r>
          </a:p>
        </p:txBody>
      </p:sp>
      <p:pic>
        <p:nvPicPr>
          <p:cNvPr id="7" name="图片 6"/>
          <p:cNvPicPr>
            <a:picLocks noChangeAspect="1"/>
          </p:cNvPicPr>
          <p:nvPr/>
        </p:nvPicPr>
        <p:blipFill>
          <a:blip r:embed="rId3" cstate="email"/>
          <a:stretch>
            <a:fillRect/>
          </a:stretch>
        </p:blipFill>
        <p:spPr>
          <a:xfrm>
            <a:off x="7426511" y="1792792"/>
            <a:ext cx="3333680" cy="3089536"/>
          </a:xfrm>
          <a:prstGeom prst="rect">
            <a:avLst/>
          </a:prstGeom>
        </p:spPr>
      </p:pic>
      <p:cxnSp>
        <p:nvCxnSpPr>
          <p:cNvPr id="8" name="直接连接符 7"/>
          <p:cNvCxnSpPr/>
          <p:nvPr/>
        </p:nvCxnSpPr>
        <p:spPr>
          <a:xfrm>
            <a:off x="6879771" y="2085703"/>
            <a:ext cx="0" cy="2701421"/>
          </a:xfrm>
          <a:prstGeom prst="line">
            <a:avLst/>
          </a:prstGeom>
          <a:ln>
            <a:solidFill>
              <a:srgbClr val="B92E32"/>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37029" y="580026"/>
            <a:ext cx="2844799" cy="707886"/>
            <a:chOff x="537029" y="580026"/>
            <a:chExt cx="2844799" cy="707886"/>
          </a:xfrm>
        </p:grpSpPr>
        <p:pic>
          <p:nvPicPr>
            <p:cNvPr id="9" name="图片 8"/>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5" name="矩形 4"/>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节日活动</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ru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3663" y="2162086"/>
            <a:ext cx="5606366" cy="289310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贴春联</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每年农历腊月的最后一天的晚上，农历年的最后一天（月大为</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日，月小</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29</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日），称   之为“除夕”。它与春节（正月初一）首尾相连，是人们辞旧迎新的日子。由于农历大月有三十天、小月只有二十九天，所以除夕的日期也就有廿九、三十的不同了。但是这一天常常不论是二十九还是三十，习惯上都被称为“大年三十”。除夕晚上全家人团圆吃年夜饭，年夜饭以后有发压岁钱和熬年夜的习俗、周、秦时期每年将尽的时候，皇宫里要举行“大傩”的仪式，击鼓驱逐疫疠之鬼，称为“逐除”，后又称除夕的前一天为小除，即小年夜；除夕为大除，即大年夜。</a:t>
            </a:r>
          </a:p>
        </p:txBody>
      </p:sp>
      <p:sp>
        <p:nvSpPr>
          <p:cNvPr id="3" name="矩形 2"/>
          <p:cNvSpPr/>
          <p:nvPr/>
        </p:nvSpPr>
        <p:spPr>
          <a:xfrm>
            <a:off x="1153663" y="5009459"/>
            <a:ext cx="4725974" cy="37241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传统习俗：置天地桌、吃年夜饭、接神、踩祟、接财神</a:t>
            </a:r>
          </a:p>
        </p:txBody>
      </p:sp>
      <p:sp>
        <p:nvSpPr>
          <p:cNvPr id="4" name="矩形 3"/>
          <p:cNvSpPr/>
          <p:nvPr/>
        </p:nvSpPr>
        <p:spPr>
          <a:xfrm>
            <a:off x="1269775" y="1819813"/>
            <a:ext cx="646331" cy="369332"/>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除夕</a:t>
            </a:r>
          </a:p>
        </p:txBody>
      </p:sp>
      <p:pic>
        <p:nvPicPr>
          <p:cNvPr id="6" name="图片 5"/>
          <p:cNvPicPr>
            <a:picLocks noChangeAspect="1"/>
          </p:cNvPicPr>
          <p:nvPr/>
        </p:nvPicPr>
        <p:blipFill>
          <a:blip r:embed="rId3" cstate="email"/>
          <a:stretch>
            <a:fillRect/>
          </a:stretch>
        </p:blipFill>
        <p:spPr>
          <a:xfrm>
            <a:off x="7017888" y="116114"/>
            <a:ext cx="5164678" cy="6121102"/>
          </a:xfrm>
          <a:prstGeom prst="rect">
            <a:avLst/>
          </a:prstGeom>
        </p:spPr>
      </p:pic>
      <p:grpSp>
        <p:nvGrpSpPr>
          <p:cNvPr id="8" name="组合 7"/>
          <p:cNvGrpSpPr/>
          <p:nvPr/>
        </p:nvGrpSpPr>
        <p:grpSpPr>
          <a:xfrm>
            <a:off x="537029" y="580026"/>
            <a:ext cx="2844799" cy="707886"/>
            <a:chOff x="537029" y="580026"/>
            <a:chExt cx="2844799" cy="707886"/>
          </a:xfrm>
        </p:grpSpPr>
        <p:pic>
          <p:nvPicPr>
            <p:cNvPr id="7" name="图片 6"/>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5" name="矩形 4"/>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节日活动</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72186" y="2428135"/>
            <a:ext cx="5578397" cy="205287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压岁钱</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正月初一是“鸡日”，原名“元旦”，“元”的本意为“头”，后引申为“开始”。这一天是一年的头一天，春季的头一天，正月的头一天，所以称为“三元”；因为这一天还是岁之朝，月之朝，日之朝，所以又称“三朝”；又因为它是第一个朔日，所以又称“元朔”，正月初一还有上日、正朝、三朔、三始等别称，意即年、月、日三者的开始。</a:t>
            </a:r>
          </a:p>
        </p:txBody>
      </p:sp>
      <p:sp>
        <p:nvSpPr>
          <p:cNvPr id="3" name="矩形 2"/>
          <p:cNvSpPr/>
          <p:nvPr/>
        </p:nvSpPr>
        <p:spPr>
          <a:xfrm>
            <a:off x="5072186" y="4539061"/>
            <a:ext cx="5201025" cy="37241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传统习俗：开门炮仗、拜年、占岁、饮屠苏酒、聚财</a:t>
            </a:r>
          </a:p>
        </p:txBody>
      </p:sp>
      <p:sp>
        <p:nvSpPr>
          <p:cNvPr id="4" name="矩形 3"/>
          <p:cNvSpPr/>
          <p:nvPr/>
        </p:nvSpPr>
        <p:spPr>
          <a:xfrm>
            <a:off x="5159270" y="1991818"/>
            <a:ext cx="1005403" cy="41242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正月初一</a:t>
            </a:r>
          </a:p>
        </p:txBody>
      </p:sp>
      <p:pic>
        <p:nvPicPr>
          <p:cNvPr id="6" name="图片 5"/>
          <p:cNvPicPr>
            <a:picLocks noChangeAspect="1"/>
          </p:cNvPicPr>
          <p:nvPr/>
        </p:nvPicPr>
        <p:blipFill>
          <a:blip r:embed="rId3" cstate="email"/>
          <a:stretch>
            <a:fillRect/>
          </a:stretch>
        </p:blipFill>
        <p:spPr>
          <a:xfrm>
            <a:off x="912740" y="2222535"/>
            <a:ext cx="3421776" cy="4055439"/>
          </a:xfrm>
          <a:prstGeom prst="rect">
            <a:avLst/>
          </a:prstGeom>
        </p:spPr>
      </p:pic>
      <p:sp>
        <p:nvSpPr>
          <p:cNvPr id="7" name="矩形 6"/>
          <p:cNvSpPr/>
          <p:nvPr/>
        </p:nvSpPr>
        <p:spPr>
          <a:xfrm>
            <a:off x="4830354" y="1669144"/>
            <a:ext cx="6066972" cy="345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37029" y="580026"/>
            <a:ext cx="2844799" cy="707886"/>
            <a:chOff x="537029" y="580026"/>
            <a:chExt cx="2844799" cy="707886"/>
          </a:xfrm>
        </p:grpSpPr>
        <p:pic>
          <p:nvPicPr>
            <p:cNvPr id="8" name="图片 7"/>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5" name="矩形 4"/>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节日活动</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074" y="2122094"/>
            <a:ext cx="7593926" cy="2613023"/>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回娘家</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正月初二是“狗日”，这一天</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北方地区为正月初三</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嫁出去的女儿们便纷纷带着丈夫、儿女回娘家拜年。女儿回娘家，必备办一大袋的饼干、糖果，由母亲分送邻里乡亲，一如过年的情景。如果家中有多个女儿的，而这些女儿又不在同一天归来，那么，就要来一个分一次，礼物颇薄，四块饼干而已。然而，它反映的情意却甚浓，真正的是“礼轻情意重”，它表达了姑娘对乡亲的切切思念。姑娘回到家中，若家中有侄儿，当姑母的必须再掏腰包，尽管在初一日给压岁钱时已经送了，可这一次意义不同。这习俗，潮汕人称为“食日昼”。顾名思义，仅仅是吃中午饭而已，女儿必须在晚饭前赶回婆家。</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Clr>
                <a:srgbClr val="C00000"/>
              </a:buClr>
              <a:buFont typeface="Wingdings" panose="05000000000000000000" pitchFamily="2" charset="2"/>
              <a:buChar char="u"/>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传统习俗：祭财神（北方）</a:t>
            </a:r>
          </a:p>
        </p:txBody>
      </p:sp>
      <p:sp>
        <p:nvSpPr>
          <p:cNvPr id="5" name="矩形 4"/>
          <p:cNvSpPr/>
          <p:nvPr/>
        </p:nvSpPr>
        <p:spPr>
          <a:xfrm>
            <a:off x="1044589" y="1795910"/>
            <a:ext cx="9795457" cy="32192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85189" y="1589699"/>
            <a:ext cx="1005403" cy="41242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正月初二</a:t>
            </a:r>
          </a:p>
        </p:txBody>
      </p:sp>
      <p:pic>
        <p:nvPicPr>
          <p:cNvPr id="6" name="图片 5"/>
          <p:cNvPicPr>
            <a:picLocks noChangeAspect="1"/>
          </p:cNvPicPr>
          <p:nvPr/>
        </p:nvPicPr>
        <p:blipFill>
          <a:blip r:embed="rId3" cstate="email"/>
          <a:stretch>
            <a:fillRect/>
          </a:stretch>
        </p:blipFill>
        <p:spPr>
          <a:xfrm>
            <a:off x="9029979" y="3301162"/>
            <a:ext cx="2476221" cy="2294874"/>
          </a:xfrm>
          <a:prstGeom prst="rect">
            <a:avLst/>
          </a:prstGeom>
        </p:spPr>
      </p:pic>
      <p:grpSp>
        <p:nvGrpSpPr>
          <p:cNvPr id="8" name="组合 7"/>
          <p:cNvGrpSpPr/>
          <p:nvPr/>
        </p:nvGrpSpPr>
        <p:grpSpPr>
          <a:xfrm>
            <a:off x="537029" y="580026"/>
            <a:ext cx="2844799" cy="707886"/>
            <a:chOff x="537029" y="580026"/>
            <a:chExt cx="2844799" cy="707886"/>
          </a:xfrm>
        </p:grpSpPr>
        <p:pic>
          <p:nvPicPr>
            <p:cNvPr id="7" name="图片 6"/>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4" name="矩形 3"/>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节日活动</a:t>
              </a:r>
            </a:p>
          </p:txBody>
        </p:sp>
      </p:grpSp>
    </p:spTree>
  </p:cSld>
  <p:clrMapOvr>
    <a:masterClrMapping/>
  </p:clrMapOvr>
  <mc:AlternateContent xmlns:mc="http://schemas.openxmlformats.org/markup-compatibility/2006" xmlns:p14="http://schemas.microsoft.com/office/powerpoint/2010/main">
    <mc:Choice Requires="p14">
      <p:transition spd="slow" p14:dur="20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email"/>
          <a:stretch>
            <a:fillRect/>
          </a:stretch>
        </p:blipFill>
        <p:spPr>
          <a:xfrm>
            <a:off x="0" y="0"/>
            <a:ext cx="12192001" cy="6858000"/>
          </a:xfrm>
          <a:prstGeom prst="rect">
            <a:avLst/>
          </a:prstGeom>
        </p:spPr>
      </p:pic>
      <p:sp>
        <p:nvSpPr>
          <p:cNvPr id="2" name="文本框 1"/>
          <p:cNvSpPr txBox="1"/>
          <p:nvPr/>
        </p:nvSpPr>
        <p:spPr>
          <a:xfrm>
            <a:off x="2253370" y="2216171"/>
            <a:ext cx="1107996" cy="1756250"/>
          </a:xfrm>
          <a:prstGeom prst="rect">
            <a:avLst/>
          </a:prstGeom>
          <a:ln w="19050">
            <a:solidFill>
              <a:srgbClr val="B92E32"/>
            </a:solidFill>
          </a:ln>
        </p:spPr>
        <p:txBody>
          <a:bodyPr vert="eaVert" wrap="none">
            <a:spAutoFit/>
          </a:bodyPr>
          <a:lstStyle>
            <a:defPPr>
              <a:defRPr lang="en-US"/>
            </a:defPPr>
            <a:lvl1pPr>
              <a:defRPr sz="8800" b="1" spc="600">
                <a:solidFill>
                  <a:srgbClr val="B92E32"/>
                </a:solidFill>
                <a:latin typeface="站酷酷黑" panose="02010600030101010101" pitchFamily="2" charset="-122"/>
                <a:ea typeface="站酷酷黑" panose="02010600030101010101" pitchFamily="2" charset="-122"/>
              </a:defRPr>
            </a:lvl1pPr>
          </a:lstStyle>
          <a:p>
            <a:r>
              <a:rPr lang="zh-CN" altLang="en-US" sz="6000" dirty="0"/>
              <a:t>目录</a:t>
            </a:r>
          </a:p>
        </p:txBody>
      </p:sp>
      <p:pic>
        <p:nvPicPr>
          <p:cNvPr id="4" name="图片 3"/>
          <p:cNvPicPr>
            <a:picLocks noChangeAspect="1"/>
          </p:cNvPicPr>
          <p:nvPr/>
        </p:nvPicPr>
        <p:blipFill>
          <a:blip r:embed="rId4" cstate="email"/>
          <a:stretch>
            <a:fillRect/>
          </a:stretch>
        </p:blipFill>
        <p:spPr>
          <a:xfrm>
            <a:off x="4468456" y="1441032"/>
            <a:ext cx="968850" cy="968850"/>
          </a:xfrm>
          <a:prstGeom prst="rect">
            <a:avLst/>
          </a:prstGeom>
        </p:spPr>
      </p:pic>
      <p:pic>
        <p:nvPicPr>
          <p:cNvPr id="5" name="图片 4"/>
          <p:cNvPicPr>
            <a:picLocks noChangeAspect="1"/>
          </p:cNvPicPr>
          <p:nvPr/>
        </p:nvPicPr>
        <p:blipFill>
          <a:blip r:embed="rId4" cstate="email"/>
          <a:stretch>
            <a:fillRect/>
          </a:stretch>
        </p:blipFill>
        <p:spPr>
          <a:xfrm>
            <a:off x="4468456" y="2338714"/>
            <a:ext cx="968850" cy="968850"/>
          </a:xfrm>
          <a:prstGeom prst="rect">
            <a:avLst/>
          </a:prstGeom>
        </p:spPr>
      </p:pic>
      <p:pic>
        <p:nvPicPr>
          <p:cNvPr id="6" name="图片 5"/>
          <p:cNvPicPr>
            <a:picLocks noChangeAspect="1"/>
          </p:cNvPicPr>
          <p:nvPr/>
        </p:nvPicPr>
        <p:blipFill>
          <a:blip r:embed="rId4" cstate="email"/>
          <a:stretch>
            <a:fillRect/>
          </a:stretch>
        </p:blipFill>
        <p:spPr>
          <a:xfrm>
            <a:off x="4468456" y="3236396"/>
            <a:ext cx="968850" cy="968850"/>
          </a:xfrm>
          <a:prstGeom prst="rect">
            <a:avLst/>
          </a:prstGeom>
        </p:spPr>
      </p:pic>
      <p:pic>
        <p:nvPicPr>
          <p:cNvPr id="11" name="图片 10"/>
          <p:cNvPicPr>
            <a:picLocks noChangeAspect="1"/>
          </p:cNvPicPr>
          <p:nvPr/>
        </p:nvPicPr>
        <p:blipFill>
          <a:blip r:embed="rId4" cstate="email"/>
          <a:stretch>
            <a:fillRect/>
          </a:stretch>
        </p:blipFill>
        <p:spPr>
          <a:xfrm>
            <a:off x="4468456" y="4134079"/>
            <a:ext cx="968850" cy="968850"/>
          </a:xfrm>
          <a:prstGeom prst="rect">
            <a:avLst/>
          </a:prstGeom>
        </p:spPr>
      </p:pic>
      <p:sp>
        <p:nvSpPr>
          <p:cNvPr id="13" name="矩形 12"/>
          <p:cNvSpPr/>
          <p:nvPr/>
        </p:nvSpPr>
        <p:spPr>
          <a:xfrm>
            <a:off x="5467786" y="1446730"/>
            <a:ext cx="2387192" cy="769441"/>
          </a:xfrm>
          <a:prstGeom prst="rect">
            <a:avLst/>
          </a:prstGeom>
        </p:spPr>
        <p:txBody>
          <a:bodyPr wrap="none">
            <a:spAutoFit/>
          </a:bodyPr>
          <a:lstStyle/>
          <a:p>
            <a:r>
              <a:rPr lang="en-US" altLang="zh-CN" sz="4400" dirty="0">
                <a:solidFill>
                  <a:srgbClr val="B92E32"/>
                </a:solidFill>
                <a:latin typeface="站酷酷黑" panose="02010600030101010101" pitchFamily="2" charset="-122"/>
                <a:ea typeface="站酷酷黑" panose="02010600030101010101" pitchFamily="2" charset="-122"/>
              </a:rPr>
              <a:t> 1</a:t>
            </a:r>
            <a:r>
              <a:rPr lang="en-US" altLang="zh-CN" sz="3200" dirty="0">
                <a:solidFill>
                  <a:srgbClr val="B92E32"/>
                </a:solidFill>
                <a:latin typeface="站酷酷黑" panose="02010600030101010101" pitchFamily="2" charset="-122"/>
                <a:ea typeface="站酷酷黑" panose="02010600030101010101" pitchFamily="2" charset="-122"/>
              </a:rPr>
              <a:t>/</a:t>
            </a:r>
            <a:r>
              <a:rPr lang="zh-CN" altLang="en-US" sz="3200" dirty="0">
                <a:solidFill>
                  <a:srgbClr val="B92E32"/>
                </a:solidFill>
                <a:latin typeface="站酷酷黑" panose="02010600030101010101" pitchFamily="2" charset="-122"/>
                <a:ea typeface="站酷酷黑" panose="02010600030101010101" pitchFamily="2" charset="-122"/>
              </a:rPr>
              <a:t>历史发展</a:t>
            </a:r>
          </a:p>
        </p:txBody>
      </p:sp>
      <p:sp>
        <p:nvSpPr>
          <p:cNvPr id="14" name="矩形 13"/>
          <p:cNvSpPr/>
          <p:nvPr/>
        </p:nvSpPr>
        <p:spPr>
          <a:xfrm>
            <a:off x="5673533" y="2526236"/>
            <a:ext cx="2302233" cy="584775"/>
          </a:xfrm>
          <a:prstGeom prst="rect">
            <a:avLst/>
          </a:prstGeom>
        </p:spPr>
        <p:txBody>
          <a:bodyPr wrap="none">
            <a:spAutoFit/>
          </a:bodyPr>
          <a:lstStyle/>
          <a:p>
            <a:r>
              <a:rPr lang="en-US" altLang="zh-CN" sz="3200" dirty="0">
                <a:solidFill>
                  <a:srgbClr val="B92E32"/>
                </a:solidFill>
                <a:latin typeface="站酷酷黑" panose="02010600030101010101" pitchFamily="2" charset="-122"/>
                <a:ea typeface="站酷酷黑" panose="02010600030101010101" pitchFamily="2" charset="-122"/>
              </a:rPr>
              <a:t>2/</a:t>
            </a:r>
            <a:r>
              <a:rPr lang="zh-CN" altLang="en-US" sz="3200" dirty="0">
                <a:solidFill>
                  <a:srgbClr val="B92E32"/>
                </a:solidFill>
                <a:latin typeface="站酷酷黑" panose="02010600030101010101" pitchFamily="2" charset="-122"/>
                <a:ea typeface="站酷酷黑" panose="02010600030101010101" pitchFamily="2" charset="-122"/>
              </a:rPr>
              <a:t>风俗习惯</a:t>
            </a:r>
          </a:p>
        </p:txBody>
      </p:sp>
      <p:sp>
        <p:nvSpPr>
          <p:cNvPr id="15" name="矩形 14"/>
          <p:cNvSpPr/>
          <p:nvPr/>
        </p:nvSpPr>
        <p:spPr>
          <a:xfrm>
            <a:off x="5677540" y="3421076"/>
            <a:ext cx="2294218" cy="584775"/>
          </a:xfrm>
          <a:prstGeom prst="rect">
            <a:avLst/>
          </a:prstGeom>
        </p:spPr>
        <p:txBody>
          <a:bodyPr wrap="none">
            <a:spAutoFit/>
          </a:bodyPr>
          <a:lstStyle/>
          <a:p>
            <a:r>
              <a:rPr lang="en-US" altLang="zh-CN" sz="3200" dirty="0">
                <a:solidFill>
                  <a:srgbClr val="B92E32"/>
                </a:solidFill>
                <a:latin typeface="站酷酷黑" panose="02010600030101010101" pitchFamily="2" charset="-122"/>
                <a:ea typeface="站酷酷黑" panose="02010600030101010101" pitchFamily="2" charset="-122"/>
              </a:rPr>
              <a:t>3/</a:t>
            </a:r>
            <a:r>
              <a:rPr lang="zh-CN" altLang="en-US" sz="3200" dirty="0">
                <a:solidFill>
                  <a:srgbClr val="B92E32"/>
                </a:solidFill>
                <a:latin typeface="站酷酷黑" panose="02010600030101010101" pitchFamily="2" charset="-122"/>
                <a:ea typeface="站酷酷黑" panose="02010600030101010101" pitchFamily="2" charset="-122"/>
              </a:rPr>
              <a:t>节日活动</a:t>
            </a:r>
          </a:p>
        </p:txBody>
      </p:sp>
      <p:sp>
        <p:nvSpPr>
          <p:cNvPr id="16" name="矩形 15"/>
          <p:cNvSpPr/>
          <p:nvPr/>
        </p:nvSpPr>
        <p:spPr>
          <a:xfrm>
            <a:off x="5681548" y="4315915"/>
            <a:ext cx="2286203" cy="584775"/>
          </a:xfrm>
          <a:prstGeom prst="rect">
            <a:avLst/>
          </a:prstGeom>
        </p:spPr>
        <p:txBody>
          <a:bodyPr wrap="none">
            <a:spAutoFit/>
          </a:bodyPr>
          <a:lstStyle/>
          <a:p>
            <a:r>
              <a:rPr lang="en-US" altLang="zh-CN" sz="3200" dirty="0">
                <a:solidFill>
                  <a:srgbClr val="B92E32"/>
                </a:solidFill>
                <a:latin typeface="站酷酷黑" panose="02010600030101010101" pitchFamily="2" charset="-122"/>
                <a:ea typeface="站酷酷黑" panose="02010600030101010101" pitchFamily="2" charset="-122"/>
              </a:rPr>
              <a:t>4/</a:t>
            </a:r>
            <a:r>
              <a:rPr lang="zh-CN" altLang="en-US" sz="3200" dirty="0">
                <a:solidFill>
                  <a:srgbClr val="B92E32"/>
                </a:solidFill>
                <a:latin typeface="站酷酷黑" panose="02010600030101010101" pitchFamily="2" charset="-122"/>
                <a:ea typeface="站酷酷黑" panose="02010600030101010101" pitchFamily="2" charset="-122"/>
              </a:rPr>
              <a:t>节令食品</a:t>
            </a:r>
          </a:p>
        </p:txBody>
      </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6522" y="4084146"/>
            <a:ext cx="6263191" cy="932563"/>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正月初四是女娲造羊的日子，故称“羊日”。在这一天里，人们不能杀羊，如果天气好，则意味着这一年里，羊会养得很好，养羊的人家会有个好收成。</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传统习俗：迎神接神，接五路，吃折罗，扔穷</a:t>
            </a:r>
          </a:p>
        </p:txBody>
      </p:sp>
      <p:sp>
        <p:nvSpPr>
          <p:cNvPr id="3" name="矩形 2"/>
          <p:cNvSpPr/>
          <p:nvPr/>
        </p:nvSpPr>
        <p:spPr>
          <a:xfrm>
            <a:off x="1197151" y="1793836"/>
            <a:ext cx="1019917" cy="412421"/>
          </a:xfrm>
          <a:prstGeom prst="rect">
            <a:avLst/>
          </a:prstGeom>
          <a:solidFill>
            <a:srgbClr val="B92E32"/>
          </a:solidFill>
        </p:spPr>
        <p:txBody>
          <a:bodyPr wrap="squar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正月初三</a:t>
            </a:r>
          </a:p>
        </p:txBody>
      </p:sp>
      <p:sp>
        <p:nvSpPr>
          <p:cNvPr id="4" name="矩形 3"/>
          <p:cNvSpPr/>
          <p:nvPr/>
        </p:nvSpPr>
        <p:spPr>
          <a:xfrm>
            <a:off x="1211665" y="3712709"/>
            <a:ext cx="1005403" cy="41242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正月初四</a:t>
            </a:r>
          </a:p>
        </p:txBody>
      </p:sp>
      <p:sp>
        <p:nvSpPr>
          <p:cNvPr id="6" name="矩形 5"/>
          <p:cNvSpPr/>
          <p:nvPr/>
        </p:nvSpPr>
        <p:spPr>
          <a:xfrm>
            <a:off x="1066523" y="2164658"/>
            <a:ext cx="6096000" cy="932563"/>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正月初三是女娲造猪的日子，故称“猪日”，在这一天里，人们习惯不杀猪，如果当日天气好，则当年的猪会长得膘肥体壮，主人家自然喜上眉梢。</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传统习俗：烧门神纸</a:t>
            </a:r>
          </a:p>
        </p:txBody>
      </p:sp>
      <p:cxnSp>
        <p:nvCxnSpPr>
          <p:cNvPr id="8" name="直接连接符 7"/>
          <p:cNvCxnSpPr/>
          <p:nvPr/>
        </p:nvCxnSpPr>
        <p:spPr>
          <a:xfrm>
            <a:off x="1197151" y="3367315"/>
            <a:ext cx="582268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email"/>
          <a:stretch>
            <a:fillRect/>
          </a:stretch>
        </p:blipFill>
        <p:spPr>
          <a:xfrm>
            <a:off x="7329714" y="933969"/>
            <a:ext cx="4325257" cy="5126232"/>
          </a:xfrm>
          <a:prstGeom prst="rect">
            <a:avLst/>
          </a:prstGeom>
        </p:spPr>
      </p:pic>
      <p:grpSp>
        <p:nvGrpSpPr>
          <p:cNvPr id="11" name="组合 10"/>
          <p:cNvGrpSpPr/>
          <p:nvPr/>
        </p:nvGrpSpPr>
        <p:grpSpPr>
          <a:xfrm>
            <a:off x="537029" y="580026"/>
            <a:ext cx="2844799" cy="707886"/>
            <a:chOff x="537029" y="580026"/>
            <a:chExt cx="2844799" cy="707886"/>
          </a:xfrm>
        </p:grpSpPr>
        <p:pic>
          <p:nvPicPr>
            <p:cNvPr id="10" name="图片 9"/>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7" name="矩形 6"/>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节日活动</a:t>
              </a: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flipH="1">
            <a:off x="0" y="0"/>
            <a:ext cx="12192001" cy="6858000"/>
          </a:xfrm>
          <a:prstGeom prst="rect">
            <a:avLst/>
          </a:prstGeom>
        </p:spPr>
      </p:pic>
      <p:sp>
        <p:nvSpPr>
          <p:cNvPr id="3" name="矩形 2"/>
          <p:cNvSpPr/>
          <p:nvPr/>
        </p:nvSpPr>
        <p:spPr>
          <a:xfrm>
            <a:off x="4157008" y="2490332"/>
            <a:ext cx="3877985" cy="1200329"/>
          </a:xfrm>
          <a:prstGeom prst="rect">
            <a:avLst/>
          </a:prstGeom>
        </p:spPr>
        <p:txBody>
          <a:bodyPr wrap="none">
            <a:spAutoFit/>
          </a:bodyPr>
          <a:lstStyle/>
          <a:p>
            <a:r>
              <a:rPr lang="zh-CN" altLang="en-US" sz="7200" b="1" dirty="0">
                <a:solidFill>
                  <a:srgbClr val="B92E32"/>
                </a:solidFill>
                <a:latin typeface="站酷酷黑" panose="02010600030101010101" pitchFamily="2" charset="-122"/>
                <a:ea typeface="站酷酷黑" panose="02010600030101010101" pitchFamily="2" charset="-122"/>
              </a:rPr>
              <a:t>节令食品</a:t>
            </a:r>
          </a:p>
        </p:txBody>
      </p:sp>
      <p:pic>
        <p:nvPicPr>
          <p:cNvPr id="4" name="图片 3"/>
          <p:cNvPicPr>
            <a:picLocks noChangeAspect="1"/>
          </p:cNvPicPr>
          <p:nvPr/>
        </p:nvPicPr>
        <p:blipFill>
          <a:blip r:embed="rId4" cstate="email"/>
          <a:stretch>
            <a:fillRect/>
          </a:stretch>
        </p:blipFill>
        <p:spPr>
          <a:xfrm>
            <a:off x="5440510" y="4914900"/>
            <a:ext cx="1310980" cy="1553755"/>
          </a:xfrm>
          <a:prstGeom prst="rect">
            <a:avLst/>
          </a:prstGeom>
        </p:spPr>
      </p:pic>
      <p:sp>
        <p:nvSpPr>
          <p:cNvPr id="5" name="文本框 4"/>
          <p:cNvSpPr txBox="1"/>
          <p:nvPr/>
        </p:nvSpPr>
        <p:spPr>
          <a:xfrm>
            <a:off x="5554437" y="1704127"/>
            <a:ext cx="1122136" cy="830997"/>
          </a:xfrm>
          <a:prstGeom prst="rect">
            <a:avLst/>
          </a:prstGeom>
          <a:noFill/>
        </p:spPr>
        <p:txBody>
          <a:bodyPr wrap="square" rtlCol="0">
            <a:spAutoFit/>
          </a:bodyPr>
          <a:lstStyle/>
          <a:p>
            <a:r>
              <a:rPr lang="en-US" altLang="zh-CN" sz="4800" dirty="0">
                <a:latin typeface="站酷高端黑" panose="02010600030101010101" pitchFamily="2" charset="-122"/>
                <a:ea typeface="站酷高端黑" panose="02010600030101010101" pitchFamily="2" charset="-122"/>
              </a:rPr>
              <a:t>04</a:t>
            </a:r>
            <a:endParaRPr lang="zh-CN" altLang="en-US" sz="4800" dirty="0">
              <a:latin typeface="站酷高端黑" panose="02010600030101010101" pitchFamily="2" charset="-122"/>
              <a:ea typeface="站酷高端黑" panose="02010600030101010101" pitchFamily="2" charset="-122"/>
            </a:endParaRPr>
          </a:p>
        </p:txBody>
      </p:sp>
      <p:cxnSp>
        <p:nvCxnSpPr>
          <p:cNvPr id="6" name="直接连接符 5"/>
          <p:cNvCxnSpPr/>
          <p:nvPr/>
        </p:nvCxnSpPr>
        <p:spPr>
          <a:xfrm>
            <a:off x="5772150" y="3881666"/>
            <a:ext cx="647700" cy="0"/>
          </a:xfrm>
          <a:prstGeom prst="line">
            <a:avLst/>
          </a:prstGeom>
          <a:ln w="19050">
            <a:solidFill>
              <a:srgbClr val="B92E3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8381" y="2049316"/>
            <a:ext cx="9802479" cy="2870338"/>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腊八节”这一天在中国民间有吃腊八粥的习俗。喝腊八粥在中国已有千年历史，腊八粥又称“大家饭”，是纪念民族英雄岳飞的一种节日食俗。腊，在远古时代本是一种祭礼的名称，夏朝称“清祀”，殷商称“嘉平”，周朝时改称“腊”。“腊”是从“猎”字演变而来，故“腊”“猎”相通。因为一岁之终，农作物已收晒完毕，农闲了，人们便到野外猎取禽兽，用来祭祖先、敬百神，以祈福求寿、避灾迎祥，称之为“腊祭”。先秦的腊日在冬至后的第三个戌日。中国喝腊八粥的历史，已有一千多年，目前见到的最早文字记载是宋代孟元老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东京梦华录</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每逢腊八这一天，不论富人还是穷人，家家都要喝腊八粥。</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祀记</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郊特牲</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说蜡祭是“岁十二月，合聚万物而索飨之也”，腊八粥以八方食物合在一块，和米共煮一锅，是合聚万物、调和千灵之意。最早的腊八粥是用红小豆来煮，后经演变，加之地方特色，逐渐丰富多彩起来。“腊八粥”又叫“七宝粥”“五味粥”，不仅清香甜美，而且能畅胃气，生津液，因而颇受人们喜食。随着时代的发展，花样越来越多的腊八粥已发展成具有地方风味的小吃。腊八节后，春节将至，人们便开始购置年货，打扫卫生，布置居室，以崭新的面貌迎接“年”的到来。</a:t>
            </a:r>
          </a:p>
        </p:txBody>
      </p:sp>
      <p:sp>
        <p:nvSpPr>
          <p:cNvPr id="3" name="矩形 2"/>
          <p:cNvSpPr/>
          <p:nvPr/>
        </p:nvSpPr>
        <p:spPr>
          <a:xfrm>
            <a:off x="1286437" y="1642750"/>
            <a:ext cx="800219" cy="41242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腊八粥</a:t>
            </a:r>
          </a:p>
        </p:txBody>
      </p:sp>
      <p:pic>
        <p:nvPicPr>
          <p:cNvPr id="5" name="图片 4"/>
          <p:cNvPicPr>
            <a:picLocks noChangeAspect="1"/>
          </p:cNvPicPr>
          <p:nvPr/>
        </p:nvPicPr>
        <p:blipFill>
          <a:blip r:embed="rId3" cstate="email"/>
          <a:stretch>
            <a:fillRect/>
          </a:stretch>
        </p:blipFill>
        <p:spPr>
          <a:xfrm>
            <a:off x="9173028" y="3117942"/>
            <a:ext cx="4325257" cy="5126232"/>
          </a:xfrm>
          <a:prstGeom prst="rect">
            <a:avLst/>
          </a:prstGeom>
        </p:spPr>
      </p:pic>
      <p:grpSp>
        <p:nvGrpSpPr>
          <p:cNvPr id="7" name="组合 6"/>
          <p:cNvGrpSpPr/>
          <p:nvPr/>
        </p:nvGrpSpPr>
        <p:grpSpPr>
          <a:xfrm>
            <a:off x="537029" y="580026"/>
            <a:ext cx="2844799" cy="707886"/>
            <a:chOff x="537029" y="580026"/>
            <a:chExt cx="2844799" cy="707886"/>
          </a:xfrm>
        </p:grpSpPr>
        <p:pic>
          <p:nvPicPr>
            <p:cNvPr id="6" name="图片 5"/>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4" name="矩形 3"/>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节令食品</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0624" y="2216360"/>
            <a:ext cx="9810751" cy="1469954"/>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春节吃年糕，“义取年胜年，籍以祈岁稔。”寓意万事如意年年高。年糕的种类有：北方有白糕饦、黄米糕；江南有水磨年糕；西南有糯粑粑；台湾有红龟糕。汉代杨雄的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方言</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一书中就已有“糕”的称谓，魏晋南北朝时已流行。贾思勰</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齐民要术</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记载了制做方法。</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明、清时，是糕已发展成市面上一种常年供应的小食，并有南北风味之别。北方年糕有蒸、炸二种，南方年糕除蒸、炸外，尚有片炒、汤煮诸法。</a:t>
            </a:r>
          </a:p>
        </p:txBody>
      </p:sp>
      <p:sp>
        <p:nvSpPr>
          <p:cNvPr id="3" name="矩形 2"/>
          <p:cNvSpPr/>
          <p:nvPr/>
        </p:nvSpPr>
        <p:spPr>
          <a:xfrm>
            <a:off x="1287968" y="1803939"/>
            <a:ext cx="595035" cy="41242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年糕</a:t>
            </a:r>
          </a:p>
        </p:txBody>
      </p:sp>
      <p:pic>
        <p:nvPicPr>
          <p:cNvPr id="5" name="图片 4"/>
          <p:cNvPicPr>
            <a:picLocks noChangeAspect="1"/>
          </p:cNvPicPr>
          <p:nvPr/>
        </p:nvPicPr>
        <p:blipFill>
          <a:blip r:embed="rId3" cstate="email"/>
          <a:stretch>
            <a:fillRect/>
          </a:stretch>
        </p:blipFill>
        <p:spPr>
          <a:xfrm>
            <a:off x="5660570" y="3222170"/>
            <a:ext cx="3562329" cy="4222021"/>
          </a:xfrm>
          <a:prstGeom prst="rect">
            <a:avLst/>
          </a:prstGeom>
        </p:spPr>
      </p:pic>
      <p:grpSp>
        <p:nvGrpSpPr>
          <p:cNvPr id="7" name="组合 6"/>
          <p:cNvGrpSpPr/>
          <p:nvPr/>
        </p:nvGrpSpPr>
        <p:grpSpPr>
          <a:xfrm>
            <a:off x="537029" y="580026"/>
            <a:ext cx="2844799" cy="707886"/>
            <a:chOff x="537029" y="580026"/>
            <a:chExt cx="2844799" cy="707886"/>
          </a:xfrm>
        </p:grpSpPr>
        <p:pic>
          <p:nvPicPr>
            <p:cNvPr id="6" name="图片 5"/>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4" name="矩形 3"/>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节令食品</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origami"/>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000" y="2131901"/>
            <a:ext cx="9985829" cy="2030108"/>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北方年夜饭有吃饺子的传统，但各地吃</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[10]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饺子的习俗亦不相同，有的地方除夕之夜吃饺子，有的地方初一吃饺子，北方一些山区还有初一到初五每天早上吃饺子的习俗。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吃饺子是表达人们辞旧迎新之际祈福求吉愿望的特有方式。按照中国古代记时法，晚上</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时到第二天凌晨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时为子时。“交子”即新年与旧年相交的时刻。饺子就意味着更岁交子，过春节吃饺子被认为是大吉大利。另外饺子形状像元宝，包饺子意味着包住福运，吃饺子象征生活富裕。与北方不同，南方的年夜饭通常有火锅和鱼。火锅沸煮，热气腾腾，温馨撩人，红红火火；“鱼”和“余”谐音，象征“吉庆有余”，也喻示着生活幸福，“年年有余”。南方还有一些地方过春节讲究吃年糕，年年高（糕），象征收成一年比一年高，境界一年比一年高。</a:t>
            </a:r>
          </a:p>
        </p:txBody>
      </p:sp>
      <p:sp>
        <p:nvSpPr>
          <p:cNvPr id="3" name="矩形 2"/>
          <p:cNvSpPr/>
          <p:nvPr/>
        </p:nvSpPr>
        <p:spPr>
          <a:xfrm>
            <a:off x="1175658" y="1721406"/>
            <a:ext cx="595035" cy="41242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饺子</a:t>
            </a:r>
          </a:p>
        </p:txBody>
      </p:sp>
      <p:pic>
        <p:nvPicPr>
          <p:cNvPr id="5" name="图片 4"/>
          <p:cNvPicPr>
            <a:picLocks noChangeAspect="1"/>
          </p:cNvPicPr>
          <p:nvPr/>
        </p:nvPicPr>
        <p:blipFill>
          <a:blip r:embed="rId3" cstate="email"/>
          <a:stretch>
            <a:fillRect/>
          </a:stretch>
        </p:blipFill>
        <p:spPr>
          <a:xfrm>
            <a:off x="9506856" y="2635979"/>
            <a:ext cx="3562329" cy="4222021"/>
          </a:xfrm>
          <a:prstGeom prst="rect">
            <a:avLst/>
          </a:prstGeom>
        </p:spPr>
      </p:pic>
      <p:grpSp>
        <p:nvGrpSpPr>
          <p:cNvPr id="7" name="组合 6"/>
          <p:cNvGrpSpPr/>
          <p:nvPr/>
        </p:nvGrpSpPr>
        <p:grpSpPr>
          <a:xfrm>
            <a:off x="537029" y="580026"/>
            <a:ext cx="2844799" cy="707886"/>
            <a:chOff x="537029" y="580026"/>
            <a:chExt cx="2844799" cy="707886"/>
          </a:xfrm>
        </p:grpSpPr>
        <p:pic>
          <p:nvPicPr>
            <p:cNvPr id="6" name="图片 5"/>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4" name="矩形 3"/>
            <p:cNvSpPr/>
            <p:nvPr/>
          </p:nvSpPr>
          <p:spPr>
            <a:xfrm>
              <a:off x="968401" y="580026"/>
              <a:ext cx="2236510" cy="707886"/>
            </a:xfrm>
            <a:prstGeom prst="rect">
              <a:avLst/>
            </a:prstGeom>
            <a:noFill/>
          </p:spPr>
          <p:txBody>
            <a:bodyPr wrap="none">
              <a:spAutoFit/>
            </a:bodyPr>
            <a:lstStyle/>
            <a:p>
              <a:r>
                <a:rPr lang="zh-CN" altLang="en-US" sz="4000" b="1" dirty="0">
                  <a:solidFill>
                    <a:srgbClr val="B92E32"/>
                  </a:solidFill>
                  <a:latin typeface="站酷酷黑" panose="02010600030101010101" pitchFamily="2" charset="-122"/>
                  <a:ea typeface="站酷酷黑" panose="02010600030101010101" pitchFamily="2" charset="-122"/>
                </a:rPr>
                <a:t>节令食品</a:t>
              </a:r>
            </a:p>
          </p:txBody>
        </p:sp>
      </p:grpSp>
    </p:spTree>
  </p:cSld>
  <p:clrMapOvr>
    <a:masterClrMapping/>
  </p:clrMapOvr>
  <mc:AlternateContent xmlns:mc="http://schemas.openxmlformats.org/markup-compatibility/2006" xmlns:p14="http://schemas.microsoft.com/office/powerpoint/2010/main">
    <mc:Choice Requires="p14">
      <p:transition spd="slow" p14:dur="20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0"/>
            <a:ext cx="12192001" cy="6858000"/>
          </a:xfrm>
          <a:prstGeom prst="rect">
            <a:avLst/>
          </a:prstGeom>
        </p:spPr>
      </p:pic>
      <p:sp>
        <p:nvSpPr>
          <p:cNvPr id="6" name="矩形 5"/>
          <p:cNvSpPr/>
          <p:nvPr/>
        </p:nvSpPr>
        <p:spPr>
          <a:xfrm>
            <a:off x="2523910" y="3323532"/>
            <a:ext cx="7015291" cy="369332"/>
          </a:xfrm>
          <a:prstGeom prst="rect">
            <a:avLst/>
          </a:prstGeom>
        </p:spPr>
        <p:txBody>
          <a:bodyPr vert="horz" wrap="square">
            <a:spAutoFit/>
          </a:bodyPr>
          <a:lstStyle/>
          <a:p>
            <a:pPr algn="ctr"/>
            <a:r>
              <a:rPr lang="en-US" altLang="zh-CN" sz="900" dirty="0">
                <a:solidFill>
                  <a:schemeClr val="tx1">
                    <a:lumMod val="75000"/>
                    <a:lumOff val="25000"/>
                  </a:schemeClr>
                </a:solidFill>
                <a:latin typeface="+mj-ea"/>
                <a:ea typeface="+mj-ea"/>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900" dirty="0">
              <a:solidFill>
                <a:schemeClr val="tx1">
                  <a:lumMod val="75000"/>
                  <a:lumOff val="25000"/>
                </a:schemeClr>
              </a:solidFill>
              <a:latin typeface="+mj-ea"/>
              <a:ea typeface="+mj-ea"/>
            </a:endParaRPr>
          </a:p>
        </p:txBody>
      </p:sp>
      <p:sp>
        <p:nvSpPr>
          <p:cNvPr id="9" name="矩形 8"/>
          <p:cNvSpPr/>
          <p:nvPr/>
        </p:nvSpPr>
        <p:spPr>
          <a:xfrm>
            <a:off x="2612257" y="2187174"/>
            <a:ext cx="6625590" cy="1322070"/>
          </a:xfrm>
          <a:prstGeom prst="rect">
            <a:avLst/>
          </a:prstGeom>
          <a:effectLst>
            <a:outerShdw blurRad="50800" dist="38100" dir="5400000" algn="t" rotWithShape="0">
              <a:prstClr val="black">
                <a:alpha val="40000"/>
              </a:prstClr>
            </a:outerShdw>
          </a:effectLst>
        </p:spPr>
        <p:txBody>
          <a:bodyPr wrap="none">
            <a:spAutoFit/>
          </a:bodyPr>
          <a:lstStyle/>
          <a:p>
            <a:r>
              <a:rPr lang="zh-CN" altLang="en-US" sz="8000" b="1" spc="600" dirty="0">
                <a:solidFill>
                  <a:srgbClr val="B92E32"/>
                </a:solidFill>
                <a:latin typeface="华文新魏" panose="02010800040101010101" charset="-122"/>
                <a:ea typeface="华文新魏" panose="02010800040101010101" charset="-122"/>
              </a:rPr>
              <a:t>谢 谢 观 看！</a:t>
            </a:r>
          </a:p>
        </p:txBody>
      </p:sp>
      <p:grpSp>
        <p:nvGrpSpPr>
          <p:cNvPr id="35" name="组合 34"/>
          <p:cNvGrpSpPr/>
          <p:nvPr/>
        </p:nvGrpSpPr>
        <p:grpSpPr>
          <a:xfrm>
            <a:off x="4390840" y="3864986"/>
            <a:ext cx="2698175" cy="307777"/>
            <a:chOff x="4509575" y="3767621"/>
            <a:chExt cx="2698175" cy="307777"/>
          </a:xfrm>
        </p:grpSpPr>
        <p:sp>
          <p:nvSpPr>
            <p:cNvPr id="15" name="矩形 14"/>
            <p:cNvSpPr/>
            <p:nvPr/>
          </p:nvSpPr>
          <p:spPr>
            <a:xfrm>
              <a:off x="4509575" y="3767621"/>
              <a:ext cx="2698175" cy="307777"/>
            </a:xfrm>
            <a:prstGeom prst="rect">
              <a:avLst/>
            </a:prstGeom>
          </p:spPr>
          <p:txBody>
            <a:bodyPr wrap="none">
              <a:spAutoFit/>
            </a:bodyPr>
            <a:lstStyle/>
            <a:p>
              <a:r>
                <a:rPr lang="zh-CN" altLang="en-US" sz="1400" dirty="0">
                  <a:solidFill>
                    <a:schemeClr val="tx1">
                      <a:lumMod val="75000"/>
                      <a:lumOff val="25000"/>
                    </a:schemeClr>
                  </a:solidFill>
                  <a:latin typeface="站酷酷黑" panose="02010600030101010101" pitchFamily="2" charset="-122"/>
                  <a:ea typeface="站酷酷黑" panose="02010600030101010101" pitchFamily="2" charset="-122"/>
                </a:rPr>
                <a:t>守岁  发压岁钱  吃饺子  团聚</a:t>
              </a:r>
            </a:p>
          </p:txBody>
        </p:sp>
        <p:cxnSp>
          <p:nvCxnSpPr>
            <p:cNvPr id="17" name="直接连接符 16"/>
            <p:cNvCxnSpPr/>
            <p:nvPr/>
          </p:nvCxnSpPr>
          <p:spPr>
            <a:xfrm>
              <a:off x="5042213" y="3858602"/>
              <a:ext cx="0" cy="1383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46621" y="3865362"/>
              <a:ext cx="0" cy="1383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630518" y="3861459"/>
              <a:ext cx="0" cy="1383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pic>
        <p:nvPicPr>
          <p:cNvPr id="37" name="图片 36"/>
          <p:cNvPicPr>
            <a:picLocks noChangeAspect="1"/>
          </p:cNvPicPr>
          <p:nvPr/>
        </p:nvPicPr>
        <p:blipFill>
          <a:blip r:embed="rId4" cstate="email"/>
          <a:stretch>
            <a:fillRect/>
          </a:stretch>
        </p:blipFill>
        <p:spPr>
          <a:xfrm>
            <a:off x="44236" y="4018875"/>
            <a:ext cx="2099661" cy="2488488"/>
          </a:xfrm>
          <a:prstGeom prst="rect">
            <a:avLst/>
          </a:prstGeom>
        </p:spPr>
      </p:pic>
      <p:pic>
        <p:nvPicPr>
          <p:cNvPr id="41" name="图片 40"/>
          <p:cNvPicPr>
            <a:picLocks noChangeAspect="1"/>
          </p:cNvPicPr>
          <p:nvPr/>
        </p:nvPicPr>
        <p:blipFill>
          <a:blip r:embed="rId5" cstate="email"/>
          <a:stretch>
            <a:fillRect/>
          </a:stretch>
        </p:blipFill>
        <p:spPr>
          <a:xfrm>
            <a:off x="5041030" y="1396831"/>
            <a:ext cx="1194600" cy="1194600"/>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flipH="1">
            <a:off x="0" y="0"/>
            <a:ext cx="12192001" cy="6858000"/>
          </a:xfrm>
          <a:prstGeom prst="rect">
            <a:avLst/>
          </a:prstGeom>
        </p:spPr>
      </p:pic>
      <p:sp>
        <p:nvSpPr>
          <p:cNvPr id="3" name="矩形 2"/>
          <p:cNvSpPr/>
          <p:nvPr/>
        </p:nvSpPr>
        <p:spPr>
          <a:xfrm>
            <a:off x="4157008" y="2490332"/>
            <a:ext cx="3877985" cy="1200329"/>
          </a:xfrm>
          <a:prstGeom prst="rect">
            <a:avLst/>
          </a:prstGeom>
        </p:spPr>
        <p:txBody>
          <a:bodyPr wrap="none">
            <a:spAutoFit/>
          </a:bodyPr>
          <a:lstStyle/>
          <a:p>
            <a:r>
              <a:rPr lang="zh-CN" altLang="en-US" sz="7200" b="1" dirty="0">
                <a:solidFill>
                  <a:srgbClr val="B92E32"/>
                </a:solidFill>
                <a:latin typeface="站酷酷黑" panose="02010600030101010101" pitchFamily="2" charset="-122"/>
                <a:ea typeface="站酷酷黑" panose="02010600030101010101" pitchFamily="2" charset="-122"/>
              </a:rPr>
              <a:t>历史发展</a:t>
            </a:r>
          </a:p>
        </p:txBody>
      </p:sp>
      <p:pic>
        <p:nvPicPr>
          <p:cNvPr id="5" name="图片 4"/>
          <p:cNvPicPr>
            <a:picLocks noChangeAspect="1"/>
          </p:cNvPicPr>
          <p:nvPr/>
        </p:nvPicPr>
        <p:blipFill>
          <a:blip r:embed="rId4" cstate="email"/>
          <a:stretch>
            <a:fillRect/>
          </a:stretch>
        </p:blipFill>
        <p:spPr>
          <a:xfrm>
            <a:off x="5440510" y="4914900"/>
            <a:ext cx="1310980" cy="1553755"/>
          </a:xfrm>
          <a:prstGeom prst="rect">
            <a:avLst/>
          </a:prstGeom>
        </p:spPr>
      </p:pic>
      <p:sp>
        <p:nvSpPr>
          <p:cNvPr id="6" name="文本框 5"/>
          <p:cNvSpPr txBox="1"/>
          <p:nvPr/>
        </p:nvSpPr>
        <p:spPr>
          <a:xfrm>
            <a:off x="5656038" y="1689607"/>
            <a:ext cx="857250" cy="830997"/>
          </a:xfrm>
          <a:prstGeom prst="rect">
            <a:avLst/>
          </a:prstGeom>
          <a:noFill/>
        </p:spPr>
        <p:txBody>
          <a:bodyPr wrap="square" rtlCol="0">
            <a:spAutoFit/>
          </a:bodyPr>
          <a:lstStyle/>
          <a:p>
            <a:r>
              <a:rPr lang="en-US" altLang="zh-CN" sz="4800" dirty="0">
                <a:latin typeface="站酷高端黑" panose="02010600030101010101" pitchFamily="2" charset="-122"/>
                <a:ea typeface="站酷高端黑" panose="02010600030101010101" pitchFamily="2" charset="-122"/>
              </a:rPr>
              <a:t>01</a:t>
            </a:r>
            <a:endParaRPr lang="zh-CN" altLang="en-US" sz="4800" dirty="0">
              <a:latin typeface="站酷高端黑" panose="02010600030101010101" pitchFamily="2" charset="-122"/>
              <a:ea typeface="站酷高端黑" panose="02010600030101010101" pitchFamily="2" charset="-122"/>
            </a:endParaRPr>
          </a:p>
        </p:txBody>
      </p:sp>
      <p:cxnSp>
        <p:nvCxnSpPr>
          <p:cNvPr id="8" name="直接连接符 7"/>
          <p:cNvCxnSpPr/>
          <p:nvPr/>
        </p:nvCxnSpPr>
        <p:spPr>
          <a:xfrm>
            <a:off x="5772150" y="3939722"/>
            <a:ext cx="647700" cy="0"/>
          </a:xfrm>
          <a:prstGeom prst="line">
            <a:avLst/>
          </a:prstGeom>
          <a:ln w="19050">
            <a:solidFill>
              <a:srgbClr val="B92E3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480453" y="2013584"/>
            <a:ext cx="3356856" cy="3111015"/>
          </a:xfrm>
          <a:prstGeom prst="rect">
            <a:avLst/>
          </a:prstGeom>
        </p:spPr>
      </p:pic>
      <p:sp>
        <p:nvSpPr>
          <p:cNvPr id="5" name="矩形 4"/>
          <p:cNvSpPr/>
          <p:nvPr/>
        </p:nvSpPr>
        <p:spPr>
          <a:xfrm>
            <a:off x="5308010" y="2625825"/>
            <a:ext cx="4605243" cy="1492716"/>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关于春节的起源有说法诸多，其中有几种较具代表性的说法，春节源于腊祭、源于巫术仪式说、源于鬼节说等，</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其中最被普遍接受的说法是春节由虞舜时期兴起。</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Clr>
                <a:srgbClr val="C00000"/>
              </a:buClr>
              <a:buFont typeface="Wingdings" panose="05000000000000000000" pitchFamily="2" charset="2"/>
              <a:buChar char="u"/>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306916" y="3875086"/>
            <a:ext cx="4605242" cy="932563"/>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公元前</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2000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多年的一天，舜继天子位，带领着部下人员，祭拜天地。从此，人们就把这一天当作岁首。据说这就是农历新年的由来，后来叫春节。</a:t>
            </a:r>
          </a:p>
        </p:txBody>
      </p:sp>
      <p:grpSp>
        <p:nvGrpSpPr>
          <p:cNvPr id="17" name="组合 16"/>
          <p:cNvGrpSpPr/>
          <p:nvPr/>
        </p:nvGrpSpPr>
        <p:grpSpPr>
          <a:xfrm>
            <a:off x="8651305" y="3875086"/>
            <a:ext cx="1640114" cy="1460733"/>
            <a:chOff x="9093197" y="3789258"/>
            <a:chExt cx="1640114" cy="1460733"/>
          </a:xfrm>
        </p:grpSpPr>
        <p:cxnSp>
          <p:nvCxnSpPr>
            <p:cNvPr id="8" name="直接连接符 7"/>
            <p:cNvCxnSpPr/>
            <p:nvPr/>
          </p:nvCxnSpPr>
          <p:spPr>
            <a:xfrm>
              <a:off x="9093197" y="4887135"/>
              <a:ext cx="1640114" cy="0"/>
            </a:xfrm>
            <a:prstGeom prst="line">
              <a:avLst/>
            </a:prstGeom>
            <a:ln w="19050">
              <a:solidFill>
                <a:srgbClr val="B92E3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399483" y="3789258"/>
              <a:ext cx="0" cy="1460733"/>
            </a:xfrm>
            <a:prstGeom prst="line">
              <a:avLst/>
            </a:prstGeom>
            <a:ln w="19050">
              <a:solidFill>
                <a:srgbClr val="B92E32"/>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5449521" y="2269696"/>
            <a:ext cx="1005403" cy="38613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节日起源</a:t>
            </a:r>
          </a:p>
        </p:txBody>
      </p:sp>
      <p:grpSp>
        <p:nvGrpSpPr>
          <p:cNvPr id="9" name="组合 8"/>
          <p:cNvGrpSpPr/>
          <p:nvPr/>
        </p:nvGrpSpPr>
        <p:grpSpPr>
          <a:xfrm>
            <a:off x="537029" y="580026"/>
            <a:ext cx="2844799" cy="707886"/>
            <a:chOff x="537029" y="580026"/>
            <a:chExt cx="2844799" cy="707886"/>
          </a:xfrm>
        </p:grpSpPr>
        <p:pic>
          <p:nvPicPr>
            <p:cNvPr id="7" name="图片 6"/>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2" name="矩形 1"/>
            <p:cNvSpPr/>
            <p:nvPr/>
          </p:nvSpPr>
          <p:spPr>
            <a:xfrm>
              <a:off x="968401" y="580026"/>
              <a:ext cx="2236510" cy="707886"/>
            </a:xfrm>
            <a:prstGeom prst="rect">
              <a:avLst/>
            </a:prstGeom>
            <a:noFill/>
          </p:spPr>
          <p:txBody>
            <a:bodyPr wrap="none">
              <a:spAutoFit/>
            </a:bodyPr>
            <a:lstStyle/>
            <a:p>
              <a:r>
                <a:rPr lang="zh-CN" altLang="en-US" sz="4000" b="1" dirty="0">
                  <a:solidFill>
                    <a:srgbClr val="C00000"/>
                  </a:solidFill>
                  <a:latin typeface="站酷酷黑" panose="02010600030101010101" pitchFamily="2" charset="-122"/>
                  <a:ea typeface="站酷酷黑" panose="02010600030101010101" pitchFamily="2" charset="-122"/>
                </a:rPr>
                <a:t>历史发展</a:t>
              </a:r>
            </a:p>
          </p:txBody>
        </p:sp>
      </p:gr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8401" y="2257421"/>
            <a:ext cx="8682944" cy="205287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春节以前也称元旦，是在正月的第一天。而中国历代的正月的设定日期却并不一致：</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夏朝用孟春（即正月）为正月。</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商朝用腊月（十二月）为正月。</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秦始皇统一六国后规定以十月为正月，汉朝初期沿用秦历。</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汉武帝太初元年，即公元前</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104</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年，天文学家落下闳、邓平等人制订了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太初历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，将原来以十月为岁首改为以孟春为岁首，后人在此基本上逐渐完善为我们当今使用的阴历（即农历），落下闳也被称为“春节老人”。此后中国一直沿用夏历（阴历，又称农历）纪年，直到清朝末年，长达</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2080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a:t>
            </a:r>
          </a:p>
        </p:txBody>
      </p:sp>
      <p:sp>
        <p:nvSpPr>
          <p:cNvPr id="4" name="矩形 3"/>
          <p:cNvSpPr/>
          <p:nvPr/>
        </p:nvSpPr>
        <p:spPr>
          <a:xfrm>
            <a:off x="1110281" y="1888192"/>
            <a:ext cx="1005403" cy="38613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时间演变</a:t>
            </a:r>
          </a:p>
        </p:txBody>
      </p:sp>
      <p:pic>
        <p:nvPicPr>
          <p:cNvPr id="5" name="图片 4"/>
          <p:cNvPicPr>
            <a:picLocks noChangeAspect="1"/>
          </p:cNvPicPr>
          <p:nvPr/>
        </p:nvPicPr>
        <p:blipFill>
          <a:blip r:embed="rId3" cstate="email"/>
          <a:stretch>
            <a:fillRect/>
          </a:stretch>
        </p:blipFill>
        <p:spPr>
          <a:xfrm>
            <a:off x="8461830" y="3212439"/>
            <a:ext cx="3145382" cy="3727861"/>
          </a:xfrm>
          <a:prstGeom prst="rect">
            <a:avLst/>
          </a:prstGeom>
        </p:spPr>
      </p:pic>
      <p:grpSp>
        <p:nvGrpSpPr>
          <p:cNvPr id="7" name="组合 6"/>
          <p:cNvGrpSpPr/>
          <p:nvPr/>
        </p:nvGrpSpPr>
        <p:grpSpPr>
          <a:xfrm>
            <a:off x="537029" y="580026"/>
            <a:ext cx="2844799" cy="707886"/>
            <a:chOff x="537029" y="580026"/>
            <a:chExt cx="2844799" cy="707886"/>
          </a:xfrm>
        </p:grpSpPr>
        <p:pic>
          <p:nvPicPr>
            <p:cNvPr id="6" name="图片 5"/>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3" name="矩形 2"/>
            <p:cNvSpPr/>
            <p:nvPr/>
          </p:nvSpPr>
          <p:spPr>
            <a:xfrm>
              <a:off x="968401" y="580026"/>
              <a:ext cx="2236510" cy="707886"/>
            </a:xfrm>
            <a:prstGeom prst="rect">
              <a:avLst/>
            </a:prstGeom>
            <a:noFill/>
          </p:spPr>
          <p:txBody>
            <a:bodyPr wrap="none">
              <a:spAutoFit/>
            </a:bodyPr>
            <a:lstStyle/>
            <a:p>
              <a:r>
                <a:rPr lang="zh-CN" altLang="en-US" sz="4000" b="1" dirty="0">
                  <a:solidFill>
                    <a:srgbClr val="C00000"/>
                  </a:solidFill>
                  <a:latin typeface="站酷酷黑" panose="02010600030101010101" pitchFamily="2" charset="-122"/>
                  <a:ea typeface="站酷酷黑" panose="02010600030101010101" pitchFamily="2" charset="-122"/>
                </a:rPr>
                <a:t>历史发展</a:t>
              </a:r>
            </a:p>
          </p:txBody>
        </p:sp>
      </p:grpSp>
    </p:spTree>
  </p:cSld>
  <p:clrMapOvr>
    <a:masterClrMapping/>
  </p:clrMapOvr>
  <mc:AlternateContent xmlns:mc="http://schemas.openxmlformats.org/markup-compatibility/2006" xmlns:p14="http://schemas.microsoft.com/office/powerpoint/2010/main">
    <mc:Choice Requires="p14">
      <p:transition spd="slow" p14:dur="20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8401" y="2494495"/>
            <a:ext cx="5386347" cy="2613023"/>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在不同时代，春节有不同名称。</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在先秦时叫“上日”、“元日”、“改岁”、“献岁”等；到了两汉时期，又被叫为“三朝”、“岁旦”、“正旦”、“正日”；魏晋南北朝时称为“元辰”、“元日”、“元首”、 “岁朝”等；到了唐宋元明，则称为“元旦”、“元 ”、“岁日”、“新正”、“新元”等；而清代，一直叫“元旦”或“元日”。</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把农历新年正式定名为春节，是辛亥革命后的事。中华民国北洋政府时期，由于那时要改用阳历，为了区分农、阳两节，袁世凯将元旦定义为西历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日，将农历正月初一改名为春节。</a:t>
            </a:r>
          </a:p>
        </p:txBody>
      </p:sp>
      <p:sp>
        <p:nvSpPr>
          <p:cNvPr id="4" name="矩形 3"/>
          <p:cNvSpPr/>
          <p:nvPr/>
        </p:nvSpPr>
        <p:spPr>
          <a:xfrm>
            <a:off x="1081253" y="2122877"/>
            <a:ext cx="1005403" cy="38613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名称变革</a:t>
            </a:r>
          </a:p>
        </p:txBody>
      </p:sp>
      <p:pic>
        <p:nvPicPr>
          <p:cNvPr id="6" name="图片 5"/>
          <p:cNvPicPr>
            <a:picLocks noChangeAspect="1"/>
          </p:cNvPicPr>
          <p:nvPr/>
        </p:nvPicPr>
        <p:blipFill>
          <a:blip r:embed="rId3" cstate="email"/>
          <a:stretch>
            <a:fillRect/>
          </a:stretch>
        </p:blipFill>
        <p:spPr>
          <a:xfrm>
            <a:off x="7055695" y="2079335"/>
            <a:ext cx="3452648" cy="3199791"/>
          </a:xfrm>
          <a:prstGeom prst="rect">
            <a:avLst/>
          </a:prstGeom>
        </p:spPr>
      </p:pic>
      <p:grpSp>
        <p:nvGrpSpPr>
          <p:cNvPr id="5" name="组合 4"/>
          <p:cNvGrpSpPr/>
          <p:nvPr/>
        </p:nvGrpSpPr>
        <p:grpSpPr>
          <a:xfrm>
            <a:off x="537029" y="580026"/>
            <a:ext cx="2844799" cy="707886"/>
            <a:chOff x="537029" y="580026"/>
            <a:chExt cx="2844799" cy="707886"/>
          </a:xfrm>
        </p:grpSpPr>
        <p:pic>
          <p:nvPicPr>
            <p:cNvPr id="7" name="图片 6"/>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3" name="矩形 2"/>
            <p:cNvSpPr/>
            <p:nvPr/>
          </p:nvSpPr>
          <p:spPr>
            <a:xfrm>
              <a:off x="968401" y="580026"/>
              <a:ext cx="2236510" cy="707886"/>
            </a:xfrm>
            <a:prstGeom prst="rect">
              <a:avLst/>
            </a:prstGeom>
            <a:noFill/>
          </p:spPr>
          <p:txBody>
            <a:bodyPr wrap="none">
              <a:spAutoFit/>
            </a:bodyPr>
            <a:lstStyle/>
            <a:p>
              <a:r>
                <a:rPr lang="zh-CN" altLang="en-US" sz="4000" b="1" dirty="0">
                  <a:solidFill>
                    <a:srgbClr val="C00000"/>
                  </a:solidFill>
                  <a:latin typeface="站酷酷黑" panose="02010600030101010101" pitchFamily="2" charset="-122"/>
                  <a:ea typeface="站酷酷黑" panose="02010600030101010101" pitchFamily="2" charset="-122"/>
                </a:rPr>
                <a:t>历史发展</a:t>
              </a: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57300" y="1654629"/>
            <a:ext cx="9541329" cy="3991427"/>
          </a:xfrm>
          <a:prstGeom prst="rect">
            <a:avLst/>
          </a:prstGeom>
          <a:noFill/>
          <a:ln w="19050">
            <a:solidFill>
              <a:srgbClr val="B9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89087" y="1872682"/>
            <a:ext cx="1005403" cy="38613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内容发展</a:t>
            </a:r>
          </a:p>
        </p:txBody>
      </p:sp>
      <p:sp>
        <p:nvSpPr>
          <p:cNvPr id="3" name="矩形 2"/>
          <p:cNvSpPr/>
          <p:nvPr/>
        </p:nvSpPr>
        <p:spPr>
          <a:xfrm>
            <a:off x="1562100" y="2251274"/>
            <a:ext cx="8770270" cy="121264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宋代人过年开始吃饺子，宋朝称饺子为“角子”。宋代已普遍开始用纸包火药做成爆竹。除夕、春节放爆竹之俗便逐渐盛行。</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东京梦华录</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说：“是夜，禁中爆竹山呼，闻声于外。”到了明朝，接灶神、贴门神、除夕守岁、十五赏灯会都已经盛行。</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万历嘉兴府志</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中记载：“除夕，易门神、桃符、春帖，井隈皆封。爆竹，燔紫，设酒果聚饮，锣鼓彻夜，谓之守岁。”</a:t>
            </a:r>
          </a:p>
        </p:txBody>
      </p:sp>
      <p:grpSp>
        <p:nvGrpSpPr>
          <p:cNvPr id="9" name="组合 8"/>
          <p:cNvGrpSpPr/>
          <p:nvPr/>
        </p:nvGrpSpPr>
        <p:grpSpPr>
          <a:xfrm>
            <a:off x="537029" y="580026"/>
            <a:ext cx="2844799" cy="707886"/>
            <a:chOff x="537029" y="580026"/>
            <a:chExt cx="2844799" cy="707886"/>
          </a:xfrm>
        </p:grpSpPr>
        <p:pic>
          <p:nvPicPr>
            <p:cNvPr id="8" name="图片 7"/>
            <p:cNvPicPr>
              <a:picLocks noChangeAspect="1"/>
            </p:cNvPicPr>
            <p:nvPr/>
          </p:nvPicPr>
          <p:blipFill rotWithShape="1">
            <a:blip r:embed="rId3" cstate="email"/>
            <a:srcRect/>
            <a:stretch>
              <a:fillRect/>
            </a:stretch>
          </p:blipFill>
          <p:spPr>
            <a:xfrm>
              <a:off x="537029" y="652870"/>
              <a:ext cx="2844799" cy="562198"/>
            </a:xfrm>
            <a:prstGeom prst="rect">
              <a:avLst/>
            </a:prstGeom>
          </p:spPr>
        </p:pic>
        <p:sp>
          <p:nvSpPr>
            <p:cNvPr id="4" name="矩形 3"/>
            <p:cNvSpPr/>
            <p:nvPr/>
          </p:nvSpPr>
          <p:spPr>
            <a:xfrm>
              <a:off x="968401" y="580026"/>
              <a:ext cx="2236510" cy="707886"/>
            </a:xfrm>
            <a:prstGeom prst="rect">
              <a:avLst/>
            </a:prstGeom>
            <a:noFill/>
          </p:spPr>
          <p:txBody>
            <a:bodyPr wrap="none">
              <a:spAutoFit/>
            </a:bodyPr>
            <a:lstStyle/>
            <a:p>
              <a:r>
                <a:rPr lang="zh-CN" altLang="en-US" sz="4000" b="1" dirty="0">
                  <a:solidFill>
                    <a:srgbClr val="C00000"/>
                  </a:solidFill>
                  <a:latin typeface="站酷酷黑" panose="02010600030101010101" pitchFamily="2" charset="-122"/>
                  <a:ea typeface="站酷酷黑" panose="02010600030101010101" pitchFamily="2" charset="-122"/>
                </a:rPr>
                <a:t>历史发展</a:t>
              </a:r>
            </a:p>
          </p:txBody>
        </p:sp>
      </p:grpSp>
      <p:sp>
        <p:nvSpPr>
          <p:cNvPr id="7" name="矩形 6"/>
          <p:cNvSpPr/>
          <p:nvPr/>
        </p:nvSpPr>
        <p:spPr>
          <a:xfrm>
            <a:off x="1562100" y="3501570"/>
            <a:ext cx="8636920" cy="205287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北方年夜饭有吃饺子的传统，但各地吃</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饺子的习俗亦不相同，有的地方除夕之夜吃饺子，有的地方初一吃饺子，北方一些山区还有初一到初五每天早上吃饺子的习俗。吃饺子是表达人们辞旧迎新之际祈福求吉愿望的特有方式。按照中国古代记时法，晚上</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时到第二天凌晨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时为子时。“交子”即新年与旧年相交的时刻。饺子就意味着更岁交子，过春节吃饺子被认为是大吉大利。另外饺子形状像元宝，包饺子意味着包住福运，吃饺子象征生活富裕。与北方不同，南方的年夜饭通常有火锅和鱼。火锅沸煮，热气腾腾，温馨撩人，红红火火；“鱼”和“余”谐音，象征“吉庆有余”，也喻示着生活幸福，“年年有余”。南方还有一些地方过春节讲究吃年糕，年年高（糕），象征收成一年比一年高，境界一年比一年高。</a:t>
            </a:r>
          </a:p>
        </p:txBody>
      </p:sp>
      <p:pic>
        <p:nvPicPr>
          <p:cNvPr id="5" name="图片 4"/>
          <p:cNvPicPr>
            <a:picLocks noChangeAspect="1"/>
          </p:cNvPicPr>
          <p:nvPr/>
        </p:nvPicPr>
        <p:blipFill>
          <a:blip r:embed="rId4" cstate="email"/>
          <a:stretch>
            <a:fillRect/>
          </a:stretch>
        </p:blipFill>
        <p:spPr>
          <a:xfrm>
            <a:off x="10085588" y="4893619"/>
            <a:ext cx="1426082" cy="13216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ll/>
      </p:transition>
    </mc:Choice>
    <mc:Fallback xmlns="">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1253" y="2303981"/>
            <a:ext cx="9367275" cy="2893100"/>
          </a:xfrm>
          <a:prstGeom prst="rect">
            <a:avLst/>
          </a:prstGeom>
        </p:spPr>
        <p:txBody>
          <a:bodyPr wrap="square">
            <a:spAutoFit/>
          </a:bodyPr>
          <a:lstStyle/>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春节时间</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春节的时间（农历正月初一）在公历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日至</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日之间游动。“最早的春节”（如</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1966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日）和“最迟的春节”（如</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1985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日）相差整一个月。根据历法计算，如果农历不进行人为调整的话，</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2319</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日将迎来“史上最晚春节”，此前春节最迟出现在公历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日，为</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1920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年和</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1985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闰春</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闰春节，又称闰正月，从公元</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1645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年使用历理置闰制开始，到公元</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2800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1155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年里，农历闰正月只发生</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次，非常罕见，其年份分别    是</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1651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2262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2357</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2520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2539</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2634 . </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闰春节的过法</a:t>
            </a:r>
          </a:p>
          <a:p>
            <a:pPr marL="171450" indent="-171450">
              <a:lnSpc>
                <a:spcPct val="130000"/>
              </a:lnSpc>
              <a:buClr>
                <a:srgbClr val="C00000"/>
              </a:buClr>
              <a:buFont typeface="Wingdings" panose="05000000000000000000" pitchFamily="2" charset="2"/>
              <a:buChar char="u"/>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如果一年有闰正月，原则上春节过第一个正月的，到了闰正月的时候则不过节。当然，也有少数地区过完第一个正月的春节以后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到了闰正月的时候也过闰正月的春节，因为闰正月也叫正月，所以也把闰正月的初一也看做春节来过。</a:t>
            </a:r>
          </a:p>
        </p:txBody>
      </p:sp>
      <p:sp>
        <p:nvSpPr>
          <p:cNvPr id="4" name="矩形 3"/>
          <p:cNvSpPr/>
          <p:nvPr/>
        </p:nvSpPr>
        <p:spPr>
          <a:xfrm>
            <a:off x="1124795" y="1956030"/>
            <a:ext cx="1005403" cy="386131"/>
          </a:xfrm>
          <a:prstGeom prst="rect">
            <a:avLst/>
          </a:prstGeom>
          <a:solidFill>
            <a:srgbClr val="B92E32"/>
          </a:solidFill>
        </p:spPr>
        <p:txBody>
          <a:bodyPr wrap="none">
            <a:spAutoFit/>
          </a:bodyPr>
          <a:lstStyle/>
          <a:p>
            <a:pPr>
              <a:lnSpc>
                <a:spcPct val="13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春节历法</a:t>
            </a:r>
          </a:p>
        </p:txBody>
      </p:sp>
      <p:pic>
        <p:nvPicPr>
          <p:cNvPr id="5" name="图片 4"/>
          <p:cNvPicPr>
            <a:picLocks noChangeAspect="1"/>
          </p:cNvPicPr>
          <p:nvPr/>
        </p:nvPicPr>
        <p:blipFill>
          <a:blip r:embed="rId3" cstate="email"/>
          <a:stretch>
            <a:fillRect/>
          </a:stretch>
        </p:blipFill>
        <p:spPr>
          <a:xfrm rot="21395122">
            <a:off x="9790698" y="-415791"/>
            <a:ext cx="3167268" cy="3753800"/>
          </a:xfrm>
          <a:prstGeom prst="rect">
            <a:avLst/>
          </a:prstGeom>
        </p:spPr>
      </p:pic>
      <p:grpSp>
        <p:nvGrpSpPr>
          <p:cNvPr id="7" name="组合 6"/>
          <p:cNvGrpSpPr/>
          <p:nvPr/>
        </p:nvGrpSpPr>
        <p:grpSpPr>
          <a:xfrm>
            <a:off x="537029" y="580026"/>
            <a:ext cx="2844799" cy="707886"/>
            <a:chOff x="537029" y="580026"/>
            <a:chExt cx="2844799" cy="707886"/>
          </a:xfrm>
        </p:grpSpPr>
        <p:pic>
          <p:nvPicPr>
            <p:cNvPr id="6" name="图片 5"/>
            <p:cNvPicPr>
              <a:picLocks noChangeAspect="1"/>
            </p:cNvPicPr>
            <p:nvPr/>
          </p:nvPicPr>
          <p:blipFill rotWithShape="1">
            <a:blip r:embed="rId4" cstate="email"/>
            <a:srcRect/>
            <a:stretch>
              <a:fillRect/>
            </a:stretch>
          </p:blipFill>
          <p:spPr>
            <a:xfrm>
              <a:off x="537029" y="652870"/>
              <a:ext cx="2844799" cy="562198"/>
            </a:xfrm>
            <a:prstGeom prst="rect">
              <a:avLst/>
            </a:prstGeom>
          </p:spPr>
        </p:pic>
        <p:sp>
          <p:nvSpPr>
            <p:cNvPr id="3" name="矩形 2"/>
            <p:cNvSpPr/>
            <p:nvPr/>
          </p:nvSpPr>
          <p:spPr>
            <a:xfrm>
              <a:off x="968401" y="580026"/>
              <a:ext cx="2236510" cy="707886"/>
            </a:xfrm>
            <a:prstGeom prst="rect">
              <a:avLst/>
            </a:prstGeom>
            <a:noFill/>
          </p:spPr>
          <p:txBody>
            <a:bodyPr wrap="none">
              <a:spAutoFit/>
            </a:bodyPr>
            <a:lstStyle/>
            <a:p>
              <a:r>
                <a:rPr lang="zh-CN" altLang="en-US" sz="4000" b="1" dirty="0">
                  <a:solidFill>
                    <a:srgbClr val="C00000"/>
                  </a:solidFill>
                  <a:latin typeface="站酷酷黑" panose="02010600030101010101" pitchFamily="2" charset="-122"/>
                  <a:ea typeface="站酷酷黑" panose="02010600030101010101" pitchFamily="2" charset="-122"/>
                </a:rPr>
                <a:t>历史发展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flipH="1">
            <a:off x="0" y="0"/>
            <a:ext cx="12192001" cy="6858000"/>
          </a:xfrm>
          <a:prstGeom prst="rect">
            <a:avLst/>
          </a:prstGeom>
        </p:spPr>
      </p:pic>
      <p:sp>
        <p:nvSpPr>
          <p:cNvPr id="3" name="矩形 2"/>
          <p:cNvSpPr/>
          <p:nvPr/>
        </p:nvSpPr>
        <p:spPr>
          <a:xfrm>
            <a:off x="4157008" y="2490332"/>
            <a:ext cx="3877985" cy="1200329"/>
          </a:xfrm>
          <a:prstGeom prst="rect">
            <a:avLst/>
          </a:prstGeom>
        </p:spPr>
        <p:txBody>
          <a:bodyPr wrap="none">
            <a:spAutoFit/>
          </a:bodyPr>
          <a:lstStyle/>
          <a:p>
            <a:r>
              <a:rPr lang="zh-CN" altLang="en-US" sz="7200" b="1" dirty="0">
                <a:solidFill>
                  <a:srgbClr val="B92E32"/>
                </a:solidFill>
                <a:latin typeface="站酷酷黑" panose="02010600030101010101" pitchFamily="2" charset="-122"/>
                <a:ea typeface="站酷酷黑" panose="02010600030101010101" pitchFamily="2" charset="-122"/>
              </a:rPr>
              <a:t>风俗习惯</a:t>
            </a:r>
          </a:p>
        </p:txBody>
      </p:sp>
      <p:pic>
        <p:nvPicPr>
          <p:cNvPr id="4" name="图片 3"/>
          <p:cNvPicPr>
            <a:picLocks noChangeAspect="1"/>
          </p:cNvPicPr>
          <p:nvPr/>
        </p:nvPicPr>
        <p:blipFill>
          <a:blip r:embed="rId4" cstate="email"/>
          <a:stretch>
            <a:fillRect/>
          </a:stretch>
        </p:blipFill>
        <p:spPr>
          <a:xfrm>
            <a:off x="5440510" y="4914900"/>
            <a:ext cx="1310980" cy="1553755"/>
          </a:xfrm>
          <a:prstGeom prst="rect">
            <a:avLst/>
          </a:prstGeom>
        </p:spPr>
      </p:pic>
      <p:sp>
        <p:nvSpPr>
          <p:cNvPr id="5" name="文本框 4"/>
          <p:cNvSpPr txBox="1"/>
          <p:nvPr/>
        </p:nvSpPr>
        <p:spPr>
          <a:xfrm>
            <a:off x="5597980" y="1733156"/>
            <a:ext cx="1022882" cy="830997"/>
          </a:xfrm>
          <a:prstGeom prst="rect">
            <a:avLst/>
          </a:prstGeom>
          <a:noFill/>
        </p:spPr>
        <p:txBody>
          <a:bodyPr wrap="square" rtlCol="0">
            <a:spAutoFit/>
          </a:bodyPr>
          <a:lstStyle/>
          <a:p>
            <a:r>
              <a:rPr lang="en-US" altLang="zh-CN" sz="4800" dirty="0">
                <a:latin typeface="站酷高端黑" panose="02010600030101010101" pitchFamily="2" charset="-122"/>
                <a:ea typeface="站酷高端黑" panose="02010600030101010101" pitchFamily="2" charset="-122"/>
              </a:rPr>
              <a:t>02</a:t>
            </a:r>
            <a:endParaRPr lang="zh-CN" altLang="en-US" sz="4800" dirty="0">
              <a:latin typeface="站酷高端黑" panose="02010600030101010101" pitchFamily="2" charset="-122"/>
              <a:ea typeface="站酷高端黑" panose="02010600030101010101" pitchFamily="2" charset="-122"/>
            </a:endParaRPr>
          </a:p>
        </p:txBody>
      </p:sp>
      <p:cxnSp>
        <p:nvCxnSpPr>
          <p:cNvPr id="6" name="直接连接符 5"/>
          <p:cNvCxnSpPr/>
          <p:nvPr/>
        </p:nvCxnSpPr>
        <p:spPr>
          <a:xfrm>
            <a:off x="5772150" y="3896178"/>
            <a:ext cx="647700" cy="0"/>
          </a:xfrm>
          <a:prstGeom prst="line">
            <a:avLst/>
          </a:prstGeom>
          <a:ln w="19050">
            <a:solidFill>
              <a:srgbClr val="B92E3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3300</Words>
  <Application>Microsoft Office PowerPoint</Application>
  <PresentationFormat>宽屏</PresentationFormat>
  <Paragraphs>130</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等线 Light</vt:lpstr>
      <vt:lpstr>华文新魏</vt:lpstr>
      <vt:lpstr>思源黑体 CN Medium</vt:lpstr>
      <vt:lpstr>微软雅黑</vt:lpstr>
      <vt:lpstr>站酷高端黑</vt:lpstr>
      <vt:lpstr>站酷酷黑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2017-08-18T03:02:00Z</dcterms:created>
  <dcterms:modified xsi:type="dcterms:W3CDTF">2021-01-06T03:51:06Z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