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82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2" r:id="rId13"/>
    <p:sldId id="293" r:id="rId14"/>
    <p:sldId id="294" r:id="rId15"/>
    <p:sldId id="290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28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294"/>
    <a:srgbClr val="BFBFBF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802B6-7F5C-4F68-AA25-CB00EE1309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F7FC-9392-4B8C-A2B2-FB9DBCD3A3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F7FC-9392-4B8C-A2B2-FB9DBCD3A3E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7C08-621D-4D5F-B4FE-76AD7231FBB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4E82-DD48-494B-943F-89CB10E3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7C08-621D-4D5F-B4FE-76AD7231FBB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4E82-DD48-494B-943F-89CB10E3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1"/>
            <a:ext cx="35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7C08-621D-4D5F-B4FE-76AD7231FBB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4E82-DD48-494B-943F-89CB10E3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199736"/>
            <a:ext cx="12192000" cy="2717321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87691" y="2761031"/>
            <a:ext cx="8263801" cy="1174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急性心肌梗死护理查房</a:t>
            </a:r>
          </a:p>
        </p:txBody>
      </p:sp>
      <p:sp>
        <p:nvSpPr>
          <p:cNvPr id="9" name="medical-records_195987"/>
          <p:cNvSpPr>
            <a:spLocks noChangeAspect="1"/>
          </p:cNvSpPr>
          <p:nvPr/>
        </p:nvSpPr>
        <p:spPr bwMode="auto">
          <a:xfrm>
            <a:off x="406836" y="2870659"/>
            <a:ext cx="1084048" cy="1159431"/>
          </a:xfrm>
          <a:custGeom>
            <a:avLst/>
            <a:gdLst>
              <a:gd name="T0" fmla="*/ 6100 w 6373"/>
              <a:gd name="T1" fmla="*/ 0 h 6827"/>
              <a:gd name="T2" fmla="*/ 272 w 6373"/>
              <a:gd name="T3" fmla="*/ 0 h 6827"/>
              <a:gd name="T4" fmla="*/ 0 w 6373"/>
              <a:gd name="T5" fmla="*/ 272 h 6827"/>
              <a:gd name="T6" fmla="*/ 0 w 6373"/>
              <a:gd name="T7" fmla="*/ 6554 h 6827"/>
              <a:gd name="T8" fmla="*/ 272 w 6373"/>
              <a:gd name="T9" fmla="*/ 6827 h 6827"/>
              <a:gd name="T10" fmla="*/ 5283 w 6373"/>
              <a:gd name="T11" fmla="*/ 6827 h 6827"/>
              <a:gd name="T12" fmla="*/ 5555 w 6373"/>
              <a:gd name="T13" fmla="*/ 6554 h 6827"/>
              <a:gd name="T14" fmla="*/ 5555 w 6373"/>
              <a:gd name="T15" fmla="*/ 1747 h 6827"/>
              <a:gd name="T16" fmla="*/ 6100 w 6373"/>
              <a:gd name="T17" fmla="*/ 1747 h 6827"/>
              <a:gd name="T18" fmla="*/ 6373 w 6373"/>
              <a:gd name="T19" fmla="*/ 1474 h 6827"/>
              <a:gd name="T20" fmla="*/ 6373 w 6373"/>
              <a:gd name="T21" fmla="*/ 272 h 6827"/>
              <a:gd name="T22" fmla="*/ 6100 w 6373"/>
              <a:gd name="T23" fmla="*/ 0 h 6827"/>
              <a:gd name="T24" fmla="*/ 2097 w 6373"/>
              <a:gd name="T25" fmla="*/ 1786 h 6827"/>
              <a:gd name="T26" fmla="*/ 2505 w 6373"/>
              <a:gd name="T27" fmla="*/ 1786 h 6827"/>
              <a:gd name="T28" fmla="*/ 2505 w 6373"/>
              <a:gd name="T29" fmla="*/ 1378 h 6827"/>
              <a:gd name="T30" fmla="*/ 2778 w 6373"/>
              <a:gd name="T31" fmla="*/ 1106 h 6827"/>
              <a:gd name="T32" fmla="*/ 3050 w 6373"/>
              <a:gd name="T33" fmla="*/ 1378 h 6827"/>
              <a:gd name="T34" fmla="*/ 3050 w 6373"/>
              <a:gd name="T35" fmla="*/ 1786 h 6827"/>
              <a:gd name="T36" fmla="*/ 3458 w 6373"/>
              <a:gd name="T37" fmla="*/ 1786 h 6827"/>
              <a:gd name="T38" fmla="*/ 3730 w 6373"/>
              <a:gd name="T39" fmla="*/ 2059 h 6827"/>
              <a:gd name="T40" fmla="*/ 3458 w 6373"/>
              <a:gd name="T41" fmla="*/ 2331 h 6827"/>
              <a:gd name="T42" fmla="*/ 3050 w 6373"/>
              <a:gd name="T43" fmla="*/ 2331 h 6827"/>
              <a:gd name="T44" fmla="*/ 3050 w 6373"/>
              <a:gd name="T45" fmla="*/ 2739 h 6827"/>
              <a:gd name="T46" fmla="*/ 2778 w 6373"/>
              <a:gd name="T47" fmla="*/ 3011 h 6827"/>
              <a:gd name="T48" fmla="*/ 2505 w 6373"/>
              <a:gd name="T49" fmla="*/ 2739 h 6827"/>
              <a:gd name="T50" fmla="*/ 2505 w 6373"/>
              <a:gd name="T51" fmla="*/ 2331 h 6827"/>
              <a:gd name="T52" fmla="*/ 2097 w 6373"/>
              <a:gd name="T53" fmla="*/ 2331 h 6827"/>
              <a:gd name="T54" fmla="*/ 1825 w 6373"/>
              <a:gd name="T55" fmla="*/ 2059 h 6827"/>
              <a:gd name="T56" fmla="*/ 2097 w 6373"/>
              <a:gd name="T57" fmla="*/ 1786 h 6827"/>
              <a:gd name="T58" fmla="*/ 4294 w 6373"/>
              <a:gd name="T59" fmla="*/ 5803 h 6827"/>
              <a:gd name="T60" fmla="*/ 1261 w 6373"/>
              <a:gd name="T61" fmla="*/ 5803 h 6827"/>
              <a:gd name="T62" fmla="*/ 989 w 6373"/>
              <a:gd name="T63" fmla="*/ 5531 h 6827"/>
              <a:gd name="T64" fmla="*/ 1261 w 6373"/>
              <a:gd name="T65" fmla="*/ 5258 h 6827"/>
              <a:gd name="T66" fmla="*/ 4294 w 6373"/>
              <a:gd name="T67" fmla="*/ 5258 h 6827"/>
              <a:gd name="T68" fmla="*/ 4567 w 6373"/>
              <a:gd name="T69" fmla="*/ 5531 h 6827"/>
              <a:gd name="T70" fmla="*/ 4294 w 6373"/>
              <a:gd name="T71" fmla="*/ 5803 h 6827"/>
              <a:gd name="T72" fmla="*/ 4294 w 6373"/>
              <a:gd name="T73" fmla="*/ 4967 h 6827"/>
              <a:gd name="T74" fmla="*/ 1261 w 6373"/>
              <a:gd name="T75" fmla="*/ 4967 h 6827"/>
              <a:gd name="T76" fmla="*/ 989 w 6373"/>
              <a:gd name="T77" fmla="*/ 4695 h 6827"/>
              <a:gd name="T78" fmla="*/ 1261 w 6373"/>
              <a:gd name="T79" fmla="*/ 4423 h 6827"/>
              <a:gd name="T80" fmla="*/ 4294 w 6373"/>
              <a:gd name="T81" fmla="*/ 4423 h 6827"/>
              <a:gd name="T82" fmla="*/ 4567 w 6373"/>
              <a:gd name="T83" fmla="*/ 4695 h 6827"/>
              <a:gd name="T84" fmla="*/ 4294 w 6373"/>
              <a:gd name="T85" fmla="*/ 4967 h 6827"/>
              <a:gd name="T86" fmla="*/ 4294 w 6373"/>
              <a:gd name="T87" fmla="*/ 4131 h 6827"/>
              <a:gd name="T88" fmla="*/ 1261 w 6373"/>
              <a:gd name="T89" fmla="*/ 4131 h 6827"/>
              <a:gd name="T90" fmla="*/ 989 w 6373"/>
              <a:gd name="T91" fmla="*/ 3859 h 6827"/>
              <a:gd name="T92" fmla="*/ 1261 w 6373"/>
              <a:gd name="T93" fmla="*/ 3587 h 6827"/>
              <a:gd name="T94" fmla="*/ 4294 w 6373"/>
              <a:gd name="T95" fmla="*/ 3587 h 6827"/>
              <a:gd name="T96" fmla="*/ 4567 w 6373"/>
              <a:gd name="T97" fmla="*/ 3859 h 6827"/>
              <a:gd name="T98" fmla="*/ 4294 w 6373"/>
              <a:gd name="T99" fmla="*/ 4131 h 6827"/>
              <a:gd name="T100" fmla="*/ 5828 w 6373"/>
              <a:gd name="T101" fmla="*/ 1202 h 6827"/>
              <a:gd name="T102" fmla="*/ 5555 w 6373"/>
              <a:gd name="T103" fmla="*/ 1202 h 6827"/>
              <a:gd name="T104" fmla="*/ 5555 w 6373"/>
              <a:gd name="T105" fmla="*/ 545 h 6827"/>
              <a:gd name="T106" fmla="*/ 5828 w 6373"/>
              <a:gd name="T107" fmla="*/ 545 h 6827"/>
              <a:gd name="T108" fmla="*/ 5828 w 6373"/>
              <a:gd name="T109" fmla="*/ 1202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373" h="6827">
                <a:moveTo>
                  <a:pt x="6100" y="0"/>
                </a:moveTo>
                <a:lnTo>
                  <a:pt x="272" y="0"/>
                </a:lnTo>
                <a:cubicBezTo>
                  <a:pt x="122" y="0"/>
                  <a:pt x="0" y="122"/>
                  <a:pt x="0" y="272"/>
                </a:cubicBezTo>
                <a:lnTo>
                  <a:pt x="0" y="6554"/>
                </a:lnTo>
                <a:cubicBezTo>
                  <a:pt x="0" y="6705"/>
                  <a:pt x="122" y="6827"/>
                  <a:pt x="272" y="6827"/>
                </a:cubicBezTo>
                <a:lnTo>
                  <a:pt x="5283" y="6827"/>
                </a:lnTo>
                <a:cubicBezTo>
                  <a:pt x="5433" y="6827"/>
                  <a:pt x="5555" y="6705"/>
                  <a:pt x="5555" y="6554"/>
                </a:cubicBezTo>
                <a:lnTo>
                  <a:pt x="5555" y="1747"/>
                </a:lnTo>
                <a:lnTo>
                  <a:pt x="6100" y="1747"/>
                </a:lnTo>
                <a:cubicBezTo>
                  <a:pt x="6251" y="1747"/>
                  <a:pt x="6373" y="1625"/>
                  <a:pt x="6373" y="1474"/>
                </a:cubicBezTo>
                <a:lnTo>
                  <a:pt x="6373" y="272"/>
                </a:lnTo>
                <a:cubicBezTo>
                  <a:pt x="6373" y="122"/>
                  <a:pt x="6251" y="0"/>
                  <a:pt x="6100" y="0"/>
                </a:cubicBezTo>
                <a:close/>
                <a:moveTo>
                  <a:pt x="2097" y="1786"/>
                </a:moveTo>
                <a:lnTo>
                  <a:pt x="2505" y="1786"/>
                </a:lnTo>
                <a:lnTo>
                  <a:pt x="2505" y="1378"/>
                </a:lnTo>
                <a:cubicBezTo>
                  <a:pt x="2505" y="1228"/>
                  <a:pt x="2627" y="1106"/>
                  <a:pt x="2778" y="1106"/>
                </a:cubicBezTo>
                <a:cubicBezTo>
                  <a:pt x="2928" y="1106"/>
                  <a:pt x="3050" y="1228"/>
                  <a:pt x="3050" y="1378"/>
                </a:cubicBezTo>
                <a:lnTo>
                  <a:pt x="3050" y="1786"/>
                </a:lnTo>
                <a:lnTo>
                  <a:pt x="3458" y="1786"/>
                </a:lnTo>
                <a:cubicBezTo>
                  <a:pt x="3608" y="1786"/>
                  <a:pt x="3730" y="1908"/>
                  <a:pt x="3730" y="2059"/>
                </a:cubicBezTo>
                <a:cubicBezTo>
                  <a:pt x="3730" y="2209"/>
                  <a:pt x="3609" y="2331"/>
                  <a:pt x="3458" y="2331"/>
                </a:cubicBezTo>
                <a:lnTo>
                  <a:pt x="3050" y="2331"/>
                </a:lnTo>
                <a:lnTo>
                  <a:pt x="3050" y="2739"/>
                </a:lnTo>
                <a:cubicBezTo>
                  <a:pt x="3050" y="2889"/>
                  <a:pt x="2928" y="3011"/>
                  <a:pt x="2778" y="3011"/>
                </a:cubicBezTo>
                <a:cubicBezTo>
                  <a:pt x="2627" y="3011"/>
                  <a:pt x="2505" y="2889"/>
                  <a:pt x="2505" y="2739"/>
                </a:cubicBezTo>
                <a:lnTo>
                  <a:pt x="2505" y="2331"/>
                </a:lnTo>
                <a:lnTo>
                  <a:pt x="2097" y="2331"/>
                </a:lnTo>
                <a:cubicBezTo>
                  <a:pt x="1947" y="2331"/>
                  <a:pt x="1825" y="2209"/>
                  <a:pt x="1825" y="2059"/>
                </a:cubicBezTo>
                <a:cubicBezTo>
                  <a:pt x="1825" y="1908"/>
                  <a:pt x="1947" y="1786"/>
                  <a:pt x="2097" y="1786"/>
                </a:cubicBezTo>
                <a:close/>
                <a:moveTo>
                  <a:pt x="4294" y="5803"/>
                </a:moveTo>
                <a:lnTo>
                  <a:pt x="1261" y="5803"/>
                </a:lnTo>
                <a:cubicBezTo>
                  <a:pt x="1111" y="5803"/>
                  <a:pt x="989" y="5681"/>
                  <a:pt x="989" y="5531"/>
                </a:cubicBezTo>
                <a:cubicBezTo>
                  <a:pt x="989" y="5380"/>
                  <a:pt x="1111" y="5258"/>
                  <a:pt x="1261" y="5258"/>
                </a:cubicBezTo>
                <a:lnTo>
                  <a:pt x="4294" y="5258"/>
                </a:lnTo>
                <a:cubicBezTo>
                  <a:pt x="4445" y="5258"/>
                  <a:pt x="4567" y="5380"/>
                  <a:pt x="4567" y="5531"/>
                </a:cubicBezTo>
                <a:cubicBezTo>
                  <a:pt x="4567" y="5681"/>
                  <a:pt x="4445" y="5803"/>
                  <a:pt x="4294" y="5803"/>
                </a:cubicBezTo>
                <a:close/>
                <a:moveTo>
                  <a:pt x="4294" y="4967"/>
                </a:moveTo>
                <a:lnTo>
                  <a:pt x="1261" y="4967"/>
                </a:lnTo>
                <a:cubicBezTo>
                  <a:pt x="1111" y="4967"/>
                  <a:pt x="989" y="4845"/>
                  <a:pt x="989" y="4695"/>
                </a:cubicBezTo>
                <a:cubicBezTo>
                  <a:pt x="989" y="4544"/>
                  <a:pt x="1111" y="4423"/>
                  <a:pt x="1261" y="4423"/>
                </a:cubicBezTo>
                <a:lnTo>
                  <a:pt x="4294" y="4423"/>
                </a:lnTo>
                <a:cubicBezTo>
                  <a:pt x="4445" y="4423"/>
                  <a:pt x="4567" y="4544"/>
                  <a:pt x="4567" y="4695"/>
                </a:cubicBezTo>
                <a:cubicBezTo>
                  <a:pt x="4567" y="4845"/>
                  <a:pt x="4445" y="4967"/>
                  <a:pt x="4294" y="4967"/>
                </a:cubicBezTo>
                <a:close/>
                <a:moveTo>
                  <a:pt x="4294" y="4131"/>
                </a:moveTo>
                <a:lnTo>
                  <a:pt x="1261" y="4131"/>
                </a:lnTo>
                <a:cubicBezTo>
                  <a:pt x="1111" y="4131"/>
                  <a:pt x="989" y="4009"/>
                  <a:pt x="989" y="3859"/>
                </a:cubicBezTo>
                <a:cubicBezTo>
                  <a:pt x="989" y="3709"/>
                  <a:pt x="1111" y="3587"/>
                  <a:pt x="1261" y="3587"/>
                </a:cubicBezTo>
                <a:lnTo>
                  <a:pt x="4294" y="3587"/>
                </a:lnTo>
                <a:cubicBezTo>
                  <a:pt x="4445" y="3587"/>
                  <a:pt x="4567" y="3709"/>
                  <a:pt x="4567" y="3859"/>
                </a:cubicBezTo>
                <a:cubicBezTo>
                  <a:pt x="4567" y="4009"/>
                  <a:pt x="4445" y="4131"/>
                  <a:pt x="4294" y="4131"/>
                </a:cubicBezTo>
                <a:close/>
                <a:moveTo>
                  <a:pt x="5828" y="1202"/>
                </a:moveTo>
                <a:lnTo>
                  <a:pt x="5555" y="1202"/>
                </a:lnTo>
                <a:lnTo>
                  <a:pt x="5555" y="545"/>
                </a:lnTo>
                <a:lnTo>
                  <a:pt x="5828" y="545"/>
                </a:lnTo>
                <a:lnTo>
                  <a:pt x="5828" y="12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851492" y="2594318"/>
            <a:ext cx="1967435" cy="1712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105052" y="1794497"/>
            <a:ext cx="2151893" cy="3033471"/>
            <a:chOff x="2445056" y="1726257"/>
            <a:chExt cx="2151893" cy="3033471"/>
          </a:xfrm>
        </p:grpSpPr>
        <p:grpSp>
          <p:nvGrpSpPr>
            <p:cNvPr id="11" name="组合 10"/>
            <p:cNvGrpSpPr/>
            <p:nvPr/>
          </p:nvGrpSpPr>
          <p:grpSpPr>
            <a:xfrm>
              <a:off x="2445056" y="1726257"/>
              <a:ext cx="2151893" cy="3004546"/>
              <a:chOff x="1056278" y="3956971"/>
              <a:chExt cx="2471926" cy="3004546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056278" y="4070665"/>
                <a:ext cx="2370146" cy="2816747"/>
              </a:xfrm>
              <a:prstGeom prst="rect">
                <a:avLst/>
              </a:prstGeom>
              <a:noFill/>
              <a:ln w="38100">
                <a:solidFill>
                  <a:srgbClr val="2B529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303917" y="3956971"/>
                <a:ext cx="224287" cy="30045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4293264" y="1726257"/>
              <a:ext cx="206060" cy="206060"/>
            </a:xfrm>
            <a:prstGeom prst="ellipse">
              <a:avLst/>
            </a:prstGeom>
            <a:solidFill>
              <a:srgbClr val="2B52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205381" y="4553668"/>
              <a:ext cx="206060" cy="206060"/>
            </a:xfrm>
            <a:prstGeom prst="ellipse">
              <a:avLst/>
            </a:prstGeom>
            <a:solidFill>
              <a:srgbClr val="2B52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护理措施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556292" y="1071890"/>
            <a:ext cx="597473" cy="600276"/>
            <a:chOff x="4823481" y="1713886"/>
            <a:chExt cx="597473" cy="600276"/>
          </a:xfrm>
        </p:grpSpPr>
        <p:sp>
          <p:nvSpPr>
            <p:cNvPr id="20" name="Oval 12"/>
            <p:cNvSpPr/>
            <p:nvPr/>
          </p:nvSpPr>
          <p:spPr>
            <a:xfrm>
              <a:off x="4823481" y="1713886"/>
              <a:ext cx="597473" cy="600276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4990061" y="1855547"/>
              <a:ext cx="324189" cy="282700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24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first-aid-kit_325292"/>
          <p:cNvSpPr>
            <a:spLocks noChangeAspect="1"/>
          </p:cNvSpPr>
          <p:nvPr/>
        </p:nvSpPr>
        <p:spPr bwMode="auto">
          <a:xfrm>
            <a:off x="4525954" y="2043311"/>
            <a:ext cx="627811" cy="6268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303749" y="310009"/>
                </a:moveTo>
                <a:cubicBezTo>
                  <a:pt x="292801" y="310009"/>
                  <a:pt x="283990" y="318807"/>
                  <a:pt x="283990" y="329737"/>
                </a:cubicBezTo>
                <a:lnTo>
                  <a:pt x="283990" y="389097"/>
                </a:lnTo>
                <a:lnTo>
                  <a:pt x="224536" y="389097"/>
                </a:lnTo>
                <a:cubicBezTo>
                  <a:pt x="213588" y="389097"/>
                  <a:pt x="204688" y="397983"/>
                  <a:pt x="204688" y="408914"/>
                </a:cubicBezTo>
                <a:cubicBezTo>
                  <a:pt x="204688" y="419844"/>
                  <a:pt x="213588" y="428641"/>
                  <a:pt x="224536" y="428641"/>
                </a:cubicBezTo>
                <a:lnTo>
                  <a:pt x="283990" y="428641"/>
                </a:lnTo>
                <a:lnTo>
                  <a:pt x="283990" y="488001"/>
                </a:lnTo>
                <a:cubicBezTo>
                  <a:pt x="283990" y="498931"/>
                  <a:pt x="292801" y="507818"/>
                  <a:pt x="303749" y="507818"/>
                </a:cubicBezTo>
                <a:cubicBezTo>
                  <a:pt x="314696" y="507818"/>
                  <a:pt x="323596" y="498931"/>
                  <a:pt x="323596" y="488001"/>
                </a:cubicBezTo>
                <a:lnTo>
                  <a:pt x="323596" y="428641"/>
                </a:lnTo>
                <a:lnTo>
                  <a:pt x="383050" y="428641"/>
                </a:lnTo>
                <a:cubicBezTo>
                  <a:pt x="393998" y="428641"/>
                  <a:pt x="402809" y="419844"/>
                  <a:pt x="402809" y="408914"/>
                </a:cubicBezTo>
                <a:cubicBezTo>
                  <a:pt x="402809" y="397983"/>
                  <a:pt x="393998" y="389097"/>
                  <a:pt x="383050" y="389097"/>
                </a:cubicBezTo>
                <a:lnTo>
                  <a:pt x="323596" y="389097"/>
                </a:lnTo>
                <a:lnTo>
                  <a:pt x="323596" y="329737"/>
                </a:lnTo>
                <a:cubicBezTo>
                  <a:pt x="323596" y="318807"/>
                  <a:pt x="314696" y="310009"/>
                  <a:pt x="303749" y="310009"/>
                </a:cubicBezTo>
                <a:close/>
                <a:moveTo>
                  <a:pt x="39587" y="250649"/>
                </a:moveTo>
                <a:lnTo>
                  <a:pt x="145234" y="250649"/>
                </a:lnTo>
                <a:lnTo>
                  <a:pt x="145234" y="270377"/>
                </a:lnTo>
                <a:cubicBezTo>
                  <a:pt x="145234" y="281307"/>
                  <a:pt x="154134" y="290193"/>
                  <a:pt x="165082" y="290193"/>
                </a:cubicBezTo>
                <a:lnTo>
                  <a:pt x="204688" y="290193"/>
                </a:lnTo>
                <a:cubicBezTo>
                  <a:pt x="215635" y="290193"/>
                  <a:pt x="224536" y="281307"/>
                  <a:pt x="224536" y="270377"/>
                </a:cubicBezTo>
                <a:lnTo>
                  <a:pt x="224536" y="250649"/>
                </a:lnTo>
                <a:lnTo>
                  <a:pt x="383050" y="250649"/>
                </a:lnTo>
                <a:lnTo>
                  <a:pt x="383050" y="270377"/>
                </a:lnTo>
                <a:cubicBezTo>
                  <a:pt x="383050" y="281307"/>
                  <a:pt x="391951" y="290193"/>
                  <a:pt x="402809" y="290193"/>
                </a:cubicBezTo>
                <a:lnTo>
                  <a:pt x="442505" y="290193"/>
                </a:lnTo>
                <a:cubicBezTo>
                  <a:pt x="453363" y="290193"/>
                  <a:pt x="462263" y="281307"/>
                  <a:pt x="462263" y="270377"/>
                </a:cubicBezTo>
                <a:lnTo>
                  <a:pt x="462263" y="250649"/>
                </a:lnTo>
                <a:lnTo>
                  <a:pt x="567910" y="250649"/>
                </a:lnTo>
                <a:lnTo>
                  <a:pt x="567910" y="547362"/>
                </a:lnTo>
                <a:cubicBezTo>
                  <a:pt x="567910" y="580152"/>
                  <a:pt x="541298" y="606722"/>
                  <a:pt x="508545" y="606722"/>
                </a:cubicBezTo>
                <a:lnTo>
                  <a:pt x="99041" y="606722"/>
                </a:lnTo>
                <a:cubicBezTo>
                  <a:pt x="66199" y="606722"/>
                  <a:pt x="39587" y="580152"/>
                  <a:pt x="39587" y="547362"/>
                </a:cubicBezTo>
                <a:close/>
                <a:moveTo>
                  <a:pt x="224560" y="39550"/>
                </a:moveTo>
                <a:cubicBezTo>
                  <a:pt x="213613" y="39550"/>
                  <a:pt x="204712" y="48437"/>
                  <a:pt x="204712" y="59369"/>
                </a:cubicBezTo>
                <a:lnTo>
                  <a:pt x="204712" y="92342"/>
                </a:lnTo>
                <a:lnTo>
                  <a:pt x="402838" y="92342"/>
                </a:lnTo>
                <a:lnTo>
                  <a:pt x="402838" y="59369"/>
                </a:lnTo>
                <a:cubicBezTo>
                  <a:pt x="402838" y="48437"/>
                  <a:pt x="394026" y="39550"/>
                  <a:pt x="383079" y="39550"/>
                </a:cubicBezTo>
                <a:close/>
                <a:moveTo>
                  <a:pt x="224560" y="0"/>
                </a:moveTo>
                <a:lnTo>
                  <a:pt x="383079" y="0"/>
                </a:lnTo>
                <a:cubicBezTo>
                  <a:pt x="415833" y="0"/>
                  <a:pt x="442534" y="26663"/>
                  <a:pt x="442534" y="59369"/>
                </a:cubicBezTo>
                <a:lnTo>
                  <a:pt x="442534" y="92342"/>
                </a:lnTo>
                <a:lnTo>
                  <a:pt x="548183" y="92342"/>
                </a:lnTo>
                <a:cubicBezTo>
                  <a:pt x="581026" y="92342"/>
                  <a:pt x="607639" y="118916"/>
                  <a:pt x="607639" y="151711"/>
                </a:cubicBezTo>
                <a:lnTo>
                  <a:pt x="607639" y="210991"/>
                </a:lnTo>
                <a:lnTo>
                  <a:pt x="462293" y="210991"/>
                </a:lnTo>
                <a:lnTo>
                  <a:pt x="462293" y="191261"/>
                </a:lnTo>
                <a:cubicBezTo>
                  <a:pt x="462293" y="180329"/>
                  <a:pt x="453393" y="171441"/>
                  <a:pt x="442534" y="171441"/>
                </a:cubicBezTo>
                <a:lnTo>
                  <a:pt x="402838" y="171441"/>
                </a:lnTo>
                <a:cubicBezTo>
                  <a:pt x="391979" y="171441"/>
                  <a:pt x="383079" y="180329"/>
                  <a:pt x="383079" y="191261"/>
                </a:cubicBezTo>
                <a:lnTo>
                  <a:pt x="383079" y="210991"/>
                </a:lnTo>
                <a:lnTo>
                  <a:pt x="224560" y="210991"/>
                </a:lnTo>
                <a:lnTo>
                  <a:pt x="224560" y="191261"/>
                </a:lnTo>
                <a:cubicBezTo>
                  <a:pt x="224560" y="180329"/>
                  <a:pt x="215660" y="171441"/>
                  <a:pt x="204712" y="171441"/>
                </a:cubicBezTo>
                <a:lnTo>
                  <a:pt x="165105" y="171441"/>
                </a:lnTo>
                <a:cubicBezTo>
                  <a:pt x="154157" y="171441"/>
                  <a:pt x="145257" y="180329"/>
                  <a:pt x="145257" y="191261"/>
                </a:cubicBezTo>
                <a:lnTo>
                  <a:pt x="145257" y="210991"/>
                </a:lnTo>
                <a:lnTo>
                  <a:pt x="0" y="210991"/>
                </a:lnTo>
                <a:lnTo>
                  <a:pt x="0" y="151711"/>
                </a:lnTo>
                <a:cubicBezTo>
                  <a:pt x="0" y="118916"/>
                  <a:pt x="26613" y="92342"/>
                  <a:pt x="59456" y="92342"/>
                </a:cubicBezTo>
                <a:lnTo>
                  <a:pt x="165105" y="92342"/>
                </a:lnTo>
                <a:lnTo>
                  <a:pt x="165105" y="59369"/>
                </a:lnTo>
                <a:cubicBezTo>
                  <a:pt x="165105" y="26663"/>
                  <a:pt x="191806" y="0"/>
                  <a:pt x="224560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97155" y="1172314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胸闷  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与心肌缺血缺氧有关</a:t>
            </a:r>
          </a:p>
        </p:txBody>
      </p:sp>
      <p:sp>
        <p:nvSpPr>
          <p:cNvPr id="5" name="矩形 4"/>
          <p:cNvSpPr/>
          <p:nvPr/>
        </p:nvSpPr>
        <p:spPr>
          <a:xfrm>
            <a:off x="5281986" y="2202835"/>
            <a:ext cx="5731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给予持续低流量吸氧，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2~4L/min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，以增加心肌氧供，减轻缺血和疼痛。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遵医嘱给予硝酸甘油泵缓解症状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严密监测生命体征，尤其是血压的变化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给予心理护理，减轻患者紧张情绪，减低心肌耗氧量　　</a:t>
            </a:r>
          </a:p>
        </p:txBody>
      </p:sp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741338" y="2251309"/>
            <a:ext cx="2854136" cy="2031322"/>
            <a:chOff x="1007" y="1375"/>
            <a:chExt cx="1554" cy="1106"/>
          </a:xfrm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avLst/>
              <a:gdLst>
                <a:gd name="T0" fmla="*/ 475 w 475"/>
                <a:gd name="T1" fmla="*/ 129 h 412"/>
                <a:gd name="T2" fmla="*/ 347 w 475"/>
                <a:gd name="T3" fmla="*/ 0 h 412"/>
                <a:gd name="T4" fmla="*/ 238 w 475"/>
                <a:gd name="T5" fmla="*/ 62 h 412"/>
                <a:gd name="T6" fmla="*/ 128 w 475"/>
                <a:gd name="T7" fmla="*/ 0 h 412"/>
                <a:gd name="T8" fmla="*/ 0 w 475"/>
                <a:gd name="T9" fmla="*/ 129 h 412"/>
                <a:gd name="T10" fmla="*/ 44 w 475"/>
                <a:gd name="T11" fmla="*/ 225 h 412"/>
                <a:gd name="T12" fmla="*/ 226 w 475"/>
                <a:gd name="T13" fmla="*/ 407 h 412"/>
                <a:gd name="T14" fmla="*/ 238 w 475"/>
                <a:gd name="T15" fmla="*/ 412 h 412"/>
                <a:gd name="T16" fmla="*/ 249 w 475"/>
                <a:gd name="T17" fmla="*/ 407 h 412"/>
                <a:gd name="T18" fmla="*/ 431 w 475"/>
                <a:gd name="T19" fmla="*/ 225 h 412"/>
                <a:gd name="T20" fmla="*/ 475 w 475"/>
                <a:gd name="T21" fmla="*/ 129 h 412"/>
                <a:gd name="T22" fmla="*/ 475 w 475"/>
                <a:gd name="T23" fmla="*/ 129 h 412"/>
                <a:gd name="T24" fmla="*/ 475 w 475"/>
                <a:gd name="T2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412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avLst/>
              <a:gdLst>
                <a:gd name="T0" fmla="*/ 337 w 580"/>
                <a:gd name="T1" fmla="*/ 285 h 286"/>
                <a:gd name="T2" fmla="*/ 336 w 580"/>
                <a:gd name="T3" fmla="*/ 285 h 286"/>
                <a:gd name="T4" fmla="*/ 328 w 580"/>
                <a:gd name="T5" fmla="*/ 278 h 286"/>
                <a:gd name="T6" fmla="*/ 290 w 580"/>
                <a:gd name="T7" fmla="*/ 58 h 286"/>
                <a:gd name="T8" fmla="*/ 248 w 580"/>
                <a:gd name="T9" fmla="*/ 278 h 286"/>
                <a:gd name="T10" fmla="*/ 240 w 580"/>
                <a:gd name="T11" fmla="*/ 285 h 286"/>
                <a:gd name="T12" fmla="*/ 231 w 580"/>
                <a:gd name="T13" fmla="*/ 279 h 286"/>
                <a:gd name="T14" fmla="*/ 185 w 580"/>
                <a:gd name="T15" fmla="*/ 109 h 286"/>
                <a:gd name="T16" fmla="*/ 156 w 580"/>
                <a:gd name="T17" fmla="*/ 212 h 286"/>
                <a:gd name="T18" fmla="*/ 148 w 580"/>
                <a:gd name="T19" fmla="*/ 219 h 286"/>
                <a:gd name="T20" fmla="*/ 9 w 580"/>
                <a:gd name="T21" fmla="*/ 219 h 286"/>
                <a:gd name="T22" fmla="*/ 0 w 580"/>
                <a:gd name="T23" fmla="*/ 210 h 286"/>
                <a:gd name="T24" fmla="*/ 9 w 580"/>
                <a:gd name="T25" fmla="*/ 201 h 286"/>
                <a:gd name="T26" fmla="*/ 141 w 580"/>
                <a:gd name="T27" fmla="*/ 201 h 286"/>
                <a:gd name="T28" fmla="*/ 177 w 580"/>
                <a:gd name="T29" fmla="*/ 73 h 286"/>
                <a:gd name="T30" fmla="*/ 186 w 580"/>
                <a:gd name="T31" fmla="*/ 66 h 286"/>
                <a:gd name="T32" fmla="*/ 186 w 580"/>
                <a:gd name="T33" fmla="*/ 66 h 286"/>
                <a:gd name="T34" fmla="*/ 194 w 580"/>
                <a:gd name="T35" fmla="*/ 73 h 286"/>
                <a:gd name="T36" fmla="*/ 238 w 580"/>
                <a:gd name="T37" fmla="*/ 236 h 286"/>
                <a:gd name="T38" fmla="*/ 281 w 580"/>
                <a:gd name="T39" fmla="*/ 7 h 286"/>
                <a:gd name="T40" fmla="*/ 290 w 580"/>
                <a:gd name="T41" fmla="*/ 0 h 286"/>
                <a:gd name="T42" fmla="*/ 290 w 580"/>
                <a:gd name="T43" fmla="*/ 0 h 286"/>
                <a:gd name="T44" fmla="*/ 299 w 580"/>
                <a:gd name="T45" fmla="*/ 7 h 286"/>
                <a:gd name="T46" fmla="*/ 340 w 580"/>
                <a:gd name="T47" fmla="*/ 242 h 286"/>
                <a:gd name="T48" fmla="*/ 370 w 580"/>
                <a:gd name="T49" fmla="*/ 159 h 286"/>
                <a:gd name="T50" fmla="*/ 378 w 580"/>
                <a:gd name="T51" fmla="*/ 154 h 286"/>
                <a:gd name="T52" fmla="*/ 572 w 580"/>
                <a:gd name="T53" fmla="*/ 154 h 286"/>
                <a:gd name="T54" fmla="*/ 580 w 580"/>
                <a:gd name="T55" fmla="*/ 162 h 286"/>
                <a:gd name="T56" fmla="*/ 572 w 580"/>
                <a:gd name="T57" fmla="*/ 171 h 286"/>
                <a:gd name="T58" fmla="*/ 384 w 580"/>
                <a:gd name="T59" fmla="*/ 171 h 286"/>
                <a:gd name="T60" fmla="*/ 345 w 580"/>
                <a:gd name="T61" fmla="*/ 279 h 286"/>
                <a:gd name="T62" fmla="*/ 337 w 580"/>
                <a:gd name="T63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286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465698" y="3856547"/>
            <a:ext cx="597473" cy="600276"/>
            <a:chOff x="4823481" y="1713886"/>
            <a:chExt cx="597473" cy="600276"/>
          </a:xfrm>
        </p:grpSpPr>
        <p:sp>
          <p:nvSpPr>
            <p:cNvPr id="76" name="Oval 12"/>
            <p:cNvSpPr/>
            <p:nvPr/>
          </p:nvSpPr>
          <p:spPr>
            <a:xfrm>
              <a:off x="4823481" y="1713886"/>
              <a:ext cx="597473" cy="600276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77" name="Group 23"/>
            <p:cNvGrpSpPr/>
            <p:nvPr/>
          </p:nvGrpSpPr>
          <p:grpSpPr>
            <a:xfrm>
              <a:off x="4990061" y="1855547"/>
              <a:ext cx="324189" cy="282700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78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9" name="first-aid-kit_325292"/>
          <p:cNvSpPr>
            <a:spLocks noChangeAspect="1"/>
          </p:cNvSpPr>
          <p:nvPr/>
        </p:nvSpPr>
        <p:spPr bwMode="auto">
          <a:xfrm>
            <a:off x="4435360" y="4827968"/>
            <a:ext cx="627811" cy="6268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303749" y="310009"/>
                </a:moveTo>
                <a:cubicBezTo>
                  <a:pt x="292801" y="310009"/>
                  <a:pt x="283990" y="318807"/>
                  <a:pt x="283990" y="329737"/>
                </a:cubicBezTo>
                <a:lnTo>
                  <a:pt x="283990" y="389097"/>
                </a:lnTo>
                <a:lnTo>
                  <a:pt x="224536" y="389097"/>
                </a:lnTo>
                <a:cubicBezTo>
                  <a:pt x="213588" y="389097"/>
                  <a:pt x="204688" y="397983"/>
                  <a:pt x="204688" y="408914"/>
                </a:cubicBezTo>
                <a:cubicBezTo>
                  <a:pt x="204688" y="419844"/>
                  <a:pt x="213588" y="428641"/>
                  <a:pt x="224536" y="428641"/>
                </a:cubicBezTo>
                <a:lnTo>
                  <a:pt x="283990" y="428641"/>
                </a:lnTo>
                <a:lnTo>
                  <a:pt x="283990" y="488001"/>
                </a:lnTo>
                <a:cubicBezTo>
                  <a:pt x="283990" y="498931"/>
                  <a:pt x="292801" y="507818"/>
                  <a:pt x="303749" y="507818"/>
                </a:cubicBezTo>
                <a:cubicBezTo>
                  <a:pt x="314696" y="507818"/>
                  <a:pt x="323596" y="498931"/>
                  <a:pt x="323596" y="488001"/>
                </a:cubicBezTo>
                <a:lnTo>
                  <a:pt x="323596" y="428641"/>
                </a:lnTo>
                <a:lnTo>
                  <a:pt x="383050" y="428641"/>
                </a:lnTo>
                <a:cubicBezTo>
                  <a:pt x="393998" y="428641"/>
                  <a:pt x="402809" y="419844"/>
                  <a:pt x="402809" y="408914"/>
                </a:cubicBezTo>
                <a:cubicBezTo>
                  <a:pt x="402809" y="397983"/>
                  <a:pt x="393998" y="389097"/>
                  <a:pt x="383050" y="389097"/>
                </a:cubicBezTo>
                <a:lnTo>
                  <a:pt x="323596" y="389097"/>
                </a:lnTo>
                <a:lnTo>
                  <a:pt x="323596" y="329737"/>
                </a:lnTo>
                <a:cubicBezTo>
                  <a:pt x="323596" y="318807"/>
                  <a:pt x="314696" y="310009"/>
                  <a:pt x="303749" y="310009"/>
                </a:cubicBezTo>
                <a:close/>
                <a:moveTo>
                  <a:pt x="39587" y="250649"/>
                </a:moveTo>
                <a:lnTo>
                  <a:pt x="145234" y="250649"/>
                </a:lnTo>
                <a:lnTo>
                  <a:pt x="145234" y="270377"/>
                </a:lnTo>
                <a:cubicBezTo>
                  <a:pt x="145234" y="281307"/>
                  <a:pt x="154134" y="290193"/>
                  <a:pt x="165082" y="290193"/>
                </a:cubicBezTo>
                <a:lnTo>
                  <a:pt x="204688" y="290193"/>
                </a:lnTo>
                <a:cubicBezTo>
                  <a:pt x="215635" y="290193"/>
                  <a:pt x="224536" y="281307"/>
                  <a:pt x="224536" y="270377"/>
                </a:cubicBezTo>
                <a:lnTo>
                  <a:pt x="224536" y="250649"/>
                </a:lnTo>
                <a:lnTo>
                  <a:pt x="383050" y="250649"/>
                </a:lnTo>
                <a:lnTo>
                  <a:pt x="383050" y="270377"/>
                </a:lnTo>
                <a:cubicBezTo>
                  <a:pt x="383050" y="281307"/>
                  <a:pt x="391951" y="290193"/>
                  <a:pt x="402809" y="290193"/>
                </a:cubicBezTo>
                <a:lnTo>
                  <a:pt x="442505" y="290193"/>
                </a:lnTo>
                <a:cubicBezTo>
                  <a:pt x="453363" y="290193"/>
                  <a:pt x="462263" y="281307"/>
                  <a:pt x="462263" y="270377"/>
                </a:cubicBezTo>
                <a:lnTo>
                  <a:pt x="462263" y="250649"/>
                </a:lnTo>
                <a:lnTo>
                  <a:pt x="567910" y="250649"/>
                </a:lnTo>
                <a:lnTo>
                  <a:pt x="567910" y="547362"/>
                </a:lnTo>
                <a:cubicBezTo>
                  <a:pt x="567910" y="580152"/>
                  <a:pt x="541298" y="606722"/>
                  <a:pt x="508545" y="606722"/>
                </a:cubicBezTo>
                <a:lnTo>
                  <a:pt x="99041" y="606722"/>
                </a:lnTo>
                <a:cubicBezTo>
                  <a:pt x="66199" y="606722"/>
                  <a:pt x="39587" y="580152"/>
                  <a:pt x="39587" y="547362"/>
                </a:cubicBezTo>
                <a:close/>
                <a:moveTo>
                  <a:pt x="224560" y="39550"/>
                </a:moveTo>
                <a:cubicBezTo>
                  <a:pt x="213613" y="39550"/>
                  <a:pt x="204712" y="48437"/>
                  <a:pt x="204712" y="59369"/>
                </a:cubicBezTo>
                <a:lnTo>
                  <a:pt x="204712" y="92342"/>
                </a:lnTo>
                <a:lnTo>
                  <a:pt x="402838" y="92342"/>
                </a:lnTo>
                <a:lnTo>
                  <a:pt x="402838" y="59369"/>
                </a:lnTo>
                <a:cubicBezTo>
                  <a:pt x="402838" y="48437"/>
                  <a:pt x="394026" y="39550"/>
                  <a:pt x="383079" y="39550"/>
                </a:cubicBezTo>
                <a:close/>
                <a:moveTo>
                  <a:pt x="224560" y="0"/>
                </a:moveTo>
                <a:lnTo>
                  <a:pt x="383079" y="0"/>
                </a:lnTo>
                <a:cubicBezTo>
                  <a:pt x="415833" y="0"/>
                  <a:pt x="442534" y="26663"/>
                  <a:pt x="442534" y="59369"/>
                </a:cubicBezTo>
                <a:lnTo>
                  <a:pt x="442534" y="92342"/>
                </a:lnTo>
                <a:lnTo>
                  <a:pt x="548183" y="92342"/>
                </a:lnTo>
                <a:cubicBezTo>
                  <a:pt x="581026" y="92342"/>
                  <a:pt x="607639" y="118916"/>
                  <a:pt x="607639" y="151711"/>
                </a:cubicBezTo>
                <a:lnTo>
                  <a:pt x="607639" y="210991"/>
                </a:lnTo>
                <a:lnTo>
                  <a:pt x="462293" y="210991"/>
                </a:lnTo>
                <a:lnTo>
                  <a:pt x="462293" y="191261"/>
                </a:lnTo>
                <a:cubicBezTo>
                  <a:pt x="462293" y="180329"/>
                  <a:pt x="453393" y="171441"/>
                  <a:pt x="442534" y="171441"/>
                </a:cubicBezTo>
                <a:lnTo>
                  <a:pt x="402838" y="171441"/>
                </a:lnTo>
                <a:cubicBezTo>
                  <a:pt x="391979" y="171441"/>
                  <a:pt x="383079" y="180329"/>
                  <a:pt x="383079" y="191261"/>
                </a:cubicBezTo>
                <a:lnTo>
                  <a:pt x="383079" y="210991"/>
                </a:lnTo>
                <a:lnTo>
                  <a:pt x="224560" y="210991"/>
                </a:lnTo>
                <a:lnTo>
                  <a:pt x="224560" y="191261"/>
                </a:lnTo>
                <a:cubicBezTo>
                  <a:pt x="224560" y="180329"/>
                  <a:pt x="215660" y="171441"/>
                  <a:pt x="204712" y="171441"/>
                </a:cubicBezTo>
                <a:lnTo>
                  <a:pt x="165105" y="171441"/>
                </a:lnTo>
                <a:cubicBezTo>
                  <a:pt x="154157" y="171441"/>
                  <a:pt x="145257" y="180329"/>
                  <a:pt x="145257" y="191261"/>
                </a:cubicBezTo>
                <a:lnTo>
                  <a:pt x="145257" y="210991"/>
                </a:lnTo>
                <a:lnTo>
                  <a:pt x="0" y="210991"/>
                </a:lnTo>
                <a:lnTo>
                  <a:pt x="0" y="151711"/>
                </a:lnTo>
                <a:cubicBezTo>
                  <a:pt x="0" y="118916"/>
                  <a:pt x="26613" y="92342"/>
                  <a:pt x="59456" y="92342"/>
                </a:cubicBezTo>
                <a:lnTo>
                  <a:pt x="165105" y="92342"/>
                </a:lnTo>
                <a:lnTo>
                  <a:pt x="165105" y="59369"/>
                </a:lnTo>
                <a:cubicBezTo>
                  <a:pt x="165105" y="26663"/>
                  <a:pt x="191806" y="0"/>
                  <a:pt x="224560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206561" y="3956971"/>
            <a:ext cx="5384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心输出量减少 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与心肌坏死心泵血功能下降有关</a:t>
            </a:r>
            <a:endParaRPr lang="zh-CN" altLang="en-US" sz="2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206561" y="4827968"/>
            <a:ext cx="5731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给予持续低流量吸氧，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2~4L/min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，以增加心肌氧供，减轻缺血和疼痛。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遵医嘱给予硝酸甘油泵缓解症状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严密监测生命体征，尤其是血压的变化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给予心理护理，减轻患者紧张情绪，减低心肌耗氧量　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2618501" y="1574266"/>
            <a:ext cx="2151893" cy="3033471"/>
            <a:chOff x="2445056" y="1726257"/>
            <a:chExt cx="2151893" cy="3033471"/>
          </a:xfrm>
        </p:grpSpPr>
        <p:grpSp>
          <p:nvGrpSpPr>
            <p:cNvPr id="53" name="组合 52"/>
            <p:cNvGrpSpPr/>
            <p:nvPr/>
          </p:nvGrpSpPr>
          <p:grpSpPr>
            <a:xfrm>
              <a:off x="2445056" y="1726257"/>
              <a:ext cx="2151893" cy="3004546"/>
              <a:chOff x="1056278" y="3956971"/>
              <a:chExt cx="2471926" cy="300454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056278" y="4070665"/>
                <a:ext cx="2370146" cy="2816747"/>
              </a:xfrm>
              <a:prstGeom prst="rect">
                <a:avLst/>
              </a:prstGeom>
              <a:noFill/>
              <a:ln w="38100">
                <a:solidFill>
                  <a:srgbClr val="2B529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3303917" y="3956971"/>
                <a:ext cx="224287" cy="30045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椭圆 53"/>
            <p:cNvSpPr/>
            <p:nvPr/>
          </p:nvSpPr>
          <p:spPr>
            <a:xfrm>
              <a:off x="4293264" y="1726257"/>
              <a:ext cx="206060" cy="206060"/>
            </a:xfrm>
            <a:prstGeom prst="ellipse">
              <a:avLst/>
            </a:prstGeom>
            <a:solidFill>
              <a:srgbClr val="2B52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205381" y="4553668"/>
              <a:ext cx="206060" cy="206060"/>
            </a:xfrm>
            <a:prstGeom prst="ellipse">
              <a:avLst/>
            </a:prstGeom>
            <a:solidFill>
              <a:srgbClr val="2B52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护理措施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944481" y="1020132"/>
            <a:ext cx="597473" cy="600276"/>
            <a:chOff x="4823481" y="1713886"/>
            <a:chExt cx="597473" cy="600276"/>
          </a:xfrm>
        </p:grpSpPr>
        <p:sp>
          <p:nvSpPr>
            <p:cNvPr id="20" name="Oval 12"/>
            <p:cNvSpPr/>
            <p:nvPr/>
          </p:nvSpPr>
          <p:spPr>
            <a:xfrm>
              <a:off x="4823481" y="1713886"/>
              <a:ext cx="597473" cy="600276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4990061" y="1855547"/>
              <a:ext cx="324189" cy="282700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24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first-aid-kit_325292"/>
          <p:cNvSpPr>
            <a:spLocks noChangeAspect="1"/>
          </p:cNvSpPr>
          <p:nvPr/>
        </p:nvSpPr>
        <p:spPr bwMode="auto">
          <a:xfrm>
            <a:off x="4903312" y="1857150"/>
            <a:ext cx="627811" cy="6268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303749" y="310009"/>
                </a:moveTo>
                <a:cubicBezTo>
                  <a:pt x="292801" y="310009"/>
                  <a:pt x="283990" y="318807"/>
                  <a:pt x="283990" y="329737"/>
                </a:cubicBezTo>
                <a:lnTo>
                  <a:pt x="283990" y="389097"/>
                </a:lnTo>
                <a:lnTo>
                  <a:pt x="224536" y="389097"/>
                </a:lnTo>
                <a:cubicBezTo>
                  <a:pt x="213588" y="389097"/>
                  <a:pt x="204688" y="397983"/>
                  <a:pt x="204688" y="408914"/>
                </a:cubicBezTo>
                <a:cubicBezTo>
                  <a:pt x="204688" y="419844"/>
                  <a:pt x="213588" y="428641"/>
                  <a:pt x="224536" y="428641"/>
                </a:cubicBezTo>
                <a:lnTo>
                  <a:pt x="283990" y="428641"/>
                </a:lnTo>
                <a:lnTo>
                  <a:pt x="283990" y="488001"/>
                </a:lnTo>
                <a:cubicBezTo>
                  <a:pt x="283990" y="498931"/>
                  <a:pt x="292801" y="507818"/>
                  <a:pt x="303749" y="507818"/>
                </a:cubicBezTo>
                <a:cubicBezTo>
                  <a:pt x="314696" y="507818"/>
                  <a:pt x="323596" y="498931"/>
                  <a:pt x="323596" y="488001"/>
                </a:cubicBezTo>
                <a:lnTo>
                  <a:pt x="323596" y="428641"/>
                </a:lnTo>
                <a:lnTo>
                  <a:pt x="383050" y="428641"/>
                </a:lnTo>
                <a:cubicBezTo>
                  <a:pt x="393998" y="428641"/>
                  <a:pt x="402809" y="419844"/>
                  <a:pt x="402809" y="408914"/>
                </a:cubicBezTo>
                <a:cubicBezTo>
                  <a:pt x="402809" y="397983"/>
                  <a:pt x="393998" y="389097"/>
                  <a:pt x="383050" y="389097"/>
                </a:cubicBezTo>
                <a:lnTo>
                  <a:pt x="323596" y="389097"/>
                </a:lnTo>
                <a:lnTo>
                  <a:pt x="323596" y="329737"/>
                </a:lnTo>
                <a:cubicBezTo>
                  <a:pt x="323596" y="318807"/>
                  <a:pt x="314696" y="310009"/>
                  <a:pt x="303749" y="310009"/>
                </a:cubicBezTo>
                <a:close/>
                <a:moveTo>
                  <a:pt x="39587" y="250649"/>
                </a:moveTo>
                <a:lnTo>
                  <a:pt x="145234" y="250649"/>
                </a:lnTo>
                <a:lnTo>
                  <a:pt x="145234" y="270377"/>
                </a:lnTo>
                <a:cubicBezTo>
                  <a:pt x="145234" y="281307"/>
                  <a:pt x="154134" y="290193"/>
                  <a:pt x="165082" y="290193"/>
                </a:cubicBezTo>
                <a:lnTo>
                  <a:pt x="204688" y="290193"/>
                </a:lnTo>
                <a:cubicBezTo>
                  <a:pt x="215635" y="290193"/>
                  <a:pt x="224536" y="281307"/>
                  <a:pt x="224536" y="270377"/>
                </a:cubicBezTo>
                <a:lnTo>
                  <a:pt x="224536" y="250649"/>
                </a:lnTo>
                <a:lnTo>
                  <a:pt x="383050" y="250649"/>
                </a:lnTo>
                <a:lnTo>
                  <a:pt x="383050" y="270377"/>
                </a:lnTo>
                <a:cubicBezTo>
                  <a:pt x="383050" y="281307"/>
                  <a:pt x="391951" y="290193"/>
                  <a:pt x="402809" y="290193"/>
                </a:cubicBezTo>
                <a:lnTo>
                  <a:pt x="442505" y="290193"/>
                </a:lnTo>
                <a:cubicBezTo>
                  <a:pt x="453363" y="290193"/>
                  <a:pt x="462263" y="281307"/>
                  <a:pt x="462263" y="270377"/>
                </a:cubicBezTo>
                <a:lnTo>
                  <a:pt x="462263" y="250649"/>
                </a:lnTo>
                <a:lnTo>
                  <a:pt x="567910" y="250649"/>
                </a:lnTo>
                <a:lnTo>
                  <a:pt x="567910" y="547362"/>
                </a:lnTo>
                <a:cubicBezTo>
                  <a:pt x="567910" y="580152"/>
                  <a:pt x="541298" y="606722"/>
                  <a:pt x="508545" y="606722"/>
                </a:cubicBezTo>
                <a:lnTo>
                  <a:pt x="99041" y="606722"/>
                </a:lnTo>
                <a:cubicBezTo>
                  <a:pt x="66199" y="606722"/>
                  <a:pt x="39587" y="580152"/>
                  <a:pt x="39587" y="547362"/>
                </a:cubicBezTo>
                <a:close/>
                <a:moveTo>
                  <a:pt x="224560" y="39550"/>
                </a:moveTo>
                <a:cubicBezTo>
                  <a:pt x="213613" y="39550"/>
                  <a:pt x="204712" y="48437"/>
                  <a:pt x="204712" y="59369"/>
                </a:cubicBezTo>
                <a:lnTo>
                  <a:pt x="204712" y="92342"/>
                </a:lnTo>
                <a:lnTo>
                  <a:pt x="402838" y="92342"/>
                </a:lnTo>
                <a:lnTo>
                  <a:pt x="402838" y="59369"/>
                </a:lnTo>
                <a:cubicBezTo>
                  <a:pt x="402838" y="48437"/>
                  <a:pt x="394026" y="39550"/>
                  <a:pt x="383079" y="39550"/>
                </a:cubicBezTo>
                <a:close/>
                <a:moveTo>
                  <a:pt x="224560" y="0"/>
                </a:moveTo>
                <a:lnTo>
                  <a:pt x="383079" y="0"/>
                </a:lnTo>
                <a:cubicBezTo>
                  <a:pt x="415833" y="0"/>
                  <a:pt x="442534" y="26663"/>
                  <a:pt x="442534" y="59369"/>
                </a:cubicBezTo>
                <a:lnTo>
                  <a:pt x="442534" y="92342"/>
                </a:lnTo>
                <a:lnTo>
                  <a:pt x="548183" y="92342"/>
                </a:lnTo>
                <a:cubicBezTo>
                  <a:pt x="581026" y="92342"/>
                  <a:pt x="607639" y="118916"/>
                  <a:pt x="607639" y="151711"/>
                </a:cubicBezTo>
                <a:lnTo>
                  <a:pt x="607639" y="210991"/>
                </a:lnTo>
                <a:lnTo>
                  <a:pt x="462293" y="210991"/>
                </a:lnTo>
                <a:lnTo>
                  <a:pt x="462293" y="191261"/>
                </a:lnTo>
                <a:cubicBezTo>
                  <a:pt x="462293" y="180329"/>
                  <a:pt x="453393" y="171441"/>
                  <a:pt x="442534" y="171441"/>
                </a:cubicBezTo>
                <a:lnTo>
                  <a:pt x="402838" y="171441"/>
                </a:lnTo>
                <a:cubicBezTo>
                  <a:pt x="391979" y="171441"/>
                  <a:pt x="383079" y="180329"/>
                  <a:pt x="383079" y="191261"/>
                </a:cubicBezTo>
                <a:lnTo>
                  <a:pt x="383079" y="210991"/>
                </a:lnTo>
                <a:lnTo>
                  <a:pt x="224560" y="210991"/>
                </a:lnTo>
                <a:lnTo>
                  <a:pt x="224560" y="191261"/>
                </a:lnTo>
                <a:cubicBezTo>
                  <a:pt x="224560" y="180329"/>
                  <a:pt x="215660" y="171441"/>
                  <a:pt x="204712" y="171441"/>
                </a:cubicBezTo>
                <a:lnTo>
                  <a:pt x="165105" y="171441"/>
                </a:lnTo>
                <a:cubicBezTo>
                  <a:pt x="154157" y="171441"/>
                  <a:pt x="145257" y="180329"/>
                  <a:pt x="145257" y="191261"/>
                </a:cubicBezTo>
                <a:lnTo>
                  <a:pt x="145257" y="210991"/>
                </a:lnTo>
                <a:lnTo>
                  <a:pt x="0" y="210991"/>
                </a:lnTo>
                <a:lnTo>
                  <a:pt x="0" y="151711"/>
                </a:lnTo>
                <a:cubicBezTo>
                  <a:pt x="0" y="118916"/>
                  <a:pt x="26613" y="92342"/>
                  <a:pt x="59456" y="92342"/>
                </a:cubicBezTo>
                <a:lnTo>
                  <a:pt x="165105" y="92342"/>
                </a:lnTo>
                <a:lnTo>
                  <a:pt x="165105" y="59369"/>
                </a:lnTo>
                <a:cubicBezTo>
                  <a:pt x="165105" y="26663"/>
                  <a:pt x="191806" y="0"/>
                  <a:pt x="224560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5344" y="1120556"/>
            <a:ext cx="2634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潜在并发症 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心力衰竭</a:t>
            </a:r>
          </a:p>
        </p:txBody>
      </p:sp>
      <p:sp>
        <p:nvSpPr>
          <p:cNvPr id="5" name="矩形 4"/>
          <p:cNvSpPr/>
          <p:nvPr/>
        </p:nvSpPr>
        <p:spPr>
          <a:xfrm>
            <a:off x="5629005" y="1860250"/>
            <a:ext cx="57318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监测患者的心率、血压、及血氧饱和度，严密观察病人有无呼吸困难、咳嗽、咳痰、少尿、颈静脉怒张、心率加快等，听诊肺部有无湿啰音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记录患者的２４ｈ出入量，控制输液速度。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避免情绪激动、饱餐、用力排便等可加重心脏负担的因素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一旦发生心力衰竭，则按心力衰竭进行护理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　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　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4903312" y="3831744"/>
            <a:ext cx="597473" cy="600276"/>
            <a:chOff x="4823481" y="1713886"/>
            <a:chExt cx="597473" cy="600276"/>
          </a:xfrm>
        </p:grpSpPr>
        <p:sp>
          <p:nvSpPr>
            <p:cNvPr id="76" name="Oval 12"/>
            <p:cNvSpPr/>
            <p:nvPr/>
          </p:nvSpPr>
          <p:spPr>
            <a:xfrm>
              <a:off x="4823481" y="1713886"/>
              <a:ext cx="597473" cy="600276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77" name="Group 23"/>
            <p:cNvGrpSpPr/>
            <p:nvPr/>
          </p:nvGrpSpPr>
          <p:grpSpPr>
            <a:xfrm>
              <a:off x="4990061" y="1855547"/>
              <a:ext cx="324189" cy="282700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78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9" name="first-aid-kit_325292"/>
          <p:cNvSpPr>
            <a:spLocks noChangeAspect="1"/>
          </p:cNvSpPr>
          <p:nvPr/>
        </p:nvSpPr>
        <p:spPr bwMode="auto">
          <a:xfrm>
            <a:off x="4883805" y="4669288"/>
            <a:ext cx="627811" cy="6268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303749" y="310009"/>
                </a:moveTo>
                <a:cubicBezTo>
                  <a:pt x="292801" y="310009"/>
                  <a:pt x="283990" y="318807"/>
                  <a:pt x="283990" y="329737"/>
                </a:cubicBezTo>
                <a:lnTo>
                  <a:pt x="283990" y="389097"/>
                </a:lnTo>
                <a:lnTo>
                  <a:pt x="224536" y="389097"/>
                </a:lnTo>
                <a:cubicBezTo>
                  <a:pt x="213588" y="389097"/>
                  <a:pt x="204688" y="397983"/>
                  <a:pt x="204688" y="408914"/>
                </a:cubicBezTo>
                <a:cubicBezTo>
                  <a:pt x="204688" y="419844"/>
                  <a:pt x="213588" y="428641"/>
                  <a:pt x="224536" y="428641"/>
                </a:cubicBezTo>
                <a:lnTo>
                  <a:pt x="283990" y="428641"/>
                </a:lnTo>
                <a:lnTo>
                  <a:pt x="283990" y="488001"/>
                </a:lnTo>
                <a:cubicBezTo>
                  <a:pt x="283990" y="498931"/>
                  <a:pt x="292801" y="507818"/>
                  <a:pt x="303749" y="507818"/>
                </a:cubicBezTo>
                <a:cubicBezTo>
                  <a:pt x="314696" y="507818"/>
                  <a:pt x="323596" y="498931"/>
                  <a:pt x="323596" y="488001"/>
                </a:cubicBezTo>
                <a:lnTo>
                  <a:pt x="323596" y="428641"/>
                </a:lnTo>
                <a:lnTo>
                  <a:pt x="383050" y="428641"/>
                </a:lnTo>
                <a:cubicBezTo>
                  <a:pt x="393998" y="428641"/>
                  <a:pt x="402809" y="419844"/>
                  <a:pt x="402809" y="408914"/>
                </a:cubicBezTo>
                <a:cubicBezTo>
                  <a:pt x="402809" y="397983"/>
                  <a:pt x="393998" y="389097"/>
                  <a:pt x="383050" y="389097"/>
                </a:cubicBezTo>
                <a:lnTo>
                  <a:pt x="323596" y="389097"/>
                </a:lnTo>
                <a:lnTo>
                  <a:pt x="323596" y="329737"/>
                </a:lnTo>
                <a:cubicBezTo>
                  <a:pt x="323596" y="318807"/>
                  <a:pt x="314696" y="310009"/>
                  <a:pt x="303749" y="310009"/>
                </a:cubicBezTo>
                <a:close/>
                <a:moveTo>
                  <a:pt x="39587" y="250649"/>
                </a:moveTo>
                <a:lnTo>
                  <a:pt x="145234" y="250649"/>
                </a:lnTo>
                <a:lnTo>
                  <a:pt x="145234" y="270377"/>
                </a:lnTo>
                <a:cubicBezTo>
                  <a:pt x="145234" y="281307"/>
                  <a:pt x="154134" y="290193"/>
                  <a:pt x="165082" y="290193"/>
                </a:cubicBezTo>
                <a:lnTo>
                  <a:pt x="204688" y="290193"/>
                </a:lnTo>
                <a:cubicBezTo>
                  <a:pt x="215635" y="290193"/>
                  <a:pt x="224536" y="281307"/>
                  <a:pt x="224536" y="270377"/>
                </a:cubicBezTo>
                <a:lnTo>
                  <a:pt x="224536" y="250649"/>
                </a:lnTo>
                <a:lnTo>
                  <a:pt x="383050" y="250649"/>
                </a:lnTo>
                <a:lnTo>
                  <a:pt x="383050" y="270377"/>
                </a:lnTo>
                <a:cubicBezTo>
                  <a:pt x="383050" y="281307"/>
                  <a:pt x="391951" y="290193"/>
                  <a:pt x="402809" y="290193"/>
                </a:cubicBezTo>
                <a:lnTo>
                  <a:pt x="442505" y="290193"/>
                </a:lnTo>
                <a:cubicBezTo>
                  <a:pt x="453363" y="290193"/>
                  <a:pt x="462263" y="281307"/>
                  <a:pt x="462263" y="270377"/>
                </a:cubicBezTo>
                <a:lnTo>
                  <a:pt x="462263" y="250649"/>
                </a:lnTo>
                <a:lnTo>
                  <a:pt x="567910" y="250649"/>
                </a:lnTo>
                <a:lnTo>
                  <a:pt x="567910" y="547362"/>
                </a:lnTo>
                <a:cubicBezTo>
                  <a:pt x="567910" y="580152"/>
                  <a:pt x="541298" y="606722"/>
                  <a:pt x="508545" y="606722"/>
                </a:cubicBezTo>
                <a:lnTo>
                  <a:pt x="99041" y="606722"/>
                </a:lnTo>
                <a:cubicBezTo>
                  <a:pt x="66199" y="606722"/>
                  <a:pt x="39587" y="580152"/>
                  <a:pt x="39587" y="547362"/>
                </a:cubicBezTo>
                <a:close/>
                <a:moveTo>
                  <a:pt x="224560" y="39550"/>
                </a:moveTo>
                <a:cubicBezTo>
                  <a:pt x="213613" y="39550"/>
                  <a:pt x="204712" y="48437"/>
                  <a:pt x="204712" y="59369"/>
                </a:cubicBezTo>
                <a:lnTo>
                  <a:pt x="204712" y="92342"/>
                </a:lnTo>
                <a:lnTo>
                  <a:pt x="402838" y="92342"/>
                </a:lnTo>
                <a:lnTo>
                  <a:pt x="402838" y="59369"/>
                </a:lnTo>
                <a:cubicBezTo>
                  <a:pt x="402838" y="48437"/>
                  <a:pt x="394026" y="39550"/>
                  <a:pt x="383079" y="39550"/>
                </a:cubicBezTo>
                <a:close/>
                <a:moveTo>
                  <a:pt x="224560" y="0"/>
                </a:moveTo>
                <a:lnTo>
                  <a:pt x="383079" y="0"/>
                </a:lnTo>
                <a:cubicBezTo>
                  <a:pt x="415833" y="0"/>
                  <a:pt x="442534" y="26663"/>
                  <a:pt x="442534" y="59369"/>
                </a:cubicBezTo>
                <a:lnTo>
                  <a:pt x="442534" y="92342"/>
                </a:lnTo>
                <a:lnTo>
                  <a:pt x="548183" y="92342"/>
                </a:lnTo>
                <a:cubicBezTo>
                  <a:pt x="581026" y="92342"/>
                  <a:pt x="607639" y="118916"/>
                  <a:pt x="607639" y="151711"/>
                </a:cubicBezTo>
                <a:lnTo>
                  <a:pt x="607639" y="210991"/>
                </a:lnTo>
                <a:lnTo>
                  <a:pt x="462293" y="210991"/>
                </a:lnTo>
                <a:lnTo>
                  <a:pt x="462293" y="191261"/>
                </a:lnTo>
                <a:cubicBezTo>
                  <a:pt x="462293" y="180329"/>
                  <a:pt x="453393" y="171441"/>
                  <a:pt x="442534" y="171441"/>
                </a:cubicBezTo>
                <a:lnTo>
                  <a:pt x="402838" y="171441"/>
                </a:lnTo>
                <a:cubicBezTo>
                  <a:pt x="391979" y="171441"/>
                  <a:pt x="383079" y="180329"/>
                  <a:pt x="383079" y="191261"/>
                </a:cubicBezTo>
                <a:lnTo>
                  <a:pt x="383079" y="210991"/>
                </a:lnTo>
                <a:lnTo>
                  <a:pt x="224560" y="210991"/>
                </a:lnTo>
                <a:lnTo>
                  <a:pt x="224560" y="191261"/>
                </a:lnTo>
                <a:cubicBezTo>
                  <a:pt x="224560" y="180329"/>
                  <a:pt x="215660" y="171441"/>
                  <a:pt x="204712" y="171441"/>
                </a:cubicBezTo>
                <a:lnTo>
                  <a:pt x="165105" y="171441"/>
                </a:lnTo>
                <a:cubicBezTo>
                  <a:pt x="154157" y="171441"/>
                  <a:pt x="145257" y="180329"/>
                  <a:pt x="145257" y="191261"/>
                </a:cubicBezTo>
                <a:lnTo>
                  <a:pt x="145257" y="210991"/>
                </a:lnTo>
                <a:lnTo>
                  <a:pt x="0" y="210991"/>
                </a:lnTo>
                <a:lnTo>
                  <a:pt x="0" y="151711"/>
                </a:lnTo>
                <a:cubicBezTo>
                  <a:pt x="0" y="118916"/>
                  <a:pt x="26613" y="92342"/>
                  <a:pt x="59456" y="92342"/>
                </a:cubicBezTo>
                <a:lnTo>
                  <a:pt x="165105" y="92342"/>
                </a:lnTo>
                <a:lnTo>
                  <a:pt x="165105" y="59369"/>
                </a:lnTo>
                <a:cubicBezTo>
                  <a:pt x="165105" y="26663"/>
                  <a:pt x="191806" y="0"/>
                  <a:pt x="224560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639836" y="3931329"/>
            <a:ext cx="2634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66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潜在并发症  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心率失常</a:t>
            </a:r>
          </a:p>
        </p:txBody>
      </p:sp>
      <p:sp>
        <p:nvSpPr>
          <p:cNvPr id="91" name="矩形 90"/>
          <p:cNvSpPr/>
          <p:nvPr/>
        </p:nvSpPr>
        <p:spPr>
          <a:xfrm>
            <a:off x="5639836" y="4691217"/>
            <a:ext cx="5731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给予持续低流量吸氧，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2~4L/min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，以增加心肌氧供，减轻缺血和疼痛。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遵医嘱给予硝酸甘油泵缓解症状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严密监测生命体征，尤其是血压的变化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给予心理护理，减轻患者紧张情绪，减低心肌耗氧量　　</a:t>
            </a:r>
          </a:p>
        </p:txBody>
      </p:sp>
      <p:grpSp>
        <p:nvGrpSpPr>
          <p:cNvPr id="46" name="Group 175"/>
          <p:cNvGrpSpPr/>
          <p:nvPr/>
        </p:nvGrpSpPr>
        <p:grpSpPr>
          <a:xfrm flipH="1">
            <a:off x="1119432" y="2244196"/>
            <a:ext cx="2708694" cy="1910438"/>
            <a:chOff x="6035675" y="862013"/>
            <a:chExt cx="479425" cy="338138"/>
          </a:xfrm>
        </p:grpSpPr>
        <p:sp>
          <p:nvSpPr>
            <p:cNvPr id="47" name="Freeform 95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96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moveTo>
                    <a:pt x="31" y="0"/>
                  </a:moveTo>
                  <a:lnTo>
                    <a:pt x="31" y="0"/>
                  </a:lnTo>
                </a:path>
              </a:pathLst>
            </a:custGeom>
            <a:solidFill>
              <a:srgbClr val="189A8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97"/>
            <p:cNvSpPr>
              <a:spLocks noEditPoints="1"/>
            </p:cNvSpPr>
            <p:nvPr/>
          </p:nvSpPr>
          <p:spPr bwMode="auto">
            <a:xfrm>
              <a:off x="6075363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98"/>
            <p:cNvSpPr>
              <a:spLocks noEditPoints="1"/>
            </p:cNvSpPr>
            <p:nvPr/>
          </p:nvSpPr>
          <p:spPr bwMode="auto">
            <a:xfrm>
              <a:off x="6370638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03"/>
            <p:cNvSpPr>
              <a:spLocks noEditPoints="1"/>
            </p:cNvSpPr>
            <p:nvPr/>
          </p:nvSpPr>
          <p:spPr bwMode="auto">
            <a:xfrm>
              <a:off x="6035675" y="862013"/>
              <a:ext cx="479425" cy="280988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78" y="8"/>
                </a:cxn>
                <a:cxn ang="0">
                  <a:pos x="67" y="0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6" y="17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25" y="36"/>
                </a:cxn>
                <a:cxn ang="0">
                  <a:pos x="8" y="56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6" y="97"/>
                </a:cxn>
                <a:cxn ang="0">
                  <a:pos x="12" y="97"/>
                </a:cxn>
                <a:cxn ang="0">
                  <a:pos x="29" y="85"/>
                </a:cxn>
                <a:cxn ang="0">
                  <a:pos x="45" y="97"/>
                </a:cxn>
                <a:cxn ang="0">
                  <a:pos x="114" y="97"/>
                </a:cxn>
                <a:cxn ang="0">
                  <a:pos x="131" y="85"/>
                </a:cxn>
                <a:cxn ang="0">
                  <a:pos x="148" y="97"/>
                </a:cxn>
                <a:cxn ang="0">
                  <a:pos x="157" y="97"/>
                </a:cxn>
                <a:cxn ang="0">
                  <a:pos x="166" y="84"/>
                </a:cxn>
                <a:cxn ang="0">
                  <a:pos x="166" y="21"/>
                </a:cxn>
                <a:cxn ang="0">
                  <a:pos x="153" y="8"/>
                </a:cxn>
                <a:cxn ang="0">
                  <a:pos x="47" y="53"/>
                </a:cxn>
                <a:cxn ang="0">
                  <a:pos x="40" y="60"/>
                </a:cxn>
                <a:cxn ang="0">
                  <a:pos x="26" y="60"/>
                </a:cxn>
                <a:cxn ang="0">
                  <a:pos x="24" y="55"/>
                </a:cxn>
                <a:cxn ang="0">
                  <a:pos x="34" y="44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47" y="53"/>
                </a:cxn>
                <a:cxn ang="0">
                  <a:pos x="139" y="56"/>
                </a:cxn>
                <a:cxn ang="0">
                  <a:pos x="117" y="78"/>
                </a:cxn>
                <a:cxn ang="0">
                  <a:pos x="94" y="56"/>
                </a:cxn>
                <a:cxn ang="0">
                  <a:pos x="88" y="44"/>
                </a:cxn>
                <a:cxn ang="0">
                  <a:pos x="104" y="28"/>
                </a:cxn>
                <a:cxn ang="0">
                  <a:pos x="116" y="33"/>
                </a:cxn>
                <a:cxn ang="0">
                  <a:pos x="128" y="28"/>
                </a:cxn>
                <a:cxn ang="0">
                  <a:pos x="144" y="44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139" y="56"/>
                </a:cxn>
              </a:cxnLst>
              <a:rect l="0" t="0" r="r" b="b"/>
              <a:pathLst>
                <a:path w="166" h="97">
                  <a:moveTo>
                    <a:pt x="153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6" y="3"/>
                    <a:pt x="72" y="0"/>
                    <a:pt x="67" y="0"/>
                  </a:cubicBezTo>
                  <a:cubicBezTo>
                    <a:pt x="63" y="0"/>
                    <a:pt x="58" y="3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6" y="12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6"/>
                    <a:pt x="30" y="31"/>
                    <a:pt x="25" y="3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61"/>
                    <a:pt x="0" y="71"/>
                    <a:pt x="0" y="7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3" y="97"/>
                    <a:pt x="6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4" y="90"/>
                    <a:pt x="21" y="85"/>
                    <a:pt x="29" y="85"/>
                  </a:cubicBezTo>
                  <a:cubicBezTo>
                    <a:pt x="36" y="85"/>
                    <a:pt x="43" y="90"/>
                    <a:pt x="45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6" y="90"/>
                    <a:pt x="123" y="85"/>
                    <a:pt x="131" y="85"/>
                  </a:cubicBezTo>
                  <a:cubicBezTo>
                    <a:pt x="139" y="85"/>
                    <a:pt x="145" y="90"/>
                    <a:pt x="14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2" y="97"/>
                    <a:pt x="166" y="91"/>
                    <a:pt x="166" y="84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14"/>
                    <a:pt x="160" y="8"/>
                    <a:pt x="153" y="8"/>
                  </a:cubicBezTo>
                  <a:close/>
                  <a:moveTo>
                    <a:pt x="47" y="53"/>
                  </a:moveTo>
                  <a:cubicBezTo>
                    <a:pt x="47" y="57"/>
                    <a:pt x="44" y="60"/>
                    <a:pt x="40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2" y="60"/>
                    <a:pt x="22" y="57"/>
                    <a:pt x="24" y="5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40" y="40"/>
                    <a:pt x="43" y="40"/>
                  </a:cubicBezTo>
                  <a:cubicBezTo>
                    <a:pt x="45" y="40"/>
                    <a:pt x="47" y="43"/>
                    <a:pt x="47" y="46"/>
                  </a:cubicBezTo>
                  <a:lnTo>
                    <a:pt x="47" y="53"/>
                  </a:lnTo>
                  <a:close/>
                  <a:moveTo>
                    <a:pt x="139" y="56"/>
                  </a:moveTo>
                  <a:cubicBezTo>
                    <a:pt x="117" y="78"/>
                    <a:pt x="117" y="78"/>
                    <a:pt x="117" y="7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0" y="53"/>
                    <a:pt x="88" y="49"/>
                    <a:pt x="88" y="44"/>
                  </a:cubicBezTo>
                  <a:cubicBezTo>
                    <a:pt x="88" y="35"/>
                    <a:pt x="95" y="28"/>
                    <a:pt x="104" y="28"/>
                  </a:cubicBezTo>
                  <a:cubicBezTo>
                    <a:pt x="109" y="28"/>
                    <a:pt x="113" y="30"/>
                    <a:pt x="116" y="33"/>
                  </a:cubicBezTo>
                  <a:cubicBezTo>
                    <a:pt x="119" y="30"/>
                    <a:pt x="123" y="28"/>
                    <a:pt x="128" y="28"/>
                  </a:cubicBezTo>
                  <a:cubicBezTo>
                    <a:pt x="137" y="28"/>
                    <a:pt x="144" y="35"/>
                    <a:pt x="144" y="44"/>
                  </a:cubicBezTo>
                  <a:cubicBezTo>
                    <a:pt x="144" y="49"/>
                    <a:pt x="142" y="53"/>
                    <a:pt x="139" y="56"/>
                  </a:cubicBezTo>
                  <a:close/>
                  <a:moveTo>
                    <a:pt x="139" y="56"/>
                  </a:moveTo>
                  <a:cubicBezTo>
                    <a:pt x="139" y="56"/>
                    <a:pt x="139" y="56"/>
                    <a:pt x="139" y="56"/>
                  </a:cubicBezTo>
                </a:path>
              </a:pathLst>
            </a:custGeom>
            <a:solidFill>
              <a:srgbClr val="189A8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2588522" y="1620408"/>
            <a:ext cx="2151893" cy="3033471"/>
            <a:chOff x="2445056" y="1726257"/>
            <a:chExt cx="2151893" cy="3033471"/>
          </a:xfrm>
        </p:grpSpPr>
        <p:grpSp>
          <p:nvGrpSpPr>
            <p:cNvPr id="47" name="组合 46"/>
            <p:cNvGrpSpPr/>
            <p:nvPr/>
          </p:nvGrpSpPr>
          <p:grpSpPr>
            <a:xfrm>
              <a:off x="2445056" y="1726257"/>
              <a:ext cx="2151893" cy="3004546"/>
              <a:chOff x="1056278" y="3956971"/>
              <a:chExt cx="2471926" cy="3004546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056278" y="4070665"/>
                <a:ext cx="2370146" cy="2816747"/>
              </a:xfrm>
              <a:prstGeom prst="rect">
                <a:avLst/>
              </a:prstGeom>
              <a:noFill/>
              <a:ln w="38100">
                <a:solidFill>
                  <a:srgbClr val="2B529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303917" y="3956971"/>
                <a:ext cx="224287" cy="30045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4293264" y="1726257"/>
              <a:ext cx="206060" cy="206060"/>
            </a:xfrm>
            <a:prstGeom prst="ellipse">
              <a:avLst/>
            </a:prstGeom>
            <a:solidFill>
              <a:srgbClr val="2B52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205381" y="4553668"/>
              <a:ext cx="206060" cy="206060"/>
            </a:xfrm>
            <a:prstGeom prst="ellipse">
              <a:avLst/>
            </a:prstGeom>
            <a:solidFill>
              <a:srgbClr val="2B52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护理措施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944481" y="1020132"/>
            <a:ext cx="597473" cy="600276"/>
            <a:chOff x="4823481" y="1713886"/>
            <a:chExt cx="597473" cy="600276"/>
          </a:xfrm>
        </p:grpSpPr>
        <p:sp>
          <p:nvSpPr>
            <p:cNvPr id="20" name="Oval 12"/>
            <p:cNvSpPr/>
            <p:nvPr/>
          </p:nvSpPr>
          <p:spPr>
            <a:xfrm>
              <a:off x="4823481" y="1713886"/>
              <a:ext cx="597473" cy="600276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4990061" y="1855547"/>
              <a:ext cx="324189" cy="282700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24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first-aid-kit_325292"/>
          <p:cNvSpPr>
            <a:spLocks noChangeAspect="1"/>
          </p:cNvSpPr>
          <p:nvPr/>
        </p:nvSpPr>
        <p:spPr bwMode="auto">
          <a:xfrm>
            <a:off x="4914143" y="1991553"/>
            <a:ext cx="627811" cy="6268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303749" y="310009"/>
                </a:moveTo>
                <a:cubicBezTo>
                  <a:pt x="292801" y="310009"/>
                  <a:pt x="283990" y="318807"/>
                  <a:pt x="283990" y="329737"/>
                </a:cubicBezTo>
                <a:lnTo>
                  <a:pt x="283990" y="389097"/>
                </a:lnTo>
                <a:lnTo>
                  <a:pt x="224536" y="389097"/>
                </a:lnTo>
                <a:cubicBezTo>
                  <a:pt x="213588" y="389097"/>
                  <a:pt x="204688" y="397983"/>
                  <a:pt x="204688" y="408914"/>
                </a:cubicBezTo>
                <a:cubicBezTo>
                  <a:pt x="204688" y="419844"/>
                  <a:pt x="213588" y="428641"/>
                  <a:pt x="224536" y="428641"/>
                </a:cubicBezTo>
                <a:lnTo>
                  <a:pt x="283990" y="428641"/>
                </a:lnTo>
                <a:lnTo>
                  <a:pt x="283990" y="488001"/>
                </a:lnTo>
                <a:cubicBezTo>
                  <a:pt x="283990" y="498931"/>
                  <a:pt x="292801" y="507818"/>
                  <a:pt x="303749" y="507818"/>
                </a:cubicBezTo>
                <a:cubicBezTo>
                  <a:pt x="314696" y="507818"/>
                  <a:pt x="323596" y="498931"/>
                  <a:pt x="323596" y="488001"/>
                </a:cubicBezTo>
                <a:lnTo>
                  <a:pt x="323596" y="428641"/>
                </a:lnTo>
                <a:lnTo>
                  <a:pt x="383050" y="428641"/>
                </a:lnTo>
                <a:cubicBezTo>
                  <a:pt x="393998" y="428641"/>
                  <a:pt x="402809" y="419844"/>
                  <a:pt x="402809" y="408914"/>
                </a:cubicBezTo>
                <a:cubicBezTo>
                  <a:pt x="402809" y="397983"/>
                  <a:pt x="393998" y="389097"/>
                  <a:pt x="383050" y="389097"/>
                </a:cubicBezTo>
                <a:lnTo>
                  <a:pt x="323596" y="389097"/>
                </a:lnTo>
                <a:lnTo>
                  <a:pt x="323596" y="329737"/>
                </a:lnTo>
                <a:cubicBezTo>
                  <a:pt x="323596" y="318807"/>
                  <a:pt x="314696" y="310009"/>
                  <a:pt x="303749" y="310009"/>
                </a:cubicBezTo>
                <a:close/>
                <a:moveTo>
                  <a:pt x="39587" y="250649"/>
                </a:moveTo>
                <a:lnTo>
                  <a:pt x="145234" y="250649"/>
                </a:lnTo>
                <a:lnTo>
                  <a:pt x="145234" y="270377"/>
                </a:lnTo>
                <a:cubicBezTo>
                  <a:pt x="145234" y="281307"/>
                  <a:pt x="154134" y="290193"/>
                  <a:pt x="165082" y="290193"/>
                </a:cubicBezTo>
                <a:lnTo>
                  <a:pt x="204688" y="290193"/>
                </a:lnTo>
                <a:cubicBezTo>
                  <a:pt x="215635" y="290193"/>
                  <a:pt x="224536" y="281307"/>
                  <a:pt x="224536" y="270377"/>
                </a:cubicBezTo>
                <a:lnTo>
                  <a:pt x="224536" y="250649"/>
                </a:lnTo>
                <a:lnTo>
                  <a:pt x="383050" y="250649"/>
                </a:lnTo>
                <a:lnTo>
                  <a:pt x="383050" y="270377"/>
                </a:lnTo>
                <a:cubicBezTo>
                  <a:pt x="383050" y="281307"/>
                  <a:pt x="391951" y="290193"/>
                  <a:pt x="402809" y="290193"/>
                </a:cubicBezTo>
                <a:lnTo>
                  <a:pt x="442505" y="290193"/>
                </a:lnTo>
                <a:cubicBezTo>
                  <a:pt x="453363" y="290193"/>
                  <a:pt x="462263" y="281307"/>
                  <a:pt x="462263" y="270377"/>
                </a:cubicBezTo>
                <a:lnTo>
                  <a:pt x="462263" y="250649"/>
                </a:lnTo>
                <a:lnTo>
                  <a:pt x="567910" y="250649"/>
                </a:lnTo>
                <a:lnTo>
                  <a:pt x="567910" y="547362"/>
                </a:lnTo>
                <a:cubicBezTo>
                  <a:pt x="567910" y="580152"/>
                  <a:pt x="541298" y="606722"/>
                  <a:pt x="508545" y="606722"/>
                </a:cubicBezTo>
                <a:lnTo>
                  <a:pt x="99041" y="606722"/>
                </a:lnTo>
                <a:cubicBezTo>
                  <a:pt x="66199" y="606722"/>
                  <a:pt x="39587" y="580152"/>
                  <a:pt x="39587" y="547362"/>
                </a:cubicBezTo>
                <a:close/>
                <a:moveTo>
                  <a:pt x="224560" y="39550"/>
                </a:moveTo>
                <a:cubicBezTo>
                  <a:pt x="213613" y="39550"/>
                  <a:pt x="204712" y="48437"/>
                  <a:pt x="204712" y="59369"/>
                </a:cubicBezTo>
                <a:lnTo>
                  <a:pt x="204712" y="92342"/>
                </a:lnTo>
                <a:lnTo>
                  <a:pt x="402838" y="92342"/>
                </a:lnTo>
                <a:lnTo>
                  <a:pt x="402838" y="59369"/>
                </a:lnTo>
                <a:cubicBezTo>
                  <a:pt x="402838" y="48437"/>
                  <a:pt x="394026" y="39550"/>
                  <a:pt x="383079" y="39550"/>
                </a:cubicBezTo>
                <a:close/>
                <a:moveTo>
                  <a:pt x="224560" y="0"/>
                </a:moveTo>
                <a:lnTo>
                  <a:pt x="383079" y="0"/>
                </a:lnTo>
                <a:cubicBezTo>
                  <a:pt x="415833" y="0"/>
                  <a:pt x="442534" y="26663"/>
                  <a:pt x="442534" y="59369"/>
                </a:cubicBezTo>
                <a:lnTo>
                  <a:pt x="442534" y="92342"/>
                </a:lnTo>
                <a:lnTo>
                  <a:pt x="548183" y="92342"/>
                </a:lnTo>
                <a:cubicBezTo>
                  <a:pt x="581026" y="92342"/>
                  <a:pt x="607639" y="118916"/>
                  <a:pt x="607639" y="151711"/>
                </a:cubicBezTo>
                <a:lnTo>
                  <a:pt x="607639" y="210991"/>
                </a:lnTo>
                <a:lnTo>
                  <a:pt x="462293" y="210991"/>
                </a:lnTo>
                <a:lnTo>
                  <a:pt x="462293" y="191261"/>
                </a:lnTo>
                <a:cubicBezTo>
                  <a:pt x="462293" y="180329"/>
                  <a:pt x="453393" y="171441"/>
                  <a:pt x="442534" y="171441"/>
                </a:cubicBezTo>
                <a:lnTo>
                  <a:pt x="402838" y="171441"/>
                </a:lnTo>
                <a:cubicBezTo>
                  <a:pt x="391979" y="171441"/>
                  <a:pt x="383079" y="180329"/>
                  <a:pt x="383079" y="191261"/>
                </a:cubicBezTo>
                <a:lnTo>
                  <a:pt x="383079" y="210991"/>
                </a:lnTo>
                <a:lnTo>
                  <a:pt x="224560" y="210991"/>
                </a:lnTo>
                <a:lnTo>
                  <a:pt x="224560" y="191261"/>
                </a:lnTo>
                <a:cubicBezTo>
                  <a:pt x="224560" y="180329"/>
                  <a:pt x="215660" y="171441"/>
                  <a:pt x="204712" y="171441"/>
                </a:cubicBezTo>
                <a:lnTo>
                  <a:pt x="165105" y="171441"/>
                </a:lnTo>
                <a:cubicBezTo>
                  <a:pt x="154157" y="171441"/>
                  <a:pt x="145257" y="180329"/>
                  <a:pt x="145257" y="191261"/>
                </a:cubicBezTo>
                <a:lnTo>
                  <a:pt x="145257" y="210991"/>
                </a:lnTo>
                <a:lnTo>
                  <a:pt x="0" y="210991"/>
                </a:lnTo>
                <a:lnTo>
                  <a:pt x="0" y="151711"/>
                </a:lnTo>
                <a:cubicBezTo>
                  <a:pt x="0" y="118916"/>
                  <a:pt x="26613" y="92342"/>
                  <a:pt x="59456" y="92342"/>
                </a:cubicBezTo>
                <a:lnTo>
                  <a:pt x="165105" y="92342"/>
                </a:lnTo>
                <a:lnTo>
                  <a:pt x="165105" y="59369"/>
                </a:lnTo>
                <a:cubicBezTo>
                  <a:pt x="165105" y="26663"/>
                  <a:pt x="191806" y="0"/>
                  <a:pt x="224560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5344" y="1120556"/>
            <a:ext cx="4172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活动无耐 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与心肌氧的供需失调有关</a:t>
            </a:r>
          </a:p>
        </p:txBody>
      </p:sp>
      <p:sp>
        <p:nvSpPr>
          <p:cNvPr id="5" name="矩形 4"/>
          <p:cNvSpPr/>
          <p:nvPr/>
        </p:nvSpPr>
        <p:spPr>
          <a:xfrm>
            <a:off x="5685344" y="1991553"/>
            <a:ext cx="5731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绝对卧床休息，协助病人生活护理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根据病情采取循序渐进方式活动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解释合理活动的重要性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制定个性化的运动处方　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4914143" y="3769662"/>
            <a:ext cx="597473" cy="600276"/>
            <a:chOff x="4823481" y="1713886"/>
            <a:chExt cx="597473" cy="600276"/>
          </a:xfrm>
        </p:grpSpPr>
        <p:sp>
          <p:nvSpPr>
            <p:cNvPr id="76" name="Oval 12"/>
            <p:cNvSpPr/>
            <p:nvPr/>
          </p:nvSpPr>
          <p:spPr>
            <a:xfrm>
              <a:off x="4823481" y="1713886"/>
              <a:ext cx="597473" cy="600276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77" name="Group 23"/>
            <p:cNvGrpSpPr/>
            <p:nvPr/>
          </p:nvGrpSpPr>
          <p:grpSpPr>
            <a:xfrm>
              <a:off x="4990061" y="1855547"/>
              <a:ext cx="324189" cy="282700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78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9" name="first-aid-kit_325292"/>
          <p:cNvSpPr>
            <a:spLocks noChangeAspect="1"/>
          </p:cNvSpPr>
          <p:nvPr/>
        </p:nvSpPr>
        <p:spPr bwMode="auto">
          <a:xfrm>
            <a:off x="4883805" y="4741083"/>
            <a:ext cx="627811" cy="6268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303749" y="310009"/>
                </a:moveTo>
                <a:cubicBezTo>
                  <a:pt x="292801" y="310009"/>
                  <a:pt x="283990" y="318807"/>
                  <a:pt x="283990" y="329737"/>
                </a:cubicBezTo>
                <a:lnTo>
                  <a:pt x="283990" y="389097"/>
                </a:lnTo>
                <a:lnTo>
                  <a:pt x="224536" y="389097"/>
                </a:lnTo>
                <a:cubicBezTo>
                  <a:pt x="213588" y="389097"/>
                  <a:pt x="204688" y="397983"/>
                  <a:pt x="204688" y="408914"/>
                </a:cubicBezTo>
                <a:cubicBezTo>
                  <a:pt x="204688" y="419844"/>
                  <a:pt x="213588" y="428641"/>
                  <a:pt x="224536" y="428641"/>
                </a:cubicBezTo>
                <a:lnTo>
                  <a:pt x="283990" y="428641"/>
                </a:lnTo>
                <a:lnTo>
                  <a:pt x="283990" y="488001"/>
                </a:lnTo>
                <a:cubicBezTo>
                  <a:pt x="283990" y="498931"/>
                  <a:pt x="292801" y="507818"/>
                  <a:pt x="303749" y="507818"/>
                </a:cubicBezTo>
                <a:cubicBezTo>
                  <a:pt x="314696" y="507818"/>
                  <a:pt x="323596" y="498931"/>
                  <a:pt x="323596" y="488001"/>
                </a:cubicBezTo>
                <a:lnTo>
                  <a:pt x="323596" y="428641"/>
                </a:lnTo>
                <a:lnTo>
                  <a:pt x="383050" y="428641"/>
                </a:lnTo>
                <a:cubicBezTo>
                  <a:pt x="393998" y="428641"/>
                  <a:pt x="402809" y="419844"/>
                  <a:pt x="402809" y="408914"/>
                </a:cubicBezTo>
                <a:cubicBezTo>
                  <a:pt x="402809" y="397983"/>
                  <a:pt x="393998" y="389097"/>
                  <a:pt x="383050" y="389097"/>
                </a:cubicBezTo>
                <a:lnTo>
                  <a:pt x="323596" y="389097"/>
                </a:lnTo>
                <a:lnTo>
                  <a:pt x="323596" y="329737"/>
                </a:lnTo>
                <a:cubicBezTo>
                  <a:pt x="323596" y="318807"/>
                  <a:pt x="314696" y="310009"/>
                  <a:pt x="303749" y="310009"/>
                </a:cubicBezTo>
                <a:close/>
                <a:moveTo>
                  <a:pt x="39587" y="250649"/>
                </a:moveTo>
                <a:lnTo>
                  <a:pt x="145234" y="250649"/>
                </a:lnTo>
                <a:lnTo>
                  <a:pt x="145234" y="270377"/>
                </a:lnTo>
                <a:cubicBezTo>
                  <a:pt x="145234" y="281307"/>
                  <a:pt x="154134" y="290193"/>
                  <a:pt x="165082" y="290193"/>
                </a:cubicBezTo>
                <a:lnTo>
                  <a:pt x="204688" y="290193"/>
                </a:lnTo>
                <a:cubicBezTo>
                  <a:pt x="215635" y="290193"/>
                  <a:pt x="224536" y="281307"/>
                  <a:pt x="224536" y="270377"/>
                </a:cubicBezTo>
                <a:lnTo>
                  <a:pt x="224536" y="250649"/>
                </a:lnTo>
                <a:lnTo>
                  <a:pt x="383050" y="250649"/>
                </a:lnTo>
                <a:lnTo>
                  <a:pt x="383050" y="270377"/>
                </a:lnTo>
                <a:cubicBezTo>
                  <a:pt x="383050" y="281307"/>
                  <a:pt x="391951" y="290193"/>
                  <a:pt x="402809" y="290193"/>
                </a:cubicBezTo>
                <a:lnTo>
                  <a:pt x="442505" y="290193"/>
                </a:lnTo>
                <a:cubicBezTo>
                  <a:pt x="453363" y="290193"/>
                  <a:pt x="462263" y="281307"/>
                  <a:pt x="462263" y="270377"/>
                </a:cubicBezTo>
                <a:lnTo>
                  <a:pt x="462263" y="250649"/>
                </a:lnTo>
                <a:lnTo>
                  <a:pt x="567910" y="250649"/>
                </a:lnTo>
                <a:lnTo>
                  <a:pt x="567910" y="547362"/>
                </a:lnTo>
                <a:cubicBezTo>
                  <a:pt x="567910" y="580152"/>
                  <a:pt x="541298" y="606722"/>
                  <a:pt x="508545" y="606722"/>
                </a:cubicBezTo>
                <a:lnTo>
                  <a:pt x="99041" y="606722"/>
                </a:lnTo>
                <a:cubicBezTo>
                  <a:pt x="66199" y="606722"/>
                  <a:pt x="39587" y="580152"/>
                  <a:pt x="39587" y="547362"/>
                </a:cubicBezTo>
                <a:close/>
                <a:moveTo>
                  <a:pt x="224560" y="39550"/>
                </a:moveTo>
                <a:cubicBezTo>
                  <a:pt x="213613" y="39550"/>
                  <a:pt x="204712" y="48437"/>
                  <a:pt x="204712" y="59369"/>
                </a:cubicBezTo>
                <a:lnTo>
                  <a:pt x="204712" y="92342"/>
                </a:lnTo>
                <a:lnTo>
                  <a:pt x="402838" y="92342"/>
                </a:lnTo>
                <a:lnTo>
                  <a:pt x="402838" y="59369"/>
                </a:lnTo>
                <a:cubicBezTo>
                  <a:pt x="402838" y="48437"/>
                  <a:pt x="394026" y="39550"/>
                  <a:pt x="383079" y="39550"/>
                </a:cubicBezTo>
                <a:close/>
                <a:moveTo>
                  <a:pt x="224560" y="0"/>
                </a:moveTo>
                <a:lnTo>
                  <a:pt x="383079" y="0"/>
                </a:lnTo>
                <a:cubicBezTo>
                  <a:pt x="415833" y="0"/>
                  <a:pt x="442534" y="26663"/>
                  <a:pt x="442534" y="59369"/>
                </a:cubicBezTo>
                <a:lnTo>
                  <a:pt x="442534" y="92342"/>
                </a:lnTo>
                <a:lnTo>
                  <a:pt x="548183" y="92342"/>
                </a:lnTo>
                <a:cubicBezTo>
                  <a:pt x="581026" y="92342"/>
                  <a:pt x="607639" y="118916"/>
                  <a:pt x="607639" y="151711"/>
                </a:cubicBezTo>
                <a:lnTo>
                  <a:pt x="607639" y="210991"/>
                </a:lnTo>
                <a:lnTo>
                  <a:pt x="462293" y="210991"/>
                </a:lnTo>
                <a:lnTo>
                  <a:pt x="462293" y="191261"/>
                </a:lnTo>
                <a:cubicBezTo>
                  <a:pt x="462293" y="180329"/>
                  <a:pt x="453393" y="171441"/>
                  <a:pt x="442534" y="171441"/>
                </a:cubicBezTo>
                <a:lnTo>
                  <a:pt x="402838" y="171441"/>
                </a:lnTo>
                <a:cubicBezTo>
                  <a:pt x="391979" y="171441"/>
                  <a:pt x="383079" y="180329"/>
                  <a:pt x="383079" y="191261"/>
                </a:cubicBezTo>
                <a:lnTo>
                  <a:pt x="383079" y="210991"/>
                </a:lnTo>
                <a:lnTo>
                  <a:pt x="224560" y="210991"/>
                </a:lnTo>
                <a:lnTo>
                  <a:pt x="224560" y="191261"/>
                </a:lnTo>
                <a:cubicBezTo>
                  <a:pt x="224560" y="180329"/>
                  <a:pt x="215660" y="171441"/>
                  <a:pt x="204712" y="171441"/>
                </a:cubicBezTo>
                <a:lnTo>
                  <a:pt x="165105" y="171441"/>
                </a:lnTo>
                <a:cubicBezTo>
                  <a:pt x="154157" y="171441"/>
                  <a:pt x="145257" y="180329"/>
                  <a:pt x="145257" y="191261"/>
                </a:cubicBezTo>
                <a:lnTo>
                  <a:pt x="145257" y="210991"/>
                </a:lnTo>
                <a:lnTo>
                  <a:pt x="0" y="210991"/>
                </a:lnTo>
                <a:lnTo>
                  <a:pt x="0" y="151711"/>
                </a:lnTo>
                <a:cubicBezTo>
                  <a:pt x="0" y="118916"/>
                  <a:pt x="26613" y="92342"/>
                  <a:pt x="59456" y="92342"/>
                </a:cubicBezTo>
                <a:lnTo>
                  <a:pt x="165105" y="92342"/>
                </a:lnTo>
                <a:lnTo>
                  <a:pt x="165105" y="59369"/>
                </a:lnTo>
                <a:cubicBezTo>
                  <a:pt x="165105" y="26663"/>
                  <a:pt x="191806" y="0"/>
                  <a:pt x="224560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655006" y="3870086"/>
            <a:ext cx="3474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66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便 秘  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与活动少绝对卧床有关</a:t>
            </a:r>
          </a:p>
        </p:txBody>
      </p:sp>
      <p:sp>
        <p:nvSpPr>
          <p:cNvPr id="91" name="矩形 90"/>
          <p:cNvSpPr/>
          <p:nvPr/>
        </p:nvSpPr>
        <p:spPr>
          <a:xfrm>
            <a:off x="5655006" y="4756471"/>
            <a:ext cx="5731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66"/>
              </a:buClr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指导患者多进食富含纤维素的水果和蔬菜</a:t>
            </a:r>
          </a:p>
          <a:p>
            <a:pPr lvl="0">
              <a:buClr>
                <a:srgbClr val="000066"/>
              </a:buClr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排便时勿用力，如遇大便干结，遵医嘱口服通便药或应用开塞露</a:t>
            </a:r>
          </a:p>
          <a:p>
            <a:pPr lvl="0">
              <a:buClr>
                <a:srgbClr val="000066"/>
              </a:buClr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排便时提供隐蔽的环境</a:t>
            </a:r>
          </a:p>
          <a:p>
            <a:pPr lvl="0">
              <a:buClr>
                <a:srgbClr val="000066"/>
              </a:buClr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严密监测生命体征，尤其是血压的变化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　</a:t>
            </a:r>
          </a:p>
        </p:txBody>
      </p:sp>
      <p:grpSp>
        <p:nvGrpSpPr>
          <p:cNvPr id="52" name="Group 151"/>
          <p:cNvGrpSpPr/>
          <p:nvPr/>
        </p:nvGrpSpPr>
        <p:grpSpPr>
          <a:xfrm>
            <a:off x="1393859" y="2183514"/>
            <a:ext cx="2130200" cy="2059738"/>
            <a:chOff x="5659438" y="2249488"/>
            <a:chExt cx="623887" cy="603250"/>
          </a:xfrm>
          <a:solidFill>
            <a:srgbClr val="F09C2A"/>
          </a:solidFill>
        </p:grpSpPr>
        <p:sp>
          <p:nvSpPr>
            <p:cNvPr id="53" name="Freeform 67"/>
            <p:cNvSpPr>
              <a:spLocks noEditPoints="1"/>
            </p:cNvSpPr>
            <p:nvPr/>
          </p:nvSpPr>
          <p:spPr bwMode="auto">
            <a:xfrm>
              <a:off x="5988050" y="2249488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68"/>
            <p:cNvSpPr/>
            <p:nvPr/>
          </p:nvSpPr>
          <p:spPr bwMode="auto">
            <a:xfrm>
              <a:off x="6027738" y="2559050"/>
              <a:ext cx="214313" cy="2222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69"/>
            <p:cNvSpPr/>
            <p:nvPr/>
          </p:nvSpPr>
          <p:spPr bwMode="auto">
            <a:xfrm>
              <a:off x="5708650" y="2543175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5659438" y="2320925"/>
              <a:ext cx="312738" cy="531813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护理措施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944481" y="1020132"/>
            <a:ext cx="597473" cy="600276"/>
            <a:chOff x="4823481" y="1713886"/>
            <a:chExt cx="597473" cy="600276"/>
          </a:xfrm>
        </p:grpSpPr>
        <p:sp>
          <p:nvSpPr>
            <p:cNvPr id="20" name="Oval 12"/>
            <p:cNvSpPr/>
            <p:nvPr/>
          </p:nvSpPr>
          <p:spPr>
            <a:xfrm>
              <a:off x="4823481" y="1713886"/>
              <a:ext cx="597473" cy="600276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4990061" y="1855547"/>
              <a:ext cx="324189" cy="282700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24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first-aid-kit_325292"/>
          <p:cNvSpPr>
            <a:spLocks noChangeAspect="1"/>
          </p:cNvSpPr>
          <p:nvPr/>
        </p:nvSpPr>
        <p:spPr bwMode="auto">
          <a:xfrm>
            <a:off x="4914143" y="1991553"/>
            <a:ext cx="627811" cy="6268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303749" y="310009"/>
                </a:moveTo>
                <a:cubicBezTo>
                  <a:pt x="292801" y="310009"/>
                  <a:pt x="283990" y="318807"/>
                  <a:pt x="283990" y="329737"/>
                </a:cubicBezTo>
                <a:lnTo>
                  <a:pt x="283990" y="389097"/>
                </a:lnTo>
                <a:lnTo>
                  <a:pt x="224536" y="389097"/>
                </a:lnTo>
                <a:cubicBezTo>
                  <a:pt x="213588" y="389097"/>
                  <a:pt x="204688" y="397983"/>
                  <a:pt x="204688" y="408914"/>
                </a:cubicBezTo>
                <a:cubicBezTo>
                  <a:pt x="204688" y="419844"/>
                  <a:pt x="213588" y="428641"/>
                  <a:pt x="224536" y="428641"/>
                </a:cubicBezTo>
                <a:lnTo>
                  <a:pt x="283990" y="428641"/>
                </a:lnTo>
                <a:lnTo>
                  <a:pt x="283990" y="488001"/>
                </a:lnTo>
                <a:cubicBezTo>
                  <a:pt x="283990" y="498931"/>
                  <a:pt x="292801" y="507818"/>
                  <a:pt x="303749" y="507818"/>
                </a:cubicBezTo>
                <a:cubicBezTo>
                  <a:pt x="314696" y="507818"/>
                  <a:pt x="323596" y="498931"/>
                  <a:pt x="323596" y="488001"/>
                </a:cubicBezTo>
                <a:lnTo>
                  <a:pt x="323596" y="428641"/>
                </a:lnTo>
                <a:lnTo>
                  <a:pt x="383050" y="428641"/>
                </a:lnTo>
                <a:cubicBezTo>
                  <a:pt x="393998" y="428641"/>
                  <a:pt x="402809" y="419844"/>
                  <a:pt x="402809" y="408914"/>
                </a:cubicBezTo>
                <a:cubicBezTo>
                  <a:pt x="402809" y="397983"/>
                  <a:pt x="393998" y="389097"/>
                  <a:pt x="383050" y="389097"/>
                </a:cubicBezTo>
                <a:lnTo>
                  <a:pt x="323596" y="389097"/>
                </a:lnTo>
                <a:lnTo>
                  <a:pt x="323596" y="329737"/>
                </a:lnTo>
                <a:cubicBezTo>
                  <a:pt x="323596" y="318807"/>
                  <a:pt x="314696" y="310009"/>
                  <a:pt x="303749" y="310009"/>
                </a:cubicBezTo>
                <a:close/>
                <a:moveTo>
                  <a:pt x="39587" y="250649"/>
                </a:moveTo>
                <a:lnTo>
                  <a:pt x="145234" y="250649"/>
                </a:lnTo>
                <a:lnTo>
                  <a:pt x="145234" y="270377"/>
                </a:lnTo>
                <a:cubicBezTo>
                  <a:pt x="145234" y="281307"/>
                  <a:pt x="154134" y="290193"/>
                  <a:pt x="165082" y="290193"/>
                </a:cubicBezTo>
                <a:lnTo>
                  <a:pt x="204688" y="290193"/>
                </a:lnTo>
                <a:cubicBezTo>
                  <a:pt x="215635" y="290193"/>
                  <a:pt x="224536" y="281307"/>
                  <a:pt x="224536" y="270377"/>
                </a:cubicBezTo>
                <a:lnTo>
                  <a:pt x="224536" y="250649"/>
                </a:lnTo>
                <a:lnTo>
                  <a:pt x="383050" y="250649"/>
                </a:lnTo>
                <a:lnTo>
                  <a:pt x="383050" y="270377"/>
                </a:lnTo>
                <a:cubicBezTo>
                  <a:pt x="383050" y="281307"/>
                  <a:pt x="391951" y="290193"/>
                  <a:pt x="402809" y="290193"/>
                </a:cubicBezTo>
                <a:lnTo>
                  <a:pt x="442505" y="290193"/>
                </a:lnTo>
                <a:cubicBezTo>
                  <a:pt x="453363" y="290193"/>
                  <a:pt x="462263" y="281307"/>
                  <a:pt x="462263" y="270377"/>
                </a:cubicBezTo>
                <a:lnTo>
                  <a:pt x="462263" y="250649"/>
                </a:lnTo>
                <a:lnTo>
                  <a:pt x="567910" y="250649"/>
                </a:lnTo>
                <a:lnTo>
                  <a:pt x="567910" y="547362"/>
                </a:lnTo>
                <a:cubicBezTo>
                  <a:pt x="567910" y="580152"/>
                  <a:pt x="541298" y="606722"/>
                  <a:pt x="508545" y="606722"/>
                </a:cubicBezTo>
                <a:lnTo>
                  <a:pt x="99041" y="606722"/>
                </a:lnTo>
                <a:cubicBezTo>
                  <a:pt x="66199" y="606722"/>
                  <a:pt x="39587" y="580152"/>
                  <a:pt x="39587" y="547362"/>
                </a:cubicBezTo>
                <a:close/>
                <a:moveTo>
                  <a:pt x="224560" y="39550"/>
                </a:moveTo>
                <a:cubicBezTo>
                  <a:pt x="213613" y="39550"/>
                  <a:pt x="204712" y="48437"/>
                  <a:pt x="204712" y="59369"/>
                </a:cubicBezTo>
                <a:lnTo>
                  <a:pt x="204712" y="92342"/>
                </a:lnTo>
                <a:lnTo>
                  <a:pt x="402838" y="92342"/>
                </a:lnTo>
                <a:lnTo>
                  <a:pt x="402838" y="59369"/>
                </a:lnTo>
                <a:cubicBezTo>
                  <a:pt x="402838" y="48437"/>
                  <a:pt x="394026" y="39550"/>
                  <a:pt x="383079" y="39550"/>
                </a:cubicBezTo>
                <a:close/>
                <a:moveTo>
                  <a:pt x="224560" y="0"/>
                </a:moveTo>
                <a:lnTo>
                  <a:pt x="383079" y="0"/>
                </a:lnTo>
                <a:cubicBezTo>
                  <a:pt x="415833" y="0"/>
                  <a:pt x="442534" y="26663"/>
                  <a:pt x="442534" y="59369"/>
                </a:cubicBezTo>
                <a:lnTo>
                  <a:pt x="442534" y="92342"/>
                </a:lnTo>
                <a:lnTo>
                  <a:pt x="548183" y="92342"/>
                </a:lnTo>
                <a:cubicBezTo>
                  <a:pt x="581026" y="92342"/>
                  <a:pt x="607639" y="118916"/>
                  <a:pt x="607639" y="151711"/>
                </a:cubicBezTo>
                <a:lnTo>
                  <a:pt x="607639" y="210991"/>
                </a:lnTo>
                <a:lnTo>
                  <a:pt x="462293" y="210991"/>
                </a:lnTo>
                <a:lnTo>
                  <a:pt x="462293" y="191261"/>
                </a:lnTo>
                <a:cubicBezTo>
                  <a:pt x="462293" y="180329"/>
                  <a:pt x="453393" y="171441"/>
                  <a:pt x="442534" y="171441"/>
                </a:cubicBezTo>
                <a:lnTo>
                  <a:pt x="402838" y="171441"/>
                </a:lnTo>
                <a:cubicBezTo>
                  <a:pt x="391979" y="171441"/>
                  <a:pt x="383079" y="180329"/>
                  <a:pt x="383079" y="191261"/>
                </a:cubicBezTo>
                <a:lnTo>
                  <a:pt x="383079" y="210991"/>
                </a:lnTo>
                <a:lnTo>
                  <a:pt x="224560" y="210991"/>
                </a:lnTo>
                <a:lnTo>
                  <a:pt x="224560" y="191261"/>
                </a:lnTo>
                <a:cubicBezTo>
                  <a:pt x="224560" y="180329"/>
                  <a:pt x="215660" y="171441"/>
                  <a:pt x="204712" y="171441"/>
                </a:cubicBezTo>
                <a:lnTo>
                  <a:pt x="165105" y="171441"/>
                </a:lnTo>
                <a:cubicBezTo>
                  <a:pt x="154157" y="171441"/>
                  <a:pt x="145257" y="180329"/>
                  <a:pt x="145257" y="191261"/>
                </a:cubicBezTo>
                <a:lnTo>
                  <a:pt x="145257" y="210991"/>
                </a:lnTo>
                <a:lnTo>
                  <a:pt x="0" y="210991"/>
                </a:lnTo>
                <a:lnTo>
                  <a:pt x="0" y="151711"/>
                </a:lnTo>
                <a:cubicBezTo>
                  <a:pt x="0" y="118916"/>
                  <a:pt x="26613" y="92342"/>
                  <a:pt x="59456" y="92342"/>
                </a:cubicBezTo>
                <a:lnTo>
                  <a:pt x="165105" y="92342"/>
                </a:lnTo>
                <a:lnTo>
                  <a:pt x="165105" y="59369"/>
                </a:lnTo>
                <a:cubicBezTo>
                  <a:pt x="165105" y="26663"/>
                  <a:pt x="191806" y="0"/>
                  <a:pt x="224560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5344" y="1120556"/>
            <a:ext cx="4685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焦虑  与担心疾病愈后及无家属陪伴有关</a:t>
            </a:r>
          </a:p>
        </p:txBody>
      </p:sp>
      <p:sp>
        <p:nvSpPr>
          <p:cNvPr id="5" name="矩形 4"/>
          <p:cNvSpPr/>
          <p:nvPr/>
        </p:nvSpPr>
        <p:spPr>
          <a:xfrm>
            <a:off x="5639837" y="2058172"/>
            <a:ext cx="6182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解释说明有关疾病的基本知识和防治方法，增强战胜疾病的信心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向患者讲明住进ＣＣＵ后病情的任何变化都在医护人员的严密监护下并能得到及时的治疗</a:t>
            </a:r>
          </a:p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加强与病人沟通，做好生活护理，态度和蔼，取得病人的信赖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4914143" y="3742090"/>
            <a:ext cx="597473" cy="600276"/>
            <a:chOff x="4823481" y="1713886"/>
            <a:chExt cx="597473" cy="600276"/>
          </a:xfrm>
        </p:grpSpPr>
        <p:sp>
          <p:nvSpPr>
            <p:cNvPr id="76" name="Oval 12"/>
            <p:cNvSpPr/>
            <p:nvPr/>
          </p:nvSpPr>
          <p:spPr>
            <a:xfrm>
              <a:off x="4823481" y="1713886"/>
              <a:ext cx="597473" cy="600276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77" name="Group 23"/>
            <p:cNvGrpSpPr/>
            <p:nvPr/>
          </p:nvGrpSpPr>
          <p:grpSpPr>
            <a:xfrm>
              <a:off x="4990061" y="1855547"/>
              <a:ext cx="324189" cy="282700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78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9" name="first-aid-kit_325292"/>
          <p:cNvSpPr>
            <a:spLocks noChangeAspect="1"/>
          </p:cNvSpPr>
          <p:nvPr/>
        </p:nvSpPr>
        <p:spPr bwMode="auto">
          <a:xfrm>
            <a:off x="4883805" y="4713511"/>
            <a:ext cx="627811" cy="6268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303749" y="310009"/>
                </a:moveTo>
                <a:cubicBezTo>
                  <a:pt x="292801" y="310009"/>
                  <a:pt x="283990" y="318807"/>
                  <a:pt x="283990" y="329737"/>
                </a:cubicBezTo>
                <a:lnTo>
                  <a:pt x="283990" y="389097"/>
                </a:lnTo>
                <a:lnTo>
                  <a:pt x="224536" y="389097"/>
                </a:lnTo>
                <a:cubicBezTo>
                  <a:pt x="213588" y="389097"/>
                  <a:pt x="204688" y="397983"/>
                  <a:pt x="204688" y="408914"/>
                </a:cubicBezTo>
                <a:cubicBezTo>
                  <a:pt x="204688" y="419844"/>
                  <a:pt x="213588" y="428641"/>
                  <a:pt x="224536" y="428641"/>
                </a:cubicBezTo>
                <a:lnTo>
                  <a:pt x="283990" y="428641"/>
                </a:lnTo>
                <a:lnTo>
                  <a:pt x="283990" y="488001"/>
                </a:lnTo>
                <a:cubicBezTo>
                  <a:pt x="283990" y="498931"/>
                  <a:pt x="292801" y="507818"/>
                  <a:pt x="303749" y="507818"/>
                </a:cubicBezTo>
                <a:cubicBezTo>
                  <a:pt x="314696" y="507818"/>
                  <a:pt x="323596" y="498931"/>
                  <a:pt x="323596" y="488001"/>
                </a:cubicBezTo>
                <a:lnTo>
                  <a:pt x="323596" y="428641"/>
                </a:lnTo>
                <a:lnTo>
                  <a:pt x="383050" y="428641"/>
                </a:lnTo>
                <a:cubicBezTo>
                  <a:pt x="393998" y="428641"/>
                  <a:pt x="402809" y="419844"/>
                  <a:pt x="402809" y="408914"/>
                </a:cubicBezTo>
                <a:cubicBezTo>
                  <a:pt x="402809" y="397983"/>
                  <a:pt x="393998" y="389097"/>
                  <a:pt x="383050" y="389097"/>
                </a:cubicBezTo>
                <a:lnTo>
                  <a:pt x="323596" y="389097"/>
                </a:lnTo>
                <a:lnTo>
                  <a:pt x="323596" y="329737"/>
                </a:lnTo>
                <a:cubicBezTo>
                  <a:pt x="323596" y="318807"/>
                  <a:pt x="314696" y="310009"/>
                  <a:pt x="303749" y="310009"/>
                </a:cubicBezTo>
                <a:close/>
                <a:moveTo>
                  <a:pt x="39587" y="250649"/>
                </a:moveTo>
                <a:lnTo>
                  <a:pt x="145234" y="250649"/>
                </a:lnTo>
                <a:lnTo>
                  <a:pt x="145234" y="270377"/>
                </a:lnTo>
                <a:cubicBezTo>
                  <a:pt x="145234" y="281307"/>
                  <a:pt x="154134" y="290193"/>
                  <a:pt x="165082" y="290193"/>
                </a:cubicBezTo>
                <a:lnTo>
                  <a:pt x="204688" y="290193"/>
                </a:lnTo>
                <a:cubicBezTo>
                  <a:pt x="215635" y="290193"/>
                  <a:pt x="224536" y="281307"/>
                  <a:pt x="224536" y="270377"/>
                </a:cubicBezTo>
                <a:lnTo>
                  <a:pt x="224536" y="250649"/>
                </a:lnTo>
                <a:lnTo>
                  <a:pt x="383050" y="250649"/>
                </a:lnTo>
                <a:lnTo>
                  <a:pt x="383050" y="270377"/>
                </a:lnTo>
                <a:cubicBezTo>
                  <a:pt x="383050" y="281307"/>
                  <a:pt x="391951" y="290193"/>
                  <a:pt x="402809" y="290193"/>
                </a:cubicBezTo>
                <a:lnTo>
                  <a:pt x="442505" y="290193"/>
                </a:lnTo>
                <a:cubicBezTo>
                  <a:pt x="453363" y="290193"/>
                  <a:pt x="462263" y="281307"/>
                  <a:pt x="462263" y="270377"/>
                </a:cubicBezTo>
                <a:lnTo>
                  <a:pt x="462263" y="250649"/>
                </a:lnTo>
                <a:lnTo>
                  <a:pt x="567910" y="250649"/>
                </a:lnTo>
                <a:lnTo>
                  <a:pt x="567910" y="547362"/>
                </a:lnTo>
                <a:cubicBezTo>
                  <a:pt x="567910" y="580152"/>
                  <a:pt x="541298" y="606722"/>
                  <a:pt x="508545" y="606722"/>
                </a:cubicBezTo>
                <a:lnTo>
                  <a:pt x="99041" y="606722"/>
                </a:lnTo>
                <a:cubicBezTo>
                  <a:pt x="66199" y="606722"/>
                  <a:pt x="39587" y="580152"/>
                  <a:pt x="39587" y="547362"/>
                </a:cubicBezTo>
                <a:close/>
                <a:moveTo>
                  <a:pt x="224560" y="39550"/>
                </a:moveTo>
                <a:cubicBezTo>
                  <a:pt x="213613" y="39550"/>
                  <a:pt x="204712" y="48437"/>
                  <a:pt x="204712" y="59369"/>
                </a:cubicBezTo>
                <a:lnTo>
                  <a:pt x="204712" y="92342"/>
                </a:lnTo>
                <a:lnTo>
                  <a:pt x="402838" y="92342"/>
                </a:lnTo>
                <a:lnTo>
                  <a:pt x="402838" y="59369"/>
                </a:lnTo>
                <a:cubicBezTo>
                  <a:pt x="402838" y="48437"/>
                  <a:pt x="394026" y="39550"/>
                  <a:pt x="383079" y="39550"/>
                </a:cubicBezTo>
                <a:close/>
                <a:moveTo>
                  <a:pt x="224560" y="0"/>
                </a:moveTo>
                <a:lnTo>
                  <a:pt x="383079" y="0"/>
                </a:lnTo>
                <a:cubicBezTo>
                  <a:pt x="415833" y="0"/>
                  <a:pt x="442534" y="26663"/>
                  <a:pt x="442534" y="59369"/>
                </a:cubicBezTo>
                <a:lnTo>
                  <a:pt x="442534" y="92342"/>
                </a:lnTo>
                <a:lnTo>
                  <a:pt x="548183" y="92342"/>
                </a:lnTo>
                <a:cubicBezTo>
                  <a:pt x="581026" y="92342"/>
                  <a:pt x="607639" y="118916"/>
                  <a:pt x="607639" y="151711"/>
                </a:cubicBezTo>
                <a:lnTo>
                  <a:pt x="607639" y="210991"/>
                </a:lnTo>
                <a:lnTo>
                  <a:pt x="462293" y="210991"/>
                </a:lnTo>
                <a:lnTo>
                  <a:pt x="462293" y="191261"/>
                </a:lnTo>
                <a:cubicBezTo>
                  <a:pt x="462293" y="180329"/>
                  <a:pt x="453393" y="171441"/>
                  <a:pt x="442534" y="171441"/>
                </a:cubicBezTo>
                <a:lnTo>
                  <a:pt x="402838" y="171441"/>
                </a:lnTo>
                <a:cubicBezTo>
                  <a:pt x="391979" y="171441"/>
                  <a:pt x="383079" y="180329"/>
                  <a:pt x="383079" y="191261"/>
                </a:cubicBezTo>
                <a:lnTo>
                  <a:pt x="383079" y="210991"/>
                </a:lnTo>
                <a:lnTo>
                  <a:pt x="224560" y="210991"/>
                </a:lnTo>
                <a:lnTo>
                  <a:pt x="224560" y="191261"/>
                </a:lnTo>
                <a:cubicBezTo>
                  <a:pt x="224560" y="180329"/>
                  <a:pt x="215660" y="171441"/>
                  <a:pt x="204712" y="171441"/>
                </a:cubicBezTo>
                <a:lnTo>
                  <a:pt x="165105" y="171441"/>
                </a:lnTo>
                <a:cubicBezTo>
                  <a:pt x="154157" y="171441"/>
                  <a:pt x="145257" y="180329"/>
                  <a:pt x="145257" y="191261"/>
                </a:cubicBezTo>
                <a:lnTo>
                  <a:pt x="145257" y="210991"/>
                </a:lnTo>
                <a:lnTo>
                  <a:pt x="0" y="210991"/>
                </a:lnTo>
                <a:lnTo>
                  <a:pt x="0" y="151711"/>
                </a:lnTo>
                <a:cubicBezTo>
                  <a:pt x="0" y="118916"/>
                  <a:pt x="26613" y="92342"/>
                  <a:pt x="59456" y="92342"/>
                </a:cubicBezTo>
                <a:lnTo>
                  <a:pt x="165105" y="92342"/>
                </a:lnTo>
                <a:lnTo>
                  <a:pt x="165105" y="59369"/>
                </a:lnTo>
                <a:cubicBezTo>
                  <a:pt x="165105" y="26663"/>
                  <a:pt x="191806" y="0"/>
                  <a:pt x="224560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655006" y="384251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66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知识缺乏</a:t>
            </a:r>
          </a:p>
        </p:txBody>
      </p:sp>
      <p:sp>
        <p:nvSpPr>
          <p:cNvPr id="91" name="矩形 90"/>
          <p:cNvSpPr/>
          <p:nvPr/>
        </p:nvSpPr>
        <p:spPr>
          <a:xfrm>
            <a:off x="5655006" y="4748430"/>
            <a:ext cx="5731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66"/>
              </a:buClr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给患者讲解疾病相关知识</a:t>
            </a:r>
          </a:p>
          <a:p>
            <a:pPr lvl="0">
              <a:buClr>
                <a:srgbClr val="000066"/>
              </a:buClr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把疾病预防知识渗透到日常生活护理当中，加强、加深病人的理解</a:t>
            </a:r>
          </a:p>
          <a:p>
            <a:pPr lvl="0">
              <a:buClr>
                <a:srgbClr val="000066"/>
              </a:buClr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同时不放松对患者家属的健康宣教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　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618501" y="1574266"/>
            <a:ext cx="2151893" cy="3033471"/>
            <a:chOff x="2445056" y="1726257"/>
            <a:chExt cx="2151893" cy="3033471"/>
          </a:xfrm>
        </p:grpSpPr>
        <p:grpSp>
          <p:nvGrpSpPr>
            <p:cNvPr id="43" name="组合 42"/>
            <p:cNvGrpSpPr/>
            <p:nvPr/>
          </p:nvGrpSpPr>
          <p:grpSpPr>
            <a:xfrm>
              <a:off x="2445056" y="1726257"/>
              <a:ext cx="2151893" cy="3004546"/>
              <a:chOff x="1056278" y="3956971"/>
              <a:chExt cx="2471926" cy="3004546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056278" y="4070665"/>
                <a:ext cx="2370146" cy="2816747"/>
              </a:xfrm>
              <a:prstGeom prst="rect">
                <a:avLst/>
              </a:prstGeom>
              <a:noFill/>
              <a:ln w="38100">
                <a:solidFill>
                  <a:srgbClr val="2B529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303917" y="3956971"/>
                <a:ext cx="224287" cy="30045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4293264" y="1726257"/>
              <a:ext cx="206060" cy="206060"/>
            </a:xfrm>
            <a:prstGeom prst="ellipse">
              <a:avLst/>
            </a:prstGeom>
            <a:solidFill>
              <a:srgbClr val="2B52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205381" y="4553668"/>
              <a:ext cx="206060" cy="206060"/>
            </a:xfrm>
            <a:prstGeom prst="ellipse">
              <a:avLst/>
            </a:prstGeom>
            <a:solidFill>
              <a:srgbClr val="2B52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53989" y="2217323"/>
            <a:ext cx="1479150" cy="1859745"/>
            <a:chOff x="1853989" y="2217323"/>
            <a:chExt cx="1479150" cy="1859745"/>
          </a:xfrm>
        </p:grpSpPr>
        <p:sp>
          <p:nvSpPr>
            <p:cNvPr id="46" name="Freeform 14"/>
            <p:cNvSpPr>
              <a:spLocks noEditPoints="1"/>
            </p:cNvSpPr>
            <p:nvPr/>
          </p:nvSpPr>
          <p:spPr bwMode="auto">
            <a:xfrm>
              <a:off x="1853989" y="2217323"/>
              <a:ext cx="1479150" cy="1859745"/>
            </a:xfrm>
            <a:custGeom>
              <a:avLst/>
              <a:gdLst/>
              <a:ahLst/>
              <a:cxnLst>
                <a:cxn ang="0">
                  <a:pos x="570" y="331"/>
                </a:cxn>
                <a:cxn ang="0">
                  <a:pos x="542" y="277"/>
                </a:cxn>
                <a:cxn ang="0">
                  <a:pos x="485" y="225"/>
                </a:cxn>
                <a:cxn ang="0">
                  <a:pos x="477" y="216"/>
                </a:cxn>
                <a:cxn ang="0">
                  <a:pos x="476" y="215"/>
                </a:cxn>
                <a:cxn ang="0">
                  <a:pos x="475" y="214"/>
                </a:cxn>
                <a:cxn ang="0">
                  <a:pos x="475" y="213"/>
                </a:cxn>
                <a:cxn ang="0">
                  <a:pos x="465" y="183"/>
                </a:cxn>
                <a:cxn ang="0">
                  <a:pos x="465" y="151"/>
                </a:cxn>
                <a:cxn ang="0">
                  <a:pos x="480" y="151"/>
                </a:cxn>
                <a:cxn ang="0">
                  <a:pos x="519" y="116"/>
                </a:cxn>
                <a:cxn ang="0">
                  <a:pos x="519" y="35"/>
                </a:cxn>
                <a:cxn ang="0">
                  <a:pos x="480" y="0"/>
                </a:cxn>
                <a:cxn ang="0">
                  <a:pos x="90" y="0"/>
                </a:cxn>
                <a:cxn ang="0">
                  <a:pos x="51" y="35"/>
                </a:cxn>
                <a:cxn ang="0">
                  <a:pos x="51" y="116"/>
                </a:cxn>
                <a:cxn ang="0">
                  <a:pos x="90" y="151"/>
                </a:cxn>
                <a:cxn ang="0">
                  <a:pos x="105" y="151"/>
                </a:cxn>
                <a:cxn ang="0">
                  <a:pos x="105" y="183"/>
                </a:cxn>
                <a:cxn ang="0">
                  <a:pos x="95" y="213"/>
                </a:cxn>
                <a:cxn ang="0">
                  <a:pos x="95" y="214"/>
                </a:cxn>
                <a:cxn ang="0">
                  <a:pos x="94" y="215"/>
                </a:cxn>
                <a:cxn ang="0">
                  <a:pos x="93" y="216"/>
                </a:cxn>
                <a:cxn ang="0">
                  <a:pos x="85" y="225"/>
                </a:cxn>
                <a:cxn ang="0">
                  <a:pos x="28" y="277"/>
                </a:cxn>
                <a:cxn ang="0">
                  <a:pos x="28" y="277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0" y="718"/>
                </a:cxn>
                <a:cxn ang="0">
                  <a:pos x="75" y="793"/>
                </a:cxn>
                <a:cxn ang="0">
                  <a:pos x="283" y="793"/>
                </a:cxn>
                <a:cxn ang="0">
                  <a:pos x="285" y="793"/>
                </a:cxn>
                <a:cxn ang="0">
                  <a:pos x="285" y="793"/>
                </a:cxn>
                <a:cxn ang="0">
                  <a:pos x="286" y="793"/>
                </a:cxn>
                <a:cxn ang="0">
                  <a:pos x="495" y="793"/>
                </a:cxn>
                <a:cxn ang="0">
                  <a:pos x="570" y="718"/>
                </a:cxn>
                <a:cxn ang="0">
                  <a:pos x="570" y="331"/>
                </a:cxn>
                <a:cxn ang="0">
                  <a:pos x="570" y="331"/>
                </a:cxn>
                <a:cxn ang="0">
                  <a:pos x="491" y="630"/>
                </a:cxn>
                <a:cxn ang="0">
                  <a:pos x="452" y="670"/>
                </a:cxn>
                <a:cxn ang="0">
                  <a:pos x="118" y="670"/>
                </a:cxn>
                <a:cxn ang="0">
                  <a:pos x="79" y="630"/>
                </a:cxn>
                <a:cxn ang="0">
                  <a:pos x="79" y="453"/>
                </a:cxn>
                <a:cxn ang="0">
                  <a:pos x="118" y="414"/>
                </a:cxn>
                <a:cxn ang="0">
                  <a:pos x="452" y="414"/>
                </a:cxn>
                <a:cxn ang="0">
                  <a:pos x="491" y="453"/>
                </a:cxn>
                <a:cxn ang="0">
                  <a:pos x="491" y="630"/>
                </a:cxn>
                <a:cxn ang="0">
                  <a:pos x="491" y="630"/>
                </a:cxn>
                <a:cxn ang="0">
                  <a:pos x="491" y="630"/>
                </a:cxn>
              </a:cxnLst>
              <a:rect l="0" t="0" r="r" b="b"/>
              <a:pathLst>
                <a:path w="570" h="793">
                  <a:moveTo>
                    <a:pt x="570" y="331"/>
                  </a:moveTo>
                  <a:cubicBezTo>
                    <a:pt x="569" y="309"/>
                    <a:pt x="558" y="289"/>
                    <a:pt x="542" y="277"/>
                  </a:cubicBezTo>
                  <a:cubicBezTo>
                    <a:pt x="523" y="260"/>
                    <a:pt x="504" y="245"/>
                    <a:pt x="485" y="225"/>
                  </a:cubicBezTo>
                  <a:cubicBezTo>
                    <a:pt x="482" y="221"/>
                    <a:pt x="479" y="218"/>
                    <a:pt x="477" y="216"/>
                  </a:cubicBezTo>
                  <a:cubicBezTo>
                    <a:pt x="477" y="215"/>
                    <a:pt x="476" y="215"/>
                    <a:pt x="476" y="215"/>
                  </a:cubicBezTo>
                  <a:cubicBezTo>
                    <a:pt x="476" y="214"/>
                    <a:pt x="476" y="214"/>
                    <a:pt x="475" y="214"/>
                  </a:cubicBezTo>
                  <a:cubicBezTo>
                    <a:pt x="475" y="213"/>
                    <a:pt x="475" y="213"/>
                    <a:pt x="475" y="213"/>
                  </a:cubicBezTo>
                  <a:cubicBezTo>
                    <a:pt x="466" y="201"/>
                    <a:pt x="465" y="194"/>
                    <a:pt x="465" y="183"/>
                  </a:cubicBezTo>
                  <a:cubicBezTo>
                    <a:pt x="465" y="151"/>
                    <a:pt x="465" y="151"/>
                    <a:pt x="465" y="151"/>
                  </a:cubicBezTo>
                  <a:cubicBezTo>
                    <a:pt x="480" y="151"/>
                    <a:pt x="480" y="151"/>
                    <a:pt x="480" y="151"/>
                  </a:cubicBezTo>
                  <a:cubicBezTo>
                    <a:pt x="502" y="151"/>
                    <a:pt x="519" y="136"/>
                    <a:pt x="519" y="116"/>
                  </a:cubicBezTo>
                  <a:cubicBezTo>
                    <a:pt x="519" y="35"/>
                    <a:pt x="519" y="35"/>
                    <a:pt x="519" y="35"/>
                  </a:cubicBezTo>
                  <a:cubicBezTo>
                    <a:pt x="519" y="16"/>
                    <a:pt x="502" y="0"/>
                    <a:pt x="48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8" y="0"/>
                    <a:pt x="51" y="16"/>
                    <a:pt x="51" y="35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1" y="136"/>
                    <a:pt x="68" y="151"/>
                    <a:pt x="90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83"/>
                    <a:pt x="105" y="183"/>
                    <a:pt x="105" y="183"/>
                  </a:cubicBezTo>
                  <a:cubicBezTo>
                    <a:pt x="105" y="194"/>
                    <a:pt x="104" y="201"/>
                    <a:pt x="95" y="213"/>
                  </a:cubicBezTo>
                  <a:cubicBezTo>
                    <a:pt x="95" y="213"/>
                    <a:pt x="95" y="213"/>
                    <a:pt x="95" y="214"/>
                  </a:cubicBezTo>
                  <a:cubicBezTo>
                    <a:pt x="94" y="214"/>
                    <a:pt x="94" y="214"/>
                    <a:pt x="94" y="215"/>
                  </a:cubicBezTo>
                  <a:cubicBezTo>
                    <a:pt x="93" y="215"/>
                    <a:pt x="93" y="215"/>
                    <a:pt x="93" y="216"/>
                  </a:cubicBezTo>
                  <a:cubicBezTo>
                    <a:pt x="91" y="218"/>
                    <a:pt x="88" y="221"/>
                    <a:pt x="85" y="225"/>
                  </a:cubicBezTo>
                  <a:cubicBezTo>
                    <a:pt x="66" y="245"/>
                    <a:pt x="46" y="260"/>
                    <a:pt x="28" y="277"/>
                  </a:cubicBezTo>
                  <a:cubicBezTo>
                    <a:pt x="28" y="277"/>
                    <a:pt x="28" y="277"/>
                    <a:pt x="28" y="277"/>
                  </a:cubicBezTo>
                  <a:cubicBezTo>
                    <a:pt x="12" y="289"/>
                    <a:pt x="1" y="309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0" y="756"/>
                    <a:pt x="28" y="793"/>
                    <a:pt x="75" y="793"/>
                  </a:cubicBezTo>
                  <a:cubicBezTo>
                    <a:pt x="283" y="793"/>
                    <a:pt x="283" y="793"/>
                    <a:pt x="283" y="793"/>
                  </a:cubicBezTo>
                  <a:cubicBezTo>
                    <a:pt x="283" y="793"/>
                    <a:pt x="284" y="793"/>
                    <a:pt x="285" y="793"/>
                  </a:cubicBezTo>
                  <a:cubicBezTo>
                    <a:pt x="285" y="793"/>
                    <a:pt x="285" y="793"/>
                    <a:pt x="285" y="793"/>
                  </a:cubicBezTo>
                  <a:cubicBezTo>
                    <a:pt x="286" y="793"/>
                    <a:pt x="286" y="793"/>
                    <a:pt x="286" y="793"/>
                  </a:cubicBezTo>
                  <a:cubicBezTo>
                    <a:pt x="495" y="793"/>
                    <a:pt x="495" y="793"/>
                    <a:pt x="495" y="793"/>
                  </a:cubicBezTo>
                  <a:cubicBezTo>
                    <a:pt x="542" y="793"/>
                    <a:pt x="570" y="756"/>
                    <a:pt x="570" y="718"/>
                  </a:cubicBezTo>
                  <a:cubicBezTo>
                    <a:pt x="570" y="331"/>
                    <a:pt x="570" y="331"/>
                    <a:pt x="570" y="331"/>
                  </a:cubicBezTo>
                  <a:cubicBezTo>
                    <a:pt x="570" y="331"/>
                    <a:pt x="570" y="331"/>
                    <a:pt x="570" y="331"/>
                  </a:cubicBezTo>
                  <a:close/>
                  <a:moveTo>
                    <a:pt x="491" y="630"/>
                  </a:moveTo>
                  <a:cubicBezTo>
                    <a:pt x="491" y="652"/>
                    <a:pt x="473" y="670"/>
                    <a:pt x="452" y="670"/>
                  </a:cubicBezTo>
                  <a:cubicBezTo>
                    <a:pt x="118" y="670"/>
                    <a:pt x="118" y="670"/>
                    <a:pt x="118" y="670"/>
                  </a:cubicBezTo>
                  <a:cubicBezTo>
                    <a:pt x="96" y="670"/>
                    <a:pt x="79" y="652"/>
                    <a:pt x="79" y="630"/>
                  </a:cubicBezTo>
                  <a:cubicBezTo>
                    <a:pt x="79" y="453"/>
                    <a:pt x="79" y="453"/>
                    <a:pt x="79" y="453"/>
                  </a:cubicBezTo>
                  <a:cubicBezTo>
                    <a:pt x="79" y="431"/>
                    <a:pt x="96" y="414"/>
                    <a:pt x="118" y="414"/>
                  </a:cubicBezTo>
                  <a:cubicBezTo>
                    <a:pt x="452" y="414"/>
                    <a:pt x="452" y="414"/>
                    <a:pt x="452" y="414"/>
                  </a:cubicBezTo>
                  <a:cubicBezTo>
                    <a:pt x="473" y="414"/>
                    <a:pt x="491" y="431"/>
                    <a:pt x="491" y="453"/>
                  </a:cubicBezTo>
                  <a:lnTo>
                    <a:pt x="491" y="630"/>
                  </a:lnTo>
                  <a:close/>
                  <a:moveTo>
                    <a:pt x="491" y="630"/>
                  </a:moveTo>
                  <a:cubicBezTo>
                    <a:pt x="491" y="630"/>
                    <a:pt x="491" y="630"/>
                    <a:pt x="491" y="630"/>
                  </a:cubicBezTo>
                </a:path>
              </a:pathLst>
            </a:custGeom>
            <a:solidFill>
              <a:srgbClr val="37779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274387" y="3190325"/>
              <a:ext cx="638354" cy="594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380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314677" y="1257571"/>
            <a:ext cx="1692275" cy="1685925"/>
            <a:chOff x="5442745" y="2317750"/>
            <a:chExt cx="1692275" cy="1685925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5442745" y="2317750"/>
              <a:ext cx="1692275" cy="1685925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5698332" y="2611438"/>
              <a:ext cx="1252538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66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</a:t>
              </a:r>
              <a:r>
                <a:rPr lang="en-US" altLang="zh-CN" sz="66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  <a:endParaRPr lang="zh-CN" altLang="zh-CN" sz="6600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682577" y="3636944"/>
            <a:ext cx="5277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66"/>
              </a:buClr>
            </a:pPr>
            <a:r>
              <a:rPr lang="zh-CN" altLang="en-US" sz="4400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心梗病因及临床诊断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686864" cy="554910"/>
            <a:chOff x="0" y="298450"/>
            <a:chExt cx="268686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218521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心肌梗死释义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8" name="Rounded Rectangle 122"/>
          <p:cNvSpPr/>
          <p:nvPr/>
        </p:nvSpPr>
        <p:spPr>
          <a:xfrm>
            <a:off x="1251512" y="1270533"/>
            <a:ext cx="10092224" cy="4405648"/>
          </a:xfrm>
          <a:prstGeom prst="roundRect">
            <a:avLst>
              <a:gd name="adj" fmla="val 3446"/>
            </a:avLst>
          </a:prstGeom>
          <a:solidFill>
            <a:srgbClr val="2B52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9" name="Group 121"/>
          <p:cNvGrpSpPr/>
          <p:nvPr/>
        </p:nvGrpSpPr>
        <p:grpSpPr>
          <a:xfrm>
            <a:off x="1707270" y="2674531"/>
            <a:ext cx="1822565" cy="1603857"/>
            <a:chOff x="3592681" y="1822859"/>
            <a:chExt cx="1440175" cy="1267354"/>
          </a:xfrm>
          <a:solidFill>
            <a:srgbClr val="FFFFFF"/>
          </a:solidFill>
        </p:grpSpPr>
        <p:sp>
          <p:nvSpPr>
            <p:cNvPr id="50" name="Heart 97"/>
            <p:cNvSpPr/>
            <p:nvPr/>
          </p:nvSpPr>
          <p:spPr>
            <a:xfrm>
              <a:off x="3592681" y="1822859"/>
              <a:ext cx="1440175" cy="1267354"/>
            </a:xfrm>
            <a:prstGeom prst="heart">
              <a:avLst/>
            </a:prstGeom>
            <a:grpFill/>
            <a:ln w="25400" cap="flat" cmpd="sng" algn="ctr">
              <a:solidFill>
                <a:srgbClr val="2B529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51" name="Group 119"/>
            <p:cNvGrpSpPr/>
            <p:nvPr/>
          </p:nvGrpSpPr>
          <p:grpSpPr>
            <a:xfrm>
              <a:off x="3719009" y="2089802"/>
              <a:ext cx="1110985" cy="806498"/>
              <a:chOff x="1403615" y="1822859"/>
              <a:chExt cx="1110985" cy="806498"/>
            </a:xfrm>
            <a:grpFill/>
          </p:grpSpPr>
          <p:cxnSp>
            <p:nvCxnSpPr>
              <p:cNvPr id="52" name="Straight Connector 100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w="38100" cap="rnd" cmpd="sng" algn="ctr">
                <a:solidFill>
                  <a:srgbClr val="2B5294"/>
                </a:solidFill>
                <a:prstDash val="solid"/>
              </a:ln>
              <a:effectLst/>
            </p:spPr>
          </p:cxnSp>
          <p:cxnSp>
            <p:nvCxnSpPr>
              <p:cNvPr id="53" name="Straight Connector 102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 cmpd="sng" algn="ctr">
                <a:solidFill>
                  <a:srgbClr val="2B5294"/>
                </a:solidFill>
                <a:prstDash val="solid"/>
              </a:ln>
              <a:effectLst/>
            </p:spPr>
          </p:cxnSp>
          <p:cxnSp>
            <p:nvCxnSpPr>
              <p:cNvPr id="54" name="Straight Connector 10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 cmpd="sng" algn="ctr">
                <a:solidFill>
                  <a:srgbClr val="2B5294"/>
                </a:solidFill>
                <a:prstDash val="solid"/>
              </a:ln>
              <a:effectLst/>
            </p:spPr>
          </p:cxnSp>
          <p:cxnSp>
            <p:nvCxnSpPr>
              <p:cNvPr id="55" name="Straight Connector 108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 cmpd="sng" algn="ctr">
                <a:solidFill>
                  <a:srgbClr val="2B5294"/>
                </a:solidFill>
                <a:prstDash val="solid"/>
              </a:ln>
              <a:effectLst/>
            </p:spPr>
          </p:cxnSp>
          <p:cxnSp>
            <p:nvCxnSpPr>
              <p:cNvPr id="56" name="Straight Connector 1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 cmpd="sng" algn="ctr">
                <a:solidFill>
                  <a:srgbClr val="2B5294"/>
                </a:solidFill>
                <a:prstDash val="solid"/>
              </a:ln>
              <a:effectLst/>
            </p:spPr>
          </p:cxnSp>
          <p:cxnSp>
            <p:nvCxnSpPr>
              <p:cNvPr id="57" name="Straight Connector 112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 cmpd="sng" algn="ctr">
                <a:solidFill>
                  <a:srgbClr val="2B5294"/>
                </a:solidFill>
                <a:prstDash val="solid"/>
              </a:ln>
              <a:effectLst/>
            </p:spPr>
          </p:cxnSp>
          <p:cxnSp>
            <p:nvCxnSpPr>
              <p:cNvPr id="58" name="Straight Connector 114"/>
              <p:cNvCxnSpPr/>
              <p:nvPr/>
            </p:nvCxnSpPr>
            <p:spPr>
              <a:xfrm>
                <a:off x="2267720" y="2168501"/>
                <a:ext cx="57607" cy="57607"/>
              </a:xfrm>
              <a:prstGeom prst="line">
                <a:avLst/>
              </a:prstGeom>
              <a:grpFill/>
              <a:ln w="38100" cap="rnd" cmpd="sng" algn="ctr">
                <a:solidFill>
                  <a:srgbClr val="2B5294"/>
                </a:solidFill>
                <a:prstDash val="solid"/>
              </a:ln>
              <a:effectLst/>
            </p:spPr>
          </p:cxnSp>
          <p:cxnSp>
            <p:nvCxnSpPr>
              <p:cNvPr id="59" name="Straight Connector 116"/>
              <p:cNvCxnSpPr/>
              <p:nvPr/>
            </p:nvCxnSpPr>
            <p:spPr>
              <a:xfrm>
                <a:off x="2325327" y="2226108"/>
                <a:ext cx="189273" cy="0"/>
              </a:xfrm>
              <a:prstGeom prst="line">
                <a:avLst/>
              </a:prstGeom>
              <a:grpFill/>
              <a:ln w="38100" cap="rnd" cmpd="sng" algn="ctr">
                <a:solidFill>
                  <a:srgbClr val="2B5294"/>
                </a:solidFill>
                <a:prstDash val="solid"/>
                <a:tailEnd type="oval"/>
              </a:ln>
              <a:effectLst/>
            </p:spPr>
          </p:cxnSp>
        </p:grpSp>
      </p:grpSp>
      <p:sp>
        <p:nvSpPr>
          <p:cNvPr id="3" name="矩形 2"/>
          <p:cNvSpPr/>
          <p:nvPr/>
        </p:nvSpPr>
        <p:spPr>
          <a:xfrm>
            <a:off x="3899138" y="2134011"/>
            <a:ext cx="70752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心肌梗死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是冠状动脉闭塞，血流中断，使部分心肌因严重的持久性缺血而发生局部坏死。临床上有剧烈而较持久的胸骨后疼痛、发热、白细胞增多、红细胞沉降率加快、血清心肌酶活力增高及进行性心电图变化，可发生心律失常、心源性休克或心力衰竭，属冠心病的严重类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两者比较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0" name="Group 4"/>
          <p:cNvGraphicFramePr/>
          <p:nvPr>
            <p:custDataLst>
              <p:tags r:id="rId1"/>
            </p:custDataLst>
          </p:nvPr>
        </p:nvGraphicFramePr>
        <p:xfrm>
          <a:off x="1621766" y="1401649"/>
          <a:ext cx="9445925" cy="374911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3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0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心绞痛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心肌梗死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定义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心肌急剧性、暂时性缺血缺氧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心肌急剧性、持久性缺血缺氧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先兆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无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诱因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劳累，饱餐，寒冷，吸烟，情绪激动，心动过速，休克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不明显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疼痛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胸骨体中、上段之后，发作性胸痛，放射至左肩，压迫、发闷、紧缩、烧灼感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性质、部位相似，但疼痛更剧烈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持续时间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3-5分钟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数小时或数天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1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缓解方式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休息或含服硝酸甘油可缓解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休息或含服硝酸甘油不缓解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1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临床检查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冠脉造影确诊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特征性心电图改变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肌钙蛋白升高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9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症状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发作性胸痛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疼痛，全身症状，胃肠道症状，心律失常，低血压和休克，心力衰竭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3020288" cy="554910"/>
            <a:chOff x="0" y="298450"/>
            <a:chExt cx="3020288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25186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病因与发病机制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3421" t="11180" r="228" b="19630"/>
          <a:stretch>
            <a:fillRect/>
          </a:stretch>
        </p:blipFill>
        <p:spPr>
          <a:xfrm>
            <a:off x="0" y="1975449"/>
            <a:ext cx="7097916" cy="3399727"/>
          </a:xfrm>
          <a:custGeom>
            <a:avLst/>
            <a:gdLst>
              <a:gd name="connsiteX0" fmla="*/ 0 w 4582056"/>
              <a:gd name="connsiteY0" fmla="*/ 0 h 2194692"/>
              <a:gd name="connsiteX1" fmla="*/ 4582056 w 4582056"/>
              <a:gd name="connsiteY1" fmla="*/ 0 h 2194692"/>
              <a:gd name="connsiteX2" fmla="*/ 4582056 w 4582056"/>
              <a:gd name="connsiteY2" fmla="*/ 2194692 h 2194692"/>
              <a:gd name="connsiteX3" fmla="*/ 0 w 4582056"/>
              <a:gd name="connsiteY3" fmla="*/ 2194692 h 219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2056" h="2194692">
                <a:moveTo>
                  <a:pt x="0" y="0"/>
                </a:moveTo>
                <a:lnTo>
                  <a:pt x="4582056" y="0"/>
                </a:lnTo>
                <a:lnTo>
                  <a:pt x="4582056" y="2194692"/>
                </a:lnTo>
                <a:lnTo>
                  <a:pt x="0" y="2194692"/>
                </a:lnTo>
                <a:close/>
              </a:path>
            </a:pathLst>
          </a:custGeom>
        </p:spPr>
      </p:pic>
      <p:sp>
        <p:nvSpPr>
          <p:cNvPr id="12" name="Rectangle 3"/>
          <p:cNvSpPr/>
          <p:nvPr/>
        </p:nvSpPr>
        <p:spPr>
          <a:xfrm>
            <a:off x="5621742" y="1557724"/>
            <a:ext cx="6274084" cy="4235173"/>
          </a:xfrm>
          <a:prstGeom prst="rect">
            <a:avLst/>
          </a:prstGeom>
          <a:solidFill>
            <a:srgbClr val="2B529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133830" y="2101814"/>
            <a:ext cx="5546335" cy="31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本病的基本病因是冠状动脉粥样硬化（偶为冠状动脉栓塞、炎症、先天性畸形、痉挛和冠状动脉口阻塞所致），造成一支或多支血管官腔狭窄和心肌供血不足，而侧支循环尚未充分建立。一旦血供急剧减少或中断，使心肌严重而持久地急性缺血达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1h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以上，即可发生心肌梗死。心肌梗死的原因多数是不稳定粥样斑块破溃，继而出血或管腔内血栓形成，使血管腔完全闭塞，少数情况是粥样斑块内或其下发生出血或血管持续痉挛，也可以使冠状动脉完全闭塞。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1353165" cy="554910"/>
            <a:chOff x="0" y="298450"/>
            <a:chExt cx="1353165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8515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诱因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530965" y="1152875"/>
            <a:ext cx="4457186" cy="4790455"/>
            <a:chOff x="5089799" y="800834"/>
            <a:chExt cx="3470092" cy="3729554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631062" y="1562746"/>
              <a:ext cx="1815066" cy="2147615"/>
            </a:xfrm>
            <a:custGeom>
              <a:avLst/>
              <a:gdLst/>
              <a:ahLst/>
              <a:cxnLst>
                <a:cxn ang="0">
                  <a:pos x="1032" y="692"/>
                </a:cxn>
                <a:cxn ang="0">
                  <a:pos x="1034" y="692"/>
                </a:cxn>
                <a:cxn ang="0">
                  <a:pos x="693" y="631"/>
                </a:cxn>
                <a:cxn ang="0">
                  <a:pos x="1034" y="692"/>
                </a:cxn>
                <a:cxn ang="0">
                  <a:pos x="1030" y="688"/>
                </a:cxn>
                <a:cxn ang="0">
                  <a:pos x="1311" y="688"/>
                </a:cxn>
                <a:cxn ang="0">
                  <a:pos x="797" y="352"/>
                </a:cxn>
                <a:cxn ang="0">
                  <a:pos x="1070" y="423"/>
                </a:cxn>
                <a:cxn ang="0">
                  <a:pos x="1430" y="958"/>
                </a:cxn>
                <a:cxn ang="0">
                  <a:pos x="1258" y="1420"/>
                </a:cxn>
                <a:cxn ang="0">
                  <a:pos x="709" y="1686"/>
                </a:cxn>
                <a:cxn ang="0">
                  <a:pos x="320" y="1465"/>
                </a:cxn>
                <a:cxn ang="0">
                  <a:pos x="0" y="516"/>
                </a:cxn>
                <a:cxn ang="0">
                  <a:pos x="1108" y="159"/>
                </a:cxn>
                <a:cxn ang="0">
                  <a:pos x="1127" y="950"/>
                </a:cxn>
                <a:cxn ang="0">
                  <a:pos x="1258" y="1420"/>
                </a:cxn>
                <a:cxn ang="0">
                  <a:pos x="1430" y="958"/>
                </a:cxn>
                <a:cxn ang="0">
                  <a:pos x="543" y="218"/>
                </a:cxn>
                <a:cxn ang="0">
                  <a:pos x="797" y="352"/>
                </a:cxn>
                <a:cxn ang="0">
                  <a:pos x="370" y="444"/>
                </a:cxn>
                <a:cxn ang="0">
                  <a:pos x="800" y="355"/>
                </a:cxn>
                <a:cxn ang="0">
                  <a:pos x="800" y="355"/>
                </a:cxn>
                <a:cxn ang="0">
                  <a:pos x="370" y="447"/>
                </a:cxn>
                <a:cxn ang="0">
                  <a:pos x="424" y="673"/>
                </a:cxn>
                <a:cxn ang="0">
                  <a:pos x="361" y="450"/>
                </a:cxn>
                <a:cxn ang="0">
                  <a:pos x="213" y="694"/>
                </a:cxn>
                <a:cxn ang="0">
                  <a:pos x="364" y="450"/>
                </a:cxn>
                <a:cxn ang="0">
                  <a:pos x="372" y="448"/>
                </a:cxn>
                <a:cxn ang="0">
                  <a:pos x="372" y="448"/>
                </a:cxn>
                <a:cxn ang="0">
                  <a:pos x="453" y="901"/>
                </a:cxn>
                <a:cxn ang="0">
                  <a:pos x="244" y="124"/>
                </a:cxn>
                <a:cxn ang="0">
                  <a:pos x="774" y="1179"/>
                </a:cxn>
                <a:cxn ang="0">
                  <a:pos x="564" y="1180"/>
                </a:cxn>
                <a:cxn ang="0">
                  <a:pos x="744" y="1453"/>
                </a:cxn>
                <a:cxn ang="0">
                  <a:pos x="774" y="1179"/>
                </a:cxn>
                <a:cxn ang="0">
                  <a:pos x="805" y="941"/>
                </a:cxn>
                <a:cxn ang="0">
                  <a:pos x="564" y="1180"/>
                </a:cxn>
                <a:cxn ang="0">
                  <a:pos x="454" y="904"/>
                </a:cxn>
                <a:cxn ang="0">
                  <a:pos x="446" y="915"/>
                </a:cxn>
                <a:cxn ang="0">
                  <a:pos x="744" y="1459"/>
                </a:cxn>
                <a:cxn ang="0">
                  <a:pos x="744" y="1459"/>
                </a:cxn>
                <a:cxn ang="0">
                  <a:pos x="456" y="903"/>
                </a:cxn>
                <a:cxn ang="0">
                  <a:pos x="442" y="904"/>
                </a:cxn>
                <a:cxn ang="0">
                  <a:pos x="506" y="1416"/>
                </a:cxn>
                <a:cxn ang="0">
                  <a:pos x="501" y="1686"/>
                </a:cxn>
                <a:cxn ang="0">
                  <a:pos x="805" y="941"/>
                </a:cxn>
              </a:cxnLst>
              <a:rect l="0" t="0" r="r" b="b"/>
              <a:pathLst>
                <a:path w="1430" h="1692">
                  <a:moveTo>
                    <a:pt x="1032" y="694"/>
                  </a:moveTo>
                  <a:lnTo>
                    <a:pt x="1034" y="692"/>
                  </a:lnTo>
                  <a:lnTo>
                    <a:pt x="1032" y="692"/>
                  </a:lnTo>
                  <a:lnTo>
                    <a:pt x="1032" y="694"/>
                  </a:lnTo>
                  <a:lnTo>
                    <a:pt x="1127" y="950"/>
                  </a:lnTo>
                  <a:moveTo>
                    <a:pt x="1034" y="692"/>
                  </a:moveTo>
                  <a:lnTo>
                    <a:pt x="1030" y="688"/>
                  </a:lnTo>
                  <a:lnTo>
                    <a:pt x="1032" y="692"/>
                  </a:lnTo>
                  <a:lnTo>
                    <a:pt x="693" y="631"/>
                  </a:lnTo>
                  <a:lnTo>
                    <a:pt x="803" y="35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290" y="451"/>
                  </a:lnTo>
                  <a:lnTo>
                    <a:pt x="1070" y="423"/>
                  </a:lnTo>
                  <a:lnTo>
                    <a:pt x="1030" y="68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311" y="688"/>
                  </a:lnTo>
                  <a:lnTo>
                    <a:pt x="1290" y="451"/>
                  </a:lnTo>
                  <a:moveTo>
                    <a:pt x="1108" y="159"/>
                  </a:moveTo>
                  <a:lnTo>
                    <a:pt x="797" y="352"/>
                  </a:lnTo>
                  <a:lnTo>
                    <a:pt x="799" y="352"/>
                  </a:lnTo>
                  <a:lnTo>
                    <a:pt x="805" y="354"/>
                  </a:lnTo>
                  <a:lnTo>
                    <a:pt x="1070" y="423"/>
                  </a:lnTo>
                  <a:lnTo>
                    <a:pt x="1108" y="159"/>
                  </a:lnTo>
                  <a:moveTo>
                    <a:pt x="1311" y="688"/>
                  </a:moveTo>
                  <a:lnTo>
                    <a:pt x="1430" y="958"/>
                  </a:lnTo>
                  <a:lnTo>
                    <a:pt x="1311" y="1035"/>
                  </a:lnTo>
                  <a:lnTo>
                    <a:pt x="1300" y="1234"/>
                  </a:lnTo>
                  <a:lnTo>
                    <a:pt x="1258" y="1420"/>
                  </a:lnTo>
                  <a:lnTo>
                    <a:pt x="1049" y="1421"/>
                  </a:lnTo>
                  <a:lnTo>
                    <a:pt x="948" y="1688"/>
                  </a:lnTo>
                  <a:lnTo>
                    <a:pt x="709" y="1686"/>
                  </a:lnTo>
                  <a:lnTo>
                    <a:pt x="501" y="1686"/>
                  </a:lnTo>
                  <a:lnTo>
                    <a:pt x="309" y="1692"/>
                  </a:lnTo>
                  <a:lnTo>
                    <a:pt x="320" y="1465"/>
                  </a:lnTo>
                  <a:lnTo>
                    <a:pt x="276" y="1180"/>
                  </a:lnTo>
                  <a:lnTo>
                    <a:pt x="61" y="932"/>
                  </a:lnTo>
                  <a:lnTo>
                    <a:pt x="0" y="516"/>
                  </a:lnTo>
                  <a:lnTo>
                    <a:pt x="244" y="124"/>
                  </a:lnTo>
                  <a:lnTo>
                    <a:pt x="745" y="0"/>
                  </a:lnTo>
                  <a:lnTo>
                    <a:pt x="1108" y="159"/>
                  </a:lnTo>
                  <a:lnTo>
                    <a:pt x="1290" y="451"/>
                  </a:lnTo>
                  <a:moveTo>
                    <a:pt x="1311" y="1035"/>
                  </a:moveTo>
                  <a:lnTo>
                    <a:pt x="1127" y="950"/>
                  </a:lnTo>
                  <a:lnTo>
                    <a:pt x="1300" y="1234"/>
                  </a:lnTo>
                  <a:lnTo>
                    <a:pt x="1008" y="1179"/>
                  </a:lnTo>
                  <a:lnTo>
                    <a:pt x="1258" y="1420"/>
                  </a:lnTo>
                  <a:moveTo>
                    <a:pt x="1311" y="688"/>
                  </a:moveTo>
                  <a:lnTo>
                    <a:pt x="1127" y="950"/>
                  </a:lnTo>
                  <a:lnTo>
                    <a:pt x="1430" y="958"/>
                  </a:lnTo>
                  <a:moveTo>
                    <a:pt x="244" y="124"/>
                  </a:moveTo>
                  <a:lnTo>
                    <a:pt x="541" y="220"/>
                  </a:lnTo>
                  <a:lnTo>
                    <a:pt x="543" y="218"/>
                  </a:lnTo>
                  <a:lnTo>
                    <a:pt x="745" y="0"/>
                  </a:lnTo>
                  <a:lnTo>
                    <a:pt x="797" y="352"/>
                  </a:lnTo>
                  <a:moveTo>
                    <a:pt x="797" y="352"/>
                  </a:moveTo>
                  <a:lnTo>
                    <a:pt x="797" y="352"/>
                  </a:lnTo>
                  <a:lnTo>
                    <a:pt x="541" y="220"/>
                  </a:lnTo>
                  <a:lnTo>
                    <a:pt x="370" y="444"/>
                  </a:lnTo>
                  <a:lnTo>
                    <a:pt x="370" y="447"/>
                  </a:lnTo>
                  <a:lnTo>
                    <a:pt x="372" y="447"/>
                  </a:lnTo>
                  <a:lnTo>
                    <a:pt x="800" y="355"/>
                  </a:lnTo>
                  <a:lnTo>
                    <a:pt x="799" y="352"/>
                  </a:lnTo>
                  <a:lnTo>
                    <a:pt x="803" y="354"/>
                  </a:lnTo>
                  <a:lnTo>
                    <a:pt x="800" y="355"/>
                  </a:lnTo>
                  <a:lnTo>
                    <a:pt x="803" y="358"/>
                  </a:lnTo>
                  <a:lnTo>
                    <a:pt x="805" y="354"/>
                  </a:lnTo>
                  <a:moveTo>
                    <a:pt x="370" y="447"/>
                  </a:moveTo>
                  <a:lnTo>
                    <a:pt x="372" y="448"/>
                  </a:lnTo>
                  <a:lnTo>
                    <a:pt x="372" y="448"/>
                  </a:lnTo>
                  <a:lnTo>
                    <a:pt x="424" y="673"/>
                  </a:lnTo>
                  <a:lnTo>
                    <a:pt x="693" y="631"/>
                  </a:lnTo>
                  <a:lnTo>
                    <a:pt x="372" y="447"/>
                  </a:lnTo>
                  <a:moveTo>
                    <a:pt x="361" y="450"/>
                  </a:moveTo>
                  <a:lnTo>
                    <a:pt x="0" y="516"/>
                  </a:lnTo>
                  <a:lnTo>
                    <a:pt x="212" y="695"/>
                  </a:lnTo>
                  <a:lnTo>
                    <a:pt x="213" y="694"/>
                  </a:lnTo>
                  <a:lnTo>
                    <a:pt x="366" y="450"/>
                  </a:lnTo>
                  <a:lnTo>
                    <a:pt x="366" y="448"/>
                  </a:lnTo>
                  <a:lnTo>
                    <a:pt x="364" y="450"/>
                  </a:lnTo>
                  <a:lnTo>
                    <a:pt x="367" y="448"/>
                  </a:lnTo>
                  <a:lnTo>
                    <a:pt x="370" y="447"/>
                  </a:lnTo>
                  <a:moveTo>
                    <a:pt x="372" y="448"/>
                  </a:moveTo>
                  <a:lnTo>
                    <a:pt x="367" y="448"/>
                  </a:lnTo>
                  <a:moveTo>
                    <a:pt x="366" y="448"/>
                  </a:moveTo>
                  <a:lnTo>
                    <a:pt x="372" y="448"/>
                  </a:lnTo>
                  <a:moveTo>
                    <a:pt x="213" y="694"/>
                  </a:moveTo>
                  <a:lnTo>
                    <a:pt x="424" y="673"/>
                  </a:lnTo>
                  <a:lnTo>
                    <a:pt x="453" y="901"/>
                  </a:lnTo>
                  <a:lnTo>
                    <a:pt x="212" y="695"/>
                  </a:lnTo>
                  <a:lnTo>
                    <a:pt x="61" y="932"/>
                  </a:lnTo>
                  <a:moveTo>
                    <a:pt x="244" y="124"/>
                  </a:moveTo>
                  <a:lnTo>
                    <a:pt x="370" y="444"/>
                  </a:lnTo>
                  <a:moveTo>
                    <a:pt x="744" y="1453"/>
                  </a:moveTo>
                  <a:lnTo>
                    <a:pt x="774" y="1179"/>
                  </a:lnTo>
                  <a:lnTo>
                    <a:pt x="564" y="1180"/>
                  </a:lnTo>
                  <a:lnTo>
                    <a:pt x="744" y="1453"/>
                  </a:lnTo>
                  <a:moveTo>
                    <a:pt x="564" y="1180"/>
                  </a:moveTo>
                  <a:lnTo>
                    <a:pt x="506" y="1416"/>
                  </a:lnTo>
                  <a:lnTo>
                    <a:pt x="744" y="1459"/>
                  </a:lnTo>
                  <a:lnTo>
                    <a:pt x="744" y="1453"/>
                  </a:lnTo>
                  <a:moveTo>
                    <a:pt x="1008" y="1179"/>
                  </a:moveTo>
                  <a:lnTo>
                    <a:pt x="805" y="941"/>
                  </a:lnTo>
                  <a:lnTo>
                    <a:pt x="774" y="1179"/>
                  </a:lnTo>
                  <a:lnTo>
                    <a:pt x="1008" y="1179"/>
                  </a:lnTo>
                  <a:lnTo>
                    <a:pt x="1127" y="950"/>
                  </a:lnTo>
                  <a:lnTo>
                    <a:pt x="805" y="941"/>
                  </a:lnTo>
                  <a:lnTo>
                    <a:pt x="454" y="904"/>
                  </a:lnTo>
                  <a:lnTo>
                    <a:pt x="446" y="915"/>
                  </a:lnTo>
                  <a:lnTo>
                    <a:pt x="564" y="1180"/>
                  </a:lnTo>
                  <a:lnTo>
                    <a:pt x="805" y="941"/>
                  </a:lnTo>
                  <a:lnTo>
                    <a:pt x="693" y="631"/>
                  </a:lnTo>
                  <a:lnTo>
                    <a:pt x="454" y="904"/>
                  </a:lnTo>
                  <a:lnTo>
                    <a:pt x="454" y="903"/>
                  </a:lnTo>
                  <a:lnTo>
                    <a:pt x="442" y="904"/>
                  </a:lnTo>
                  <a:lnTo>
                    <a:pt x="446" y="915"/>
                  </a:lnTo>
                  <a:lnTo>
                    <a:pt x="276" y="1180"/>
                  </a:lnTo>
                  <a:lnTo>
                    <a:pt x="564" y="1180"/>
                  </a:lnTo>
                  <a:moveTo>
                    <a:pt x="744" y="1459"/>
                  </a:moveTo>
                  <a:lnTo>
                    <a:pt x="1049" y="1421"/>
                  </a:lnTo>
                  <a:lnTo>
                    <a:pt x="1008" y="1179"/>
                  </a:lnTo>
                  <a:lnTo>
                    <a:pt x="744" y="1459"/>
                  </a:lnTo>
                  <a:lnTo>
                    <a:pt x="948" y="1688"/>
                  </a:lnTo>
                  <a:moveTo>
                    <a:pt x="454" y="903"/>
                  </a:moveTo>
                  <a:lnTo>
                    <a:pt x="456" y="903"/>
                  </a:lnTo>
                  <a:lnTo>
                    <a:pt x="453" y="901"/>
                  </a:lnTo>
                  <a:lnTo>
                    <a:pt x="454" y="903"/>
                  </a:lnTo>
                  <a:moveTo>
                    <a:pt x="442" y="904"/>
                  </a:moveTo>
                  <a:lnTo>
                    <a:pt x="61" y="932"/>
                  </a:lnTo>
                  <a:moveTo>
                    <a:pt x="276" y="1180"/>
                  </a:moveTo>
                  <a:lnTo>
                    <a:pt x="506" y="1416"/>
                  </a:lnTo>
                  <a:moveTo>
                    <a:pt x="709" y="1686"/>
                  </a:moveTo>
                  <a:lnTo>
                    <a:pt x="744" y="1459"/>
                  </a:lnTo>
                  <a:lnTo>
                    <a:pt x="501" y="1686"/>
                  </a:lnTo>
                  <a:lnTo>
                    <a:pt x="506" y="1416"/>
                  </a:lnTo>
                  <a:lnTo>
                    <a:pt x="309" y="1692"/>
                  </a:lnTo>
                  <a:moveTo>
                    <a:pt x="805" y="941"/>
                  </a:moveTo>
                  <a:lnTo>
                    <a:pt x="1032" y="694"/>
                  </a:lnTo>
                </a:path>
              </a:pathLst>
            </a:custGeom>
            <a:noFill/>
            <a:ln w="9525" cap="rnd">
              <a:solidFill>
                <a:srgbClr val="FFFFFF">
                  <a:lumMod val="65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Group 81"/>
            <p:cNvGrpSpPr/>
            <p:nvPr/>
          </p:nvGrpSpPr>
          <p:grpSpPr>
            <a:xfrm>
              <a:off x="5570771" y="1492937"/>
              <a:ext cx="1917878" cy="2258042"/>
              <a:chOff x="3371851" y="1649413"/>
              <a:chExt cx="2398713" cy="2824162"/>
            </a:xfrm>
          </p:grpSpPr>
          <p:sp>
            <p:nvSpPr>
              <p:cNvPr id="24" name="Freeform 6"/>
              <p:cNvSpPr/>
              <p:nvPr/>
            </p:nvSpPr>
            <p:spPr bwMode="auto">
              <a:xfrm>
                <a:off x="3775076" y="1862138"/>
                <a:ext cx="130175" cy="130175"/>
              </a:xfrm>
              <a:custGeom>
                <a:avLst/>
                <a:gdLst/>
                <a:ahLst/>
                <a:cxnLst>
                  <a:cxn ang="0">
                    <a:pos x="46" y="46"/>
                  </a:cxn>
                  <a:cxn ang="0">
                    <a:pos x="27" y="54"/>
                  </a:cxn>
                  <a:cxn ang="0">
                    <a:pos x="8" y="46"/>
                  </a:cxn>
                  <a:cxn ang="0">
                    <a:pos x="0" y="27"/>
                  </a:cxn>
                  <a:cxn ang="0">
                    <a:pos x="8" y="8"/>
                  </a:cxn>
                  <a:cxn ang="0">
                    <a:pos x="27" y="0"/>
                  </a:cxn>
                  <a:cxn ang="0">
                    <a:pos x="46" y="8"/>
                  </a:cxn>
                  <a:cxn ang="0">
                    <a:pos x="54" y="27"/>
                  </a:cxn>
                  <a:cxn ang="0">
                    <a:pos x="46" y="46"/>
                  </a:cxn>
                </a:cxnLst>
                <a:rect l="0" t="0" r="r" b="b"/>
                <a:pathLst>
                  <a:path w="54" h="54">
                    <a:moveTo>
                      <a:pt x="46" y="46"/>
                    </a:moveTo>
                    <a:cubicBezTo>
                      <a:pt x="41" y="51"/>
                      <a:pt x="34" y="54"/>
                      <a:pt x="27" y="54"/>
                    </a:cubicBezTo>
                    <a:cubicBezTo>
                      <a:pt x="20" y="54"/>
                      <a:pt x="13" y="51"/>
                      <a:pt x="8" y="46"/>
                    </a:cubicBezTo>
                    <a:cubicBezTo>
                      <a:pt x="3" y="41"/>
                      <a:pt x="0" y="34"/>
                      <a:pt x="0" y="27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7" y="0"/>
                    </a:cubicBezTo>
                    <a:cubicBezTo>
                      <a:pt x="34" y="0"/>
                      <a:pt x="41" y="3"/>
                      <a:pt x="46" y="8"/>
                    </a:cubicBezTo>
                    <a:cubicBezTo>
                      <a:pt x="51" y="13"/>
                      <a:pt x="54" y="20"/>
                      <a:pt x="54" y="27"/>
                    </a:cubicBezTo>
                    <a:cubicBezTo>
                      <a:pt x="54" y="34"/>
                      <a:pt x="51" y="41"/>
                      <a:pt x="46" y="46"/>
                    </a:cubicBezTo>
                    <a:close/>
                  </a:path>
                </a:pathLst>
              </a:custGeom>
              <a:solidFill>
                <a:srgbClr val="189A8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4518026" y="1649413"/>
                <a:ext cx="188913" cy="188912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39" y="0"/>
                  </a:cxn>
                  <a:cxn ang="0">
                    <a:pos x="66" y="11"/>
                  </a:cxn>
                  <a:cxn ang="0">
                    <a:pos x="78" y="39"/>
                  </a:cxn>
                  <a:cxn ang="0">
                    <a:pos x="66" y="66"/>
                  </a:cxn>
                  <a:cxn ang="0">
                    <a:pos x="39" y="78"/>
                  </a:cxn>
                  <a:cxn ang="0">
                    <a:pos x="11" y="66"/>
                  </a:cxn>
                  <a:cxn ang="0">
                    <a:pos x="0" y="39"/>
                  </a:cxn>
                  <a:cxn ang="0">
                    <a:pos x="11" y="11"/>
                  </a:cxn>
                </a:cxnLst>
                <a:rect l="0" t="0" r="r" b="b"/>
                <a:pathLst>
                  <a:path w="78" h="78">
                    <a:moveTo>
                      <a:pt x="11" y="11"/>
                    </a:moveTo>
                    <a:cubicBezTo>
                      <a:pt x="19" y="4"/>
                      <a:pt x="28" y="0"/>
                      <a:pt x="39" y="0"/>
                    </a:cubicBezTo>
                    <a:cubicBezTo>
                      <a:pt x="50" y="0"/>
                      <a:pt x="59" y="4"/>
                      <a:pt x="66" y="11"/>
                    </a:cubicBezTo>
                    <a:cubicBezTo>
                      <a:pt x="74" y="19"/>
                      <a:pt x="78" y="28"/>
                      <a:pt x="78" y="39"/>
                    </a:cubicBezTo>
                    <a:cubicBezTo>
                      <a:pt x="78" y="50"/>
                      <a:pt x="74" y="59"/>
                      <a:pt x="66" y="66"/>
                    </a:cubicBezTo>
                    <a:cubicBezTo>
                      <a:pt x="59" y="74"/>
                      <a:pt x="50" y="78"/>
                      <a:pt x="39" y="78"/>
                    </a:cubicBezTo>
                    <a:cubicBezTo>
                      <a:pt x="28" y="78"/>
                      <a:pt x="19" y="74"/>
                      <a:pt x="11" y="66"/>
                    </a:cubicBezTo>
                    <a:cubicBezTo>
                      <a:pt x="4" y="59"/>
                      <a:pt x="0" y="50"/>
                      <a:pt x="0" y="39"/>
                    </a:cubicBezTo>
                    <a:cubicBezTo>
                      <a:pt x="0" y="28"/>
                      <a:pt x="4" y="19"/>
                      <a:pt x="11" y="11"/>
                    </a:cubicBezTo>
                    <a:close/>
                  </a:path>
                </a:pathLst>
              </a:custGeom>
              <a:solidFill>
                <a:srgbClr val="37779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4252913" y="2024063"/>
                <a:ext cx="107950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rgbClr val="5642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>
                <a:off x="5154613" y="1927225"/>
                <a:ext cx="106363" cy="106362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lose/>
                  </a:path>
                </a:pathLst>
              </a:custGeom>
              <a:solidFill>
                <a:srgbClr val="D2413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0"/>
              <p:cNvSpPr/>
              <p:nvPr/>
            </p:nvSpPr>
            <p:spPr bwMode="auto">
              <a:xfrm>
                <a:off x="5095876" y="2333625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rgbClr val="F09C2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1"/>
              <p:cNvSpPr/>
              <p:nvPr/>
            </p:nvSpPr>
            <p:spPr bwMode="auto">
              <a:xfrm>
                <a:off x="5483226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rgbClr val="37779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2"/>
              <p:cNvSpPr/>
              <p:nvPr/>
            </p:nvSpPr>
            <p:spPr bwMode="auto">
              <a:xfrm>
                <a:off x="5035551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rgbClr val="189A8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3"/>
              <p:cNvSpPr/>
              <p:nvPr/>
            </p:nvSpPr>
            <p:spPr bwMode="auto">
              <a:xfrm>
                <a:off x="3730626" y="2779713"/>
                <a:ext cx="106363" cy="106362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rgbClr val="F09C2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4"/>
              <p:cNvSpPr/>
              <p:nvPr/>
            </p:nvSpPr>
            <p:spPr bwMode="auto">
              <a:xfrm>
                <a:off x="4067176" y="274320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rgbClr val="189A8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15"/>
              <p:cNvSpPr/>
              <p:nvPr/>
            </p:nvSpPr>
            <p:spPr bwMode="auto">
              <a:xfrm>
                <a:off x="4638676" y="3135313"/>
                <a:ext cx="174625" cy="1746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1" y="10"/>
                  </a:cxn>
                  <a:cxn ang="0">
                    <a:pos x="36" y="0"/>
                  </a:cxn>
                  <a:cxn ang="0">
                    <a:pos x="62" y="10"/>
                  </a:cxn>
                  <a:cxn ang="0">
                    <a:pos x="72" y="36"/>
                  </a:cxn>
                  <a:cxn ang="0">
                    <a:pos x="62" y="61"/>
                  </a:cxn>
                  <a:cxn ang="0">
                    <a:pos x="36" y="72"/>
                  </a:cxn>
                  <a:cxn ang="0">
                    <a:pos x="11" y="61"/>
                  </a:cxn>
                  <a:cxn ang="0">
                    <a:pos x="0" y="36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26"/>
                      <a:pt x="4" y="17"/>
                      <a:pt x="11" y="10"/>
                    </a:cubicBezTo>
                    <a:cubicBezTo>
                      <a:pt x="18" y="3"/>
                      <a:pt x="26" y="0"/>
                      <a:pt x="36" y="0"/>
                    </a:cubicBezTo>
                    <a:cubicBezTo>
                      <a:pt x="46" y="0"/>
                      <a:pt x="55" y="3"/>
                      <a:pt x="62" y="10"/>
                    </a:cubicBezTo>
                    <a:cubicBezTo>
                      <a:pt x="69" y="17"/>
                      <a:pt x="72" y="26"/>
                      <a:pt x="72" y="36"/>
                    </a:cubicBezTo>
                    <a:cubicBezTo>
                      <a:pt x="72" y="46"/>
                      <a:pt x="69" y="54"/>
                      <a:pt x="62" y="61"/>
                    </a:cubicBezTo>
                    <a:cubicBezTo>
                      <a:pt x="55" y="68"/>
                      <a:pt x="46" y="72"/>
                      <a:pt x="36" y="72"/>
                    </a:cubicBezTo>
                    <a:cubicBezTo>
                      <a:pt x="26" y="72"/>
                      <a:pt x="18" y="68"/>
                      <a:pt x="11" y="61"/>
                    </a:cubicBezTo>
                    <a:cubicBezTo>
                      <a:pt x="4" y="54"/>
                      <a:pt x="0" y="46"/>
                      <a:pt x="0" y="36"/>
                    </a:cubicBez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16"/>
              <p:cNvSpPr/>
              <p:nvPr/>
            </p:nvSpPr>
            <p:spPr bwMode="auto">
              <a:xfrm>
                <a:off x="5183188" y="3182938"/>
                <a:ext cx="106363" cy="107950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rgbClr val="5642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17"/>
              <p:cNvSpPr/>
              <p:nvPr/>
            </p:nvSpPr>
            <p:spPr bwMode="auto">
              <a:xfrm>
                <a:off x="5491163" y="3333750"/>
                <a:ext cx="76200" cy="77787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</a:cxnLst>
                <a:rect l="0" t="0" r="r" b="b"/>
                <a:pathLst>
                  <a:path w="32" h="32">
                    <a:moveTo>
                      <a:pt x="5" y="27"/>
                    </a:move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lose/>
                  </a:path>
                </a:pathLst>
              </a:custGeom>
              <a:solidFill>
                <a:srgbClr val="189A8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18"/>
              <p:cNvSpPr/>
              <p:nvPr/>
            </p:nvSpPr>
            <p:spPr bwMode="auto">
              <a:xfrm>
                <a:off x="3490913" y="3154363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rgbClr val="D2413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/>
              <p:nvPr/>
            </p:nvSpPr>
            <p:spPr bwMode="auto">
              <a:xfrm>
                <a:off x="3810001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rgbClr val="189A8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/>
              <p:nvPr/>
            </p:nvSpPr>
            <p:spPr bwMode="auto">
              <a:xfrm>
                <a:off x="4268788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rgbClr val="37779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21"/>
              <p:cNvSpPr/>
              <p:nvPr/>
            </p:nvSpPr>
            <p:spPr bwMode="auto">
              <a:xfrm>
                <a:off x="4081463" y="3079750"/>
                <a:ext cx="171450" cy="17145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71" y="35"/>
                  </a:cxn>
                  <a:cxn ang="0">
                    <a:pos x="61" y="60"/>
                  </a:cxn>
                  <a:cxn ang="0">
                    <a:pos x="36" y="71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6" y="0"/>
                  </a:cxn>
                  <a:cxn ang="0">
                    <a:pos x="61" y="10"/>
                  </a:cxn>
                </a:cxnLst>
                <a:rect l="0" t="0" r="r" b="b"/>
                <a:pathLst>
                  <a:path w="71" h="71">
                    <a:moveTo>
                      <a:pt x="61" y="10"/>
                    </a:moveTo>
                    <a:cubicBezTo>
                      <a:pt x="68" y="17"/>
                      <a:pt x="71" y="26"/>
                      <a:pt x="71" y="35"/>
                    </a:cubicBezTo>
                    <a:cubicBezTo>
                      <a:pt x="71" y="45"/>
                      <a:pt x="68" y="54"/>
                      <a:pt x="61" y="60"/>
                    </a:cubicBezTo>
                    <a:cubicBezTo>
                      <a:pt x="54" y="68"/>
                      <a:pt x="45" y="71"/>
                      <a:pt x="36" y="71"/>
                    </a:cubicBezTo>
                    <a:cubicBezTo>
                      <a:pt x="26" y="71"/>
                      <a:pt x="17" y="68"/>
                      <a:pt x="10" y="60"/>
                    </a:cubicBezTo>
                    <a:cubicBezTo>
                      <a:pt x="3" y="54"/>
                      <a:pt x="0" y="45"/>
                      <a:pt x="0" y="35"/>
                    </a:cubicBezTo>
                    <a:cubicBezTo>
                      <a:pt x="0" y="26"/>
                      <a:pt x="3" y="17"/>
                      <a:pt x="10" y="10"/>
                    </a:cubicBezTo>
                    <a:cubicBezTo>
                      <a:pt x="17" y="3"/>
                      <a:pt x="26" y="0"/>
                      <a:pt x="36" y="0"/>
                    </a:cubicBezTo>
                    <a:cubicBezTo>
                      <a:pt x="45" y="0"/>
                      <a:pt x="54" y="3"/>
                      <a:pt x="61" y="10"/>
                    </a:cubicBezTo>
                    <a:close/>
                  </a:path>
                </a:pathLst>
              </a:custGeom>
              <a:solidFill>
                <a:srgbClr val="5642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22"/>
              <p:cNvSpPr/>
              <p:nvPr/>
            </p:nvSpPr>
            <p:spPr bwMode="auto">
              <a:xfrm>
                <a:off x="5405438" y="3943350"/>
                <a:ext cx="77788" cy="7778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cubicBezTo>
                      <a:pt x="0" y="11"/>
                      <a:pt x="2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lose/>
                  </a:path>
                </a:pathLst>
              </a:custGeom>
              <a:solidFill>
                <a:srgbClr val="37779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23"/>
              <p:cNvSpPr/>
              <p:nvPr/>
            </p:nvSpPr>
            <p:spPr bwMode="auto">
              <a:xfrm>
                <a:off x="4638676" y="3560763"/>
                <a:ext cx="77788" cy="77787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</a:cxnLst>
                <a:rect l="0" t="0" r="r" b="b"/>
                <a:pathLst>
                  <a:path w="32" h="32">
                    <a:moveTo>
                      <a:pt x="5" y="4"/>
                    </a:move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ubicBezTo>
                      <a:pt x="0" y="11"/>
                      <a:pt x="2" y="8"/>
                      <a:pt x="5" y="4"/>
                    </a:cubicBezTo>
                    <a:close/>
                  </a:path>
                </a:pathLst>
              </a:custGeom>
              <a:solidFill>
                <a:srgbClr val="F09C2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4984751" y="3536950"/>
                <a:ext cx="125413" cy="125412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</a:cxnLst>
                <a:rect l="0" t="0" r="r" b="b"/>
                <a:pathLst>
                  <a:path w="52" h="52">
                    <a:moveTo>
                      <a:pt x="44" y="7"/>
                    </a:move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lose/>
                  </a:path>
                </a:pathLst>
              </a:custGeom>
              <a:solidFill>
                <a:srgbClr val="D2413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5049838" y="3921125"/>
                <a:ext cx="125413" cy="127000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</a:cxnLst>
                <a:rect l="0" t="0" r="r" b="b"/>
                <a:pathLst>
                  <a:path w="52" h="52">
                    <a:moveTo>
                      <a:pt x="44" y="44"/>
                    </a:move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lose/>
                  </a:path>
                </a:pathLst>
              </a:custGeom>
              <a:solidFill>
                <a:srgbClr val="37779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4551363" y="3967163"/>
                <a:ext cx="155575" cy="155575"/>
              </a:xfrm>
              <a:custGeom>
                <a:avLst/>
                <a:gdLst/>
                <a:ahLst/>
                <a:cxnLst>
                  <a:cxn ang="0">
                    <a:pos x="32" y="64"/>
                  </a:cxn>
                  <a:cxn ang="0">
                    <a:pos x="9" y="54"/>
                  </a:cxn>
                  <a:cxn ang="0">
                    <a:pos x="0" y="32"/>
                  </a:cxn>
                  <a:cxn ang="0">
                    <a:pos x="9" y="9"/>
                  </a:cxn>
                  <a:cxn ang="0">
                    <a:pos x="32" y="0"/>
                  </a:cxn>
                  <a:cxn ang="0">
                    <a:pos x="54" y="9"/>
                  </a:cxn>
                  <a:cxn ang="0">
                    <a:pos x="64" y="32"/>
                  </a:cxn>
                  <a:cxn ang="0">
                    <a:pos x="54" y="54"/>
                  </a:cxn>
                  <a:cxn ang="0">
                    <a:pos x="32" y="64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23" y="64"/>
                      <a:pt x="16" y="61"/>
                      <a:pt x="9" y="54"/>
                    </a:cubicBezTo>
                    <a:cubicBezTo>
                      <a:pt x="3" y="48"/>
                      <a:pt x="0" y="40"/>
                      <a:pt x="0" y="32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6" y="3"/>
                      <a:pt x="23" y="0"/>
                      <a:pt x="32" y="0"/>
                    </a:cubicBezTo>
                    <a:cubicBezTo>
                      <a:pt x="41" y="0"/>
                      <a:pt x="48" y="3"/>
                      <a:pt x="54" y="9"/>
                    </a:cubicBezTo>
                    <a:cubicBezTo>
                      <a:pt x="61" y="15"/>
                      <a:pt x="64" y="23"/>
                      <a:pt x="64" y="32"/>
                    </a:cubicBezTo>
                    <a:cubicBezTo>
                      <a:pt x="64" y="40"/>
                      <a:pt x="61" y="48"/>
                      <a:pt x="54" y="54"/>
                    </a:cubicBezTo>
                    <a:cubicBezTo>
                      <a:pt x="48" y="61"/>
                      <a:pt x="41" y="64"/>
                      <a:pt x="32" y="64"/>
                    </a:cubicBezTo>
                    <a:close/>
                  </a:path>
                </a:pathLst>
              </a:custGeom>
              <a:solidFill>
                <a:srgbClr val="189A8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27"/>
              <p:cNvSpPr/>
              <p:nvPr/>
            </p:nvSpPr>
            <p:spPr bwMode="auto">
              <a:xfrm>
                <a:off x="5451476" y="3625850"/>
                <a:ext cx="120650" cy="122237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50" y="25"/>
                  </a:cxn>
                  <a:cxn ang="0">
                    <a:pos x="42" y="42"/>
                  </a:cxn>
                  <a:cxn ang="0">
                    <a:pos x="25" y="50"/>
                  </a:cxn>
                  <a:cxn ang="0">
                    <a:pos x="7" y="42"/>
                  </a:cxn>
                  <a:cxn ang="0">
                    <a:pos x="0" y="25"/>
                  </a:cxn>
                  <a:cxn ang="0">
                    <a:pos x="7" y="7"/>
                  </a:cxn>
                  <a:cxn ang="0">
                    <a:pos x="25" y="0"/>
                  </a:cxn>
                  <a:cxn ang="0">
                    <a:pos x="42" y="7"/>
                  </a:cxn>
                </a:cxnLst>
                <a:rect l="0" t="0" r="r" b="b"/>
                <a:pathLst>
                  <a:path w="50" h="50">
                    <a:moveTo>
                      <a:pt x="42" y="7"/>
                    </a:moveTo>
                    <a:cubicBezTo>
                      <a:pt x="47" y="12"/>
                      <a:pt x="50" y="18"/>
                      <a:pt x="50" y="25"/>
                    </a:cubicBezTo>
                    <a:cubicBezTo>
                      <a:pt x="50" y="32"/>
                      <a:pt x="47" y="37"/>
                      <a:pt x="42" y="42"/>
                    </a:cubicBezTo>
                    <a:cubicBezTo>
                      <a:pt x="38" y="47"/>
                      <a:pt x="32" y="50"/>
                      <a:pt x="25" y="50"/>
                    </a:cubicBezTo>
                    <a:cubicBezTo>
                      <a:pt x="18" y="50"/>
                      <a:pt x="12" y="47"/>
                      <a:pt x="7" y="42"/>
                    </a:cubicBezTo>
                    <a:cubicBezTo>
                      <a:pt x="2" y="37"/>
                      <a:pt x="0" y="32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lose/>
                  </a:path>
                </a:pathLst>
              </a:custGeom>
              <a:solidFill>
                <a:srgbClr val="F09C2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28"/>
              <p:cNvSpPr/>
              <p:nvPr/>
            </p:nvSpPr>
            <p:spPr bwMode="auto">
              <a:xfrm>
                <a:off x="4192588" y="3921125"/>
                <a:ext cx="114300" cy="114300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</a:cxnLst>
                <a:rect l="0" t="0" r="r" b="b"/>
                <a:pathLst>
                  <a:path w="47" h="47">
                    <a:moveTo>
                      <a:pt x="40" y="6"/>
                    </a:moveTo>
                    <a:cubicBezTo>
                      <a:pt x="45" y="11"/>
                      <a:pt x="47" y="17"/>
                      <a:pt x="47" y="23"/>
                    </a:cubicBezTo>
                    <a:cubicBezTo>
                      <a:pt x="47" y="30"/>
                      <a:pt x="45" y="35"/>
                      <a:pt x="40" y="40"/>
                    </a:cubicBezTo>
                    <a:cubicBezTo>
                      <a:pt x="36" y="45"/>
                      <a:pt x="30" y="47"/>
                      <a:pt x="24" y="47"/>
                    </a:cubicBezTo>
                    <a:cubicBezTo>
                      <a:pt x="17" y="47"/>
                      <a:pt x="12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6" y="2"/>
                      <a:pt x="40" y="6"/>
                    </a:cubicBezTo>
                    <a:close/>
                  </a:path>
                </a:pathLst>
              </a:custGeom>
              <a:solidFill>
                <a:srgbClr val="F09C2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4895851" y="4352925"/>
                <a:ext cx="112713" cy="112712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rgbClr val="F09C2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3905251" y="4006850"/>
                <a:ext cx="98425" cy="98425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</a:cxnLst>
                <a:rect l="0" t="0" r="r" b="b"/>
                <a:pathLst>
                  <a:path w="41" h="41">
                    <a:moveTo>
                      <a:pt x="41" y="20"/>
                    </a:move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lose/>
                  </a:path>
                </a:pathLst>
              </a:custGeom>
              <a:solidFill>
                <a:srgbClr val="D2413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4192588" y="4367213"/>
                <a:ext cx="100013" cy="98425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</a:cxnLst>
                <a:rect l="0" t="0" r="r" b="b"/>
                <a:pathLst>
                  <a:path w="41" h="41">
                    <a:moveTo>
                      <a:pt x="35" y="6"/>
                    </a:move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auto">
              <a:xfrm>
                <a:off x="4522788" y="4367213"/>
                <a:ext cx="98425" cy="9842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</a:cxnLst>
                <a:rect l="0" t="0" r="r" b="b"/>
                <a:pathLst>
                  <a:path w="41" h="41">
                    <a:moveTo>
                      <a:pt x="0" y="20"/>
                    </a:move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lose/>
                  </a:path>
                </a:pathLst>
              </a:custGeom>
              <a:solidFill>
                <a:srgbClr val="37779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auto">
              <a:xfrm>
                <a:off x="5664201" y="3195638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34"/>
              <p:cNvSpPr/>
              <p:nvPr/>
            </p:nvSpPr>
            <p:spPr bwMode="auto">
              <a:xfrm>
                <a:off x="5422901" y="2373313"/>
                <a:ext cx="144463" cy="144462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0" y="0"/>
                  </a:cxn>
                  <a:cxn ang="0">
                    <a:pos x="51" y="8"/>
                  </a:cxn>
                  <a:cxn ang="0">
                    <a:pos x="60" y="30"/>
                  </a:cxn>
                  <a:cxn ang="0">
                    <a:pos x="51" y="51"/>
                  </a:cxn>
                  <a:cxn ang="0">
                    <a:pos x="30" y="60"/>
                  </a:cxn>
                  <a:cxn ang="0">
                    <a:pos x="9" y="51"/>
                  </a:cxn>
                </a:cxnLst>
                <a:rect l="0" t="0" r="r" b="b"/>
                <a:pathLst>
                  <a:path w="60" h="60">
                    <a:moveTo>
                      <a:pt x="9" y="51"/>
                    </a:moveTo>
                    <a:cubicBezTo>
                      <a:pt x="3" y="45"/>
                      <a:pt x="0" y="38"/>
                      <a:pt x="0" y="30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5" y="3"/>
                      <a:pt x="22" y="0"/>
                      <a:pt x="30" y="0"/>
                    </a:cubicBezTo>
                    <a:cubicBezTo>
                      <a:pt x="38" y="0"/>
                      <a:pt x="45" y="3"/>
                      <a:pt x="51" y="8"/>
                    </a:cubicBezTo>
                    <a:cubicBezTo>
                      <a:pt x="57" y="14"/>
                      <a:pt x="60" y="22"/>
                      <a:pt x="60" y="30"/>
                    </a:cubicBezTo>
                    <a:cubicBezTo>
                      <a:pt x="60" y="38"/>
                      <a:pt x="57" y="45"/>
                      <a:pt x="51" y="51"/>
                    </a:cubicBezTo>
                    <a:cubicBezTo>
                      <a:pt x="45" y="57"/>
                      <a:pt x="38" y="60"/>
                      <a:pt x="30" y="60"/>
                    </a:cubicBezTo>
                    <a:cubicBezTo>
                      <a:pt x="22" y="60"/>
                      <a:pt x="15" y="57"/>
                      <a:pt x="9" y="51"/>
                    </a:cubicBezTo>
                    <a:close/>
                  </a:path>
                </a:pathLst>
              </a:custGeom>
              <a:solidFill>
                <a:srgbClr val="5642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5"/>
              <p:cNvSpPr/>
              <p:nvPr/>
            </p:nvSpPr>
            <p:spPr bwMode="auto">
              <a:xfrm>
                <a:off x="4624388" y="2185988"/>
                <a:ext cx="203200" cy="203200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6"/>
              <p:cNvSpPr/>
              <p:nvPr/>
            </p:nvSpPr>
            <p:spPr bwMode="auto">
              <a:xfrm>
                <a:off x="3937001" y="2338388"/>
                <a:ext cx="203200" cy="203200"/>
              </a:xfrm>
              <a:custGeom>
                <a:avLst/>
                <a:gdLst/>
                <a:ahLst/>
                <a:cxnLst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lose/>
                  </a:path>
                </a:pathLst>
              </a:custGeom>
              <a:solidFill>
                <a:srgbClr val="D2413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3371851" y="2474913"/>
                <a:ext cx="147638" cy="147637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1" y="0"/>
                  </a:cxn>
                  <a:cxn ang="0">
                    <a:pos x="52" y="8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</a:cxnLst>
                <a:rect l="0" t="0" r="r" b="b"/>
                <a:pathLst>
                  <a:path w="61" h="61">
                    <a:moveTo>
                      <a:pt x="9" y="52"/>
                    </a:move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8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39" y="0"/>
                      <a:pt x="46" y="3"/>
                      <a:pt x="52" y="8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lose/>
                  </a:path>
                </a:pathLst>
              </a:custGeom>
              <a:solidFill>
                <a:srgbClr val="F09C2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4446588" y="2628900"/>
                <a:ext cx="204788" cy="203200"/>
              </a:xfrm>
              <a:custGeom>
                <a:avLst/>
                <a:gdLst/>
                <a:ahLst/>
                <a:cxnLst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</a:cxnLst>
                <a:rect l="0" t="0" r="r" b="b"/>
                <a:pathLst>
                  <a:path w="84" h="84">
                    <a:moveTo>
                      <a:pt x="12" y="71"/>
                    </a:move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lose/>
                  </a:path>
                </a:pathLst>
              </a:custGeom>
              <a:solidFill>
                <a:srgbClr val="37779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9"/>
              <p:cNvSpPr/>
              <p:nvPr/>
            </p:nvSpPr>
            <p:spPr bwMode="auto">
              <a:xfrm>
                <a:off x="3881438" y="4359275"/>
                <a:ext cx="112713" cy="114300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rgbClr val="5642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Arc 140"/>
            <p:cNvSpPr/>
            <p:nvPr/>
          </p:nvSpPr>
          <p:spPr>
            <a:xfrm>
              <a:off x="5089799" y="1004363"/>
              <a:ext cx="3346370" cy="3346368"/>
            </a:xfrm>
            <a:prstGeom prst="arc">
              <a:avLst>
                <a:gd name="adj1" fmla="val 16200000"/>
                <a:gd name="adj2" fmla="val 5686778"/>
              </a:avLst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42"/>
            <p:cNvSpPr/>
            <p:nvPr/>
          </p:nvSpPr>
          <p:spPr>
            <a:xfrm>
              <a:off x="6556375" y="800834"/>
              <a:ext cx="359314" cy="359314"/>
            </a:xfrm>
            <a:prstGeom prst="ellipse">
              <a:avLst/>
            </a:prstGeom>
            <a:solidFill>
              <a:srgbClr val="37779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43"/>
            <p:cNvSpPr/>
            <p:nvPr/>
          </p:nvSpPr>
          <p:spPr>
            <a:xfrm>
              <a:off x="7655329" y="1221119"/>
              <a:ext cx="359314" cy="359314"/>
            </a:xfrm>
            <a:prstGeom prst="ellipse">
              <a:avLst/>
            </a:prstGeom>
            <a:solidFill>
              <a:srgbClr val="189A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144"/>
            <p:cNvSpPr/>
            <p:nvPr/>
          </p:nvSpPr>
          <p:spPr>
            <a:xfrm>
              <a:off x="8186905" y="2023713"/>
              <a:ext cx="359314" cy="359314"/>
            </a:xfrm>
            <a:prstGeom prst="ellipse">
              <a:avLst/>
            </a:prstGeom>
            <a:solidFill>
              <a:srgbClr val="F09C2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45"/>
            <p:cNvSpPr/>
            <p:nvPr/>
          </p:nvSpPr>
          <p:spPr>
            <a:xfrm>
              <a:off x="8200577" y="2951974"/>
              <a:ext cx="359314" cy="359314"/>
            </a:xfrm>
            <a:prstGeom prst="ellipse">
              <a:avLst/>
            </a:prstGeom>
            <a:solidFill>
              <a:srgbClr val="D2413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146"/>
            <p:cNvSpPr/>
            <p:nvPr/>
          </p:nvSpPr>
          <p:spPr>
            <a:xfrm>
              <a:off x="7553228" y="3827106"/>
              <a:ext cx="359314" cy="359314"/>
            </a:xfrm>
            <a:prstGeom prst="ellipse">
              <a:avLst/>
            </a:prstGeom>
            <a:solidFill>
              <a:srgbClr val="5642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48"/>
            <p:cNvSpPr/>
            <p:nvPr/>
          </p:nvSpPr>
          <p:spPr>
            <a:xfrm>
              <a:off x="6556375" y="4171074"/>
              <a:ext cx="359314" cy="359314"/>
            </a:xfrm>
            <a:prstGeom prst="ellipse">
              <a:avLst/>
            </a:prstGeom>
            <a:solidFill>
              <a:srgbClr val="68686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680100" y="775959"/>
            <a:ext cx="5570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休克、脱水、出血、外科手术或严重心律失常。</a:t>
            </a:r>
          </a:p>
        </p:txBody>
      </p:sp>
      <p:sp>
        <p:nvSpPr>
          <p:cNvPr id="3" name="矩形 2"/>
          <p:cNvSpPr/>
          <p:nvPr/>
        </p:nvSpPr>
        <p:spPr>
          <a:xfrm>
            <a:off x="5302755" y="1559691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工作过累、重体力劳动等</a:t>
            </a:r>
          </a:p>
        </p:txBody>
      </p:sp>
      <p:sp>
        <p:nvSpPr>
          <p:cNvPr id="5" name="矩形 4"/>
          <p:cNvSpPr/>
          <p:nvPr/>
        </p:nvSpPr>
        <p:spPr>
          <a:xfrm>
            <a:off x="6027814" y="2723612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精神紧张、情绪激动时</a:t>
            </a:r>
          </a:p>
        </p:txBody>
      </p:sp>
      <p:sp>
        <p:nvSpPr>
          <p:cNvPr id="58" name="矩形 57"/>
          <p:cNvSpPr/>
          <p:nvPr/>
        </p:nvSpPr>
        <p:spPr>
          <a:xfrm>
            <a:off x="6027814" y="3946631"/>
            <a:ext cx="4358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饱餐、大量饮酒、进食大量脂肪物质 </a:t>
            </a:r>
          </a:p>
        </p:txBody>
      </p:sp>
      <p:sp>
        <p:nvSpPr>
          <p:cNvPr id="59" name="矩形 58"/>
          <p:cNvSpPr/>
          <p:nvPr/>
        </p:nvSpPr>
        <p:spPr>
          <a:xfrm>
            <a:off x="5156659" y="5260127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寒冷刺激，特别是迎冷风疾走</a:t>
            </a:r>
          </a:p>
        </p:txBody>
      </p:sp>
      <p:sp>
        <p:nvSpPr>
          <p:cNvPr id="60" name="矩形 59"/>
          <p:cNvSpPr/>
          <p:nvPr/>
        </p:nvSpPr>
        <p:spPr>
          <a:xfrm>
            <a:off x="3680100" y="5941605"/>
            <a:ext cx="7626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便秘，尤其是在老年人中，因排便用力屏气而导致心肌梗塞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治疗要点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1" name="Text Box 5"/>
          <p:cNvSpPr txBox="1">
            <a:spLocks noChangeArrowheads="1"/>
          </p:cNvSpPr>
          <p:nvPr/>
        </p:nvSpPr>
        <p:spPr>
          <a:xfrm>
            <a:off x="3777579" y="1401164"/>
            <a:ext cx="7679783" cy="23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一般治疗：休息、吸氧、监测生命体征、阿司匹林</a:t>
            </a: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解除疼痛：哌替啶或吗啡皮下注射，必要时可重复；疼痛较轻者，可用可待因；再试用硝酸甘油或硝酸异山梨酯。</a:t>
            </a: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再灌注心肌：积极的治疗措施是起病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3-6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小时（最多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小时）内使闭塞的冠状动脉再通，心肌得到再灌注，濒临坏死的心肌可能得以存活或使坏死范围缩小，对梗死后心肌重塑有利，改善预后。</a:t>
            </a:r>
          </a:p>
          <a:p>
            <a:pPr marL="0" indent="0">
              <a:buNone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</a:t>
            </a: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）经皮冠状动脉介入治疗（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PCI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）溶栓疗法（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  <a:hlinkClick r:id="rId3" action="ppaction://hlinksldjump"/>
              </a:rPr>
              <a:t>适应症和禁忌症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</a:p>
          <a:p>
            <a:pPr marL="0" indent="0">
              <a:buNone/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）紧急主动脉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-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冠状动脉旁路移植术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333335" y="1199863"/>
            <a:ext cx="1987834" cy="5233394"/>
            <a:chOff x="807124" y="1219942"/>
            <a:chExt cx="1291065" cy="3399002"/>
          </a:xfrm>
        </p:grpSpPr>
        <p:sp>
          <p:nvSpPr>
            <p:cNvPr id="62" name="Freeform 7"/>
            <p:cNvSpPr/>
            <p:nvPr/>
          </p:nvSpPr>
          <p:spPr bwMode="auto">
            <a:xfrm>
              <a:off x="1152749" y="2027699"/>
              <a:ext cx="648662" cy="701696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0"/>
                </a:cxn>
                <a:cxn ang="0">
                  <a:pos x="318" y="0"/>
                </a:cxn>
                <a:cxn ang="0">
                  <a:pos x="318" y="344"/>
                </a:cxn>
              </a:cxnLst>
              <a:rect l="0" t="0" r="r" b="b"/>
              <a:pathLst>
                <a:path w="318" h="344">
                  <a:moveTo>
                    <a:pt x="0" y="344"/>
                  </a:moveTo>
                  <a:lnTo>
                    <a:pt x="0" y="0"/>
                  </a:lnTo>
                  <a:lnTo>
                    <a:pt x="318" y="0"/>
                  </a:lnTo>
                  <a:lnTo>
                    <a:pt x="318" y="344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1152749" y="3692188"/>
              <a:ext cx="652741" cy="79756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34" y="109"/>
                </a:cxn>
                <a:cxn ang="0">
                  <a:pos x="67" y="165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34" y="0"/>
                </a:cxn>
              </a:cxnLst>
              <a:rect l="0" t="0" r="r" b="b"/>
              <a:pathLst>
                <a:path w="134" h="165">
                  <a:moveTo>
                    <a:pt x="134" y="0"/>
                  </a:moveTo>
                  <a:cubicBezTo>
                    <a:pt x="134" y="109"/>
                    <a:pt x="134" y="109"/>
                    <a:pt x="134" y="109"/>
                  </a:cubicBezTo>
                  <a:cubicBezTo>
                    <a:pt x="134" y="140"/>
                    <a:pt x="104" y="165"/>
                    <a:pt x="67" y="165"/>
                  </a:cubicBezTo>
                  <a:cubicBezTo>
                    <a:pt x="30" y="165"/>
                    <a:pt x="0" y="140"/>
                    <a:pt x="0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37779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9"/>
            <p:cNvSpPr>
              <a:spLocks noChangeArrowheads="1"/>
            </p:cNvSpPr>
            <p:nvPr/>
          </p:nvSpPr>
          <p:spPr bwMode="auto">
            <a:xfrm>
              <a:off x="1152749" y="3061885"/>
              <a:ext cx="652741" cy="654781"/>
            </a:xfrm>
            <a:prstGeom prst="rect">
              <a:avLst/>
            </a:prstGeom>
            <a:solidFill>
              <a:srgbClr val="189A8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5" name="Rectangle 10"/>
            <p:cNvSpPr>
              <a:spLocks noChangeArrowheads="1"/>
            </p:cNvSpPr>
            <p:nvPr/>
          </p:nvSpPr>
          <p:spPr bwMode="auto">
            <a:xfrm>
              <a:off x="1152749" y="2733474"/>
              <a:ext cx="652741" cy="328410"/>
            </a:xfrm>
            <a:prstGeom prst="rect">
              <a:avLst/>
            </a:prstGeom>
            <a:solidFill>
              <a:srgbClr val="F09C2A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6" name="Group 128"/>
            <p:cNvGrpSpPr/>
            <p:nvPr/>
          </p:nvGrpSpPr>
          <p:grpSpPr>
            <a:xfrm>
              <a:off x="1152748" y="1993022"/>
              <a:ext cx="652742" cy="740451"/>
              <a:chOff x="1173169" y="1789252"/>
              <a:chExt cx="652742" cy="740451"/>
            </a:xfrm>
          </p:grpSpPr>
          <p:sp>
            <p:nvSpPr>
              <p:cNvPr id="67" name="Rectangle 6"/>
              <p:cNvSpPr>
                <a:spLocks noChangeArrowheads="1"/>
              </p:cNvSpPr>
              <p:nvPr/>
            </p:nvSpPr>
            <p:spPr bwMode="auto">
              <a:xfrm>
                <a:off x="1173169" y="1823928"/>
                <a:ext cx="652741" cy="705775"/>
              </a:xfrm>
              <a:prstGeom prst="rect">
                <a:avLst/>
              </a:prstGeom>
              <a:solidFill>
                <a:srgbClr val="D24132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Oval 11"/>
              <p:cNvSpPr>
                <a:spLocks noChangeArrowheads="1"/>
              </p:cNvSpPr>
              <p:nvPr/>
            </p:nvSpPr>
            <p:spPr bwMode="auto">
              <a:xfrm>
                <a:off x="1173170" y="1789252"/>
                <a:ext cx="652741" cy="63235"/>
              </a:xfrm>
              <a:prstGeom prst="ellipse">
                <a:avLst/>
              </a:prstGeom>
              <a:solidFill>
                <a:srgbClr val="D24132">
                  <a:lumMod val="40000"/>
                  <a:lumOff val="60000"/>
                </a:srgb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9" name="Group 26"/>
            <p:cNvGrpSpPr/>
            <p:nvPr/>
          </p:nvGrpSpPr>
          <p:grpSpPr>
            <a:xfrm>
              <a:off x="807124" y="1370879"/>
              <a:ext cx="1291065" cy="3248065"/>
              <a:chOff x="5381376" y="1311276"/>
              <a:chExt cx="1004780" cy="2527830"/>
            </a:xfrm>
          </p:grpSpPr>
          <p:sp>
            <p:nvSpPr>
              <p:cNvPr id="70" name="Arc 14"/>
              <p:cNvSpPr/>
              <p:nvPr/>
            </p:nvSpPr>
            <p:spPr>
              <a:xfrm rot="5400000">
                <a:off x="5562231" y="3168259"/>
                <a:ext cx="660399" cy="681296"/>
              </a:xfrm>
              <a:prstGeom prst="arc">
                <a:avLst>
                  <a:gd name="adj1" fmla="val 16200000"/>
                  <a:gd name="adj2" fmla="val 5582293"/>
                </a:avLst>
              </a:prstGeom>
              <a:noFill/>
              <a:ln w="28575" cap="flat" cmpd="sng" algn="ctr">
                <a:solidFill>
                  <a:srgbClr val="189A8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71" name="Straight Connector 16"/>
              <p:cNvCxnSpPr/>
              <p:nvPr/>
            </p:nvCxnSpPr>
            <p:spPr>
              <a:xfrm flipH="1" flipV="1">
                <a:off x="5551319" y="1599574"/>
                <a:ext cx="464" cy="1898973"/>
              </a:xfrm>
              <a:prstGeom prst="line">
                <a:avLst/>
              </a:prstGeom>
              <a:noFill/>
              <a:ln w="28575" cap="sq" cmpd="sng" algn="ctr">
                <a:solidFill>
                  <a:srgbClr val="189A80"/>
                </a:solidFill>
                <a:prstDash val="solid"/>
              </a:ln>
              <a:effectLst/>
            </p:spPr>
          </p:cxnSp>
          <p:cxnSp>
            <p:nvCxnSpPr>
              <p:cNvPr id="72" name="Straight Connector 17"/>
              <p:cNvCxnSpPr/>
              <p:nvPr/>
            </p:nvCxnSpPr>
            <p:spPr>
              <a:xfrm flipH="1" flipV="1">
                <a:off x="6232615" y="1601956"/>
                <a:ext cx="464" cy="1916474"/>
              </a:xfrm>
              <a:prstGeom prst="line">
                <a:avLst/>
              </a:prstGeom>
              <a:noFill/>
              <a:ln w="28575" cap="sq" cmpd="sng" algn="ctr">
                <a:solidFill>
                  <a:srgbClr val="189A80"/>
                </a:solidFill>
                <a:prstDash val="solid"/>
              </a:ln>
              <a:effectLst/>
            </p:spPr>
          </p:cxnSp>
          <p:sp>
            <p:nvSpPr>
              <p:cNvPr id="73" name="Arc 21"/>
              <p:cNvSpPr/>
              <p:nvPr/>
            </p:nvSpPr>
            <p:spPr>
              <a:xfrm>
                <a:off x="6098121" y="1311276"/>
                <a:ext cx="288035" cy="288035"/>
              </a:xfrm>
              <a:prstGeom prst="arc">
                <a:avLst>
                  <a:gd name="adj1" fmla="val 16200000"/>
                  <a:gd name="adj2" fmla="val 5619728"/>
                </a:avLst>
              </a:prstGeom>
              <a:noFill/>
              <a:ln w="28575" cap="sq" cmpd="sng" algn="ctr">
                <a:solidFill>
                  <a:srgbClr val="189A8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74" name="Straight Connector 23"/>
              <p:cNvCxnSpPr>
                <a:stCxn id="73" idx="0"/>
              </p:cNvCxnSpPr>
              <p:nvPr/>
            </p:nvCxnSpPr>
            <p:spPr>
              <a:xfrm flipH="1">
                <a:off x="5525394" y="1311276"/>
                <a:ext cx="716745" cy="0"/>
              </a:xfrm>
              <a:prstGeom prst="line">
                <a:avLst/>
              </a:prstGeom>
              <a:noFill/>
              <a:ln w="28575" cap="sq" cmpd="sng" algn="ctr">
                <a:solidFill>
                  <a:srgbClr val="189A80"/>
                </a:solidFill>
                <a:prstDash val="solid"/>
              </a:ln>
              <a:effectLst/>
            </p:spPr>
          </p:cxnSp>
          <p:sp>
            <p:nvSpPr>
              <p:cNvPr id="75" name="Arc 25"/>
              <p:cNvSpPr/>
              <p:nvPr/>
            </p:nvSpPr>
            <p:spPr>
              <a:xfrm flipH="1">
                <a:off x="5381376" y="1311276"/>
                <a:ext cx="288035" cy="288035"/>
              </a:xfrm>
              <a:prstGeom prst="arc">
                <a:avLst>
                  <a:gd name="adj1" fmla="val 16200000"/>
                  <a:gd name="adj2" fmla="val 5619728"/>
                </a:avLst>
              </a:prstGeom>
              <a:noFill/>
              <a:ln w="28575" cap="sq" cmpd="sng" algn="ctr">
                <a:solidFill>
                  <a:srgbClr val="189A8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6" name="Group 91"/>
            <p:cNvGrpSpPr/>
            <p:nvPr/>
          </p:nvGrpSpPr>
          <p:grpSpPr>
            <a:xfrm>
              <a:off x="1274151" y="1219942"/>
              <a:ext cx="453936" cy="607041"/>
              <a:chOff x="802535" y="1904963"/>
              <a:chExt cx="370651" cy="495666"/>
            </a:xfrm>
            <a:solidFill>
              <a:srgbClr val="D24132"/>
            </a:solidFill>
          </p:grpSpPr>
          <p:sp>
            <p:nvSpPr>
              <p:cNvPr id="77" name="Oval 92"/>
              <p:cNvSpPr/>
              <p:nvPr/>
            </p:nvSpPr>
            <p:spPr>
              <a:xfrm>
                <a:off x="935957" y="2063300"/>
                <a:ext cx="237229" cy="237229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Oval 93"/>
              <p:cNvSpPr>
                <a:spLocks noChangeAspect="1"/>
              </p:cNvSpPr>
              <p:nvPr/>
            </p:nvSpPr>
            <p:spPr>
              <a:xfrm>
                <a:off x="802535" y="2282014"/>
                <a:ext cx="118615" cy="118615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Oval 94"/>
              <p:cNvSpPr>
                <a:spLocks noChangeAspect="1"/>
              </p:cNvSpPr>
              <p:nvPr/>
            </p:nvSpPr>
            <p:spPr>
              <a:xfrm>
                <a:off x="1054572" y="1904963"/>
                <a:ext cx="106754" cy="10675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6342" cy="4196727"/>
          </a:xfrm>
          <a:prstGeom prst="rect">
            <a:avLst/>
          </a:prstGeom>
          <a:solidFill>
            <a:srgbClr val="2B52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36259" y="5103045"/>
            <a:ext cx="2723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3600" b="1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08107" y="617299"/>
            <a:ext cx="172993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000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r>
              <a:rPr lang="zh-CN" altLang="en-US" sz="1400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400" b="1" dirty="0">
              <a:solidFill>
                <a:schemeClr val="bg1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582890" y="1483324"/>
            <a:ext cx="961309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52207" y="2138354"/>
            <a:ext cx="1729932" cy="1138773"/>
            <a:chOff x="3779596" y="1223869"/>
            <a:chExt cx="1729932" cy="1138773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779596" y="1223869"/>
              <a:ext cx="1729932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60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400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4175553" y="2089894"/>
              <a:ext cx="96130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09503" y="617299"/>
            <a:ext cx="1729932" cy="1138773"/>
            <a:chOff x="6494129" y="1223869"/>
            <a:chExt cx="1729932" cy="1138773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494129" y="1223869"/>
              <a:ext cx="1729932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60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400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6879500" y="2089894"/>
              <a:ext cx="96130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11965" y="2157928"/>
            <a:ext cx="1729932" cy="1138773"/>
            <a:chOff x="9157844" y="1223869"/>
            <a:chExt cx="1729932" cy="1138773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9157844" y="1223869"/>
              <a:ext cx="1729932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60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400" b="1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9541097" y="2089894"/>
              <a:ext cx="96130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210900" y="617299"/>
            <a:ext cx="1729932" cy="923330"/>
            <a:chOff x="9157844" y="1223869"/>
            <a:chExt cx="1729932" cy="923330"/>
          </a:xfrm>
        </p:grpSpPr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9157844" y="1223869"/>
              <a:ext cx="172993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60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</a:t>
              </a:r>
              <a:r>
                <a:rPr lang="en-US" altLang="zh-CN" sz="60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5</a:t>
              </a: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9541097" y="2089894"/>
              <a:ext cx="96130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53555" y="1523295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简要病史与护理诊断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82323" y="3074421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护理目标与护理措施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71493" y="151602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心肌梗死病因及临床诊断</a:t>
            </a:r>
          </a:p>
        </p:txBody>
      </p:sp>
      <p:sp>
        <p:nvSpPr>
          <p:cNvPr id="25" name="矩形 24"/>
          <p:cNvSpPr/>
          <p:nvPr/>
        </p:nvSpPr>
        <p:spPr>
          <a:xfrm>
            <a:off x="7058676" y="307442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心肌梗死治疗要点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56552" y="153637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心肌梗死健康指导</a:t>
            </a:r>
          </a:p>
        </p:txBody>
      </p:sp>
      <p:sp>
        <p:nvSpPr>
          <p:cNvPr id="47" name="任意多边形 46"/>
          <p:cNvSpPr/>
          <p:nvPr/>
        </p:nvSpPr>
        <p:spPr>
          <a:xfrm>
            <a:off x="1" y="1777042"/>
            <a:ext cx="12171872" cy="606716"/>
          </a:xfrm>
          <a:custGeom>
            <a:avLst/>
            <a:gdLst>
              <a:gd name="connsiteX0" fmla="*/ 0 w 12102861"/>
              <a:gd name="connsiteY0" fmla="*/ 51758 h 606716"/>
              <a:gd name="connsiteX1" fmla="*/ 1923691 w 12102861"/>
              <a:gd name="connsiteY1" fmla="*/ 603849 h 606716"/>
              <a:gd name="connsiteX2" fmla="*/ 4054415 w 12102861"/>
              <a:gd name="connsiteY2" fmla="*/ 224286 h 606716"/>
              <a:gd name="connsiteX3" fmla="*/ 6047117 w 12102861"/>
              <a:gd name="connsiteY3" fmla="*/ 569343 h 606716"/>
              <a:gd name="connsiteX4" fmla="*/ 7841412 w 12102861"/>
              <a:gd name="connsiteY4" fmla="*/ 241539 h 606716"/>
              <a:gd name="connsiteX5" fmla="*/ 9713344 w 12102861"/>
              <a:gd name="connsiteY5" fmla="*/ 603849 h 606716"/>
              <a:gd name="connsiteX6" fmla="*/ 12102861 w 12102861"/>
              <a:gd name="connsiteY6" fmla="*/ 0 h 60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2861" h="606716">
                <a:moveTo>
                  <a:pt x="0" y="51758"/>
                </a:moveTo>
                <a:cubicBezTo>
                  <a:pt x="623977" y="313426"/>
                  <a:pt x="1247955" y="575094"/>
                  <a:pt x="1923691" y="603849"/>
                </a:cubicBezTo>
                <a:cubicBezTo>
                  <a:pt x="2599427" y="632604"/>
                  <a:pt x="3367177" y="230037"/>
                  <a:pt x="4054415" y="224286"/>
                </a:cubicBezTo>
                <a:cubicBezTo>
                  <a:pt x="4741653" y="218535"/>
                  <a:pt x="5415951" y="566468"/>
                  <a:pt x="6047117" y="569343"/>
                </a:cubicBezTo>
                <a:cubicBezTo>
                  <a:pt x="6678283" y="572218"/>
                  <a:pt x="7230374" y="235788"/>
                  <a:pt x="7841412" y="241539"/>
                </a:cubicBezTo>
                <a:cubicBezTo>
                  <a:pt x="8452450" y="247290"/>
                  <a:pt x="9003103" y="644105"/>
                  <a:pt x="9713344" y="603849"/>
                </a:cubicBezTo>
                <a:cubicBezTo>
                  <a:pt x="10423585" y="563593"/>
                  <a:pt x="12102861" y="0"/>
                  <a:pt x="12102861" y="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临床表现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127185" y="1932322"/>
            <a:ext cx="2023204" cy="1451811"/>
            <a:chOff x="1827525" y="1765841"/>
            <a:chExt cx="2023204" cy="1451811"/>
          </a:xfrm>
        </p:grpSpPr>
        <p:grpSp>
          <p:nvGrpSpPr>
            <p:cNvPr id="3" name="组合 2"/>
            <p:cNvGrpSpPr/>
            <p:nvPr/>
          </p:nvGrpSpPr>
          <p:grpSpPr>
            <a:xfrm>
              <a:off x="1827525" y="1765841"/>
              <a:ext cx="2023204" cy="1451811"/>
              <a:chOff x="2051812" y="3189200"/>
              <a:chExt cx="2023204" cy="1308562"/>
            </a:xfrm>
          </p:grpSpPr>
          <p:sp>
            <p:nvSpPr>
              <p:cNvPr id="28" name="Rectangular Callout 7"/>
              <p:cNvSpPr/>
              <p:nvPr/>
            </p:nvSpPr>
            <p:spPr>
              <a:xfrm>
                <a:off x="2051812" y="3189200"/>
                <a:ext cx="2023204" cy="1308562"/>
              </a:xfrm>
              <a:prstGeom prst="wedgeRectCallout">
                <a:avLst>
                  <a:gd name="adj1" fmla="val 32482"/>
                  <a:gd name="adj2" fmla="val 73528"/>
                </a:avLst>
              </a:prstGeom>
              <a:solidFill>
                <a:srgbClr val="2B52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2398144" y="3302385"/>
                <a:ext cx="1330541" cy="821959"/>
              </a:xfrm>
              <a:custGeom>
                <a:avLst/>
                <a:gdLst/>
                <a:ahLst/>
                <a:cxnLst>
                  <a:cxn ang="0">
                    <a:pos x="153" y="248"/>
                  </a:cxn>
                  <a:cxn ang="0">
                    <a:pos x="153" y="248"/>
                  </a:cxn>
                  <a:cxn ang="0">
                    <a:pos x="148" y="244"/>
                  </a:cxn>
                  <a:cxn ang="0">
                    <a:pos x="139" y="61"/>
                  </a:cxn>
                  <a:cxn ang="0">
                    <a:pos x="130" y="146"/>
                  </a:cxn>
                  <a:cxn ang="0">
                    <a:pos x="125" y="150"/>
                  </a:cxn>
                  <a:cxn ang="0">
                    <a:pos x="4" y="150"/>
                  </a:cxn>
                  <a:cxn ang="0">
                    <a:pos x="0" y="145"/>
                  </a:cxn>
                  <a:cxn ang="0">
                    <a:pos x="4" y="141"/>
                  </a:cxn>
                  <a:cxn ang="0">
                    <a:pos x="121" y="141"/>
                  </a:cxn>
                  <a:cxn ang="0">
                    <a:pos x="136" y="4"/>
                  </a:cxn>
                  <a:cxn ang="0">
                    <a:pos x="141" y="0"/>
                  </a:cxn>
                  <a:cxn ang="0">
                    <a:pos x="145" y="5"/>
                  </a:cxn>
                  <a:cxn ang="0">
                    <a:pos x="155" y="198"/>
                  </a:cxn>
                  <a:cxn ang="0">
                    <a:pos x="168" y="114"/>
                  </a:cxn>
                  <a:cxn ang="0">
                    <a:pos x="172" y="110"/>
                  </a:cxn>
                  <a:cxn ang="0">
                    <a:pos x="176" y="113"/>
                  </a:cxn>
                  <a:cxn ang="0">
                    <a:pos x="188" y="160"/>
                  </a:cxn>
                  <a:cxn ang="0">
                    <a:pos x="200" y="48"/>
                  </a:cxn>
                  <a:cxn ang="0">
                    <a:pos x="204" y="44"/>
                  </a:cxn>
                  <a:cxn ang="0">
                    <a:pos x="209" y="47"/>
                  </a:cxn>
                  <a:cxn ang="0">
                    <a:pos x="225" y="155"/>
                  </a:cxn>
                  <a:cxn ang="0">
                    <a:pos x="241" y="95"/>
                  </a:cxn>
                  <a:cxn ang="0">
                    <a:pos x="246" y="91"/>
                  </a:cxn>
                  <a:cxn ang="0">
                    <a:pos x="250" y="95"/>
                  </a:cxn>
                  <a:cxn ang="0">
                    <a:pos x="255" y="153"/>
                  </a:cxn>
                  <a:cxn ang="0">
                    <a:pos x="263" y="77"/>
                  </a:cxn>
                  <a:cxn ang="0">
                    <a:pos x="267" y="73"/>
                  </a:cxn>
                  <a:cxn ang="0">
                    <a:pos x="272" y="77"/>
                  </a:cxn>
                  <a:cxn ang="0">
                    <a:pos x="285" y="145"/>
                  </a:cxn>
                  <a:cxn ang="0">
                    <a:pos x="397" y="145"/>
                  </a:cxn>
                  <a:cxn ang="0">
                    <a:pos x="402" y="149"/>
                  </a:cxn>
                  <a:cxn ang="0">
                    <a:pos x="397" y="154"/>
                  </a:cxn>
                  <a:cxn ang="0">
                    <a:pos x="282" y="154"/>
                  </a:cxn>
                  <a:cxn ang="0">
                    <a:pos x="277" y="150"/>
                  </a:cxn>
                  <a:cxn ang="0">
                    <a:pos x="269" y="107"/>
                  </a:cxn>
                  <a:cxn ang="0">
                    <a:pos x="259" y="198"/>
                  </a:cxn>
                  <a:cxn ang="0">
                    <a:pos x="254" y="202"/>
                  </a:cxn>
                  <a:cxn ang="0">
                    <a:pos x="254" y="202"/>
                  </a:cxn>
                  <a:cxn ang="0">
                    <a:pos x="250" y="198"/>
                  </a:cxn>
                  <a:cxn ang="0">
                    <a:pos x="243" y="122"/>
                  </a:cxn>
                  <a:cxn ang="0">
                    <a:pos x="228" y="179"/>
                  </a:cxn>
                  <a:cxn ang="0">
                    <a:pos x="224" y="182"/>
                  </a:cxn>
                  <a:cxn ang="0">
                    <a:pos x="219" y="178"/>
                  </a:cxn>
                  <a:cxn ang="0">
                    <a:pos x="205" y="84"/>
                  </a:cxn>
                  <a:cxn ang="0">
                    <a:pos x="194" y="187"/>
                  </a:cxn>
                  <a:cxn ang="0">
                    <a:pos x="190" y="191"/>
                  </a:cxn>
                  <a:cxn ang="0">
                    <a:pos x="185" y="187"/>
                  </a:cxn>
                  <a:cxn ang="0">
                    <a:pos x="173" y="137"/>
                  </a:cxn>
                  <a:cxn ang="0">
                    <a:pos x="157" y="244"/>
                  </a:cxn>
                  <a:cxn ang="0">
                    <a:pos x="153" y="248"/>
                  </a:cxn>
                </a:cxnLst>
                <a:rect l="0" t="0" r="r" b="b"/>
                <a:pathLst>
                  <a:path w="402" h="248">
                    <a:moveTo>
                      <a:pt x="153" y="248"/>
                    </a:moveTo>
                    <a:cubicBezTo>
                      <a:pt x="153" y="248"/>
                      <a:pt x="153" y="248"/>
                      <a:pt x="153" y="248"/>
                    </a:cubicBezTo>
                    <a:cubicBezTo>
                      <a:pt x="150" y="248"/>
                      <a:pt x="149" y="246"/>
                      <a:pt x="148" y="244"/>
                    </a:cubicBezTo>
                    <a:cubicBezTo>
                      <a:pt x="139" y="61"/>
                      <a:pt x="139" y="61"/>
                      <a:pt x="139" y="61"/>
                    </a:cubicBezTo>
                    <a:cubicBezTo>
                      <a:pt x="130" y="146"/>
                      <a:pt x="130" y="146"/>
                      <a:pt x="130" y="146"/>
                    </a:cubicBezTo>
                    <a:cubicBezTo>
                      <a:pt x="130" y="148"/>
                      <a:pt x="128" y="150"/>
                      <a:pt x="125" y="150"/>
                    </a:cubicBezTo>
                    <a:cubicBezTo>
                      <a:pt x="4" y="150"/>
                      <a:pt x="4" y="150"/>
                      <a:pt x="4" y="150"/>
                    </a:cubicBezTo>
                    <a:cubicBezTo>
                      <a:pt x="2" y="150"/>
                      <a:pt x="0" y="148"/>
                      <a:pt x="0" y="145"/>
                    </a:cubicBezTo>
                    <a:cubicBezTo>
                      <a:pt x="0" y="143"/>
                      <a:pt x="2" y="141"/>
                      <a:pt x="4" y="141"/>
                    </a:cubicBezTo>
                    <a:cubicBezTo>
                      <a:pt x="121" y="141"/>
                      <a:pt x="121" y="141"/>
                      <a:pt x="121" y="141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7" y="2"/>
                      <a:pt x="139" y="0"/>
                      <a:pt x="141" y="0"/>
                    </a:cubicBezTo>
                    <a:cubicBezTo>
                      <a:pt x="143" y="1"/>
                      <a:pt x="145" y="2"/>
                      <a:pt x="145" y="5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1"/>
                      <a:pt x="170" y="110"/>
                      <a:pt x="172" y="110"/>
                    </a:cubicBezTo>
                    <a:cubicBezTo>
                      <a:pt x="174" y="110"/>
                      <a:pt x="176" y="111"/>
                      <a:pt x="176" y="113"/>
                    </a:cubicBezTo>
                    <a:cubicBezTo>
                      <a:pt x="188" y="160"/>
                      <a:pt x="188" y="160"/>
                      <a:pt x="188" y="160"/>
                    </a:cubicBezTo>
                    <a:cubicBezTo>
                      <a:pt x="200" y="48"/>
                      <a:pt x="200" y="48"/>
                      <a:pt x="200" y="48"/>
                    </a:cubicBezTo>
                    <a:cubicBezTo>
                      <a:pt x="200" y="45"/>
                      <a:pt x="202" y="44"/>
                      <a:pt x="204" y="44"/>
                    </a:cubicBezTo>
                    <a:cubicBezTo>
                      <a:pt x="206" y="44"/>
                      <a:pt x="208" y="45"/>
                      <a:pt x="209" y="4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41" y="95"/>
                      <a:pt x="241" y="95"/>
                      <a:pt x="241" y="95"/>
                    </a:cubicBezTo>
                    <a:cubicBezTo>
                      <a:pt x="241" y="93"/>
                      <a:pt x="243" y="91"/>
                      <a:pt x="246" y="91"/>
                    </a:cubicBezTo>
                    <a:cubicBezTo>
                      <a:pt x="248" y="91"/>
                      <a:pt x="249" y="93"/>
                      <a:pt x="250" y="95"/>
                    </a:cubicBezTo>
                    <a:cubicBezTo>
                      <a:pt x="255" y="153"/>
                      <a:pt x="255" y="153"/>
                      <a:pt x="255" y="153"/>
                    </a:cubicBezTo>
                    <a:cubicBezTo>
                      <a:pt x="263" y="77"/>
                      <a:pt x="263" y="77"/>
                      <a:pt x="263" y="77"/>
                    </a:cubicBezTo>
                    <a:cubicBezTo>
                      <a:pt x="263" y="75"/>
                      <a:pt x="265" y="73"/>
                      <a:pt x="267" y="73"/>
                    </a:cubicBezTo>
                    <a:cubicBezTo>
                      <a:pt x="270" y="73"/>
                      <a:pt x="271" y="75"/>
                      <a:pt x="272" y="77"/>
                    </a:cubicBezTo>
                    <a:cubicBezTo>
                      <a:pt x="285" y="145"/>
                      <a:pt x="285" y="145"/>
                      <a:pt x="285" y="145"/>
                    </a:cubicBezTo>
                    <a:cubicBezTo>
                      <a:pt x="397" y="145"/>
                      <a:pt x="397" y="145"/>
                      <a:pt x="397" y="145"/>
                    </a:cubicBezTo>
                    <a:cubicBezTo>
                      <a:pt x="400" y="145"/>
                      <a:pt x="402" y="147"/>
                      <a:pt x="402" y="149"/>
                    </a:cubicBezTo>
                    <a:cubicBezTo>
                      <a:pt x="402" y="152"/>
                      <a:pt x="400" y="154"/>
                      <a:pt x="397" y="154"/>
                    </a:cubicBezTo>
                    <a:cubicBezTo>
                      <a:pt x="282" y="154"/>
                      <a:pt x="282" y="154"/>
                      <a:pt x="282" y="154"/>
                    </a:cubicBezTo>
                    <a:cubicBezTo>
                      <a:pt x="280" y="154"/>
                      <a:pt x="278" y="152"/>
                      <a:pt x="277" y="150"/>
                    </a:cubicBezTo>
                    <a:cubicBezTo>
                      <a:pt x="269" y="107"/>
                      <a:pt x="269" y="107"/>
                      <a:pt x="269" y="107"/>
                    </a:cubicBezTo>
                    <a:cubicBezTo>
                      <a:pt x="259" y="198"/>
                      <a:pt x="259" y="198"/>
                      <a:pt x="259" y="198"/>
                    </a:cubicBezTo>
                    <a:cubicBezTo>
                      <a:pt x="258" y="201"/>
                      <a:pt x="257" y="202"/>
                      <a:pt x="254" y="202"/>
                    </a:cubicBezTo>
                    <a:cubicBezTo>
                      <a:pt x="254" y="202"/>
                      <a:pt x="254" y="202"/>
                      <a:pt x="254" y="202"/>
                    </a:cubicBezTo>
                    <a:cubicBezTo>
                      <a:pt x="252" y="202"/>
                      <a:pt x="250" y="201"/>
                      <a:pt x="250" y="198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28" y="179"/>
                      <a:pt x="228" y="179"/>
                      <a:pt x="228" y="179"/>
                    </a:cubicBezTo>
                    <a:cubicBezTo>
                      <a:pt x="228" y="181"/>
                      <a:pt x="226" y="182"/>
                      <a:pt x="224" y="182"/>
                    </a:cubicBezTo>
                    <a:cubicBezTo>
                      <a:pt x="221" y="182"/>
                      <a:pt x="220" y="180"/>
                      <a:pt x="219" y="178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194" y="187"/>
                      <a:pt x="194" y="187"/>
                      <a:pt x="194" y="187"/>
                    </a:cubicBezTo>
                    <a:cubicBezTo>
                      <a:pt x="194" y="189"/>
                      <a:pt x="192" y="191"/>
                      <a:pt x="190" y="191"/>
                    </a:cubicBezTo>
                    <a:cubicBezTo>
                      <a:pt x="188" y="191"/>
                      <a:pt x="186" y="190"/>
                      <a:pt x="185" y="187"/>
                    </a:cubicBezTo>
                    <a:cubicBezTo>
                      <a:pt x="173" y="137"/>
                      <a:pt x="173" y="137"/>
                      <a:pt x="173" y="137"/>
                    </a:cubicBezTo>
                    <a:cubicBezTo>
                      <a:pt x="157" y="244"/>
                      <a:pt x="157" y="244"/>
                      <a:pt x="157" y="244"/>
                    </a:cubicBezTo>
                    <a:cubicBezTo>
                      <a:pt x="157" y="246"/>
                      <a:pt x="155" y="248"/>
                      <a:pt x="153" y="24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2257560" y="2784774"/>
              <a:ext cx="1163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心律失常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897148" y="3805560"/>
            <a:ext cx="48998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以室性心律失常最常见，室性期前收缩最普遍，室扑/室颤最致命。心肌梗死后在24小时内发生心律失常最多见和最为严重，是早期死亡的主要原因。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前壁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心肌梗死易发生室性心律失常，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下壁心肌梗死常出现窦性心动过缓</a:t>
            </a:r>
            <a:r>
              <a:rPr lang="zh-CN" altLang="en-US" sz="2000" dirty="0" err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房室传导阻滞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36" name="Picture 6" descr="三度AV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0764" y="465827"/>
            <a:ext cx="7080225" cy="291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7" descr="窦性心动过缓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1746" y="3631774"/>
            <a:ext cx="5423157" cy="243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临床表现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5585598" y="1934464"/>
            <a:ext cx="859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99"/>
              </a:buClr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先兆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57665" y="1703631"/>
            <a:ext cx="5262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3399"/>
              </a:buClr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多数病人发病前数天有乏力、胸部不适，活动时心急、烦躁、心绞痛等前驱症状，以新发生心绞痛或原有心绞痛加重最为突出。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585598" y="3671361"/>
            <a:ext cx="963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99"/>
              </a:buClr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疼痛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57665" y="3370564"/>
            <a:ext cx="5262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3399"/>
              </a:buClr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是最先出现的症状，疼痛部位和性质与心绞痛相同，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但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程度更剧烈，多有大汗，烦躁不安，恐惧及濒死感 ，持续时间可达数小时或数天，</a:t>
            </a:r>
            <a:r>
              <a:rPr lang="en-US" altLang="zh-CN" dirty="0" err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休息或含用硝酸甘油多不缓解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少数病人无疼痛，一开始即表现为休克或急性心力衰竭。</a:t>
            </a:r>
          </a:p>
        </p:txBody>
      </p:sp>
      <p:pic>
        <p:nvPicPr>
          <p:cNvPr id="1026" name="Picture 2" descr="https://timgsa.baidu.com/timg?image&amp;quality=80&amp;size=b9999_10000&amp;sec=1529601393825&amp;di=d2c70e2019d560d8a041ca79fd251b43&amp;imgtype=jpg&amp;src=http%3A%2F%2Fimg0.imgtn.bdimg.com%2Fit%2Fu%3D2656517645%2C3846895300%26fm%3D214%26gp%3D0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949441" y="1241074"/>
            <a:ext cx="4246534" cy="46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499334" y="1960342"/>
            <a:ext cx="86264" cy="414068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77768" y="3695160"/>
            <a:ext cx="64698" cy="414068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临床表现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749596" y="1582285"/>
            <a:ext cx="2055094" cy="461665"/>
            <a:chOff x="5195975" y="2613716"/>
            <a:chExt cx="1378794" cy="461665"/>
          </a:xfrm>
        </p:grpSpPr>
        <p:sp>
          <p:nvSpPr>
            <p:cNvPr id="2" name="矩形 1"/>
            <p:cNvSpPr/>
            <p:nvPr/>
          </p:nvSpPr>
          <p:spPr>
            <a:xfrm>
              <a:off x="5282239" y="2613716"/>
              <a:ext cx="1292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3399"/>
                </a:buClr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全身症状</a:t>
              </a:r>
              <a:endPara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95975" y="2661249"/>
              <a:ext cx="86264" cy="414068"/>
            </a:xfrm>
            <a:prstGeom prst="rect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56814" y="4067659"/>
            <a:ext cx="2317458" cy="461665"/>
            <a:chOff x="5195975" y="3856285"/>
            <a:chExt cx="1554818" cy="461665"/>
          </a:xfrm>
        </p:grpSpPr>
        <p:sp>
          <p:nvSpPr>
            <p:cNvPr id="12" name="矩形 11"/>
            <p:cNvSpPr/>
            <p:nvPr/>
          </p:nvSpPr>
          <p:spPr>
            <a:xfrm>
              <a:off x="5282239" y="3856285"/>
              <a:ext cx="1468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3399"/>
                </a:buClr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心力衰竭</a:t>
              </a:r>
              <a:endPara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195975" y="3901545"/>
              <a:ext cx="64698" cy="414068"/>
            </a:xfrm>
            <a:prstGeom prst="rect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10786" y="1163698"/>
            <a:ext cx="2495986" cy="4579394"/>
            <a:chOff x="1811454" y="2073853"/>
            <a:chExt cx="1675774" cy="3074548"/>
          </a:xfrm>
        </p:grpSpPr>
        <p:grpSp>
          <p:nvGrpSpPr>
            <p:cNvPr id="14" name="Group 95"/>
            <p:cNvGrpSpPr/>
            <p:nvPr/>
          </p:nvGrpSpPr>
          <p:grpSpPr>
            <a:xfrm>
              <a:off x="1811454" y="2131460"/>
              <a:ext cx="1057635" cy="3000130"/>
              <a:chOff x="4839326" y="1246789"/>
              <a:chExt cx="1057635" cy="3000130"/>
            </a:xfrm>
            <a:solidFill>
              <a:srgbClr val="FFFFFF">
                <a:lumMod val="75000"/>
              </a:srgbClr>
            </a:solidFill>
          </p:grpSpPr>
          <p:sp>
            <p:nvSpPr>
              <p:cNvPr id="16" name="Freeform 25"/>
              <p:cNvSpPr/>
              <p:nvPr/>
            </p:nvSpPr>
            <p:spPr bwMode="auto">
              <a:xfrm>
                <a:off x="5364642" y="1246789"/>
                <a:ext cx="532319" cy="3000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1"/>
                  </a:cxn>
                  <a:cxn ang="0">
                    <a:pos x="12" y="395"/>
                  </a:cxn>
                  <a:cxn ang="0">
                    <a:pos x="33" y="470"/>
                  </a:cxn>
                  <a:cxn ang="0">
                    <a:pos x="41" y="505"/>
                  </a:cxn>
                  <a:cxn ang="0">
                    <a:pos x="55" y="577"/>
                  </a:cxn>
                  <a:cxn ang="0">
                    <a:pos x="54" y="619"/>
                  </a:cxn>
                  <a:cxn ang="0">
                    <a:pos x="67" y="628"/>
                  </a:cxn>
                  <a:cxn ang="0">
                    <a:pos x="90" y="621"/>
                  </a:cxn>
                  <a:cxn ang="0">
                    <a:pos x="76" y="604"/>
                  </a:cxn>
                  <a:cxn ang="0">
                    <a:pos x="79" y="548"/>
                  </a:cxn>
                  <a:cxn ang="0">
                    <a:pos x="66" y="469"/>
                  </a:cxn>
                  <a:cxn ang="0">
                    <a:pos x="63" y="441"/>
                  </a:cxn>
                  <a:cxn ang="0">
                    <a:pos x="62" y="405"/>
                  </a:cxn>
                  <a:cxn ang="0">
                    <a:pos x="61" y="315"/>
                  </a:cxn>
                  <a:cxn ang="0">
                    <a:pos x="48" y="226"/>
                  </a:cxn>
                  <a:cxn ang="0">
                    <a:pos x="60" y="191"/>
                  </a:cxn>
                  <a:cxn ang="0">
                    <a:pos x="67" y="222"/>
                  </a:cxn>
                  <a:cxn ang="0">
                    <a:pos x="85" y="293"/>
                  </a:cxn>
                  <a:cxn ang="0">
                    <a:pos x="87" y="325"/>
                  </a:cxn>
                  <a:cxn ang="0">
                    <a:pos x="85" y="342"/>
                  </a:cxn>
                  <a:cxn ang="0">
                    <a:pos x="86" y="350"/>
                  </a:cxn>
                  <a:cxn ang="0">
                    <a:pos x="82" y="351"/>
                  </a:cxn>
                  <a:cxn ang="0">
                    <a:pos x="87" y="364"/>
                  </a:cxn>
                  <a:cxn ang="0">
                    <a:pos x="104" y="358"/>
                  </a:cxn>
                  <a:cxn ang="0">
                    <a:pos x="111" y="344"/>
                  </a:cxn>
                  <a:cxn ang="0">
                    <a:pos x="107" y="323"/>
                  </a:cxn>
                  <a:cxn ang="0">
                    <a:pos x="105" y="280"/>
                  </a:cxn>
                  <a:cxn ang="0">
                    <a:pos x="95" y="220"/>
                  </a:cxn>
                  <a:cxn ang="0">
                    <a:pos x="85" y="162"/>
                  </a:cxn>
                  <a:cxn ang="0">
                    <a:pos x="60" y="106"/>
                  </a:cxn>
                  <a:cxn ang="0">
                    <a:pos x="21" y="74"/>
                  </a:cxn>
                  <a:cxn ang="0">
                    <a:pos x="23" y="64"/>
                  </a:cxn>
                  <a:cxn ang="0">
                    <a:pos x="26" y="63"/>
                  </a:cxn>
                  <a:cxn ang="0">
                    <a:pos x="30" y="54"/>
                  </a:cxn>
                  <a:cxn ang="0">
                    <a:pos x="29" y="39"/>
                  </a:cxn>
                  <a:cxn ang="0">
                    <a:pos x="25" y="10"/>
                  </a:cxn>
                  <a:cxn ang="0">
                    <a:pos x="0" y="0"/>
                  </a:cxn>
                </a:cxnLst>
                <a:rect l="0" t="0" r="r" b="b"/>
                <a:pathLst>
                  <a:path w="112" h="629">
                    <a:moveTo>
                      <a:pt x="0" y="0"/>
                    </a:moveTo>
                    <a:cubicBezTo>
                      <a:pt x="0" y="341"/>
                      <a:pt x="0" y="341"/>
                      <a:pt x="0" y="341"/>
                    </a:cubicBezTo>
                    <a:cubicBezTo>
                      <a:pt x="0" y="341"/>
                      <a:pt x="3" y="374"/>
                      <a:pt x="12" y="395"/>
                    </a:cubicBezTo>
                    <a:cubicBezTo>
                      <a:pt x="20" y="416"/>
                      <a:pt x="25" y="459"/>
                      <a:pt x="33" y="470"/>
                    </a:cubicBezTo>
                    <a:cubicBezTo>
                      <a:pt x="42" y="481"/>
                      <a:pt x="40" y="490"/>
                      <a:pt x="41" y="505"/>
                    </a:cubicBezTo>
                    <a:cubicBezTo>
                      <a:pt x="42" y="520"/>
                      <a:pt x="55" y="557"/>
                      <a:pt x="55" y="577"/>
                    </a:cubicBezTo>
                    <a:cubicBezTo>
                      <a:pt x="56" y="597"/>
                      <a:pt x="53" y="612"/>
                      <a:pt x="54" y="619"/>
                    </a:cubicBezTo>
                    <a:cubicBezTo>
                      <a:pt x="54" y="627"/>
                      <a:pt x="55" y="629"/>
                      <a:pt x="67" y="628"/>
                    </a:cubicBezTo>
                    <a:cubicBezTo>
                      <a:pt x="78" y="626"/>
                      <a:pt x="92" y="627"/>
                      <a:pt x="90" y="621"/>
                    </a:cubicBezTo>
                    <a:cubicBezTo>
                      <a:pt x="88" y="616"/>
                      <a:pt x="76" y="617"/>
                      <a:pt x="76" y="604"/>
                    </a:cubicBezTo>
                    <a:cubicBezTo>
                      <a:pt x="75" y="591"/>
                      <a:pt x="75" y="585"/>
                      <a:pt x="79" y="548"/>
                    </a:cubicBezTo>
                    <a:cubicBezTo>
                      <a:pt x="82" y="511"/>
                      <a:pt x="78" y="483"/>
                      <a:pt x="66" y="469"/>
                    </a:cubicBezTo>
                    <a:cubicBezTo>
                      <a:pt x="66" y="469"/>
                      <a:pt x="68" y="453"/>
                      <a:pt x="63" y="441"/>
                    </a:cubicBezTo>
                    <a:cubicBezTo>
                      <a:pt x="58" y="429"/>
                      <a:pt x="61" y="424"/>
                      <a:pt x="62" y="405"/>
                    </a:cubicBezTo>
                    <a:cubicBezTo>
                      <a:pt x="62" y="387"/>
                      <a:pt x="67" y="352"/>
                      <a:pt x="61" y="315"/>
                    </a:cubicBezTo>
                    <a:cubicBezTo>
                      <a:pt x="56" y="277"/>
                      <a:pt x="43" y="243"/>
                      <a:pt x="48" y="226"/>
                    </a:cubicBezTo>
                    <a:cubicBezTo>
                      <a:pt x="54" y="209"/>
                      <a:pt x="60" y="191"/>
                      <a:pt x="60" y="191"/>
                    </a:cubicBezTo>
                    <a:cubicBezTo>
                      <a:pt x="60" y="191"/>
                      <a:pt x="67" y="212"/>
                      <a:pt x="67" y="222"/>
                    </a:cubicBezTo>
                    <a:cubicBezTo>
                      <a:pt x="67" y="232"/>
                      <a:pt x="78" y="278"/>
                      <a:pt x="85" y="293"/>
                    </a:cubicBezTo>
                    <a:cubicBezTo>
                      <a:pt x="92" y="308"/>
                      <a:pt x="89" y="320"/>
                      <a:pt x="87" y="325"/>
                    </a:cubicBezTo>
                    <a:cubicBezTo>
                      <a:pt x="85" y="330"/>
                      <a:pt x="83" y="337"/>
                      <a:pt x="85" y="342"/>
                    </a:cubicBezTo>
                    <a:cubicBezTo>
                      <a:pt x="86" y="347"/>
                      <a:pt x="86" y="350"/>
                      <a:pt x="86" y="350"/>
                    </a:cubicBezTo>
                    <a:cubicBezTo>
                      <a:pt x="86" y="350"/>
                      <a:pt x="84" y="348"/>
                      <a:pt x="82" y="351"/>
                    </a:cubicBezTo>
                    <a:cubicBezTo>
                      <a:pt x="81" y="353"/>
                      <a:pt x="82" y="360"/>
                      <a:pt x="87" y="364"/>
                    </a:cubicBezTo>
                    <a:cubicBezTo>
                      <a:pt x="93" y="368"/>
                      <a:pt x="98" y="365"/>
                      <a:pt x="104" y="358"/>
                    </a:cubicBezTo>
                    <a:cubicBezTo>
                      <a:pt x="109" y="352"/>
                      <a:pt x="112" y="351"/>
                      <a:pt x="111" y="344"/>
                    </a:cubicBezTo>
                    <a:cubicBezTo>
                      <a:pt x="110" y="337"/>
                      <a:pt x="108" y="329"/>
                      <a:pt x="107" y="323"/>
                    </a:cubicBezTo>
                    <a:cubicBezTo>
                      <a:pt x="107" y="317"/>
                      <a:pt x="106" y="297"/>
                      <a:pt x="105" y="280"/>
                    </a:cubicBezTo>
                    <a:cubicBezTo>
                      <a:pt x="104" y="263"/>
                      <a:pt x="101" y="238"/>
                      <a:pt x="95" y="220"/>
                    </a:cubicBezTo>
                    <a:cubicBezTo>
                      <a:pt x="88" y="201"/>
                      <a:pt x="83" y="176"/>
                      <a:pt x="85" y="162"/>
                    </a:cubicBezTo>
                    <a:cubicBezTo>
                      <a:pt x="86" y="148"/>
                      <a:pt x="87" y="112"/>
                      <a:pt x="60" y="106"/>
                    </a:cubicBezTo>
                    <a:cubicBezTo>
                      <a:pt x="34" y="100"/>
                      <a:pt x="21" y="91"/>
                      <a:pt x="21" y="74"/>
                    </a:cubicBezTo>
                    <a:cubicBezTo>
                      <a:pt x="21" y="74"/>
                      <a:pt x="21" y="68"/>
                      <a:pt x="23" y="64"/>
                    </a:cubicBezTo>
                    <a:cubicBezTo>
                      <a:pt x="23" y="64"/>
                      <a:pt x="24" y="65"/>
                      <a:pt x="26" y="63"/>
                    </a:cubicBezTo>
                    <a:cubicBezTo>
                      <a:pt x="27" y="62"/>
                      <a:pt x="27" y="57"/>
                      <a:pt x="30" y="54"/>
                    </a:cubicBezTo>
                    <a:cubicBezTo>
                      <a:pt x="33" y="50"/>
                      <a:pt x="35" y="41"/>
                      <a:pt x="29" y="39"/>
                    </a:cubicBezTo>
                    <a:cubicBezTo>
                      <a:pt x="29" y="39"/>
                      <a:pt x="32" y="19"/>
                      <a:pt x="25" y="10"/>
                    </a:cubicBezTo>
                    <a:cubicBezTo>
                      <a:pt x="18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6"/>
              <p:cNvSpPr/>
              <p:nvPr/>
            </p:nvSpPr>
            <p:spPr bwMode="auto">
              <a:xfrm>
                <a:off x="4839326" y="1246789"/>
                <a:ext cx="534654" cy="300013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2" y="341"/>
                  </a:cxn>
                  <a:cxn ang="0">
                    <a:pos x="100" y="395"/>
                  </a:cxn>
                  <a:cxn ang="0">
                    <a:pos x="78" y="470"/>
                  </a:cxn>
                  <a:cxn ang="0">
                    <a:pos x="71" y="505"/>
                  </a:cxn>
                  <a:cxn ang="0">
                    <a:pos x="56" y="577"/>
                  </a:cxn>
                  <a:cxn ang="0">
                    <a:pos x="58" y="619"/>
                  </a:cxn>
                  <a:cxn ang="0">
                    <a:pos x="45" y="628"/>
                  </a:cxn>
                  <a:cxn ang="0">
                    <a:pos x="22" y="621"/>
                  </a:cxn>
                  <a:cxn ang="0">
                    <a:pos x="36" y="604"/>
                  </a:cxn>
                  <a:cxn ang="0">
                    <a:pos x="33" y="548"/>
                  </a:cxn>
                  <a:cxn ang="0">
                    <a:pos x="45" y="469"/>
                  </a:cxn>
                  <a:cxn ang="0">
                    <a:pos x="49" y="441"/>
                  </a:cxn>
                  <a:cxn ang="0">
                    <a:pos x="50" y="405"/>
                  </a:cxn>
                  <a:cxn ang="0">
                    <a:pos x="50" y="315"/>
                  </a:cxn>
                  <a:cxn ang="0">
                    <a:pos x="63" y="226"/>
                  </a:cxn>
                  <a:cxn ang="0">
                    <a:pos x="52" y="191"/>
                  </a:cxn>
                  <a:cxn ang="0">
                    <a:pos x="45" y="222"/>
                  </a:cxn>
                  <a:cxn ang="0">
                    <a:pos x="27" y="293"/>
                  </a:cxn>
                  <a:cxn ang="0">
                    <a:pos x="24" y="325"/>
                  </a:cxn>
                  <a:cxn ang="0">
                    <a:pos x="27" y="342"/>
                  </a:cxn>
                  <a:cxn ang="0">
                    <a:pos x="26" y="350"/>
                  </a:cxn>
                  <a:cxn ang="0">
                    <a:pos x="29" y="351"/>
                  </a:cxn>
                  <a:cxn ang="0">
                    <a:pos x="24" y="364"/>
                  </a:cxn>
                  <a:cxn ang="0">
                    <a:pos x="8" y="358"/>
                  </a:cxn>
                  <a:cxn ang="0">
                    <a:pos x="1" y="344"/>
                  </a:cxn>
                  <a:cxn ang="0">
                    <a:pos x="4" y="323"/>
                  </a:cxn>
                  <a:cxn ang="0">
                    <a:pos x="7" y="280"/>
                  </a:cxn>
                  <a:cxn ang="0">
                    <a:pos x="17" y="220"/>
                  </a:cxn>
                  <a:cxn ang="0">
                    <a:pos x="27" y="162"/>
                  </a:cxn>
                  <a:cxn ang="0">
                    <a:pos x="51" y="106"/>
                  </a:cxn>
                  <a:cxn ang="0">
                    <a:pos x="91" y="74"/>
                  </a:cxn>
                  <a:cxn ang="0">
                    <a:pos x="89" y="64"/>
                  </a:cxn>
                  <a:cxn ang="0">
                    <a:pos x="86" y="63"/>
                  </a:cxn>
                  <a:cxn ang="0">
                    <a:pos x="81" y="54"/>
                  </a:cxn>
                  <a:cxn ang="0">
                    <a:pos x="83" y="39"/>
                  </a:cxn>
                  <a:cxn ang="0">
                    <a:pos x="87" y="10"/>
                  </a:cxn>
                  <a:cxn ang="0">
                    <a:pos x="112" y="0"/>
                  </a:cxn>
                </a:cxnLst>
                <a:rect l="0" t="0" r="r" b="b"/>
                <a:pathLst>
                  <a:path w="112" h="629">
                    <a:moveTo>
                      <a:pt x="112" y="0"/>
                    </a:moveTo>
                    <a:cubicBezTo>
                      <a:pt x="112" y="341"/>
                      <a:pt x="112" y="341"/>
                      <a:pt x="112" y="341"/>
                    </a:cubicBezTo>
                    <a:cubicBezTo>
                      <a:pt x="112" y="341"/>
                      <a:pt x="109" y="374"/>
                      <a:pt x="100" y="395"/>
                    </a:cubicBezTo>
                    <a:cubicBezTo>
                      <a:pt x="91" y="416"/>
                      <a:pt x="87" y="459"/>
                      <a:pt x="78" y="470"/>
                    </a:cubicBezTo>
                    <a:cubicBezTo>
                      <a:pt x="70" y="481"/>
                      <a:pt x="72" y="490"/>
                      <a:pt x="71" y="505"/>
                    </a:cubicBezTo>
                    <a:cubicBezTo>
                      <a:pt x="70" y="520"/>
                      <a:pt x="57" y="557"/>
                      <a:pt x="56" y="577"/>
                    </a:cubicBezTo>
                    <a:cubicBezTo>
                      <a:pt x="56" y="597"/>
                      <a:pt x="58" y="612"/>
                      <a:pt x="58" y="619"/>
                    </a:cubicBezTo>
                    <a:cubicBezTo>
                      <a:pt x="58" y="627"/>
                      <a:pt x="56" y="629"/>
                      <a:pt x="45" y="628"/>
                    </a:cubicBezTo>
                    <a:cubicBezTo>
                      <a:pt x="33" y="626"/>
                      <a:pt x="19" y="627"/>
                      <a:pt x="22" y="621"/>
                    </a:cubicBezTo>
                    <a:cubicBezTo>
                      <a:pt x="24" y="616"/>
                      <a:pt x="35" y="617"/>
                      <a:pt x="36" y="604"/>
                    </a:cubicBezTo>
                    <a:cubicBezTo>
                      <a:pt x="37" y="591"/>
                      <a:pt x="36" y="585"/>
                      <a:pt x="33" y="548"/>
                    </a:cubicBezTo>
                    <a:cubicBezTo>
                      <a:pt x="30" y="511"/>
                      <a:pt x="34" y="483"/>
                      <a:pt x="45" y="469"/>
                    </a:cubicBezTo>
                    <a:cubicBezTo>
                      <a:pt x="45" y="469"/>
                      <a:pt x="44" y="453"/>
                      <a:pt x="49" y="441"/>
                    </a:cubicBezTo>
                    <a:cubicBezTo>
                      <a:pt x="54" y="429"/>
                      <a:pt x="51" y="424"/>
                      <a:pt x="50" y="405"/>
                    </a:cubicBezTo>
                    <a:cubicBezTo>
                      <a:pt x="49" y="387"/>
                      <a:pt x="45" y="352"/>
                      <a:pt x="50" y="315"/>
                    </a:cubicBezTo>
                    <a:cubicBezTo>
                      <a:pt x="56" y="277"/>
                      <a:pt x="69" y="243"/>
                      <a:pt x="63" y="226"/>
                    </a:cubicBezTo>
                    <a:cubicBezTo>
                      <a:pt x="58" y="209"/>
                      <a:pt x="52" y="191"/>
                      <a:pt x="52" y="191"/>
                    </a:cubicBezTo>
                    <a:cubicBezTo>
                      <a:pt x="52" y="191"/>
                      <a:pt x="44" y="212"/>
                      <a:pt x="45" y="222"/>
                    </a:cubicBezTo>
                    <a:cubicBezTo>
                      <a:pt x="45" y="232"/>
                      <a:pt x="34" y="278"/>
                      <a:pt x="27" y="293"/>
                    </a:cubicBezTo>
                    <a:cubicBezTo>
                      <a:pt x="19" y="308"/>
                      <a:pt x="22" y="320"/>
                      <a:pt x="24" y="325"/>
                    </a:cubicBezTo>
                    <a:cubicBezTo>
                      <a:pt x="27" y="330"/>
                      <a:pt x="28" y="337"/>
                      <a:pt x="27" y="342"/>
                    </a:cubicBezTo>
                    <a:cubicBezTo>
                      <a:pt x="25" y="347"/>
                      <a:pt x="26" y="350"/>
                      <a:pt x="26" y="350"/>
                    </a:cubicBezTo>
                    <a:cubicBezTo>
                      <a:pt x="26" y="350"/>
                      <a:pt x="28" y="348"/>
                      <a:pt x="29" y="351"/>
                    </a:cubicBezTo>
                    <a:cubicBezTo>
                      <a:pt x="31" y="353"/>
                      <a:pt x="30" y="360"/>
                      <a:pt x="24" y="364"/>
                    </a:cubicBezTo>
                    <a:cubicBezTo>
                      <a:pt x="19" y="368"/>
                      <a:pt x="14" y="365"/>
                      <a:pt x="8" y="358"/>
                    </a:cubicBezTo>
                    <a:cubicBezTo>
                      <a:pt x="3" y="352"/>
                      <a:pt x="0" y="351"/>
                      <a:pt x="1" y="344"/>
                    </a:cubicBezTo>
                    <a:cubicBezTo>
                      <a:pt x="2" y="337"/>
                      <a:pt x="4" y="329"/>
                      <a:pt x="4" y="323"/>
                    </a:cubicBezTo>
                    <a:cubicBezTo>
                      <a:pt x="5" y="317"/>
                      <a:pt x="5" y="297"/>
                      <a:pt x="7" y="280"/>
                    </a:cubicBezTo>
                    <a:cubicBezTo>
                      <a:pt x="8" y="263"/>
                      <a:pt x="11" y="238"/>
                      <a:pt x="17" y="220"/>
                    </a:cubicBezTo>
                    <a:cubicBezTo>
                      <a:pt x="23" y="201"/>
                      <a:pt x="29" y="176"/>
                      <a:pt x="27" y="162"/>
                    </a:cubicBezTo>
                    <a:cubicBezTo>
                      <a:pt x="25" y="148"/>
                      <a:pt x="25" y="112"/>
                      <a:pt x="51" y="106"/>
                    </a:cubicBezTo>
                    <a:cubicBezTo>
                      <a:pt x="78" y="100"/>
                      <a:pt x="91" y="91"/>
                      <a:pt x="91" y="74"/>
                    </a:cubicBezTo>
                    <a:cubicBezTo>
                      <a:pt x="91" y="74"/>
                      <a:pt x="91" y="68"/>
                      <a:pt x="89" y="64"/>
                    </a:cubicBezTo>
                    <a:cubicBezTo>
                      <a:pt x="89" y="64"/>
                      <a:pt x="87" y="65"/>
                      <a:pt x="86" y="63"/>
                    </a:cubicBezTo>
                    <a:cubicBezTo>
                      <a:pt x="84" y="62"/>
                      <a:pt x="84" y="57"/>
                      <a:pt x="81" y="54"/>
                    </a:cubicBezTo>
                    <a:cubicBezTo>
                      <a:pt x="78" y="50"/>
                      <a:pt x="76" y="41"/>
                      <a:pt x="83" y="39"/>
                    </a:cubicBezTo>
                    <a:cubicBezTo>
                      <a:pt x="83" y="39"/>
                      <a:pt x="80" y="19"/>
                      <a:pt x="87" y="10"/>
                    </a:cubicBezTo>
                    <a:cubicBezTo>
                      <a:pt x="94" y="1"/>
                      <a:pt x="112" y="0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60"/>
            <p:cNvGrpSpPr>
              <a:grpSpLocks noChangeAspect="1"/>
            </p:cNvGrpSpPr>
            <p:nvPr/>
          </p:nvGrpSpPr>
          <p:grpSpPr>
            <a:xfrm>
              <a:off x="3051718" y="2073853"/>
              <a:ext cx="435510" cy="435510"/>
              <a:chOff x="2485261" y="1052590"/>
              <a:chExt cx="604874" cy="604874"/>
            </a:xfrm>
          </p:grpSpPr>
          <p:grpSp>
            <p:nvGrpSpPr>
              <p:cNvPr id="19" name="Group 61"/>
              <p:cNvGrpSpPr/>
              <p:nvPr/>
            </p:nvGrpSpPr>
            <p:grpSpPr>
              <a:xfrm>
                <a:off x="2573119" y="1163222"/>
                <a:ext cx="429158" cy="383610"/>
                <a:chOff x="654724" y="1637314"/>
                <a:chExt cx="1229523" cy="1099028"/>
              </a:xfrm>
              <a:solidFill>
                <a:srgbClr val="377790"/>
              </a:solidFill>
            </p:grpSpPr>
            <p:sp>
              <p:nvSpPr>
                <p:cNvPr id="22" name="Freeform 94"/>
                <p:cNvSpPr/>
                <p:nvPr/>
              </p:nvSpPr>
              <p:spPr bwMode="auto">
                <a:xfrm>
                  <a:off x="1022259" y="1825274"/>
                  <a:ext cx="452541" cy="328032"/>
                </a:xfrm>
                <a:custGeom>
                  <a:avLst/>
                  <a:gdLst/>
                  <a:ahLst/>
                  <a:cxnLst>
                    <a:cxn ang="0">
                      <a:pos x="241" y="389"/>
                    </a:cxn>
                    <a:cxn ang="0">
                      <a:pos x="410" y="422"/>
                    </a:cxn>
                    <a:cxn ang="0">
                      <a:pos x="517" y="385"/>
                    </a:cxn>
                    <a:cxn ang="0">
                      <a:pos x="626" y="183"/>
                    </a:cxn>
                    <a:cxn ang="0">
                      <a:pos x="473" y="18"/>
                    </a:cxn>
                    <a:cxn ang="0">
                      <a:pos x="305" y="99"/>
                    </a:cxn>
                    <a:cxn ang="0">
                      <a:pos x="286" y="112"/>
                    </a:cxn>
                    <a:cxn ang="0">
                      <a:pos x="265" y="102"/>
                    </a:cxn>
                    <a:cxn ang="0">
                      <a:pos x="115" y="81"/>
                    </a:cxn>
                    <a:cxn ang="0">
                      <a:pos x="0" y="197"/>
                    </a:cxn>
                    <a:cxn ang="0">
                      <a:pos x="15" y="207"/>
                    </a:cxn>
                    <a:cxn ang="0">
                      <a:pos x="144" y="456"/>
                    </a:cxn>
                    <a:cxn ang="0">
                      <a:pos x="241" y="389"/>
                    </a:cxn>
                  </a:cxnLst>
                  <a:rect l="0" t="0" r="r" b="b"/>
                  <a:pathLst>
                    <a:path w="630" h="456">
                      <a:moveTo>
                        <a:pt x="241" y="389"/>
                      </a:moveTo>
                      <a:cubicBezTo>
                        <a:pt x="322" y="372"/>
                        <a:pt x="383" y="404"/>
                        <a:pt x="410" y="422"/>
                      </a:cubicBezTo>
                      <a:cubicBezTo>
                        <a:pt x="430" y="411"/>
                        <a:pt x="469" y="392"/>
                        <a:pt x="517" y="385"/>
                      </a:cubicBezTo>
                      <a:cubicBezTo>
                        <a:pt x="518" y="326"/>
                        <a:pt x="543" y="229"/>
                        <a:pt x="626" y="183"/>
                      </a:cubicBezTo>
                      <a:cubicBezTo>
                        <a:pt x="630" y="140"/>
                        <a:pt x="596" y="38"/>
                        <a:pt x="473" y="18"/>
                      </a:cubicBezTo>
                      <a:cubicBezTo>
                        <a:pt x="360" y="0"/>
                        <a:pt x="308" y="95"/>
                        <a:pt x="305" y="99"/>
                      </a:cubicBezTo>
                      <a:cubicBezTo>
                        <a:pt x="302" y="106"/>
                        <a:pt x="294" y="111"/>
                        <a:pt x="286" y="112"/>
                      </a:cubicBezTo>
                      <a:cubicBezTo>
                        <a:pt x="278" y="112"/>
                        <a:pt x="270" y="109"/>
                        <a:pt x="265" y="102"/>
                      </a:cubicBezTo>
                      <a:cubicBezTo>
                        <a:pt x="263" y="100"/>
                        <a:pt x="226" y="54"/>
                        <a:pt x="115" y="81"/>
                      </a:cubicBezTo>
                      <a:cubicBezTo>
                        <a:pt x="23" y="102"/>
                        <a:pt x="4" y="172"/>
                        <a:pt x="0" y="197"/>
                      </a:cubicBezTo>
                      <a:cubicBezTo>
                        <a:pt x="5" y="200"/>
                        <a:pt x="10" y="203"/>
                        <a:pt x="15" y="207"/>
                      </a:cubicBezTo>
                      <a:cubicBezTo>
                        <a:pt x="108" y="274"/>
                        <a:pt x="136" y="382"/>
                        <a:pt x="144" y="456"/>
                      </a:cubicBezTo>
                      <a:cubicBezTo>
                        <a:pt x="163" y="426"/>
                        <a:pt x="194" y="398"/>
                        <a:pt x="241" y="38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2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37779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Freeform 95"/>
                <p:cNvSpPr/>
                <p:nvPr/>
              </p:nvSpPr>
              <p:spPr bwMode="auto">
                <a:xfrm>
                  <a:off x="654724" y="1637314"/>
                  <a:ext cx="1229523" cy="1099028"/>
                </a:xfrm>
                <a:custGeom>
                  <a:avLst/>
                  <a:gdLst/>
                  <a:ahLst/>
                  <a:cxnLst>
                    <a:cxn ang="0">
                      <a:pos x="1586" y="533"/>
                    </a:cxn>
                    <a:cxn ang="0">
                      <a:pos x="1180" y="215"/>
                    </a:cxn>
                    <a:cxn ang="0">
                      <a:pos x="327" y="309"/>
                    </a:cxn>
                    <a:cxn ang="0">
                      <a:pos x="446" y="934"/>
                    </a:cxn>
                    <a:cxn ang="0">
                      <a:pos x="498" y="508"/>
                    </a:cxn>
                    <a:cxn ang="0">
                      <a:pos x="264" y="643"/>
                    </a:cxn>
                    <a:cxn ang="0">
                      <a:pos x="415" y="697"/>
                    </a:cxn>
                    <a:cxn ang="0">
                      <a:pos x="434" y="741"/>
                    </a:cxn>
                    <a:cxn ang="0">
                      <a:pos x="219" y="660"/>
                    </a:cxn>
                    <a:cxn ang="0">
                      <a:pos x="466" y="438"/>
                    </a:cxn>
                    <a:cxn ang="0">
                      <a:pos x="790" y="314"/>
                    </a:cxn>
                    <a:cxn ang="0">
                      <a:pos x="1145" y="323"/>
                    </a:cxn>
                    <a:cxn ang="0">
                      <a:pos x="1449" y="496"/>
                    </a:cxn>
                    <a:cxn ang="0">
                      <a:pos x="1556" y="882"/>
                    </a:cxn>
                    <a:cxn ang="0">
                      <a:pos x="1272" y="974"/>
                    </a:cxn>
                    <a:cxn ang="0">
                      <a:pos x="807" y="1047"/>
                    </a:cxn>
                    <a:cxn ang="0">
                      <a:pos x="717" y="974"/>
                    </a:cxn>
                    <a:cxn ang="0">
                      <a:pos x="760" y="954"/>
                    </a:cxn>
                    <a:cxn ang="0">
                      <a:pos x="942" y="931"/>
                    </a:cxn>
                    <a:cxn ang="0">
                      <a:pos x="1454" y="953"/>
                    </a:cxn>
                    <a:cxn ang="0">
                      <a:pos x="1460" y="727"/>
                    </a:cxn>
                    <a:cxn ang="0">
                      <a:pos x="1415" y="530"/>
                    </a:cxn>
                    <a:cxn ang="0">
                      <a:pos x="1076" y="644"/>
                    </a:cxn>
                    <a:cxn ang="0">
                      <a:pos x="1264" y="785"/>
                    </a:cxn>
                    <a:cxn ang="0">
                      <a:pos x="934" y="733"/>
                    </a:cxn>
                    <a:cxn ang="0">
                      <a:pos x="762" y="698"/>
                    </a:cxn>
                    <a:cxn ang="0">
                      <a:pos x="649" y="831"/>
                    </a:cxn>
                    <a:cxn ang="0">
                      <a:pos x="467" y="1053"/>
                    </a:cxn>
                    <a:cxn ang="0">
                      <a:pos x="817" y="1278"/>
                    </a:cxn>
                    <a:cxn ang="0">
                      <a:pos x="1161" y="1148"/>
                    </a:cxn>
                    <a:cxn ang="0">
                      <a:pos x="1107" y="1079"/>
                    </a:cxn>
                    <a:cxn ang="0">
                      <a:pos x="1206" y="1132"/>
                    </a:cxn>
                    <a:cxn ang="0">
                      <a:pos x="1176" y="1277"/>
                    </a:cxn>
                    <a:cxn ang="0">
                      <a:pos x="837" y="1335"/>
                    </a:cxn>
                    <a:cxn ang="0">
                      <a:pos x="1340" y="1413"/>
                    </a:cxn>
                    <a:cxn ang="0">
                      <a:pos x="1704" y="806"/>
                    </a:cxn>
                  </a:cxnLst>
                  <a:rect l="0" t="0" r="r" b="b"/>
                  <a:pathLst>
                    <a:path w="1711" h="1531">
                      <a:moveTo>
                        <a:pt x="1704" y="806"/>
                      </a:moveTo>
                      <a:cubicBezTo>
                        <a:pt x="1698" y="609"/>
                        <a:pt x="1586" y="533"/>
                        <a:pt x="1586" y="533"/>
                      </a:cubicBezTo>
                      <a:cubicBezTo>
                        <a:pt x="1586" y="533"/>
                        <a:pt x="1573" y="438"/>
                        <a:pt x="1486" y="336"/>
                      </a:cubicBezTo>
                      <a:cubicBezTo>
                        <a:pt x="1352" y="188"/>
                        <a:pt x="1180" y="215"/>
                        <a:pt x="1180" y="215"/>
                      </a:cubicBezTo>
                      <a:cubicBezTo>
                        <a:pt x="959" y="0"/>
                        <a:pt x="732" y="165"/>
                        <a:pt x="732" y="165"/>
                      </a:cubicBezTo>
                      <a:cubicBezTo>
                        <a:pt x="417" y="62"/>
                        <a:pt x="327" y="309"/>
                        <a:pt x="327" y="309"/>
                      </a:cubicBezTo>
                      <a:cubicBezTo>
                        <a:pt x="147" y="328"/>
                        <a:pt x="0" y="540"/>
                        <a:pt x="132" y="766"/>
                      </a:cubicBezTo>
                      <a:cubicBezTo>
                        <a:pt x="233" y="940"/>
                        <a:pt x="382" y="942"/>
                        <a:pt x="446" y="934"/>
                      </a:cubicBezTo>
                      <a:cubicBezTo>
                        <a:pt x="466" y="879"/>
                        <a:pt x="511" y="818"/>
                        <a:pt x="608" y="791"/>
                      </a:cubicBezTo>
                      <a:cubicBezTo>
                        <a:pt x="609" y="782"/>
                        <a:pt x="621" y="597"/>
                        <a:pt x="498" y="508"/>
                      </a:cubicBezTo>
                      <a:cubicBezTo>
                        <a:pt x="424" y="455"/>
                        <a:pt x="342" y="468"/>
                        <a:pt x="297" y="503"/>
                      </a:cubicBezTo>
                      <a:cubicBezTo>
                        <a:pt x="254" y="536"/>
                        <a:pt x="242" y="587"/>
                        <a:pt x="264" y="643"/>
                      </a:cubicBezTo>
                      <a:cubicBezTo>
                        <a:pt x="275" y="671"/>
                        <a:pt x="292" y="690"/>
                        <a:pt x="316" y="700"/>
                      </a:cubicBezTo>
                      <a:cubicBezTo>
                        <a:pt x="361" y="719"/>
                        <a:pt x="415" y="697"/>
                        <a:pt x="415" y="697"/>
                      </a:cubicBezTo>
                      <a:cubicBezTo>
                        <a:pt x="427" y="692"/>
                        <a:pt x="441" y="697"/>
                        <a:pt x="447" y="710"/>
                      </a:cubicBezTo>
                      <a:cubicBezTo>
                        <a:pt x="452" y="722"/>
                        <a:pt x="446" y="736"/>
                        <a:pt x="434" y="741"/>
                      </a:cubicBezTo>
                      <a:cubicBezTo>
                        <a:pt x="431" y="742"/>
                        <a:pt x="361" y="771"/>
                        <a:pt x="297" y="744"/>
                      </a:cubicBezTo>
                      <a:cubicBezTo>
                        <a:pt x="262" y="730"/>
                        <a:pt x="235" y="701"/>
                        <a:pt x="219" y="660"/>
                      </a:cubicBezTo>
                      <a:cubicBezTo>
                        <a:pt x="189" y="584"/>
                        <a:pt x="208" y="511"/>
                        <a:pt x="268" y="465"/>
                      </a:cubicBezTo>
                      <a:cubicBezTo>
                        <a:pt x="323" y="422"/>
                        <a:pt x="398" y="413"/>
                        <a:pt x="466" y="438"/>
                      </a:cubicBezTo>
                      <a:cubicBezTo>
                        <a:pt x="478" y="387"/>
                        <a:pt x="518" y="319"/>
                        <a:pt x="614" y="296"/>
                      </a:cubicBezTo>
                      <a:cubicBezTo>
                        <a:pt x="707" y="274"/>
                        <a:pt x="762" y="295"/>
                        <a:pt x="790" y="314"/>
                      </a:cubicBezTo>
                      <a:cubicBezTo>
                        <a:pt x="824" y="270"/>
                        <a:pt x="893" y="217"/>
                        <a:pt x="992" y="233"/>
                      </a:cubicBezTo>
                      <a:cubicBezTo>
                        <a:pt x="1074" y="246"/>
                        <a:pt x="1121" y="289"/>
                        <a:pt x="1145" y="323"/>
                      </a:cubicBezTo>
                      <a:cubicBezTo>
                        <a:pt x="1168" y="355"/>
                        <a:pt x="1182" y="392"/>
                        <a:pt x="1185" y="426"/>
                      </a:cubicBezTo>
                      <a:cubicBezTo>
                        <a:pt x="1278" y="403"/>
                        <a:pt x="1386" y="432"/>
                        <a:pt x="1449" y="496"/>
                      </a:cubicBezTo>
                      <a:cubicBezTo>
                        <a:pt x="1501" y="549"/>
                        <a:pt x="1519" y="621"/>
                        <a:pt x="1500" y="699"/>
                      </a:cubicBezTo>
                      <a:cubicBezTo>
                        <a:pt x="1524" y="723"/>
                        <a:pt x="1570" y="782"/>
                        <a:pt x="1556" y="882"/>
                      </a:cubicBezTo>
                      <a:cubicBezTo>
                        <a:pt x="1549" y="935"/>
                        <a:pt x="1520" y="976"/>
                        <a:pt x="1474" y="997"/>
                      </a:cubicBezTo>
                      <a:cubicBezTo>
                        <a:pt x="1416" y="1024"/>
                        <a:pt x="1336" y="1015"/>
                        <a:pt x="1272" y="974"/>
                      </a:cubicBezTo>
                      <a:cubicBezTo>
                        <a:pt x="1180" y="916"/>
                        <a:pt x="1038" y="913"/>
                        <a:pt x="972" y="968"/>
                      </a:cubicBezTo>
                      <a:cubicBezTo>
                        <a:pt x="922" y="1010"/>
                        <a:pt x="863" y="1052"/>
                        <a:pt x="807" y="1047"/>
                      </a:cubicBezTo>
                      <a:cubicBezTo>
                        <a:pt x="803" y="1047"/>
                        <a:pt x="799" y="1046"/>
                        <a:pt x="794" y="1045"/>
                      </a:cubicBezTo>
                      <a:cubicBezTo>
                        <a:pt x="762" y="1038"/>
                        <a:pt x="735" y="1014"/>
                        <a:pt x="717" y="974"/>
                      </a:cubicBezTo>
                      <a:cubicBezTo>
                        <a:pt x="711" y="962"/>
                        <a:pt x="716" y="948"/>
                        <a:pt x="728" y="942"/>
                      </a:cubicBezTo>
                      <a:cubicBezTo>
                        <a:pt x="740" y="937"/>
                        <a:pt x="754" y="942"/>
                        <a:pt x="760" y="954"/>
                      </a:cubicBezTo>
                      <a:cubicBezTo>
                        <a:pt x="772" y="980"/>
                        <a:pt x="787" y="994"/>
                        <a:pt x="805" y="998"/>
                      </a:cubicBezTo>
                      <a:cubicBezTo>
                        <a:pt x="844" y="1007"/>
                        <a:pt x="902" y="964"/>
                        <a:pt x="942" y="931"/>
                      </a:cubicBezTo>
                      <a:cubicBezTo>
                        <a:pt x="1024" y="862"/>
                        <a:pt x="1187" y="864"/>
                        <a:pt x="1297" y="934"/>
                      </a:cubicBezTo>
                      <a:cubicBezTo>
                        <a:pt x="1348" y="966"/>
                        <a:pt x="1410" y="974"/>
                        <a:pt x="1454" y="953"/>
                      </a:cubicBezTo>
                      <a:cubicBezTo>
                        <a:pt x="1485" y="939"/>
                        <a:pt x="1504" y="912"/>
                        <a:pt x="1509" y="876"/>
                      </a:cubicBezTo>
                      <a:cubicBezTo>
                        <a:pt x="1523" y="774"/>
                        <a:pt x="1460" y="728"/>
                        <a:pt x="1460" y="727"/>
                      </a:cubicBezTo>
                      <a:cubicBezTo>
                        <a:pt x="1451" y="721"/>
                        <a:pt x="1448" y="711"/>
                        <a:pt x="1450" y="701"/>
                      </a:cubicBezTo>
                      <a:cubicBezTo>
                        <a:pt x="1470" y="633"/>
                        <a:pt x="1458" y="574"/>
                        <a:pt x="1415" y="530"/>
                      </a:cubicBezTo>
                      <a:cubicBezTo>
                        <a:pt x="1363" y="476"/>
                        <a:pt x="1272" y="453"/>
                        <a:pt x="1195" y="473"/>
                      </a:cubicBezTo>
                      <a:cubicBezTo>
                        <a:pt x="1093" y="499"/>
                        <a:pt x="1078" y="609"/>
                        <a:pt x="1076" y="644"/>
                      </a:cubicBezTo>
                      <a:cubicBezTo>
                        <a:pt x="1136" y="647"/>
                        <a:pt x="1204" y="674"/>
                        <a:pt x="1267" y="751"/>
                      </a:cubicBezTo>
                      <a:cubicBezTo>
                        <a:pt x="1275" y="762"/>
                        <a:pt x="1274" y="777"/>
                        <a:pt x="1264" y="785"/>
                      </a:cubicBezTo>
                      <a:cubicBezTo>
                        <a:pt x="1253" y="794"/>
                        <a:pt x="1238" y="792"/>
                        <a:pt x="1230" y="782"/>
                      </a:cubicBezTo>
                      <a:cubicBezTo>
                        <a:pt x="1095" y="617"/>
                        <a:pt x="941" y="728"/>
                        <a:pt x="934" y="733"/>
                      </a:cubicBezTo>
                      <a:cubicBezTo>
                        <a:pt x="925" y="740"/>
                        <a:pt x="912" y="739"/>
                        <a:pt x="904" y="732"/>
                      </a:cubicBezTo>
                      <a:cubicBezTo>
                        <a:pt x="902" y="730"/>
                        <a:pt x="845" y="681"/>
                        <a:pt x="762" y="698"/>
                      </a:cubicBezTo>
                      <a:cubicBezTo>
                        <a:pt x="683" y="714"/>
                        <a:pt x="669" y="810"/>
                        <a:pt x="669" y="811"/>
                      </a:cubicBezTo>
                      <a:cubicBezTo>
                        <a:pt x="667" y="821"/>
                        <a:pt x="659" y="829"/>
                        <a:pt x="649" y="831"/>
                      </a:cubicBezTo>
                      <a:cubicBezTo>
                        <a:pt x="466" y="864"/>
                        <a:pt x="476" y="1025"/>
                        <a:pt x="476" y="1032"/>
                      </a:cubicBezTo>
                      <a:cubicBezTo>
                        <a:pt x="477" y="1040"/>
                        <a:pt x="473" y="1048"/>
                        <a:pt x="467" y="1053"/>
                      </a:cubicBezTo>
                      <a:cubicBezTo>
                        <a:pt x="495" y="1292"/>
                        <a:pt x="815" y="1270"/>
                        <a:pt x="815" y="1270"/>
                      </a:cubicBezTo>
                      <a:cubicBezTo>
                        <a:pt x="816" y="1273"/>
                        <a:pt x="816" y="1276"/>
                        <a:pt x="817" y="1278"/>
                      </a:cubicBezTo>
                      <a:cubicBezTo>
                        <a:pt x="826" y="1282"/>
                        <a:pt x="1041" y="1363"/>
                        <a:pt x="1138" y="1248"/>
                      </a:cubicBezTo>
                      <a:cubicBezTo>
                        <a:pt x="1162" y="1208"/>
                        <a:pt x="1170" y="1174"/>
                        <a:pt x="1161" y="1148"/>
                      </a:cubicBezTo>
                      <a:cubicBezTo>
                        <a:pt x="1151" y="1120"/>
                        <a:pt x="1122" y="1110"/>
                        <a:pt x="1122" y="1110"/>
                      </a:cubicBezTo>
                      <a:cubicBezTo>
                        <a:pt x="1109" y="1106"/>
                        <a:pt x="1103" y="1092"/>
                        <a:pt x="1107" y="1079"/>
                      </a:cubicBezTo>
                      <a:cubicBezTo>
                        <a:pt x="1111" y="1067"/>
                        <a:pt x="1125" y="1060"/>
                        <a:pt x="1138" y="1064"/>
                      </a:cubicBezTo>
                      <a:cubicBezTo>
                        <a:pt x="1140" y="1065"/>
                        <a:pt x="1188" y="1082"/>
                        <a:pt x="1206" y="1132"/>
                      </a:cubicBezTo>
                      <a:cubicBezTo>
                        <a:pt x="1221" y="1172"/>
                        <a:pt x="1211" y="1220"/>
                        <a:pt x="1178" y="1274"/>
                      </a:cubicBezTo>
                      <a:cubicBezTo>
                        <a:pt x="1177" y="1275"/>
                        <a:pt x="1177" y="1276"/>
                        <a:pt x="1176" y="1277"/>
                      </a:cubicBezTo>
                      <a:cubicBezTo>
                        <a:pt x="1116" y="1350"/>
                        <a:pt x="1024" y="1363"/>
                        <a:pt x="946" y="1356"/>
                      </a:cubicBezTo>
                      <a:cubicBezTo>
                        <a:pt x="903" y="1353"/>
                        <a:pt x="864" y="1343"/>
                        <a:pt x="837" y="1335"/>
                      </a:cubicBezTo>
                      <a:cubicBezTo>
                        <a:pt x="893" y="1460"/>
                        <a:pt x="1019" y="1517"/>
                        <a:pt x="1153" y="1523"/>
                      </a:cubicBezTo>
                      <a:cubicBezTo>
                        <a:pt x="1310" y="1531"/>
                        <a:pt x="1340" y="1413"/>
                        <a:pt x="1340" y="1413"/>
                      </a:cubicBezTo>
                      <a:cubicBezTo>
                        <a:pt x="1551" y="1329"/>
                        <a:pt x="1506" y="1116"/>
                        <a:pt x="1506" y="1116"/>
                      </a:cubicBezTo>
                      <a:cubicBezTo>
                        <a:pt x="1594" y="1103"/>
                        <a:pt x="1711" y="1004"/>
                        <a:pt x="1704" y="80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2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37779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Sev01"/>
              <p:cNvSpPr>
                <a:spLocks noChangeAspect="1"/>
              </p:cNvSpPr>
              <p:nvPr/>
            </p:nvSpPr>
            <p:spPr>
              <a:xfrm>
                <a:off x="2485261" y="1052590"/>
                <a:ext cx="604874" cy="60487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37779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oup 65"/>
            <p:cNvGrpSpPr>
              <a:grpSpLocks noChangeAspect="1"/>
            </p:cNvGrpSpPr>
            <p:nvPr/>
          </p:nvGrpSpPr>
          <p:grpSpPr>
            <a:xfrm>
              <a:off x="3051718" y="2601661"/>
              <a:ext cx="435510" cy="435510"/>
              <a:chOff x="1450163" y="1163222"/>
              <a:chExt cx="604874" cy="604874"/>
            </a:xfrm>
          </p:grpSpPr>
          <p:sp>
            <p:nvSpPr>
              <p:cNvPr id="25" name="Freeform 128"/>
              <p:cNvSpPr/>
              <p:nvPr/>
            </p:nvSpPr>
            <p:spPr bwMode="auto">
              <a:xfrm>
                <a:off x="1585913" y="1270397"/>
                <a:ext cx="333374" cy="390524"/>
              </a:xfrm>
              <a:custGeom>
                <a:avLst/>
                <a:gdLst/>
                <a:ahLst/>
                <a:cxnLst>
                  <a:cxn ang="0">
                    <a:pos x="94" y="45"/>
                  </a:cxn>
                  <a:cxn ang="0">
                    <a:pos x="99" y="92"/>
                  </a:cxn>
                  <a:cxn ang="0">
                    <a:pos x="71" y="118"/>
                  </a:cxn>
                  <a:cxn ang="0">
                    <a:pos x="10" y="116"/>
                  </a:cxn>
                  <a:cxn ang="0">
                    <a:pos x="24" y="62"/>
                  </a:cxn>
                  <a:cxn ang="0">
                    <a:pos x="44" y="48"/>
                  </a:cxn>
                  <a:cxn ang="0">
                    <a:pos x="45" y="42"/>
                  </a:cxn>
                  <a:cxn ang="0">
                    <a:pos x="28" y="40"/>
                  </a:cxn>
                  <a:cxn ang="0">
                    <a:pos x="32" y="25"/>
                  </a:cxn>
                  <a:cxn ang="0">
                    <a:pos x="43" y="28"/>
                  </a:cxn>
                  <a:cxn ang="0">
                    <a:pos x="37" y="14"/>
                  </a:cxn>
                  <a:cxn ang="0">
                    <a:pos x="45" y="7"/>
                  </a:cxn>
                  <a:cxn ang="0">
                    <a:pos x="45" y="3"/>
                  </a:cxn>
                  <a:cxn ang="0">
                    <a:pos x="48" y="1"/>
                  </a:cxn>
                  <a:cxn ang="0">
                    <a:pos x="52" y="3"/>
                  </a:cxn>
                  <a:cxn ang="0">
                    <a:pos x="53" y="6"/>
                  </a:cxn>
                  <a:cxn ang="0">
                    <a:pos x="55" y="6"/>
                  </a:cxn>
                  <a:cxn ang="0">
                    <a:pos x="56" y="2"/>
                  </a:cxn>
                  <a:cxn ang="0">
                    <a:pos x="59" y="1"/>
                  </a:cxn>
                  <a:cxn ang="0">
                    <a:pos x="62" y="4"/>
                  </a:cxn>
                  <a:cxn ang="0">
                    <a:pos x="62" y="8"/>
                  </a:cxn>
                  <a:cxn ang="0">
                    <a:pos x="67" y="9"/>
                  </a:cxn>
                  <a:cxn ang="0">
                    <a:pos x="69" y="4"/>
                  </a:cxn>
                  <a:cxn ang="0">
                    <a:pos x="76" y="7"/>
                  </a:cxn>
                  <a:cxn ang="0">
                    <a:pos x="76" y="19"/>
                  </a:cxn>
                  <a:cxn ang="0">
                    <a:pos x="80" y="33"/>
                  </a:cxn>
                  <a:cxn ang="0">
                    <a:pos x="79" y="18"/>
                  </a:cxn>
                  <a:cxn ang="0">
                    <a:pos x="86" y="17"/>
                  </a:cxn>
                  <a:cxn ang="0">
                    <a:pos x="89" y="26"/>
                  </a:cxn>
                  <a:cxn ang="0">
                    <a:pos x="91" y="18"/>
                  </a:cxn>
                  <a:cxn ang="0">
                    <a:pos x="96" y="17"/>
                  </a:cxn>
                  <a:cxn ang="0">
                    <a:pos x="99" y="21"/>
                  </a:cxn>
                  <a:cxn ang="0">
                    <a:pos x="94" y="45"/>
                  </a:cxn>
                </a:cxnLst>
                <a:rect l="0" t="0" r="r" b="b"/>
                <a:pathLst>
                  <a:path w="114" h="133">
                    <a:moveTo>
                      <a:pt x="94" y="45"/>
                    </a:moveTo>
                    <a:cubicBezTo>
                      <a:pt x="94" y="45"/>
                      <a:pt x="114" y="65"/>
                      <a:pt x="99" y="92"/>
                    </a:cubicBezTo>
                    <a:cubicBezTo>
                      <a:pt x="99" y="92"/>
                      <a:pt x="96" y="105"/>
                      <a:pt x="71" y="118"/>
                    </a:cubicBezTo>
                    <a:cubicBezTo>
                      <a:pt x="46" y="130"/>
                      <a:pt x="20" y="133"/>
                      <a:pt x="10" y="116"/>
                    </a:cubicBezTo>
                    <a:cubicBezTo>
                      <a:pt x="0" y="98"/>
                      <a:pt x="18" y="67"/>
                      <a:pt x="24" y="62"/>
                    </a:cubicBezTo>
                    <a:cubicBezTo>
                      <a:pt x="24" y="62"/>
                      <a:pt x="26" y="51"/>
                      <a:pt x="44" y="48"/>
                    </a:cubicBezTo>
                    <a:cubicBezTo>
                      <a:pt x="44" y="48"/>
                      <a:pt x="51" y="42"/>
                      <a:pt x="45" y="42"/>
                    </a:cubicBezTo>
                    <a:cubicBezTo>
                      <a:pt x="38" y="43"/>
                      <a:pt x="29" y="43"/>
                      <a:pt x="28" y="40"/>
                    </a:cubicBezTo>
                    <a:cubicBezTo>
                      <a:pt x="27" y="37"/>
                      <a:pt x="28" y="26"/>
                      <a:pt x="32" y="25"/>
                    </a:cubicBezTo>
                    <a:cubicBezTo>
                      <a:pt x="36" y="24"/>
                      <a:pt x="43" y="28"/>
                      <a:pt x="43" y="28"/>
                    </a:cubicBezTo>
                    <a:cubicBezTo>
                      <a:pt x="43" y="28"/>
                      <a:pt x="48" y="17"/>
                      <a:pt x="37" y="14"/>
                    </a:cubicBezTo>
                    <a:cubicBezTo>
                      <a:pt x="37" y="14"/>
                      <a:pt x="38" y="6"/>
                      <a:pt x="45" y="7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6" y="1"/>
                      <a:pt x="48" y="1"/>
                    </a:cubicBezTo>
                    <a:cubicBezTo>
                      <a:pt x="51" y="1"/>
                      <a:pt x="52" y="3"/>
                      <a:pt x="52" y="3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2"/>
                      <a:pt x="56" y="0"/>
                      <a:pt x="59" y="1"/>
                    </a:cubicBezTo>
                    <a:cubicBezTo>
                      <a:pt x="63" y="2"/>
                      <a:pt x="62" y="4"/>
                      <a:pt x="62" y="4"/>
                    </a:cubicBezTo>
                    <a:cubicBezTo>
                      <a:pt x="62" y="4"/>
                      <a:pt x="62" y="8"/>
                      <a:pt x="62" y="8"/>
                    </a:cubicBezTo>
                    <a:cubicBezTo>
                      <a:pt x="62" y="8"/>
                      <a:pt x="65" y="11"/>
                      <a:pt x="67" y="9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74" y="2"/>
                      <a:pt x="76" y="7"/>
                    </a:cubicBezTo>
                    <a:cubicBezTo>
                      <a:pt x="76" y="7"/>
                      <a:pt x="71" y="14"/>
                      <a:pt x="76" y="19"/>
                    </a:cubicBezTo>
                    <a:cubicBezTo>
                      <a:pt x="76" y="19"/>
                      <a:pt x="80" y="24"/>
                      <a:pt x="80" y="33"/>
                    </a:cubicBezTo>
                    <a:cubicBezTo>
                      <a:pt x="80" y="33"/>
                      <a:pt x="81" y="22"/>
                      <a:pt x="79" y="18"/>
                    </a:cubicBezTo>
                    <a:cubicBezTo>
                      <a:pt x="79" y="18"/>
                      <a:pt x="82" y="15"/>
                      <a:pt x="86" y="17"/>
                    </a:cubicBezTo>
                    <a:cubicBezTo>
                      <a:pt x="86" y="17"/>
                      <a:pt x="86" y="25"/>
                      <a:pt x="89" y="26"/>
                    </a:cubicBezTo>
                    <a:cubicBezTo>
                      <a:pt x="91" y="26"/>
                      <a:pt x="91" y="18"/>
                      <a:pt x="91" y="18"/>
                    </a:cubicBezTo>
                    <a:cubicBezTo>
                      <a:pt x="91" y="18"/>
                      <a:pt x="92" y="16"/>
                      <a:pt x="96" y="17"/>
                    </a:cubicBezTo>
                    <a:cubicBezTo>
                      <a:pt x="100" y="18"/>
                      <a:pt x="99" y="21"/>
                      <a:pt x="99" y="21"/>
                    </a:cubicBezTo>
                    <a:cubicBezTo>
                      <a:pt x="99" y="21"/>
                      <a:pt x="86" y="31"/>
                      <a:pt x="94" y="45"/>
                    </a:cubicBezTo>
                  </a:path>
                </a:pathLst>
              </a:custGeom>
              <a:solidFill>
                <a:srgbClr val="189A8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Sev01"/>
              <p:cNvSpPr>
                <a:spLocks noChangeAspect="1"/>
              </p:cNvSpPr>
              <p:nvPr/>
            </p:nvSpPr>
            <p:spPr>
              <a:xfrm>
                <a:off x="1450163" y="1163222"/>
                <a:ext cx="604874" cy="60487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189A8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68"/>
            <p:cNvGrpSpPr>
              <a:grpSpLocks noChangeAspect="1"/>
            </p:cNvGrpSpPr>
            <p:nvPr/>
          </p:nvGrpSpPr>
          <p:grpSpPr>
            <a:xfrm>
              <a:off x="3051718" y="3129469"/>
              <a:ext cx="435510" cy="435510"/>
              <a:chOff x="1450163" y="1941736"/>
              <a:chExt cx="604874" cy="604874"/>
            </a:xfrm>
          </p:grpSpPr>
          <p:grpSp>
            <p:nvGrpSpPr>
              <p:cNvPr id="28" name="Group 69"/>
              <p:cNvGrpSpPr/>
              <p:nvPr/>
            </p:nvGrpSpPr>
            <p:grpSpPr>
              <a:xfrm>
                <a:off x="1517738" y="2053585"/>
                <a:ext cx="487363" cy="363538"/>
                <a:chOff x="1320094" y="1424694"/>
                <a:chExt cx="487363" cy="363538"/>
              </a:xfrm>
              <a:solidFill>
                <a:srgbClr val="F09C2A"/>
              </a:solidFill>
            </p:grpSpPr>
            <p:sp>
              <p:nvSpPr>
                <p:cNvPr id="30" name="Freeform 13"/>
                <p:cNvSpPr/>
                <p:nvPr/>
              </p:nvSpPr>
              <p:spPr bwMode="auto">
                <a:xfrm>
                  <a:off x="1320094" y="1424694"/>
                  <a:ext cx="487363" cy="363538"/>
                </a:xfrm>
                <a:custGeom>
                  <a:avLst/>
                  <a:gdLst/>
                  <a:ahLst/>
                  <a:cxnLst>
                    <a:cxn ang="0">
                      <a:pos x="108" y="17"/>
                    </a:cxn>
                    <a:cxn ang="0">
                      <a:pos x="92" y="17"/>
                    </a:cxn>
                    <a:cxn ang="0">
                      <a:pos x="92" y="46"/>
                    </a:cxn>
                    <a:cxn ang="0">
                      <a:pos x="87" y="41"/>
                    </a:cxn>
                    <a:cxn ang="0">
                      <a:pos x="87" y="36"/>
                    </a:cxn>
                    <a:cxn ang="0">
                      <a:pos x="78" y="36"/>
                    </a:cxn>
                    <a:cxn ang="0">
                      <a:pos x="78" y="41"/>
                    </a:cxn>
                    <a:cxn ang="0">
                      <a:pos x="73" y="46"/>
                    </a:cxn>
                    <a:cxn ang="0">
                      <a:pos x="73" y="17"/>
                    </a:cxn>
                    <a:cxn ang="0">
                      <a:pos x="57" y="17"/>
                    </a:cxn>
                    <a:cxn ang="0">
                      <a:pos x="24" y="115"/>
                    </a:cxn>
                    <a:cxn ang="0">
                      <a:pos x="45" y="110"/>
                    </a:cxn>
                    <a:cxn ang="0">
                      <a:pos x="73" y="94"/>
                    </a:cxn>
                    <a:cxn ang="0">
                      <a:pos x="73" y="52"/>
                    </a:cxn>
                    <a:cxn ang="0">
                      <a:pos x="83" y="42"/>
                    </a:cxn>
                    <a:cxn ang="0">
                      <a:pos x="92" y="52"/>
                    </a:cxn>
                    <a:cxn ang="0">
                      <a:pos x="92" y="94"/>
                    </a:cxn>
                    <a:cxn ang="0">
                      <a:pos x="120" y="110"/>
                    </a:cxn>
                    <a:cxn ang="0">
                      <a:pos x="142" y="115"/>
                    </a:cxn>
                    <a:cxn ang="0">
                      <a:pos x="108" y="17"/>
                    </a:cxn>
                  </a:cxnLst>
                  <a:rect l="0" t="0" r="r" b="b"/>
                  <a:pathLst>
                    <a:path w="166" h="124">
                      <a:moveTo>
                        <a:pt x="108" y="17"/>
                      </a:moveTo>
                      <a:cubicBezTo>
                        <a:pt x="92" y="0"/>
                        <a:pt x="92" y="17"/>
                        <a:pt x="92" y="17"/>
                      </a:cubicBezTo>
                      <a:cubicBezTo>
                        <a:pt x="92" y="46"/>
                        <a:pt x="92" y="46"/>
                        <a:pt x="92" y="46"/>
                      </a:cubicBezTo>
                      <a:cubicBezTo>
                        <a:pt x="87" y="41"/>
                        <a:pt x="87" y="41"/>
                        <a:pt x="87" y="41"/>
                      </a:cubicBezTo>
                      <a:cubicBezTo>
                        <a:pt x="87" y="36"/>
                        <a:pt x="87" y="36"/>
                        <a:pt x="87" y="36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73" y="46"/>
                        <a:pt x="73" y="46"/>
                        <a:pt x="73" y="46"/>
                      </a:cubicBezTo>
                      <a:cubicBezTo>
                        <a:pt x="73" y="17"/>
                        <a:pt x="73" y="17"/>
                        <a:pt x="73" y="17"/>
                      </a:cubicBezTo>
                      <a:cubicBezTo>
                        <a:pt x="73" y="17"/>
                        <a:pt x="73" y="0"/>
                        <a:pt x="57" y="17"/>
                      </a:cubicBezTo>
                      <a:cubicBezTo>
                        <a:pt x="57" y="17"/>
                        <a:pt x="0" y="77"/>
                        <a:pt x="24" y="115"/>
                      </a:cubicBezTo>
                      <a:cubicBezTo>
                        <a:pt x="26" y="119"/>
                        <a:pt x="36" y="124"/>
                        <a:pt x="45" y="110"/>
                      </a:cubicBezTo>
                      <a:cubicBezTo>
                        <a:pt x="50" y="104"/>
                        <a:pt x="70" y="116"/>
                        <a:pt x="73" y="94"/>
                      </a:cubicBezTo>
                      <a:cubicBezTo>
                        <a:pt x="73" y="52"/>
                        <a:pt x="73" y="52"/>
                        <a:pt x="73" y="52"/>
                      </a:cubicBezTo>
                      <a:cubicBezTo>
                        <a:pt x="83" y="42"/>
                        <a:pt x="83" y="42"/>
                        <a:pt x="83" y="42"/>
                      </a:cubicBezTo>
                      <a:cubicBezTo>
                        <a:pt x="92" y="52"/>
                        <a:pt x="92" y="52"/>
                        <a:pt x="92" y="52"/>
                      </a:cubicBezTo>
                      <a:cubicBezTo>
                        <a:pt x="92" y="94"/>
                        <a:pt x="92" y="94"/>
                        <a:pt x="92" y="94"/>
                      </a:cubicBezTo>
                      <a:cubicBezTo>
                        <a:pt x="95" y="116"/>
                        <a:pt x="115" y="104"/>
                        <a:pt x="120" y="110"/>
                      </a:cubicBezTo>
                      <a:cubicBezTo>
                        <a:pt x="130" y="124"/>
                        <a:pt x="139" y="119"/>
                        <a:pt x="142" y="115"/>
                      </a:cubicBezTo>
                      <a:cubicBezTo>
                        <a:pt x="166" y="77"/>
                        <a:pt x="108" y="17"/>
                        <a:pt x="108" y="1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2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9875" y="1450975"/>
                  <a:ext cx="26988" cy="142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2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Rectangle 15"/>
                <p:cNvSpPr>
                  <a:spLocks noChangeArrowheads="1"/>
                </p:cNvSpPr>
                <p:nvPr/>
              </p:nvSpPr>
              <p:spPr bwMode="auto">
                <a:xfrm>
                  <a:off x="1539875" y="1481138"/>
                  <a:ext cx="26988" cy="142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2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9875" y="1509713"/>
                  <a:ext cx="26988" cy="142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2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Sev01"/>
              <p:cNvSpPr>
                <a:spLocks noChangeAspect="1"/>
              </p:cNvSpPr>
              <p:nvPr/>
            </p:nvSpPr>
            <p:spPr>
              <a:xfrm>
                <a:off x="1450163" y="1941736"/>
                <a:ext cx="604874" cy="60487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09C2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Group 75"/>
            <p:cNvGrpSpPr>
              <a:grpSpLocks noChangeAspect="1"/>
            </p:cNvGrpSpPr>
            <p:nvPr/>
          </p:nvGrpSpPr>
          <p:grpSpPr>
            <a:xfrm>
              <a:off x="3051718" y="3657277"/>
              <a:ext cx="435510" cy="435510"/>
              <a:chOff x="1450163" y="2622755"/>
              <a:chExt cx="604874" cy="604874"/>
            </a:xfrm>
          </p:grpSpPr>
          <p:sp>
            <p:nvSpPr>
              <p:cNvPr id="35" name="Freeform 126"/>
              <p:cNvSpPr/>
              <p:nvPr/>
            </p:nvSpPr>
            <p:spPr bwMode="auto">
              <a:xfrm>
                <a:off x="1571192" y="2783279"/>
                <a:ext cx="389900" cy="296526"/>
              </a:xfrm>
              <a:custGeom>
                <a:avLst/>
                <a:gdLst/>
                <a:ahLst/>
                <a:cxnLst>
                  <a:cxn ang="0">
                    <a:pos x="95" y="11"/>
                  </a:cxn>
                  <a:cxn ang="0">
                    <a:pos x="76" y="7"/>
                  </a:cxn>
                  <a:cxn ang="0">
                    <a:pos x="54" y="9"/>
                  </a:cxn>
                  <a:cxn ang="0">
                    <a:pos x="13" y="28"/>
                  </a:cxn>
                  <a:cxn ang="0">
                    <a:pos x="6" y="84"/>
                  </a:cxn>
                  <a:cxn ang="0">
                    <a:pos x="6" y="116"/>
                  </a:cxn>
                  <a:cxn ang="0">
                    <a:pos x="38" y="107"/>
                  </a:cxn>
                  <a:cxn ang="0">
                    <a:pos x="72" y="100"/>
                  </a:cxn>
                  <a:cxn ang="0">
                    <a:pos x="99" y="74"/>
                  </a:cxn>
                  <a:cxn ang="0">
                    <a:pos x="126" y="62"/>
                  </a:cxn>
                  <a:cxn ang="0">
                    <a:pos x="141" y="51"/>
                  </a:cxn>
                  <a:cxn ang="0">
                    <a:pos x="152" y="33"/>
                  </a:cxn>
                  <a:cxn ang="0">
                    <a:pos x="162" y="9"/>
                  </a:cxn>
                  <a:cxn ang="0">
                    <a:pos x="130" y="9"/>
                  </a:cxn>
                  <a:cxn ang="0">
                    <a:pos x="95" y="11"/>
                  </a:cxn>
                </a:cxnLst>
                <a:rect l="0" t="0" r="r" b="b"/>
                <a:pathLst>
                  <a:path w="167" h="127">
                    <a:moveTo>
                      <a:pt x="95" y="11"/>
                    </a:moveTo>
                    <a:cubicBezTo>
                      <a:pt x="95" y="11"/>
                      <a:pt x="89" y="6"/>
                      <a:pt x="76" y="7"/>
                    </a:cubicBezTo>
                    <a:cubicBezTo>
                      <a:pt x="63" y="7"/>
                      <a:pt x="60" y="9"/>
                      <a:pt x="54" y="9"/>
                    </a:cubicBezTo>
                    <a:cubicBezTo>
                      <a:pt x="48" y="10"/>
                      <a:pt x="25" y="10"/>
                      <a:pt x="13" y="28"/>
                    </a:cubicBezTo>
                    <a:cubicBezTo>
                      <a:pt x="1" y="46"/>
                      <a:pt x="0" y="73"/>
                      <a:pt x="6" y="84"/>
                    </a:cubicBezTo>
                    <a:cubicBezTo>
                      <a:pt x="6" y="84"/>
                      <a:pt x="11" y="109"/>
                      <a:pt x="6" y="116"/>
                    </a:cubicBezTo>
                    <a:cubicBezTo>
                      <a:pt x="6" y="116"/>
                      <a:pt x="6" y="127"/>
                      <a:pt x="38" y="107"/>
                    </a:cubicBezTo>
                    <a:cubicBezTo>
                      <a:pt x="38" y="107"/>
                      <a:pt x="62" y="108"/>
                      <a:pt x="72" y="100"/>
                    </a:cubicBezTo>
                    <a:cubicBezTo>
                      <a:pt x="83" y="93"/>
                      <a:pt x="99" y="74"/>
                      <a:pt x="99" y="74"/>
                    </a:cubicBezTo>
                    <a:cubicBezTo>
                      <a:pt x="99" y="74"/>
                      <a:pt x="124" y="66"/>
                      <a:pt x="126" y="62"/>
                    </a:cubicBezTo>
                    <a:cubicBezTo>
                      <a:pt x="128" y="58"/>
                      <a:pt x="139" y="51"/>
                      <a:pt x="141" y="51"/>
                    </a:cubicBezTo>
                    <a:cubicBezTo>
                      <a:pt x="144" y="50"/>
                      <a:pt x="149" y="37"/>
                      <a:pt x="152" y="33"/>
                    </a:cubicBezTo>
                    <a:cubicBezTo>
                      <a:pt x="155" y="29"/>
                      <a:pt x="167" y="19"/>
                      <a:pt x="162" y="9"/>
                    </a:cubicBezTo>
                    <a:cubicBezTo>
                      <a:pt x="157" y="0"/>
                      <a:pt x="138" y="9"/>
                      <a:pt x="130" y="9"/>
                    </a:cubicBezTo>
                    <a:cubicBezTo>
                      <a:pt x="122" y="10"/>
                      <a:pt x="106" y="4"/>
                      <a:pt x="95" y="11"/>
                    </a:cubicBezTo>
                  </a:path>
                </a:pathLst>
              </a:custGeom>
              <a:solidFill>
                <a:srgbClr val="D2413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Sev01"/>
              <p:cNvSpPr>
                <a:spLocks noChangeAspect="1"/>
              </p:cNvSpPr>
              <p:nvPr/>
            </p:nvSpPr>
            <p:spPr>
              <a:xfrm>
                <a:off x="1450163" y="2622755"/>
                <a:ext cx="604874" cy="60487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D241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78"/>
            <p:cNvGrpSpPr>
              <a:grpSpLocks noChangeAspect="1"/>
            </p:cNvGrpSpPr>
            <p:nvPr/>
          </p:nvGrpSpPr>
          <p:grpSpPr>
            <a:xfrm>
              <a:off x="3051718" y="4712891"/>
              <a:ext cx="435510" cy="435510"/>
              <a:chOff x="1435082" y="3463355"/>
              <a:chExt cx="604874" cy="604874"/>
            </a:xfrm>
          </p:grpSpPr>
          <p:sp>
            <p:nvSpPr>
              <p:cNvPr id="38" name="Freeform 127"/>
              <p:cNvSpPr/>
              <p:nvPr/>
            </p:nvSpPr>
            <p:spPr bwMode="auto">
              <a:xfrm>
                <a:off x="1520897" y="3597587"/>
                <a:ext cx="430213" cy="373063"/>
              </a:xfrm>
              <a:custGeom>
                <a:avLst/>
                <a:gdLst/>
                <a:ahLst/>
                <a:cxnLst>
                  <a:cxn ang="0">
                    <a:pos x="147" y="45"/>
                  </a:cxn>
                  <a:cxn ang="0">
                    <a:pos x="145" y="31"/>
                  </a:cxn>
                  <a:cxn ang="0">
                    <a:pos x="140" y="16"/>
                  </a:cxn>
                  <a:cxn ang="0">
                    <a:pos x="109" y="10"/>
                  </a:cxn>
                  <a:cxn ang="0">
                    <a:pos x="96" y="15"/>
                  </a:cxn>
                  <a:cxn ang="0">
                    <a:pos x="81" y="17"/>
                  </a:cxn>
                  <a:cxn ang="0">
                    <a:pos x="66" y="17"/>
                  </a:cxn>
                  <a:cxn ang="0">
                    <a:pos x="52" y="15"/>
                  </a:cxn>
                  <a:cxn ang="0">
                    <a:pos x="43" y="11"/>
                  </a:cxn>
                  <a:cxn ang="0">
                    <a:pos x="16" y="14"/>
                  </a:cxn>
                  <a:cxn ang="0">
                    <a:pos x="9" y="32"/>
                  </a:cxn>
                  <a:cxn ang="0">
                    <a:pos x="3" y="43"/>
                  </a:cxn>
                  <a:cxn ang="0">
                    <a:pos x="4" y="63"/>
                  </a:cxn>
                  <a:cxn ang="0">
                    <a:pos x="6" y="78"/>
                  </a:cxn>
                  <a:cxn ang="0">
                    <a:pos x="23" y="99"/>
                  </a:cxn>
                  <a:cxn ang="0">
                    <a:pos x="35" y="70"/>
                  </a:cxn>
                  <a:cxn ang="0">
                    <a:pos x="32" y="58"/>
                  </a:cxn>
                  <a:cxn ang="0">
                    <a:pos x="30" y="44"/>
                  </a:cxn>
                  <a:cxn ang="0">
                    <a:pos x="29" y="36"/>
                  </a:cxn>
                  <a:cxn ang="0">
                    <a:pos x="36" y="30"/>
                  </a:cxn>
                  <a:cxn ang="0">
                    <a:pos x="46" y="32"/>
                  </a:cxn>
                  <a:cxn ang="0">
                    <a:pos x="65" y="36"/>
                  </a:cxn>
                  <a:cxn ang="0">
                    <a:pos x="82" y="36"/>
                  </a:cxn>
                  <a:cxn ang="0">
                    <a:pos x="102" y="31"/>
                  </a:cxn>
                  <a:cxn ang="0">
                    <a:pos x="114" y="28"/>
                  </a:cxn>
                  <a:cxn ang="0">
                    <a:pos x="122" y="38"/>
                  </a:cxn>
                  <a:cxn ang="0">
                    <a:pos x="121" y="47"/>
                  </a:cxn>
                  <a:cxn ang="0">
                    <a:pos x="110" y="55"/>
                  </a:cxn>
                  <a:cxn ang="0">
                    <a:pos x="95" y="59"/>
                  </a:cxn>
                  <a:cxn ang="0">
                    <a:pos x="74" y="70"/>
                  </a:cxn>
                  <a:cxn ang="0">
                    <a:pos x="66" y="84"/>
                  </a:cxn>
                  <a:cxn ang="0">
                    <a:pos x="66" y="105"/>
                  </a:cxn>
                  <a:cxn ang="0">
                    <a:pos x="78" y="121"/>
                  </a:cxn>
                  <a:cxn ang="0">
                    <a:pos x="81" y="127"/>
                  </a:cxn>
                  <a:cxn ang="0">
                    <a:pos x="85" y="120"/>
                  </a:cxn>
                  <a:cxn ang="0">
                    <a:pos x="91" y="95"/>
                  </a:cxn>
                  <a:cxn ang="0">
                    <a:pos x="95" y="81"/>
                  </a:cxn>
                  <a:cxn ang="0">
                    <a:pos x="105" y="78"/>
                  </a:cxn>
                  <a:cxn ang="0">
                    <a:pos x="142" y="71"/>
                  </a:cxn>
                  <a:cxn ang="0">
                    <a:pos x="143" y="55"/>
                  </a:cxn>
                </a:cxnLst>
                <a:rect l="0" t="0" r="r" b="b"/>
                <a:pathLst>
                  <a:path w="147" h="127">
                    <a:moveTo>
                      <a:pt x="143" y="55"/>
                    </a:moveTo>
                    <a:cubicBezTo>
                      <a:pt x="146" y="52"/>
                      <a:pt x="147" y="49"/>
                      <a:pt x="147" y="45"/>
                    </a:cubicBezTo>
                    <a:cubicBezTo>
                      <a:pt x="147" y="41"/>
                      <a:pt x="146" y="38"/>
                      <a:pt x="144" y="36"/>
                    </a:cubicBezTo>
                    <a:cubicBezTo>
                      <a:pt x="144" y="34"/>
                      <a:pt x="145" y="32"/>
                      <a:pt x="145" y="31"/>
                    </a:cubicBezTo>
                    <a:cubicBezTo>
                      <a:pt x="145" y="26"/>
                      <a:pt x="142" y="22"/>
                      <a:pt x="139" y="20"/>
                    </a:cubicBezTo>
                    <a:cubicBezTo>
                      <a:pt x="139" y="19"/>
                      <a:pt x="140" y="17"/>
                      <a:pt x="140" y="16"/>
                    </a:cubicBezTo>
                    <a:cubicBezTo>
                      <a:pt x="140" y="7"/>
                      <a:pt x="133" y="0"/>
                      <a:pt x="124" y="0"/>
                    </a:cubicBezTo>
                    <a:cubicBezTo>
                      <a:pt x="117" y="0"/>
                      <a:pt x="112" y="4"/>
                      <a:pt x="109" y="10"/>
                    </a:cubicBezTo>
                    <a:cubicBezTo>
                      <a:pt x="108" y="10"/>
                      <a:pt x="107" y="9"/>
                      <a:pt x="105" y="9"/>
                    </a:cubicBezTo>
                    <a:cubicBezTo>
                      <a:pt x="101" y="9"/>
                      <a:pt x="98" y="12"/>
                      <a:pt x="96" y="15"/>
                    </a:cubicBezTo>
                    <a:cubicBezTo>
                      <a:pt x="94" y="14"/>
                      <a:pt x="92" y="14"/>
                      <a:pt x="90" y="14"/>
                    </a:cubicBezTo>
                    <a:cubicBezTo>
                      <a:pt x="86" y="14"/>
                      <a:pt x="83" y="15"/>
                      <a:pt x="81" y="17"/>
                    </a:cubicBezTo>
                    <a:cubicBezTo>
                      <a:pt x="79" y="16"/>
                      <a:pt x="76" y="15"/>
                      <a:pt x="73" y="15"/>
                    </a:cubicBezTo>
                    <a:cubicBezTo>
                      <a:pt x="70" y="15"/>
                      <a:pt x="68" y="16"/>
                      <a:pt x="66" y="17"/>
                    </a:cubicBezTo>
                    <a:cubicBezTo>
                      <a:pt x="63" y="15"/>
                      <a:pt x="61" y="14"/>
                      <a:pt x="57" y="14"/>
                    </a:cubicBezTo>
                    <a:cubicBezTo>
                      <a:pt x="55" y="14"/>
                      <a:pt x="54" y="14"/>
                      <a:pt x="52" y="15"/>
                    </a:cubicBezTo>
                    <a:cubicBezTo>
                      <a:pt x="50" y="13"/>
                      <a:pt x="47" y="11"/>
                      <a:pt x="44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1" y="6"/>
                      <a:pt x="36" y="3"/>
                      <a:pt x="30" y="3"/>
                    </a:cubicBezTo>
                    <a:cubicBezTo>
                      <a:pt x="23" y="3"/>
                      <a:pt x="17" y="8"/>
                      <a:pt x="16" y="14"/>
                    </a:cubicBezTo>
                    <a:cubicBezTo>
                      <a:pt x="11" y="16"/>
                      <a:pt x="7" y="21"/>
                      <a:pt x="7" y="26"/>
                    </a:cubicBezTo>
                    <a:cubicBezTo>
                      <a:pt x="7" y="28"/>
                      <a:pt x="8" y="30"/>
                      <a:pt x="9" y="32"/>
                    </a:cubicBezTo>
                    <a:cubicBezTo>
                      <a:pt x="5" y="34"/>
                      <a:pt x="3" y="38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0" y="57"/>
                      <a:pt x="2" y="60"/>
                      <a:pt x="4" y="63"/>
                    </a:cubicBezTo>
                    <a:cubicBezTo>
                      <a:pt x="4" y="65"/>
                      <a:pt x="3" y="67"/>
                      <a:pt x="3" y="68"/>
                    </a:cubicBezTo>
                    <a:cubicBezTo>
                      <a:pt x="3" y="72"/>
                      <a:pt x="4" y="75"/>
                      <a:pt x="6" y="78"/>
                    </a:cubicBezTo>
                    <a:cubicBezTo>
                      <a:pt x="6" y="79"/>
                      <a:pt x="6" y="80"/>
                      <a:pt x="6" y="82"/>
                    </a:cubicBezTo>
                    <a:cubicBezTo>
                      <a:pt x="6" y="91"/>
                      <a:pt x="13" y="99"/>
                      <a:pt x="23" y="99"/>
                    </a:cubicBezTo>
                    <a:cubicBezTo>
                      <a:pt x="32" y="99"/>
                      <a:pt x="40" y="91"/>
                      <a:pt x="40" y="82"/>
                    </a:cubicBezTo>
                    <a:cubicBezTo>
                      <a:pt x="40" y="77"/>
                      <a:pt x="38" y="73"/>
                      <a:pt x="35" y="70"/>
                    </a:cubicBezTo>
                    <a:cubicBezTo>
                      <a:pt x="35" y="70"/>
                      <a:pt x="35" y="69"/>
                      <a:pt x="35" y="68"/>
                    </a:cubicBezTo>
                    <a:cubicBezTo>
                      <a:pt x="35" y="65"/>
                      <a:pt x="34" y="61"/>
                      <a:pt x="32" y="58"/>
                    </a:cubicBezTo>
                    <a:cubicBezTo>
                      <a:pt x="33" y="57"/>
                      <a:pt x="33" y="55"/>
                      <a:pt x="33" y="53"/>
                    </a:cubicBezTo>
                    <a:cubicBezTo>
                      <a:pt x="33" y="49"/>
                      <a:pt x="32" y="46"/>
                      <a:pt x="30" y="44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0"/>
                      <a:pt x="30" y="38"/>
                      <a:pt x="29" y="36"/>
                    </a:cubicBezTo>
                    <a:cubicBezTo>
                      <a:pt x="30" y="35"/>
                      <a:pt x="31" y="33"/>
                      <a:pt x="32" y="31"/>
                    </a:cubicBezTo>
                    <a:cubicBezTo>
                      <a:pt x="34" y="31"/>
                      <a:pt x="35" y="30"/>
                      <a:pt x="36" y="30"/>
                    </a:cubicBezTo>
                    <a:cubicBezTo>
                      <a:pt x="38" y="32"/>
                      <a:pt x="41" y="33"/>
                      <a:pt x="44" y="33"/>
                    </a:cubicBezTo>
                    <a:cubicBezTo>
                      <a:pt x="45" y="33"/>
                      <a:pt x="45" y="33"/>
                      <a:pt x="46" y="32"/>
                    </a:cubicBezTo>
                    <a:cubicBezTo>
                      <a:pt x="48" y="36"/>
                      <a:pt x="53" y="39"/>
                      <a:pt x="57" y="39"/>
                    </a:cubicBezTo>
                    <a:cubicBezTo>
                      <a:pt x="60" y="39"/>
                      <a:pt x="63" y="38"/>
                      <a:pt x="65" y="36"/>
                    </a:cubicBezTo>
                    <a:cubicBezTo>
                      <a:pt x="67" y="38"/>
                      <a:pt x="70" y="39"/>
                      <a:pt x="73" y="39"/>
                    </a:cubicBezTo>
                    <a:cubicBezTo>
                      <a:pt x="76" y="39"/>
                      <a:pt x="79" y="38"/>
                      <a:pt x="82" y="36"/>
                    </a:cubicBezTo>
                    <a:cubicBezTo>
                      <a:pt x="84" y="38"/>
                      <a:pt x="87" y="39"/>
                      <a:pt x="90" y="39"/>
                    </a:cubicBezTo>
                    <a:cubicBezTo>
                      <a:pt x="95" y="39"/>
                      <a:pt x="100" y="36"/>
                      <a:pt x="102" y="31"/>
                    </a:cubicBezTo>
                    <a:cubicBezTo>
                      <a:pt x="103" y="31"/>
                      <a:pt x="104" y="32"/>
                      <a:pt x="105" y="32"/>
                    </a:cubicBezTo>
                    <a:cubicBezTo>
                      <a:pt x="109" y="32"/>
                      <a:pt x="112" y="30"/>
                      <a:pt x="114" y="28"/>
                    </a:cubicBezTo>
                    <a:cubicBezTo>
                      <a:pt x="115" y="29"/>
                      <a:pt x="117" y="30"/>
                      <a:pt x="120" y="31"/>
                    </a:cubicBezTo>
                    <a:cubicBezTo>
                      <a:pt x="120" y="34"/>
                      <a:pt x="121" y="36"/>
                      <a:pt x="122" y="38"/>
                    </a:cubicBezTo>
                    <a:cubicBezTo>
                      <a:pt x="121" y="40"/>
                      <a:pt x="121" y="43"/>
                      <a:pt x="121" y="45"/>
                    </a:cubicBezTo>
                    <a:cubicBezTo>
                      <a:pt x="121" y="46"/>
                      <a:pt x="121" y="47"/>
                      <a:pt x="121" y="47"/>
                    </a:cubicBezTo>
                    <a:cubicBezTo>
                      <a:pt x="119" y="48"/>
                      <a:pt x="117" y="50"/>
                      <a:pt x="116" y="51"/>
                    </a:cubicBezTo>
                    <a:cubicBezTo>
                      <a:pt x="114" y="52"/>
                      <a:pt x="111" y="53"/>
                      <a:pt x="110" y="55"/>
                    </a:cubicBezTo>
                    <a:cubicBezTo>
                      <a:pt x="108" y="54"/>
                      <a:pt x="107" y="54"/>
                      <a:pt x="105" y="54"/>
                    </a:cubicBezTo>
                    <a:cubicBezTo>
                      <a:pt x="101" y="54"/>
                      <a:pt x="98" y="56"/>
                      <a:pt x="95" y="59"/>
                    </a:cubicBezTo>
                    <a:cubicBezTo>
                      <a:pt x="93" y="57"/>
                      <a:pt x="90" y="56"/>
                      <a:pt x="88" y="56"/>
                    </a:cubicBezTo>
                    <a:cubicBezTo>
                      <a:pt x="80" y="56"/>
                      <a:pt x="74" y="62"/>
                      <a:pt x="74" y="70"/>
                    </a:cubicBezTo>
                    <a:cubicBezTo>
                      <a:pt x="74" y="70"/>
                      <a:pt x="74" y="71"/>
                      <a:pt x="74" y="71"/>
                    </a:cubicBezTo>
                    <a:cubicBezTo>
                      <a:pt x="69" y="73"/>
                      <a:pt x="66" y="78"/>
                      <a:pt x="66" y="84"/>
                    </a:cubicBezTo>
                    <a:cubicBezTo>
                      <a:pt x="66" y="88"/>
                      <a:pt x="68" y="92"/>
                      <a:pt x="70" y="95"/>
                    </a:cubicBezTo>
                    <a:cubicBezTo>
                      <a:pt x="68" y="97"/>
                      <a:pt x="66" y="101"/>
                      <a:pt x="66" y="105"/>
                    </a:cubicBezTo>
                    <a:cubicBezTo>
                      <a:pt x="66" y="112"/>
                      <a:pt x="71" y="118"/>
                      <a:pt x="77" y="120"/>
                    </a:cubicBezTo>
                    <a:cubicBezTo>
                      <a:pt x="77" y="120"/>
                      <a:pt x="78" y="121"/>
                      <a:pt x="78" y="121"/>
                    </a:cubicBezTo>
                    <a:cubicBezTo>
                      <a:pt x="79" y="124"/>
                      <a:pt x="80" y="127"/>
                      <a:pt x="80" y="127"/>
                    </a:cubicBezTo>
                    <a:cubicBezTo>
                      <a:pt x="81" y="127"/>
                      <a:pt x="81" y="127"/>
                      <a:pt x="81" y="127"/>
                    </a:cubicBezTo>
                    <a:cubicBezTo>
                      <a:pt x="81" y="127"/>
                      <a:pt x="83" y="124"/>
                      <a:pt x="84" y="121"/>
                    </a:cubicBezTo>
                    <a:cubicBezTo>
                      <a:pt x="84" y="121"/>
                      <a:pt x="84" y="120"/>
                      <a:pt x="85" y="120"/>
                    </a:cubicBezTo>
                    <a:cubicBezTo>
                      <a:pt x="91" y="118"/>
                      <a:pt x="96" y="112"/>
                      <a:pt x="96" y="105"/>
                    </a:cubicBezTo>
                    <a:cubicBezTo>
                      <a:pt x="96" y="101"/>
                      <a:pt x="94" y="97"/>
                      <a:pt x="91" y="95"/>
                    </a:cubicBezTo>
                    <a:cubicBezTo>
                      <a:pt x="94" y="92"/>
                      <a:pt x="96" y="88"/>
                      <a:pt x="96" y="84"/>
                    </a:cubicBezTo>
                    <a:cubicBezTo>
                      <a:pt x="96" y="83"/>
                      <a:pt x="95" y="82"/>
                      <a:pt x="95" y="81"/>
                    </a:cubicBezTo>
                    <a:cubicBezTo>
                      <a:pt x="97" y="79"/>
                      <a:pt x="98" y="78"/>
                      <a:pt x="99" y="76"/>
                    </a:cubicBezTo>
                    <a:cubicBezTo>
                      <a:pt x="101" y="77"/>
                      <a:pt x="103" y="78"/>
                      <a:pt x="105" y="78"/>
                    </a:cubicBezTo>
                    <a:cubicBezTo>
                      <a:pt x="108" y="84"/>
                      <a:pt x="115" y="89"/>
                      <a:pt x="122" y="89"/>
                    </a:cubicBezTo>
                    <a:cubicBezTo>
                      <a:pt x="133" y="89"/>
                      <a:pt x="141" y="81"/>
                      <a:pt x="142" y="71"/>
                    </a:cubicBezTo>
                    <a:cubicBezTo>
                      <a:pt x="144" y="68"/>
                      <a:pt x="145" y="65"/>
                      <a:pt x="145" y="61"/>
                    </a:cubicBezTo>
                    <a:cubicBezTo>
                      <a:pt x="145" y="59"/>
                      <a:pt x="144" y="57"/>
                      <a:pt x="143" y="55"/>
                    </a:cubicBezTo>
                  </a:path>
                </a:pathLst>
              </a:custGeom>
              <a:solidFill>
                <a:srgbClr val="68686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Sev01"/>
              <p:cNvSpPr>
                <a:spLocks noChangeAspect="1"/>
              </p:cNvSpPr>
              <p:nvPr/>
            </p:nvSpPr>
            <p:spPr>
              <a:xfrm>
                <a:off x="1435082" y="3463355"/>
                <a:ext cx="604874" cy="60487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68686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81"/>
            <p:cNvGrpSpPr>
              <a:grpSpLocks noChangeAspect="1"/>
            </p:cNvGrpSpPr>
            <p:nvPr/>
          </p:nvGrpSpPr>
          <p:grpSpPr>
            <a:xfrm>
              <a:off x="3051718" y="4185085"/>
              <a:ext cx="435510" cy="435510"/>
              <a:chOff x="539510" y="3227629"/>
              <a:chExt cx="604874" cy="604874"/>
            </a:xfrm>
          </p:grpSpPr>
          <p:sp>
            <p:nvSpPr>
              <p:cNvPr id="41" name="Freeform 6"/>
              <p:cNvSpPr/>
              <p:nvPr/>
            </p:nvSpPr>
            <p:spPr bwMode="auto">
              <a:xfrm>
                <a:off x="654724" y="3336294"/>
                <a:ext cx="386174" cy="38754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74" y="0"/>
                  </a:cxn>
                  <a:cxn ang="0">
                    <a:pos x="89" y="30"/>
                  </a:cxn>
                  <a:cxn ang="0">
                    <a:pos x="128" y="30"/>
                  </a:cxn>
                  <a:cxn ang="0">
                    <a:pos x="135" y="100"/>
                  </a:cxn>
                  <a:cxn ang="0">
                    <a:pos x="46" y="118"/>
                  </a:cxn>
                  <a:cxn ang="0">
                    <a:pos x="18" y="141"/>
                  </a:cxn>
                  <a:cxn ang="0">
                    <a:pos x="1" y="141"/>
                  </a:cxn>
                  <a:cxn ang="0">
                    <a:pos x="28" y="96"/>
                  </a:cxn>
                  <a:cxn ang="0">
                    <a:pos x="82" y="71"/>
                  </a:cxn>
                  <a:cxn ang="0">
                    <a:pos x="69" y="45"/>
                  </a:cxn>
                  <a:cxn ang="0">
                    <a:pos x="56" y="0"/>
                  </a:cxn>
                </a:cxnLst>
                <a:rect l="0" t="0" r="r" b="b"/>
                <a:pathLst>
                  <a:path w="153" h="153">
                    <a:moveTo>
                      <a:pt x="56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2" y="42"/>
                      <a:pt x="89" y="30"/>
                    </a:cubicBezTo>
                    <a:cubicBezTo>
                      <a:pt x="97" y="25"/>
                      <a:pt x="111" y="15"/>
                      <a:pt x="128" y="30"/>
                    </a:cubicBezTo>
                    <a:cubicBezTo>
                      <a:pt x="141" y="41"/>
                      <a:pt x="153" y="60"/>
                      <a:pt x="135" y="100"/>
                    </a:cubicBezTo>
                    <a:cubicBezTo>
                      <a:pt x="125" y="121"/>
                      <a:pt x="94" y="153"/>
                      <a:pt x="46" y="118"/>
                    </a:cubicBezTo>
                    <a:cubicBezTo>
                      <a:pt x="38" y="112"/>
                      <a:pt x="19" y="99"/>
                      <a:pt x="18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0" y="92"/>
                      <a:pt x="28" y="96"/>
                    </a:cubicBezTo>
                    <a:cubicBezTo>
                      <a:pt x="43" y="97"/>
                      <a:pt x="77" y="106"/>
                      <a:pt x="82" y="71"/>
                    </a:cubicBezTo>
                    <a:cubicBezTo>
                      <a:pt x="83" y="64"/>
                      <a:pt x="87" y="55"/>
                      <a:pt x="69" y="45"/>
                    </a:cubicBezTo>
                    <a:cubicBezTo>
                      <a:pt x="62" y="41"/>
                      <a:pt x="56" y="37"/>
                      <a:pt x="56" y="0"/>
                    </a:cubicBezTo>
                  </a:path>
                </a:pathLst>
              </a:custGeom>
              <a:solidFill>
                <a:srgbClr val="5642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Sev01"/>
              <p:cNvSpPr>
                <a:spLocks noChangeAspect="1"/>
              </p:cNvSpPr>
              <p:nvPr/>
            </p:nvSpPr>
            <p:spPr>
              <a:xfrm>
                <a:off x="539510" y="3227629"/>
                <a:ext cx="604874" cy="60487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56426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756814" y="2482337"/>
            <a:ext cx="2222243" cy="461665"/>
            <a:chOff x="5195975" y="3857316"/>
            <a:chExt cx="1490937" cy="461665"/>
          </a:xfrm>
        </p:grpSpPr>
        <p:sp>
          <p:nvSpPr>
            <p:cNvPr id="45" name="矩形 44"/>
            <p:cNvSpPr/>
            <p:nvPr/>
          </p:nvSpPr>
          <p:spPr>
            <a:xfrm>
              <a:off x="5282239" y="3857316"/>
              <a:ext cx="1404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3399"/>
                </a:buClr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胃肠道症状</a:t>
              </a:r>
              <a:endPara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195975" y="3901545"/>
              <a:ext cx="64698" cy="414068"/>
            </a:xfrm>
            <a:prstGeom prst="rect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762330" y="3294010"/>
            <a:ext cx="2672263" cy="461665"/>
            <a:chOff x="5195975" y="3869813"/>
            <a:chExt cx="1792862" cy="461665"/>
          </a:xfrm>
        </p:grpSpPr>
        <p:sp>
          <p:nvSpPr>
            <p:cNvPr id="48" name="矩形 47"/>
            <p:cNvSpPr/>
            <p:nvPr/>
          </p:nvSpPr>
          <p:spPr>
            <a:xfrm>
              <a:off x="5282239" y="3869813"/>
              <a:ext cx="17065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3399"/>
                </a:buClr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低血压和休克</a:t>
              </a:r>
              <a:endPara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195975" y="3901545"/>
              <a:ext cx="64698" cy="414068"/>
            </a:xfrm>
            <a:prstGeom prst="rect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56814" y="4912095"/>
            <a:ext cx="1202383" cy="461665"/>
            <a:chOff x="5195975" y="3856161"/>
            <a:chExt cx="806697" cy="461665"/>
          </a:xfrm>
        </p:grpSpPr>
        <p:sp>
          <p:nvSpPr>
            <p:cNvPr id="51" name="矩形 50"/>
            <p:cNvSpPr/>
            <p:nvPr/>
          </p:nvSpPr>
          <p:spPr>
            <a:xfrm>
              <a:off x="5289555" y="3856161"/>
              <a:ext cx="7131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3399"/>
                </a:buClr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体 征</a:t>
              </a:r>
              <a:endPara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195975" y="3901545"/>
              <a:ext cx="64698" cy="414068"/>
            </a:xfrm>
            <a:prstGeom prst="rect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017009" y="162981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3399"/>
              </a:buClr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发热，心动过速，血沉增快</a:t>
            </a:r>
          </a:p>
        </p:txBody>
      </p:sp>
      <p:sp>
        <p:nvSpPr>
          <p:cNvPr id="53" name="矩形 52"/>
          <p:cNvSpPr/>
          <p:nvPr/>
        </p:nvSpPr>
        <p:spPr>
          <a:xfrm>
            <a:off x="7011202" y="248233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3399"/>
              </a:buClr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恶心，呕吐，上腹胀痛</a:t>
            </a:r>
          </a:p>
        </p:txBody>
      </p:sp>
      <p:sp>
        <p:nvSpPr>
          <p:cNvPr id="54" name="矩形 53"/>
          <p:cNvSpPr/>
          <p:nvPr/>
        </p:nvSpPr>
        <p:spPr>
          <a:xfrm>
            <a:off x="7011202" y="3330826"/>
            <a:ext cx="4587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99"/>
              </a:buClr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皮肤湿冷，脉细而快，尿量减少，面色苍白，血压下降</a:t>
            </a:r>
          </a:p>
        </p:txBody>
      </p:sp>
      <p:sp>
        <p:nvSpPr>
          <p:cNvPr id="55" name="矩形 54"/>
          <p:cNvSpPr/>
          <p:nvPr/>
        </p:nvSpPr>
        <p:spPr>
          <a:xfrm>
            <a:off x="7028193" y="4112919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3399"/>
              </a:buClr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主要是急性左心衰，呼吸困难，发绀，咳嗽</a:t>
            </a:r>
          </a:p>
        </p:txBody>
      </p:sp>
      <p:sp>
        <p:nvSpPr>
          <p:cNvPr id="56" name="矩形 55"/>
          <p:cNvSpPr/>
          <p:nvPr/>
        </p:nvSpPr>
        <p:spPr>
          <a:xfrm>
            <a:off x="7011202" y="4750806"/>
            <a:ext cx="4651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99"/>
              </a:buClr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通常没有特异体征，心律不齐，心尖部第一心音减弱，血压下降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686864" cy="554910"/>
            <a:chOff x="0" y="298450"/>
            <a:chExt cx="268686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218521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特征性心电图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57" name="Picture 5" descr="12258154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5515" y="931299"/>
            <a:ext cx="7966759" cy="368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Rectangle 5"/>
          <p:cNvSpPr txBox="1">
            <a:spLocks noChangeArrowheads="1"/>
          </p:cNvSpPr>
          <p:nvPr/>
        </p:nvSpPr>
        <p:spPr>
          <a:xfrm>
            <a:off x="2906163" y="4936407"/>
            <a:ext cx="6225461" cy="13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alpha val="89999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 坏死区出现宽而深的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Q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波（病理性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Q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波）</a:t>
            </a:r>
          </a:p>
          <a:p>
            <a:pPr marL="0" indent="0"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）损伤区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段 弓背向上型抬高</a:t>
            </a:r>
          </a:p>
          <a:p>
            <a:pPr marL="0" indent="0"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）缺血区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波倒置</a:t>
            </a:r>
            <a:endParaRPr lang="zh-CN" altLang="en-US" sz="14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3020288" cy="554910"/>
            <a:chOff x="0" y="298450"/>
            <a:chExt cx="3020288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25186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心梗的定位导联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0" y="1214872"/>
            <a:ext cx="12126442" cy="4521694"/>
            <a:chOff x="61432" y="1131575"/>
            <a:chExt cx="4922001" cy="1835310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 rot="2700000">
              <a:off x="81325" y="1111682"/>
              <a:ext cx="1835310" cy="1875095"/>
            </a:xfrm>
            <a:custGeom>
              <a:avLst/>
              <a:gdLst/>
              <a:ahLst/>
              <a:cxnLst>
                <a:cxn ang="0">
                  <a:pos x="739" y="553"/>
                </a:cxn>
                <a:cxn ang="0">
                  <a:pos x="623" y="488"/>
                </a:cxn>
                <a:cxn ang="0">
                  <a:pos x="541" y="483"/>
                </a:cxn>
                <a:cxn ang="0">
                  <a:pos x="272" y="213"/>
                </a:cxn>
                <a:cxn ang="0">
                  <a:pos x="170" y="33"/>
                </a:cxn>
                <a:cxn ang="0">
                  <a:pos x="50" y="185"/>
                </a:cxn>
                <a:cxn ang="0">
                  <a:pos x="0" y="203"/>
                </a:cxn>
                <a:cxn ang="0">
                  <a:pos x="284" y="470"/>
                </a:cxn>
                <a:cxn ang="0">
                  <a:pos x="551" y="755"/>
                </a:cxn>
                <a:cxn ang="0">
                  <a:pos x="571" y="706"/>
                </a:cxn>
                <a:cxn ang="0">
                  <a:pos x="706" y="587"/>
                </a:cxn>
                <a:cxn ang="0">
                  <a:pos x="599" y="531"/>
                </a:cxn>
                <a:cxn ang="0">
                  <a:pos x="530" y="619"/>
                </a:cxn>
                <a:cxn ang="0">
                  <a:pos x="532" y="531"/>
                </a:cxn>
                <a:cxn ang="0">
                  <a:pos x="526" y="585"/>
                </a:cxn>
                <a:cxn ang="0">
                  <a:pos x="397" y="485"/>
                </a:cxn>
                <a:cxn ang="0">
                  <a:pos x="489" y="411"/>
                </a:cxn>
                <a:cxn ang="0">
                  <a:pos x="397" y="485"/>
                </a:cxn>
                <a:cxn ang="0">
                  <a:pos x="383" y="480"/>
                </a:cxn>
                <a:cxn ang="0">
                  <a:pos x="456" y="341"/>
                </a:cxn>
                <a:cxn ang="0">
                  <a:pos x="437" y="324"/>
                </a:cxn>
                <a:cxn ang="0">
                  <a:pos x="330" y="449"/>
                </a:cxn>
                <a:cxn ang="0">
                  <a:pos x="437" y="324"/>
                </a:cxn>
                <a:cxn ang="0">
                  <a:pos x="363" y="271"/>
                </a:cxn>
                <a:cxn ang="0">
                  <a:pos x="275" y="376"/>
                </a:cxn>
                <a:cxn ang="0">
                  <a:pos x="349" y="266"/>
                </a:cxn>
                <a:cxn ang="0">
                  <a:pos x="261" y="262"/>
                </a:cxn>
                <a:cxn ang="0">
                  <a:pos x="172" y="228"/>
                </a:cxn>
                <a:cxn ang="0">
                  <a:pos x="227" y="155"/>
                </a:cxn>
                <a:cxn ang="0">
                  <a:pos x="172" y="228"/>
                </a:cxn>
                <a:cxn ang="0">
                  <a:pos x="84" y="206"/>
                </a:cxn>
                <a:cxn ang="0">
                  <a:pos x="224" y="139"/>
                </a:cxn>
                <a:cxn ang="0">
                  <a:pos x="192" y="61"/>
                </a:cxn>
                <a:cxn ang="0">
                  <a:pos x="72" y="200"/>
                </a:cxn>
                <a:cxn ang="0">
                  <a:pos x="192" y="61"/>
                </a:cxn>
                <a:cxn ang="0">
                  <a:pos x="227" y="192"/>
                </a:cxn>
                <a:cxn ang="0">
                  <a:pos x="192" y="227"/>
                </a:cxn>
                <a:cxn ang="0">
                  <a:pos x="388" y="282"/>
                </a:cxn>
                <a:cxn ang="0">
                  <a:pos x="311" y="431"/>
                </a:cxn>
                <a:cxn ang="0">
                  <a:pos x="426" y="492"/>
                </a:cxn>
                <a:cxn ang="0">
                  <a:pos x="492" y="492"/>
                </a:cxn>
                <a:cxn ang="0">
                  <a:pos x="563" y="696"/>
                </a:cxn>
                <a:cxn ang="0">
                  <a:pos x="677" y="563"/>
                </a:cxn>
                <a:cxn ang="0">
                  <a:pos x="563" y="696"/>
                </a:cxn>
                <a:cxn ang="0">
                  <a:pos x="533" y="634"/>
                </a:cxn>
                <a:cxn ang="0">
                  <a:pos x="666" y="556"/>
                </a:cxn>
                <a:cxn ang="0">
                  <a:pos x="549" y="673"/>
                </a:cxn>
              </a:cxnLst>
              <a:rect l="0" t="0" r="r" b="b"/>
              <a:pathLst>
                <a:path w="739" h="755">
                  <a:moveTo>
                    <a:pt x="706" y="587"/>
                  </a:moveTo>
                  <a:cubicBezTo>
                    <a:pt x="739" y="553"/>
                    <a:pt x="739" y="553"/>
                    <a:pt x="739" y="553"/>
                  </a:cubicBezTo>
                  <a:cubicBezTo>
                    <a:pt x="706" y="520"/>
                    <a:pt x="666" y="499"/>
                    <a:pt x="624" y="489"/>
                  </a:cubicBezTo>
                  <a:cubicBezTo>
                    <a:pt x="623" y="488"/>
                    <a:pt x="623" y="488"/>
                    <a:pt x="623" y="488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596" y="482"/>
                    <a:pt x="568" y="480"/>
                    <a:pt x="541" y="483"/>
                  </a:cubicBezTo>
                  <a:cubicBezTo>
                    <a:pt x="548" y="412"/>
                    <a:pt x="524" y="338"/>
                    <a:pt x="470" y="284"/>
                  </a:cubicBezTo>
                  <a:cubicBezTo>
                    <a:pt x="416" y="230"/>
                    <a:pt x="342" y="206"/>
                    <a:pt x="272" y="213"/>
                  </a:cubicBezTo>
                  <a:cubicBezTo>
                    <a:pt x="284" y="138"/>
                    <a:pt x="261" y="58"/>
                    <a:pt x="203" y="0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5" y="39"/>
                    <a:pt x="180" y="44"/>
                    <a:pt x="184" y="50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44" y="180"/>
                    <a:pt x="38" y="175"/>
                    <a:pt x="33" y="17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58" y="261"/>
                    <a:pt x="138" y="284"/>
                    <a:pt x="213" y="272"/>
                  </a:cubicBezTo>
                  <a:cubicBezTo>
                    <a:pt x="206" y="343"/>
                    <a:pt x="230" y="416"/>
                    <a:pt x="284" y="470"/>
                  </a:cubicBezTo>
                  <a:cubicBezTo>
                    <a:pt x="338" y="524"/>
                    <a:pt x="411" y="548"/>
                    <a:pt x="482" y="541"/>
                  </a:cubicBezTo>
                  <a:cubicBezTo>
                    <a:pt x="470" y="616"/>
                    <a:pt x="493" y="696"/>
                    <a:pt x="551" y="755"/>
                  </a:cubicBezTo>
                  <a:cubicBezTo>
                    <a:pt x="585" y="721"/>
                    <a:pt x="585" y="721"/>
                    <a:pt x="585" y="721"/>
                  </a:cubicBezTo>
                  <a:cubicBezTo>
                    <a:pt x="580" y="716"/>
                    <a:pt x="575" y="711"/>
                    <a:pt x="571" y="706"/>
                  </a:cubicBezTo>
                  <a:cubicBezTo>
                    <a:pt x="698" y="579"/>
                    <a:pt x="698" y="579"/>
                    <a:pt x="698" y="579"/>
                  </a:cubicBezTo>
                  <a:cubicBezTo>
                    <a:pt x="700" y="582"/>
                    <a:pt x="703" y="584"/>
                    <a:pt x="706" y="587"/>
                  </a:cubicBezTo>
                  <a:close/>
                  <a:moveTo>
                    <a:pt x="528" y="603"/>
                  </a:moveTo>
                  <a:cubicBezTo>
                    <a:pt x="599" y="531"/>
                    <a:pt x="599" y="531"/>
                    <a:pt x="599" y="531"/>
                  </a:cubicBezTo>
                  <a:cubicBezTo>
                    <a:pt x="604" y="532"/>
                    <a:pt x="609" y="534"/>
                    <a:pt x="614" y="535"/>
                  </a:cubicBezTo>
                  <a:cubicBezTo>
                    <a:pt x="530" y="619"/>
                    <a:pt x="530" y="619"/>
                    <a:pt x="530" y="619"/>
                  </a:cubicBezTo>
                  <a:cubicBezTo>
                    <a:pt x="529" y="613"/>
                    <a:pt x="528" y="608"/>
                    <a:pt x="528" y="603"/>
                  </a:cubicBezTo>
                  <a:close/>
                  <a:moveTo>
                    <a:pt x="532" y="531"/>
                  </a:moveTo>
                  <a:cubicBezTo>
                    <a:pt x="549" y="528"/>
                    <a:pt x="566" y="528"/>
                    <a:pt x="583" y="529"/>
                  </a:cubicBezTo>
                  <a:cubicBezTo>
                    <a:pt x="526" y="585"/>
                    <a:pt x="526" y="585"/>
                    <a:pt x="526" y="585"/>
                  </a:cubicBezTo>
                  <a:cubicBezTo>
                    <a:pt x="526" y="567"/>
                    <a:pt x="528" y="549"/>
                    <a:pt x="532" y="531"/>
                  </a:cubicBezTo>
                  <a:close/>
                  <a:moveTo>
                    <a:pt x="397" y="485"/>
                  </a:moveTo>
                  <a:cubicBezTo>
                    <a:pt x="485" y="397"/>
                    <a:pt x="485" y="397"/>
                    <a:pt x="485" y="397"/>
                  </a:cubicBezTo>
                  <a:cubicBezTo>
                    <a:pt x="487" y="402"/>
                    <a:pt x="488" y="407"/>
                    <a:pt x="489" y="411"/>
                  </a:cubicBezTo>
                  <a:cubicBezTo>
                    <a:pt x="411" y="489"/>
                    <a:pt x="411" y="489"/>
                    <a:pt x="411" y="489"/>
                  </a:cubicBezTo>
                  <a:cubicBezTo>
                    <a:pt x="406" y="488"/>
                    <a:pt x="401" y="487"/>
                    <a:pt x="397" y="485"/>
                  </a:cubicBezTo>
                  <a:close/>
                  <a:moveTo>
                    <a:pt x="480" y="383"/>
                  </a:moveTo>
                  <a:cubicBezTo>
                    <a:pt x="383" y="480"/>
                    <a:pt x="383" y="480"/>
                    <a:pt x="383" y="480"/>
                  </a:cubicBezTo>
                  <a:cubicBezTo>
                    <a:pt x="368" y="474"/>
                    <a:pt x="354" y="466"/>
                    <a:pt x="341" y="457"/>
                  </a:cubicBezTo>
                  <a:cubicBezTo>
                    <a:pt x="456" y="341"/>
                    <a:pt x="456" y="341"/>
                    <a:pt x="456" y="341"/>
                  </a:cubicBezTo>
                  <a:cubicBezTo>
                    <a:pt x="466" y="354"/>
                    <a:pt x="474" y="369"/>
                    <a:pt x="480" y="383"/>
                  </a:cubicBezTo>
                  <a:close/>
                  <a:moveTo>
                    <a:pt x="437" y="324"/>
                  </a:moveTo>
                  <a:cubicBezTo>
                    <a:pt x="446" y="333"/>
                    <a:pt x="446" y="333"/>
                    <a:pt x="446" y="333"/>
                  </a:cubicBezTo>
                  <a:cubicBezTo>
                    <a:pt x="330" y="449"/>
                    <a:pt x="330" y="449"/>
                    <a:pt x="330" y="449"/>
                  </a:cubicBezTo>
                  <a:cubicBezTo>
                    <a:pt x="327" y="446"/>
                    <a:pt x="324" y="443"/>
                    <a:pt x="321" y="440"/>
                  </a:cubicBezTo>
                  <a:lnTo>
                    <a:pt x="437" y="324"/>
                  </a:lnTo>
                  <a:close/>
                  <a:moveTo>
                    <a:pt x="270" y="363"/>
                  </a:moveTo>
                  <a:cubicBezTo>
                    <a:pt x="363" y="271"/>
                    <a:pt x="363" y="271"/>
                    <a:pt x="363" y="271"/>
                  </a:cubicBezTo>
                  <a:cubicBezTo>
                    <a:pt x="367" y="272"/>
                    <a:pt x="372" y="274"/>
                    <a:pt x="376" y="276"/>
                  </a:cubicBezTo>
                  <a:cubicBezTo>
                    <a:pt x="275" y="376"/>
                    <a:pt x="275" y="376"/>
                    <a:pt x="275" y="376"/>
                  </a:cubicBezTo>
                  <a:cubicBezTo>
                    <a:pt x="274" y="372"/>
                    <a:pt x="272" y="367"/>
                    <a:pt x="270" y="363"/>
                  </a:cubicBezTo>
                  <a:close/>
                  <a:moveTo>
                    <a:pt x="349" y="266"/>
                  </a:moveTo>
                  <a:cubicBezTo>
                    <a:pt x="266" y="349"/>
                    <a:pt x="266" y="349"/>
                    <a:pt x="266" y="349"/>
                  </a:cubicBezTo>
                  <a:cubicBezTo>
                    <a:pt x="258" y="320"/>
                    <a:pt x="256" y="291"/>
                    <a:pt x="261" y="262"/>
                  </a:cubicBezTo>
                  <a:cubicBezTo>
                    <a:pt x="290" y="257"/>
                    <a:pt x="320" y="258"/>
                    <a:pt x="349" y="266"/>
                  </a:cubicBezTo>
                  <a:close/>
                  <a:moveTo>
                    <a:pt x="172" y="228"/>
                  </a:moveTo>
                  <a:cubicBezTo>
                    <a:pt x="166" y="228"/>
                    <a:pt x="161" y="227"/>
                    <a:pt x="155" y="227"/>
                  </a:cubicBezTo>
                  <a:cubicBezTo>
                    <a:pt x="227" y="155"/>
                    <a:pt x="227" y="155"/>
                    <a:pt x="227" y="155"/>
                  </a:cubicBezTo>
                  <a:cubicBezTo>
                    <a:pt x="227" y="161"/>
                    <a:pt x="228" y="167"/>
                    <a:pt x="228" y="172"/>
                  </a:cubicBezTo>
                  <a:lnTo>
                    <a:pt x="172" y="228"/>
                  </a:lnTo>
                  <a:close/>
                  <a:moveTo>
                    <a:pt x="139" y="225"/>
                  </a:moveTo>
                  <a:cubicBezTo>
                    <a:pt x="120" y="221"/>
                    <a:pt x="101" y="215"/>
                    <a:pt x="84" y="206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15" y="102"/>
                    <a:pt x="221" y="120"/>
                    <a:pt x="224" y="139"/>
                  </a:cubicBezTo>
                  <a:lnTo>
                    <a:pt x="139" y="225"/>
                  </a:lnTo>
                  <a:close/>
                  <a:moveTo>
                    <a:pt x="192" y="61"/>
                  </a:moveTo>
                  <a:cubicBezTo>
                    <a:pt x="195" y="65"/>
                    <a:pt x="197" y="68"/>
                    <a:pt x="200" y="72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68" y="197"/>
                    <a:pt x="64" y="195"/>
                    <a:pt x="61" y="193"/>
                  </a:cubicBezTo>
                  <a:lnTo>
                    <a:pt x="192" y="61"/>
                  </a:lnTo>
                  <a:close/>
                  <a:moveTo>
                    <a:pt x="192" y="227"/>
                  </a:moveTo>
                  <a:cubicBezTo>
                    <a:pt x="227" y="192"/>
                    <a:pt x="227" y="192"/>
                    <a:pt x="227" y="192"/>
                  </a:cubicBezTo>
                  <a:cubicBezTo>
                    <a:pt x="226" y="202"/>
                    <a:pt x="225" y="212"/>
                    <a:pt x="222" y="222"/>
                  </a:cubicBezTo>
                  <a:cubicBezTo>
                    <a:pt x="212" y="225"/>
                    <a:pt x="202" y="226"/>
                    <a:pt x="192" y="227"/>
                  </a:cubicBezTo>
                  <a:close/>
                  <a:moveTo>
                    <a:pt x="282" y="389"/>
                  </a:moveTo>
                  <a:cubicBezTo>
                    <a:pt x="388" y="282"/>
                    <a:pt x="388" y="282"/>
                    <a:pt x="388" y="282"/>
                  </a:cubicBezTo>
                  <a:cubicBezTo>
                    <a:pt x="403" y="290"/>
                    <a:pt x="417" y="300"/>
                    <a:pt x="430" y="312"/>
                  </a:cubicBezTo>
                  <a:cubicBezTo>
                    <a:pt x="311" y="431"/>
                    <a:pt x="311" y="431"/>
                    <a:pt x="311" y="431"/>
                  </a:cubicBezTo>
                  <a:cubicBezTo>
                    <a:pt x="299" y="418"/>
                    <a:pt x="290" y="403"/>
                    <a:pt x="282" y="389"/>
                  </a:cubicBezTo>
                  <a:close/>
                  <a:moveTo>
                    <a:pt x="426" y="492"/>
                  </a:moveTo>
                  <a:cubicBezTo>
                    <a:pt x="492" y="427"/>
                    <a:pt x="492" y="427"/>
                    <a:pt x="492" y="427"/>
                  </a:cubicBezTo>
                  <a:cubicBezTo>
                    <a:pt x="496" y="448"/>
                    <a:pt x="496" y="471"/>
                    <a:pt x="492" y="492"/>
                  </a:cubicBezTo>
                  <a:cubicBezTo>
                    <a:pt x="470" y="496"/>
                    <a:pt x="448" y="496"/>
                    <a:pt x="426" y="492"/>
                  </a:cubicBezTo>
                  <a:close/>
                  <a:moveTo>
                    <a:pt x="563" y="696"/>
                  </a:moveTo>
                  <a:cubicBezTo>
                    <a:pt x="561" y="692"/>
                    <a:pt x="558" y="688"/>
                    <a:pt x="556" y="685"/>
                  </a:cubicBezTo>
                  <a:cubicBezTo>
                    <a:pt x="677" y="563"/>
                    <a:pt x="677" y="563"/>
                    <a:pt x="677" y="563"/>
                  </a:cubicBezTo>
                  <a:cubicBezTo>
                    <a:pt x="686" y="573"/>
                    <a:pt x="686" y="573"/>
                    <a:pt x="686" y="573"/>
                  </a:cubicBezTo>
                  <a:lnTo>
                    <a:pt x="563" y="696"/>
                  </a:lnTo>
                  <a:close/>
                  <a:moveTo>
                    <a:pt x="549" y="673"/>
                  </a:moveTo>
                  <a:cubicBezTo>
                    <a:pt x="543" y="660"/>
                    <a:pt x="537" y="647"/>
                    <a:pt x="533" y="634"/>
                  </a:cubicBezTo>
                  <a:cubicBezTo>
                    <a:pt x="628" y="539"/>
                    <a:pt x="628" y="539"/>
                    <a:pt x="628" y="539"/>
                  </a:cubicBezTo>
                  <a:cubicBezTo>
                    <a:pt x="641" y="543"/>
                    <a:pt x="654" y="549"/>
                    <a:pt x="666" y="556"/>
                  </a:cubicBezTo>
                  <a:lnTo>
                    <a:pt x="549" y="673"/>
                  </a:lnTo>
                  <a:close/>
                  <a:moveTo>
                    <a:pt x="549" y="673"/>
                  </a:moveTo>
                  <a:cubicBezTo>
                    <a:pt x="549" y="673"/>
                    <a:pt x="549" y="673"/>
                    <a:pt x="549" y="673"/>
                  </a:cubicBezTo>
                </a:path>
              </a:pathLst>
            </a:custGeom>
            <a:solidFill>
              <a:srgbClr val="37779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 rot="2700000">
              <a:off x="1096961" y="1111682"/>
              <a:ext cx="1835310" cy="1875095"/>
            </a:xfrm>
            <a:custGeom>
              <a:avLst/>
              <a:gdLst/>
              <a:ahLst/>
              <a:cxnLst>
                <a:cxn ang="0">
                  <a:pos x="739" y="553"/>
                </a:cxn>
                <a:cxn ang="0">
                  <a:pos x="623" y="488"/>
                </a:cxn>
                <a:cxn ang="0">
                  <a:pos x="541" y="483"/>
                </a:cxn>
                <a:cxn ang="0">
                  <a:pos x="272" y="213"/>
                </a:cxn>
                <a:cxn ang="0">
                  <a:pos x="170" y="33"/>
                </a:cxn>
                <a:cxn ang="0">
                  <a:pos x="50" y="185"/>
                </a:cxn>
                <a:cxn ang="0">
                  <a:pos x="0" y="203"/>
                </a:cxn>
                <a:cxn ang="0">
                  <a:pos x="284" y="470"/>
                </a:cxn>
                <a:cxn ang="0">
                  <a:pos x="551" y="755"/>
                </a:cxn>
                <a:cxn ang="0">
                  <a:pos x="571" y="706"/>
                </a:cxn>
                <a:cxn ang="0">
                  <a:pos x="706" y="587"/>
                </a:cxn>
                <a:cxn ang="0">
                  <a:pos x="599" y="531"/>
                </a:cxn>
                <a:cxn ang="0">
                  <a:pos x="530" y="619"/>
                </a:cxn>
                <a:cxn ang="0">
                  <a:pos x="532" y="531"/>
                </a:cxn>
                <a:cxn ang="0">
                  <a:pos x="526" y="585"/>
                </a:cxn>
                <a:cxn ang="0">
                  <a:pos x="397" y="485"/>
                </a:cxn>
                <a:cxn ang="0">
                  <a:pos x="489" y="411"/>
                </a:cxn>
                <a:cxn ang="0">
                  <a:pos x="397" y="485"/>
                </a:cxn>
                <a:cxn ang="0">
                  <a:pos x="383" y="480"/>
                </a:cxn>
                <a:cxn ang="0">
                  <a:pos x="456" y="341"/>
                </a:cxn>
                <a:cxn ang="0">
                  <a:pos x="437" y="324"/>
                </a:cxn>
                <a:cxn ang="0">
                  <a:pos x="330" y="449"/>
                </a:cxn>
                <a:cxn ang="0">
                  <a:pos x="437" y="324"/>
                </a:cxn>
                <a:cxn ang="0">
                  <a:pos x="363" y="271"/>
                </a:cxn>
                <a:cxn ang="0">
                  <a:pos x="275" y="376"/>
                </a:cxn>
                <a:cxn ang="0">
                  <a:pos x="349" y="266"/>
                </a:cxn>
                <a:cxn ang="0">
                  <a:pos x="261" y="262"/>
                </a:cxn>
                <a:cxn ang="0">
                  <a:pos x="172" y="228"/>
                </a:cxn>
                <a:cxn ang="0">
                  <a:pos x="227" y="155"/>
                </a:cxn>
                <a:cxn ang="0">
                  <a:pos x="172" y="228"/>
                </a:cxn>
                <a:cxn ang="0">
                  <a:pos x="84" y="206"/>
                </a:cxn>
                <a:cxn ang="0">
                  <a:pos x="224" y="139"/>
                </a:cxn>
                <a:cxn ang="0">
                  <a:pos x="192" y="61"/>
                </a:cxn>
                <a:cxn ang="0">
                  <a:pos x="72" y="200"/>
                </a:cxn>
                <a:cxn ang="0">
                  <a:pos x="192" y="61"/>
                </a:cxn>
                <a:cxn ang="0">
                  <a:pos x="227" y="192"/>
                </a:cxn>
                <a:cxn ang="0">
                  <a:pos x="192" y="227"/>
                </a:cxn>
                <a:cxn ang="0">
                  <a:pos x="388" y="282"/>
                </a:cxn>
                <a:cxn ang="0">
                  <a:pos x="311" y="431"/>
                </a:cxn>
                <a:cxn ang="0">
                  <a:pos x="426" y="492"/>
                </a:cxn>
                <a:cxn ang="0">
                  <a:pos x="492" y="492"/>
                </a:cxn>
                <a:cxn ang="0">
                  <a:pos x="563" y="696"/>
                </a:cxn>
                <a:cxn ang="0">
                  <a:pos x="677" y="563"/>
                </a:cxn>
                <a:cxn ang="0">
                  <a:pos x="563" y="696"/>
                </a:cxn>
                <a:cxn ang="0">
                  <a:pos x="533" y="634"/>
                </a:cxn>
                <a:cxn ang="0">
                  <a:pos x="666" y="556"/>
                </a:cxn>
                <a:cxn ang="0">
                  <a:pos x="549" y="673"/>
                </a:cxn>
              </a:cxnLst>
              <a:rect l="0" t="0" r="r" b="b"/>
              <a:pathLst>
                <a:path w="739" h="755">
                  <a:moveTo>
                    <a:pt x="706" y="587"/>
                  </a:moveTo>
                  <a:cubicBezTo>
                    <a:pt x="739" y="553"/>
                    <a:pt x="739" y="553"/>
                    <a:pt x="739" y="553"/>
                  </a:cubicBezTo>
                  <a:cubicBezTo>
                    <a:pt x="706" y="520"/>
                    <a:pt x="666" y="499"/>
                    <a:pt x="624" y="489"/>
                  </a:cubicBezTo>
                  <a:cubicBezTo>
                    <a:pt x="623" y="488"/>
                    <a:pt x="623" y="488"/>
                    <a:pt x="623" y="488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596" y="482"/>
                    <a:pt x="568" y="480"/>
                    <a:pt x="541" y="483"/>
                  </a:cubicBezTo>
                  <a:cubicBezTo>
                    <a:pt x="548" y="412"/>
                    <a:pt x="524" y="338"/>
                    <a:pt x="470" y="284"/>
                  </a:cubicBezTo>
                  <a:cubicBezTo>
                    <a:pt x="416" y="230"/>
                    <a:pt x="342" y="206"/>
                    <a:pt x="272" y="213"/>
                  </a:cubicBezTo>
                  <a:cubicBezTo>
                    <a:pt x="284" y="138"/>
                    <a:pt x="261" y="58"/>
                    <a:pt x="203" y="0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5" y="39"/>
                    <a:pt x="180" y="44"/>
                    <a:pt x="184" y="50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44" y="180"/>
                    <a:pt x="38" y="175"/>
                    <a:pt x="33" y="17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58" y="261"/>
                    <a:pt x="138" y="284"/>
                    <a:pt x="213" y="272"/>
                  </a:cubicBezTo>
                  <a:cubicBezTo>
                    <a:pt x="206" y="343"/>
                    <a:pt x="230" y="416"/>
                    <a:pt x="284" y="470"/>
                  </a:cubicBezTo>
                  <a:cubicBezTo>
                    <a:pt x="338" y="524"/>
                    <a:pt x="411" y="548"/>
                    <a:pt x="482" y="541"/>
                  </a:cubicBezTo>
                  <a:cubicBezTo>
                    <a:pt x="470" y="616"/>
                    <a:pt x="493" y="696"/>
                    <a:pt x="551" y="755"/>
                  </a:cubicBezTo>
                  <a:cubicBezTo>
                    <a:pt x="585" y="721"/>
                    <a:pt x="585" y="721"/>
                    <a:pt x="585" y="721"/>
                  </a:cubicBezTo>
                  <a:cubicBezTo>
                    <a:pt x="580" y="716"/>
                    <a:pt x="575" y="711"/>
                    <a:pt x="571" y="706"/>
                  </a:cubicBezTo>
                  <a:cubicBezTo>
                    <a:pt x="698" y="579"/>
                    <a:pt x="698" y="579"/>
                    <a:pt x="698" y="579"/>
                  </a:cubicBezTo>
                  <a:cubicBezTo>
                    <a:pt x="700" y="582"/>
                    <a:pt x="703" y="584"/>
                    <a:pt x="706" y="587"/>
                  </a:cubicBezTo>
                  <a:close/>
                  <a:moveTo>
                    <a:pt x="528" y="603"/>
                  </a:moveTo>
                  <a:cubicBezTo>
                    <a:pt x="599" y="531"/>
                    <a:pt x="599" y="531"/>
                    <a:pt x="599" y="531"/>
                  </a:cubicBezTo>
                  <a:cubicBezTo>
                    <a:pt x="604" y="532"/>
                    <a:pt x="609" y="534"/>
                    <a:pt x="614" y="535"/>
                  </a:cubicBezTo>
                  <a:cubicBezTo>
                    <a:pt x="530" y="619"/>
                    <a:pt x="530" y="619"/>
                    <a:pt x="530" y="619"/>
                  </a:cubicBezTo>
                  <a:cubicBezTo>
                    <a:pt x="529" y="613"/>
                    <a:pt x="528" y="608"/>
                    <a:pt x="528" y="603"/>
                  </a:cubicBezTo>
                  <a:close/>
                  <a:moveTo>
                    <a:pt x="532" y="531"/>
                  </a:moveTo>
                  <a:cubicBezTo>
                    <a:pt x="549" y="528"/>
                    <a:pt x="566" y="528"/>
                    <a:pt x="583" y="529"/>
                  </a:cubicBezTo>
                  <a:cubicBezTo>
                    <a:pt x="526" y="585"/>
                    <a:pt x="526" y="585"/>
                    <a:pt x="526" y="585"/>
                  </a:cubicBezTo>
                  <a:cubicBezTo>
                    <a:pt x="526" y="567"/>
                    <a:pt x="528" y="549"/>
                    <a:pt x="532" y="531"/>
                  </a:cubicBezTo>
                  <a:close/>
                  <a:moveTo>
                    <a:pt x="397" y="485"/>
                  </a:moveTo>
                  <a:cubicBezTo>
                    <a:pt x="485" y="397"/>
                    <a:pt x="485" y="397"/>
                    <a:pt x="485" y="397"/>
                  </a:cubicBezTo>
                  <a:cubicBezTo>
                    <a:pt x="487" y="402"/>
                    <a:pt x="488" y="407"/>
                    <a:pt x="489" y="411"/>
                  </a:cubicBezTo>
                  <a:cubicBezTo>
                    <a:pt x="411" y="489"/>
                    <a:pt x="411" y="489"/>
                    <a:pt x="411" y="489"/>
                  </a:cubicBezTo>
                  <a:cubicBezTo>
                    <a:pt x="406" y="488"/>
                    <a:pt x="401" y="487"/>
                    <a:pt x="397" y="485"/>
                  </a:cubicBezTo>
                  <a:close/>
                  <a:moveTo>
                    <a:pt x="480" y="383"/>
                  </a:moveTo>
                  <a:cubicBezTo>
                    <a:pt x="383" y="480"/>
                    <a:pt x="383" y="480"/>
                    <a:pt x="383" y="480"/>
                  </a:cubicBezTo>
                  <a:cubicBezTo>
                    <a:pt x="368" y="474"/>
                    <a:pt x="354" y="466"/>
                    <a:pt x="341" y="457"/>
                  </a:cubicBezTo>
                  <a:cubicBezTo>
                    <a:pt x="456" y="341"/>
                    <a:pt x="456" y="341"/>
                    <a:pt x="456" y="341"/>
                  </a:cubicBezTo>
                  <a:cubicBezTo>
                    <a:pt x="466" y="354"/>
                    <a:pt x="474" y="369"/>
                    <a:pt x="480" y="383"/>
                  </a:cubicBezTo>
                  <a:close/>
                  <a:moveTo>
                    <a:pt x="437" y="324"/>
                  </a:moveTo>
                  <a:cubicBezTo>
                    <a:pt x="446" y="333"/>
                    <a:pt x="446" y="333"/>
                    <a:pt x="446" y="333"/>
                  </a:cubicBezTo>
                  <a:cubicBezTo>
                    <a:pt x="330" y="449"/>
                    <a:pt x="330" y="449"/>
                    <a:pt x="330" y="449"/>
                  </a:cubicBezTo>
                  <a:cubicBezTo>
                    <a:pt x="327" y="446"/>
                    <a:pt x="324" y="443"/>
                    <a:pt x="321" y="440"/>
                  </a:cubicBezTo>
                  <a:lnTo>
                    <a:pt x="437" y="324"/>
                  </a:lnTo>
                  <a:close/>
                  <a:moveTo>
                    <a:pt x="270" y="363"/>
                  </a:moveTo>
                  <a:cubicBezTo>
                    <a:pt x="363" y="271"/>
                    <a:pt x="363" y="271"/>
                    <a:pt x="363" y="271"/>
                  </a:cubicBezTo>
                  <a:cubicBezTo>
                    <a:pt x="367" y="272"/>
                    <a:pt x="372" y="274"/>
                    <a:pt x="376" y="276"/>
                  </a:cubicBezTo>
                  <a:cubicBezTo>
                    <a:pt x="275" y="376"/>
                    <a:pt x="275" y="376"/>
                    <a:pt x="275" y="376"/>
                  </a:cubicBezTo>
                  <a:cubicBezTo>
                    <a:pt x="274" y="372"/>
                    <a:pt x="272" y="367"/>
                    <a:pt x="270" y="363"/>
                  </a:cubicBezTo>
                  <a:close/>
                  <a:moveTo>
                    <a:pt x="349" y="266"/>
                  </a:moveTo>
                  <a:cubicBezTo>
                    <a:pt x="266" y="349"/>
                    <a:pt x="266" y="349"/>
                    <a:pt x="266" y="349"/>
                  </a:cubicBezTo>
                  <a:cubicBezTo>
                    <a:pt x="258" y="320"/>
                    <a:pt x="256" y="291"/>
                    <a:pt x="261" y="262"/>
                  </a:cubicBezTo>
                  <a:cubicBezTo>
                    <a:pt x="290" y="257"/>
                    <a:pt x="320" y="258"/>
                    <a:pt x="349" y="266"/>
                  </a:cubicBezTo>
                  <a:close/>
                  <a:moveTo>
                    <a:pt x="172" y="228"/>
                  </a:moveTo>
                  <a:cubicBezTo>
                    <a:pt x="166" y="228"/>
                    <a:pt x="161" y="227"/>
                    <a:pt x="155" y="227"/>
                  </a:cubicBezTo>
                  <a:cubicBezTo>
                    <a:pt x="227" y="155"/>
                    <a:pt x="227" y="155"/>
                    <a:pt x="227" y="155"/>
                  </a:cubicBezTo>
                  <a:cubicBezTo>
                    <a:pt x="227" y="161"/>
                    <a:pt x="228" y="167"/>
                    <a:pt x="228" y="172"/>
                  </a:cubicBezTo>
                  <a:lnTo>
                    <a:pt x="172" y="228"/>
                  </a:lnTo>
                  <a:close/>
                  <a:moveTo>
                    <a:pt x="139" y="225"/>
                  </a:moveTo>
                  <a:cubicBezTo>
                    <a:pt x="120" y="221"/>
                    <a:pt x="101" y="215"/>
                    <a:pt x="84" y="206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15" y="102"/>
                    <a:pt x="221" y="120"/>
                    <a:pt x="224" y="139"/>
                  </a:cubicBezTo>
                  <a:lnTo>
                    <a:pt x="139" y="225"/>
                  </a:lnTo>
                  <a:close/>
                  <a:moveTo>
                    <a:pt x="192" y="61"/>
                  </a:moveTo>
                  <a:cubicBezTo>
                    <a:pt x="195" y="65"/>
                    <a:pt x="197" y="68"/>
                    <a:pt x="200" y="72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68" y="197"/>
                    <a:pt x="64" y="195"/>
                    <a:pt x="61" y="193"/>
                  </a:cubicBezTo>
                  <a:lnTo>
                    <a:pt x="192" y="61"/>
                  </a:lnTo>
                  <a:close/>
                  <a:moveTo>
                    <a:pt x="192" y="227"/>
                  </a:moveTo>
                  <a:cubicBezTo>
                    <a:pt x="227" y="192"/>
                    <a:pt x="227" y="192"/>
                    <a:pt x="227" y="192"/>
                  </a:cubicBezTo>
                  <a:cubicBezTo>
                    <a:pt x="226" y="202"/>
                    <a:pt x="225" y="212"/>
                    <a:pt x="222" y="222"/>
                  </a:cubicBezTo>
                  <a:cubicBezTo>
                    <a:pt x="212" y="225"/>
                    <a:pt x="202" y="226"/>
                    <a:pt x="192" y="227"/>
                  </a:cubicBezTo>
                  <a:close/>
                  <a:moveTo>
                    <a:pt x="282" y="389"/>
                  </a:moveTo>
                  <a:cubicBezTo>
                    <a:pt x="388" y="282"/>
                    <a:pt x="388" y="282"/>
                    <a:pt x="388" y="282"/>
                  </a:cubicBezTo>
                  <a:cubicBezTo>
                    <a:pt x="403" y="290"/>
                    <a:pt x="417" y="300"/>
                    <a:pt x="430" y="312"/>
                  </a:cubicBezTo>
                  <a:cubicBezTo>
                    <a:pt x="311" y="431"/>
                    <a:pt x="311" y="431"/>
                    <a:pt x="311" y="431"/>
                  </a:cubicBezTo>
                  <a:cubicBezTo>
                    <a:pt x="299" y="418"/>
                    <a:pt x="290" y="403"/>
                    <a:pt x="282" y="389"/>
                  </a:cubicBezTo>
                  <a:close/>
                  <a:moveTo>
                    <a:pt x="426" y="492"/>
                  </a:moveTo>
                  <a:cubicBezTo>
                    <a:pt x="492" y="427"/>
                    <a:pt x="492" y="427"/>
                    <a:pt x="492" y="427"/>
                  </a:cubicBezTo>
                  <a:cubicBezTo>
                    <a:pt x="496" y="448"/>
                    <a:pt x="496" y="471"/>
                    <a:pt x="492" y="492"/>
                  </a:cubicBezTo>
                  <a:cubicBezTo>
                    <a:pt x="470" y="496"/>
                    <a:pt x="448" y="496"/>
                    <a:pt x="426" y="492"/>
                  </a:cubicBezTo>
                  <a:close/>
                  <a:moveTo>
                    <a:pt x="563" y="696"/>
                  </a:moveTo>
                  <a:cubicBezTo>
                    <a:pt x="561" y="692"/>
                    <a:pt x="558" y="688"/>
                    <a:pt x="556" y="685"/>
                  </a:cubicBezTo>
                  <a:cubicBezTo>
                    <a:pt x="677" y="563"/>
                    <a:pt x="677" y="563"/>
                    <a:pt x="677" y="563"/>
                  </a:cubicBezTo>
                  <a:cubicBezTo>
                    <a:pt x="686" y="573"/>
                    <a:pt x="686" y="573"/>
                    <a:pt x="686" y="573"/>
                  </a:cubicBezTo>
                  <a:lnTo>
                    <a:pt x="563" y="696"/>
                  </a:lnTo>
                  <a:close/>
                  <a:moveTo>
                    <a:pt x="549" y="673"/>
                  </a:moveTo>
                  <a:cubicBezTo>
                    <a:pt x="543" y="660"/>
                    <a:pt x="537" y="647"/>
                    <a:pt x="533" y="634"/>
                  </a:cubicBezTo>
                  <a:cubicBezTo>
                    <a:pt x="628" y="539"/>
                    <a:pt x="628" y="539"/>
                    <a:pt x="628" y="539"/>
                  </a:cubicBezTo>
                  <a:cubicBezTo>
                    <a:pt x="641" y="543"/>
                    <a:pt x="654" y="549"/>
                    <a:pt x="666" y="556"/>
                  </a:cubicBezTo>
                  <a:lnTo>
                    <a:pt x="549" y="673"/>
                  </a:lnTo>
                  <a:close/>
                  <a:moveTo>
                    <a:pt x="549" y="673"/>
                  </a:moveTo>
                  <a:cubicBezTo>
                    <a:pt x="549" y="673"/>
                    <a:pt x="549" y="673"/>
                    <a:pt x="549" y="673"/>
                  </a:cubicBezTo>
                </a:path>
              </a:pathLst>
            </a:custGeom>
            <a:solidFill>
              <a:srgbClr val="189A8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 rot="2700000">
              <a:off x="2112596" y="1111682"/>
              <a:ext cx="1835310" cy="1875095"/>
            </a:xfrm>
            <a:custGeom>
              <a:avLst/>
              <a:gdLst/>
              <a:ahLst/>
              <a:cxnLst>
                <a:cxn ang="0">
                  <a:pos x="739" y="553"/>
                </a:cxn>
                <a:cxn ang="0">
                  <a:pos x="623" y="488"/>
                </a:cxn>
                <a:cxn ang="0">
                  <a:pos x="541" y="483"/>
                </a:cxn>
                <a:cxn ang="0">
                  <a:pos x="272" y="213"/>
                </a:cxn>
                <a:cxn ang="0">
                  <a:pos x="170" y="33"/>
                </a:cxn>
                <a:cxn ang="0">
                  <a:pos x="50" y="185"/>
                </a:cxn>
                <a:cxn ang="0">
                  <a:pos x="0" y="203"/>
                </a:cxn>
                <a:cxn ang="0">
                  <a:pos x="284" y="470"/>
                </a:cxn>
                <a:cxn ang="0">
                  <a:pos x="551" y="755"/>
                </a:cxn>
                <a:cxn ang="0">
                  <a:pos x="571" y="706"/>
                </a:cxn>
                <a:cxn ang="0">
                  <a:pos x="706" y="587"/>
                </a:cxn>
                <a:cxn ang="0">
                  <a:pos x="599" y="531"/>
                </a:cxn>
                <a:cxn ang="0">
                  <a:pos x="530" y="619"/>
                </a:cxn>
                <a:cxn ang="0">
                  <a:pos x="532" y="531"/>
                </a:cxn>
                <a:cxn ang="0">
                  <a:pos x="526" y="585"/>
                </a:cxn>
                <a:cxn ang="0">
                  <a:pos x="397" y="485"/>
                </a:cxn>
                <a:cxn ang="0">
                  <a:pos x="489" y="411"/>
                </a:cxn>
                <a:cxn ang="0">
                  <a:pos x="397" y="485"/>
                </a:cxn>
                <a:cxn ang="0">
                  <a:pos x="383" y="480"/>
                </a:cxn>
                <a:cxn ang="0">
                  <a:pos x="456" y="341"/>
                </a:cxn>
                <a:cxn ang="0">
                  <a:pos x="437" y="324"/>
                </a:cxn>
                <a:cxn ang="0">
                  <a:pos x="330" y="449"/>
                </a:cxn>
                <a:cxn ang="0">
                  <a:pos x="437" y="324"/>
                </a:cxn>
                <a:cxn ang="0">
                  <a:pos x="363" y="271"/>
                </a:cxn>
                <a:cxn ang="0">
                  <a:pos x="275" y="376"/>
                </a:cxn>
                <a:cxn ang="0">
                  <a:pos x="349" y="266"/>
                </a:cxn>
                <a:cxn ang="0">
                  <a:pos x="261" y="262"/>
                </a:cxn>
                <a:cxn ang="0">
                  <a:pos x="172" y="228"/>
                </a:cxn>
                <a:cxn ang="0">
                  <a:pos x="227" y="155"/>
                </a:cxn>
                <a:cxn ang="0">
                  <a:pos x="172" y="228"/>
                </a:cxn>
                <a:cxn ang="0">
                  <a:pos x="84" y="206"/>
                </a:cxn>
                <a:cxn ang="0">
                  <a:pos x="224" y="139"/>
                </a:cxn>
                <a:cxn ang="0">
                  <a:pos x="192" y="61"/>
                </a:cxn>
                <a:cxn ang="0">
                  <a:pos x="72" y="200"/>
                </a:cxn>
                <a:cxn ang="0">
                  <a:pos x="192" y="61"/>
                </a:cxn>
                <a:cxn ang="0">
                  <a:pos x="227" y="192"/>
                </a:cxn>
                <a:cxn ang="0">
                  <a:pos x="192" y="227"/>
                </a:cxn>
                <a:cxn ang="0">
                  <a:pos x="388" y="282"/>
                </a:cxn>
                <a:cxn ang="0">
                  <a:pos x="311" y="431"/>
                </a:cxn>
                <a:cxn ang="0">
                  <a:pos x="426" y="492"/>
                </a:cxn>
                <a:cxn ang="0">
                  <a:pos x="492" y="492"/>
                </a:cxn>
                <a:cxn ang="0">
                  <a:pos x="563" y="696"/>
                </a:cxn>
                <a:cxn ang="0">
                  <a:pos x="677" y="563"/>
                </a:cxn>
                <a:cxn ang="0">
                  <a:pos x="563" y="696"/>
                </a:cxn>
                <a:cxn ang="0">
                  <a:pos x="533" y="634"/>
                </a:cxn>
                <a:cxn ang="0">
                  <a:pos x="666" y="556"/>
                </a:cxn>
                <a:cxn ang="0">
                  <a:pos x="549" y="673"/>
                </a:cxn>
              </a:cxnLst>
              <a:rect l="0" t="0" r="r" b="b"/>
              <a:pathLst>
                <a:path w="739" h="755">
                  <a:moveTo>
                    <a:pt x="706" y="587"/>
                  </a:moveTo>
                  <a:cubicBezTo>
                    <a:pt x="739" y="553"/>
                    <a:pt x="739" y="553"/>
                    <a:pt x="739" y="553"/>
                  </a:cubicBezTo>
                  <a:cubicBezTo>
                    <a:pt x="706" y="520"/>
                    <a:pt x="666" y="499"/>
                    <a:pt x="624" y="489"/>
                  </a:cubicBezTo>
                  <a:cubicBezTo>
                    <a:pt x="623" y="488"/>
                    <a:pt x="623" y="488"/>
                    <a:pt x="623" y="488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596" y="482"/>
                    <a:pt x="568" y="480"/>
                    <a:pt x="541" y="483"/>
                  </a:cubicBezTo>
                  <a:cubicBezTo>
                    <a:pt x="548" y="412"/>
                    <a:pt x="524" y="338"/>
                    <a:pt x="470" y="284"/>
                  </a:cubicBezTo>
                  <a:cubicBezTo>
                    <a:pt x="416" y="230"/>
                    <a:pt x="342" y="206"/>
                    <a:pt x="272" y="213"/>
                  </a:cubicBezTo>
                  <a:cubicBezTo>
                    <a:pt x="284" y="138"/>
                    <a:pt x="261" y="58"/>
                    <a:pt x="203" y="0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5" y="39"/>
                    <a:pt x="180" y="44"/>
                    <a:pt x="184" y="50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44" y="180"/>
                    <a:pt x="38" y="175"/>
                    <a:pt x="33" y="17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58" y="261"/>
                    <a:pt x="138" y="284"/>
                    <a:pt x="213" y="272"/>
                  </a:cubicBezTo>
                  <a:cubicBezTo>
                    <a:pt x="206" y="343"/>
                    <a:pt x="230" y="416"/>
                    <a:pt x="284" y="470"/>
                  </a:cubicBezTo>
                  <a:cubicBezTo>
                    <a:pt x="338" y="524"/>
                    <a:pt x="411" y="548"/>
                    <a:pt x="482" y="541"/>
                  </a:cubicBezTo>
                  <a:cubicBezTo>
                    <a:pt x="470" y="616"/>
                    <a:pt x="493" y="696"/>
                    <a:pt x="551" y="755"/>
                  </a:cubicBezTo>
                  <a:cubicBezTo>
                    <a:pt x="585" y="721"/>
                    <a:pt x="585" y="721"/>
                    <a:pt x="585" y="721"/>
                  </a:cubicBezTo>
                  <a:cubicBezTo>
                    <a:pt x="580" y="716"/>
                    <a:pt x="575" y="711"/>
                    <a:pt x="571" y="706"/>
                  </a:cubicBezTo>
                  <a:cubicBezTo>
                    <a:pt x="698" y="579"/>
                    <a:pt x="698" y="579"/>
                    <a:pt x="698" y="579"/>
                  </a:cubicBezTo>
                  <a:cubicBezTo>
                    <a:pt x="700" y="582"/>
                    <a:pt x="703" y="584"/>
                    <a:pt x="706" y="587"/>
                  </a:cubicBezTo>
                  <a:close/>
                  <a:moveTo>
                    <a:pt x="528" y="603"/>
                  </a:moveTo>
                  <a:cubicBezTo>
                    <a:pt x="599" y="531"/>
                    <a:pt x="599" y="531"/>
                    <a:pt x="599" y="531"/>
                  </a:cubicBezTo>
                  <a:cubicBezTo>
                    <a:pt x="604" y="532"/>
                    <a:pt x="609" y="534"/>
                    <a:pt x="614" y="535"/>
                  </a:cubicBezTo>
                  <a:cubicBezTo>
                    <a:pt x="530" y="619"/>
                    <a:pt x="530" y="619"/>
                    <a:pt x="530" y="619"/>
                  </a:cubicBezTo>
                  <a:cubicBezTo>
                    <a:pt x="529" y="613"/>
                    <a:pt x="528" y="608"/>
                    <a:pt x="528" y="603"/>
                  </a:cubicBezTo>
                  <a:close/>
                  <a:moveTo>
                    <a:pt x="532" y="531"/>
                  </a:moveTo>
                  <a:cubicBezTo>
                    <a:pt x="549" y="528"/>
                    <a:pt x="566" y="528"/>
                    <a:pt x="583" y="529"/>
                  </a:cubicBezTo>
                  <a:cubicBezTo>
                    <a:pt x="526" y="585"/>
                    <a:pt x="526" y="585"/>
                    <a:pt x="526" y="585"/>
                  </a:cubicBezTo>
                  <a:cubicBezTo>
                    <a:pt x="526" y="567"/>
                    <a:pt x="528" y="549"/>
                    <a:pt x="532" y="531"/>
                  </a:cubicBezTo>
                  <a:close/>
                  <a:moveTo>
                    <a:pt x="397" y="485"/>
                  </a:moveTo>
                  <a:cubicBezTo>
                    <a:pt x="485" y="397"/>
                    <a:pt x="485" y="397"/>
                    <a:pt x="485" y="397"/>
                  </a:cubicBezTo>
                  <a:cubicBezTo>
                    <a:pt x="487" y="402"/>
                    <a:pt x="488" y="407"/>
                    <a:pt x="489" y="411"/>
                  </a:cubicBezTo>
                  <a:cubicBezTo>
                    <a:pt x="411" y="489"/>
                    <a:pt x="411" y="489"/>
                    <a:pt x="411" y="489"/>
                  </a:cubicBezTo>
                  <a:cubicBezTo>
                    <a:pt x="406" y="488"/>
                    <a:pt x="401" y="487"/>
                    <a:pt x="397" y="485"/>
                  </a:cubicBezTo>
                  <a:close/>
                  <a:moveTo>
                    <a:pt x="480" y="383"/>
                  </a:moveTo>
                  <a:cubicBezTo>
                    <a:pt x="383" y="480"/>
                    <a:pt x="383" y="480"/>
                    <a:pt x="383" y="480"/>
                  </a:cubicBezTo>
                  <a:cubicBezTo>
                    <a:pt x="368" y="474"/>
                    <a:pt x="354" y="466"/>
                    <a:pt x="341" y="457"/>
                  </a:cubicBezTo>
                  <a:cubicBezTo>
                    <a:pt x="456" y="341"/>
                    <a:pt x="456" y="341"/>
                    <a:pt x="456" y="341"/>
                  </a:cubicBezTo>
                  <a:cubicBezTo>
                    <a:pt x="466" y="354"/>
                    <a:pt x="474" y="369"/>
                    <a:pt x="480" y="383"/>
                  </a:cubicBezTo>
                  <a:close/>
                  <a:moveTo>
                    <a:pt x="437" y="324"/>
                  </a:moveTo>
                  <a:cubicBezTo>
                    <a:pt x="446" y="333"/>
                    <a:pt x="446" y="333"/>
                    <a:pt x="446" y="333"/>
                  </a:cubicBezTo>
                  <a:cubicBezTo>
                    <a:pt x="330" y="449"/>
                    <a:pt x="330" y="449"/>
                    <a:pt x="330" y="449"/>
                  </a:cubicBezTo>
                  <a:cubicBezTo>
                    <a:pt x="327" y="446"/>
                    <a:pt x="324" y="443"/>
                    <a:pt x="321" y="440"/>
                  </a:cubicBezTo>
                  <a:lnTo>
                    <a:pt x="437" y="324"/>
                  </a:lnTo>
                  <a:close/>
                  <a:moveTo>
                    <a:pt x="270" y="363"/>
                  </a:moveTo>
                  <a:cubicBezTo>
                    <a:pt x="363" y="271"/>
                    <a:pt x="363" y="271"/>
                    <a:pt x="363" y="271"/>
                  </a:cubicBezTo>
                  <a:cubicBezTo>
                    <a:pt x="367" y="272"/>
                    <a:pt x="372" y="274"/>
                    <a:pt x="376" y="276"/>
                  </a:cubicBezTo>
                  <a:cubicBezTo>
                    <a:pt x="275" y="376"/>
                    <a:pt x="275" y="376"/>
                    <a:pt x="275" y="376"/>
                  </a:cubicBezTo>
                  <a:cubicBezTo>
                    <a:pt x="274" y="372"/>
                    <a:pt x="272" y="367"/>
                    <a:pt x="270" y="363"/>
                  </a:cubicBezTo>
                  <a:close/>
                  <a:moveTo>
                    <a:pt x="349" y="266"/>
                  </a:moveTo>
                  <a:cubicBezTo>
                    <a:pt x="266" y="349"/>
                    <a:pt x="266" y="349"/>
                    <a:pt x="266" y="349"/>
                  </a:cubicBezTo>
                  <a:cubicBezTo>
                    <a:pt x="258" y="320"/>
                    <a:pt x="256" y="291"/>
                    <a:pt x="261" y="262"/>
                  </a:cubicBezTo>
                  <a:cubicBezTo>
                    <a:pt x="290" y="257"/>
                    <a:pt x="320" y="258"/>
                    <a:pt x="349" y="266"/>
                  </a:cubicBezTo>
                  <a:close/>
                  <a:moveTo>
                    <a:pt x="172" y="228"/>
                  </a:moveTo>
                  <a:cubicBezTo>
                    <a:pt x="166" y="228"/>
                    <a:pt x="161" y="227"/>
                    <a:pt x="155" y="227"/>
                  </a:cubicBezTo>
                  <a:cubicBezTo>
                    <a:pt x="227" y="155"/>
                    <a:pt x="227" y="155"/>
                    <a:pt x="227" y="155"/>
                  </a:cubicBezTo>
                  <a:cubicBezTo>
                    <a:pt x="227" y="161"/>
                    <a:pt x="228" y="167"/>
                    <a:pt x="228" y="172"/>
                  </a:cubicBezTo>
                  <a:lnTo>
                    <a:pt x="172" y="228"/>
                  </a:lnTo>
                  <a:close/>
                  <a:moveTo>
                    <a:pt x="139" y="225"/>
                  </a:moveTo>
                  <a:cubicBezTo>
                    <a:pt x="120" y="221"/>
                    <a:pt x="101" y="215"/>
                    <a:pt x="84" y="206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15" y="102"/>
                    <a:pt x="221" y="120"/>
                    <a:pt x="224" y="139"/>
                  </a:cubicBezTo>
                  <a:lnTo>
                    <a:pt x="139" y="225"/>
                  </a:lnTo>
                  <a:close/>
                  <a:moveTo>
                    <a:pt x="192" y="61"/>
                  </a:moveTo>
                  <a:cubicBezTo>
                    <a:pt x="195" y="65"/>
                    <a:pt x="197" y="68"/>
                    <a:pt x="200" y="72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68" y="197"/>
                    <a:pt x="64" y="195"/>
                    <a:pt x="61" y="193"/>
                  </a:cubicBezTo>
                  <a:lnTo>
                    <a:pt x="192" y="61"/>
                  </a:lnTo>
                  <a:close/>
                  <a:moveTo>
                    <a:pt x="192" y="227"/>
                  </a:moveTo>
                  <a:cubicBezTo>
                    <a:pt x="227" y="192"/>
                    <a:pt x="227" y="192"/>
                    <a:pt x="227" y="192"/>
                  </a:cubicBezTo>
                  <a:cubicBezTo>
                    <a:pt x="226" y="202"/>
                    <a:pt x="225" y="212"/>
                    <a:pt x="222" y="222"/>
                  </a:cubicBezTo>
                  <a:cubicBezTo>
                    <a:pt x="212" y="225"/>
                    <a:pt x="202" y="226"/>
                    <a:pt x="192" y="227"/>
                  </a:cubicBezTo>
                  <a:close/>
                  <a:moveTo>
                    <a:pt x="282" y="389"/>
                  </a:moveTo>
                  <a:cubicBezTo>
                    <a:pt x="388" y="282"/>
                    <a:pt x="388" y="282"/>
                    <a:pt x="388" y="282"/>
                  </a:cubicBezTo>
                  <a:cubicBezTo>
                    <a:pt x="403" y="290"/>
                    <a:pt x="417" y="300"/>
                    <a:pt x="430" y="312"/>
                  </a:cubicBezTo>
                  <a:cubicBezTo>
                    <a:pt x="311" y="431"/>
                    <a:pt x="311" y="431"/>
                    <a:pt x="311" y="431"/>
                  </a:cubicBezTo>
                  <a:cubicBezTo>
                    <a:pt x="299" y="418"/>
                    <a:pt x="290" y="403"/>
                    <a:pt x="282" y="389"/>
                  </a:cubicBezTo>
                  <a:close/>
                  <a:moveTo>
                    <a:pt x="426" y="492"/>
                  </a:moveTo>
                  <a:cubicBezTo>
                    <a:pt x="492" y="427"/>
                    <a:pt x="492" y="427"/>
                    <a:pt x="492" y="427"/>
                  </a:cubicBezTo>
                  <a:cubicBezTo>
                    <a:pt x="496" y="448"/>
                    <a:pt x="496" y="471"/>
                    <a:pt x="492" y="492"/>
                  </a:cubicBezTo>
                  <a:cubicBezTo>
                    <a:pt x="470" y="496"/>
                    <a:pt x="448" y="496"/>
                    <a:pt x="426" y="492"/>
                  </a:cubicBezTo>
                  <a:close/>
                  <a:moveTo>
                    <a:pt x="563" y="696"/>
                  </a:moveTo>
                  <a:cubicBezTo>
                    <a:pt x="561" y="692"/>
                    <a:pt x="558" y="688"/>
                    <a:pt x="556" y="685"/>
                  </a:cubicBezTo>
                  <a:cubicBezTo>
                    <a:pt x="677" y="563"/>
                    <a:pt x="677" y="563"/>
                    <a:pt x="677" y="563"/>
                  </a:cubicBezTo>
                  <a:cubicBezTo>
                    <a:pt x="686" y="573"/>
                    <a:pt x="686" y="573"/>
                    <a:pt x="686" y="573"/>
                  </a:cubicBezTo>
                  <a:lnTo>
                    <a:pt x="563" y="696"/>
                  </a:lnTo>
                  <a:close/>
                  <a:moveTo>
                    <a:pt x="549" y="673"/>
                  </a:moveTo>
                  <a:cubicBezTo>
                    <a:pt x="543" y="660"/>
                    <a:pt x="537" y="647"/>
                    <a:pt x="533" y="634"/>
                  </a:cubicBezTo>
                  <a:cubicBezTo>
                    <a:pt x="628" y="539"/>
                    <a:pt x="628" y="539"/>
                    <a:pt x="628" y="539"/>
                  </a:cubicBezTo>
                  <a:cubicBezTo>
                    <a:pt x="641" y="543"/>
                    <a:pt x="654" y="549"/>
                    <a:pt x="666" y="556"/>
                  </a:cubicBezTo>
                  <a:lnTo>
                    <a:pt x="549" y="673"/>
                  </a:lnTo>
                  <a:close/>
                  <a:moveTo>
                    <a:pt x="549" y="673"/>
                  </a:moveTo>
                  <a:cubicBezTo>
                    <a:pt x="549" y="673"/>
                    <a:pt x="549" y="673"/>
                    <a:pt x="549" y="673"/>
                  </a:cubicBezTo>
                </a:path>
              </a:pathLst>
            </a:custGeom>
            <a:solidFill>
              <a:srgbClr val="F09C2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 rot="2700000">
              <a:off x="3128231" y="1111682"/>
              <a:ext cx="1835310" cy="1875095"/>
            </a:xfrm>
            <a:custGeom>
              <a:avLst/>
              <a:gdLst/>
              <a:ahLst/>
              <a:cxnLst>
                <a:cxn ang="0">
                  <a:pos x="739" y="553"/>
                </a:cxn>
                <a:cxn ang="0">
                  <a:pos x="623" y="488"/>
                </a:cxn>
                <a:cxn ang="0">
                  <a:pos x="541" y="483"/>
                </a:cxn>
                <a:cxn ang="0">
                  <a:pos x="272" y="213"/>
                </a:cxn>
                <a:cxn ang="0">
                  <a:pos x="170" y="33"/>
                </a:cxn>
                <a:cxn ang="0">
                  <a:pos x="50" y="185"/>
                </a:cxn>
                <a:cxn ang="0">
                  <a:pos x="0" y="203"/>
                </a:cxn>
                <a:cxn ang="0">
                  <a:pos x="284" y="470"/>
                </a:cxn>
                <a:cxn ang="0">
                  <a:pos x="551" y="755"/>
                </a:cxn>
                <a:cxn ang="0">
                  <a:pos x="571" y="706"/>
                </a:cxn>
                <a:cxn ang="0">
                  <a:pos x="706" y="587"/>
                </a:cxn>
                <a:cxn ang="0">
                  <a:pos x="599" y="531"/>
                </a:cxn>
                <a:cxn ang="0">
                  <a:pos x="530" y="619"/>
                </a:cxn>
                <a:cxn ang="0">
                  <a:pos x="532" y="531"/>
                </a:cxn>
                <a:cxn ang="0">
                  <a:pos x="526" y="585"/>
                </a:cxn>
                <a:cxn ang="0">
                  <a:pos x="397" y="485"/>
                </a:cxn>
                <a:cxn ang="0">
                  <a:pos x="489" y="411"/>
                </a:cxn>
                <a:cxn ang="0">
                  <a:pos x="397" y="485"/>
                </a:cxn>
                <a:cxn ang="0">
                  <a:pos x="383" y="480"/>
                </a:cxn>
                <a:cxn ang="0">
                  <a:pos x="456" y="341"/>
                </a:cxn>
                <a:cxn ang="0">
                  <a:pos x="437" y="324"/>
                </a:cxn>
                <a:cxn ang="0">
                  <a:pos x="330" y="449"/>
                </a:cxn>
                <a:cxn ang="0">
                  <a:pos x="437" y="324"/>
                </a:cxn>
                <a:cxn ang="0">
                  <a:pos x="363" y="271"/>
                </a:cxn>
                <a:cxn ang="0">
                  <a:pos x="275" y="376"/>
                </a:cxn>
                <a:cxn ang="0">
                  <a:pos x="349" y="266"/>
                </a:cxn>
                <a:cxn ang="0">
                  <a:pos x="261" y="262"/>
                </a:cxn>
                <a:cxn ang="0">
                  <a:pos x="172" y="228"/>
                </a:cxn>
                <a:cxn ang="0">
                  <a:pos x="227" y="155"/>
                </a:cxn>
                <a:cxn ang="0">
                  <a:pos x="172" y="228"/>
                </a:cxn>
                <a:cxn ang="0">
                  <a:pos x="84" y="206"/>
                </a:cxn>
                <a:cxn ang="0">
                  <a:pos x="224" y="139"/>
                </a:cxn>
                <a:cxn ang="0">
                  <a:pos x="192" y="61"/>
                </a:cxn>
                <a:cxn ang="0">
                  <a:pos x="72" y="200"/>
                </a:cxn>
                <a:cxn ang="0">
                  <a:pos x="192" y="61"/>
                </a:cxn>
                <a:cxn ang="0">
                  <a:pos x="227" y="192"/>
                </a:cxn>
                <a:cxn ang="0">
                  <a:pos x="192" y="227"/>
                </a:cxn>
                <a:cxn ang="0">
                  <a:pos x="388" y="282"/>
                </a:cxn>
                <a:cxn ang="0">
                  <a:pos x="311" y="431"/>
                </a:cxn>
                <a:cxn ang="0">
                  <a:pos x="426" y="492"/>
                </a:cxn>
                <a:cxn ang="0">
                  <a:pos x="492" y="492"/>
                </a:cxn>
                <a:cxn ang="0">
                  <a:pos x="563" y="696"/>
                </a:cxn>
                <a:cxn ang="0">
                  <a:pos x="677" y="563"/>
                </a:cxn>
                <a:cxn ang="0">
                  <a:pos x="563" y="696"/>
                </a:cxn>
                <a:cxn ang="0">
                  <a:pos x="533" y="634"/>
                </a:cxn>
                <a:cxn ang="0">
                  <a:pos x="666" y="556"/>
                </a:cxn>
                <a:cxn ang="0">
                  <a:pos x="549" y="673"/>
                </a:cxn>
              </a:cxnLst>
              <a:rect l="0" t="0" r="r" b="b"/>
              <a:pathLst>
                <a:path w="739" h="755">
                  <a:moveTo>
                    <a:pt x="706" y="587"/>
                  </a:moveTo>
                  <a:cubicBezTo>
                    <a:pt x="739" y="553"/>
                    <a:pt x="739" y="553"/>
                    <a:pt x="739" y="553"/>
                  </a:cubicBezTo>
                  <a:cubicBezTo>
                    <a:pt x="706" y="520"/>
                    <a:pt x="666" y="499"/>
                    <a:pt x="624" y="489"/>
                  </a:cubicBezTo>
                  <a:cubicBezTo>
                    <a:pt x="623" y="488"/>
                    <a:pt x="623" y="488"/>
                    <a:pt x="623" y="488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596" y="482"/>
                    <a:pt x="568" y="480"/>
                    <a:pt x="541" y="483"/>
                  </a:cubicBezTo>
                  <a:cubicBezTo>
                    <a:pt x="548" y="412"/>
                    <a:pt x="524" y="338"/>
                    <a:pt x="470" y="284"/>
                  </a:cubicBezTo>
                  <a:cubicBezTo>
                    <a:pt x="416" y="230"/>
                    <a:pt x="342" y="206"/>
                    <a:pt x="272" y="213"/>
                  </a:cubicBezTo>
                  <a:cubicBezTo>
                    <a:pt x="284" y="138"/>
                    <a:pt x="261" y="58"/>
                    <a:pt x="203" y="0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5" y="39"/>
                    <a:pt x="180" y="44"/>
                    <a:pt x="184" y="50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44" y="180"/>
                    <a:pt x="38" y="175"/>
                    <a:pt x="33" y="17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58" y="261"/>
                    <a:pt x="138" y="284"/>
                    <a:pt x="213" y="272"/>
                  </a:cubicBezTo>
                  <a:cubicBezTo>
                    <a:pt x="206" y="343"/>
                    <a:pt x="230" y="416"/>
                    <a:pt x="284" y="470"/>
                  </a:cubicBezTo>
                  <a:cubicBezTo>
                    <a:pt x="338" y="524"/>
                    <a:pt x="411" y="548"/>
                    <a:pt x="482" y="541"/>
                  </a:cubicBezTo>
                  <a:cubicBezTo>
                    <a:pt x="470" y="616"/>
                    <a:pt x="493" y="696"/>
                    <a:pt x="551" y="755"/>
                  </a:cubicBezTo>
                  <a:cubicBezTo>
                    <a:pt x="585" y="721"/>
                    <a:pt x="585" y="721"/>
                    <a:pt x="585" y="721"/>
                  </a:cubicBezTo>
                  <a:cubicBezTo>
                    <a:pt x="580" y="716"/>
                    <a:pt x="575" y="711"/>
                    <a:pt x="571" y="706"/>
                  </a:cubicBezTo>
                  <a:cubicBezTo>
                    <a:pt x="698" y="579"/>
                    <a:pt x="698" y="579"/>
                    <a:pt x="698" y="579"/>
                  </a:cubicBezTo>
                  <a:cubicBezTo>
                    <a:pt x="700" y="582"/>
                    <a:pt x="703" y="584"/>
                    <a:pt x="706" y="587"/>
                  </a:cubicBezTo>
                  <a:close/>
                  <a:moveTo>
                    <a:pt x="528" y="603"/>
                  </a:moveTo>
                  <a:cubicBezTo>
                    <a:pt x="599" y="531"/>
                    <a:pt x="599" y="531"/>
                    <a:pt x="599" y="531"/>
                  </a:cubicBezTo>
                  <a:cubicBezTo>
                    <a:pt x="604" y="532"/>
                    <a:pt x="609" y="534"/>
                    <a:pt x="614" y="535"/>
                  </a:cubicBezTo>
                  <a:cubicBezTo>
                    <a:pt x="530" y="619"/>
                    <a:pt x="530" y="619"/>
                    <a:pt x="530" y="619"/>
                  </a:cubicBezTo>
                  <a:cubicBezTo>
                    <a:pt x="529" y="613"/>
                    <a:pt x="528" y="608"/>
                    <a:pt x="528" y="603"/>
                  </a:cubicBezTo>
                  <a:close/>
                  <a:moveTo>
                    <a:pt x="532" y="531"/>
                  </a:moveTo>
                  <a:cubicBezTo>
                    <a:pt x="549" y="528"/>
                    <a:pt x="566" y="528"/>
                    <a:pt x="583" y="529"/>
                  </a:cubicBezTo>
                  <a:cubicBezTo>
                    <a:pt x="526" y="585"/>
                    <a:pt x="526" y="585"/>
                    <a:pt x="526" y="585"/>
                  </a:cubicBezTo>
                  <a:cubicBezTo>
                    <a:pt x="526" y="567"/>
                    <a:pt x="528" y="549"/>
                    <a:pt x="532" y="531"/>
                  </a:cubicBezTo>
                  <a:close/>
                  <a:moveTo>
                    <a:pt x="397" y="485"/>
                  </a:moveTo>
                  <a:cubicBezTo>
                    <a:pt x="485" y="397"/>
                    <a:pt x="485" y="397"/>
                    <a:pt x="485" y="397"/>
                  </a:cubicBezTo>
                  <a:cubicBezTo>
                    <a:pt x="487" y="402"/>
                    <a:pt x="488" y="407"/>
                    <a:pt x="489" y="411"/>
                  </a:cubicBezTo>
                  <a:cubicBezTo>
                    <a:pt x="411" y="489"/>
                    <a:pt x="411" y="489"/>
                    <a:pt x="411" y="489"/>
                  </a:cubicBezTo>
                  <a:cubicBezTo>
                    <a:pt x="406" y="488"/>
                    <a:pt x="401" y="487"/>
                    <a:pt x="397" y="485"/>
                  </a:cubicBezTo>
                  <a:close/>
                  <a:moveTo>
                    <a:pt x="480" y="383"/>
                  </a:moveTo>
                  <a:cubicBezTo>
                    <a:pt x="383" y="480"/>
                    <a:pt x="383" y="480"/>
                    <a:pt x="383" y="480"/>
                  </a:cubicBezTo>
                  <a:cubicBezTo>
                    <a:pt x="368" y="474"/>
                    <a:pt x="354" y="466"/>
                    <a:pt x="341" y="457"/>
                  </a:cubicBezTo>
                  <a:cubicBezTo>
                    <a:pt x="456" y="341"/>
                    <a:pt x="456" y="341"/>
                    <a:pt x="456" y="341"/>
                  </a:cubicBezTo>
                  <a:cubicBezTo>
                    <a:pt x="466" y="354"/>
                    <a:pt x="474" y="369"/>
                    <a:pt x="480" y="383"/>
                  </a:cubicBezTo>
                  <a:close/>
                  <a:moveTo>
                    <a:pt x="437" y="324"/>
                  </a:moveTo>
                  <a:cubicBezTo>
                    <a:pt x="446" y="333"/>
                    <a:pt x="446" y="333"/>
                    <a:pt x="446" y="333"/>
                  </a:cubicBezTo>
                  <a:cubicBezTo>
                    <a:pt x="330" y="449"/>
                    <a:pt x="330" y="449"/>
                    <a:pt x="330" y="449"/>
                  </a:cubicBezTo>
                  <a:cubicBezTo>
                    <a:pt x="327" y="446"/>
                    <a:pt x="324" y="443"/>
                    <a:pt x="321" y="440"/>
                  </a:cubicBezTo>
                  <a:lnTo>
                    <a:pt x="437" y="324"/>
                  </a:lnTo>
                  <a:close/>
                  <a:moveTo>
                    <a:pt x="270" y="363"/>
                  </a:moveTo>
                  <a:cubicBezTo>
                    <a:pt x="363" y="271"/>
                    <a:pt x="363" y="271"/>
                    <a:pt x="363" y="271"/>
                  </a:cubicBezTo>
                  <a:cubicBezTo>
                    <a:pt x="367" y="272"/>
                    <a:pt x="372" y="274"/>
                    <a:pt x="376" y="276"/>
                  </a:cubicBezTo>
                  <a:cubicBezTo>
                    <a:pt x="275" y="376"/>
                    <a:pt x="275" y="376"/>
                    <a:pt x="275" y="376"/>
                  </a:cubicBezTo>
                  <a:cubicBezTo>
                    <a:pt x="274" y="372"/>
                    <a:pt x="272" y="367"/>
                    <a:pt x="270" y="363"/>
                  </a:cubicBezTo>
                  <a:close/>
                  <a:moveTo>
                    <a:pt x="349" y="266"/>
                  </a:moveTo>
                  <a:cubicBezTo>
                    <a:pt x="266" y="349"/>
                    <a:pt x="266" y="349"/>
                    <a:pt x="266" y="349"/>
                  </a:cubicBezTo>
                  <a:cubicBezTo>
                    <a:pt x="258" y="320"/>
                    <a:pt x="256" y="291"/>
                    <a:pt x="261" y="262"/>
                  </a:cubicBezTo>
                  <a:cubicBezTo>
                    <a:pt x="290" y="257"/>
                    <a:pt x="320" y="258"/>
                    <a:pt x="349" y="266"/>
                  </a:cubicBezTo>
                  <a:close/>
                  <a:moveTo>
                    <a:pt x="172" y="228"/>
                  </a:moveTo>
                  <a:cubicBezTo>
                    <a:pt x="166" y="228"/>
                    <a:pt x="161" y="227"/>
                    <a:pt x="155" y="227"/>
                  </a:cubicBezTo>
                  <a:cubicBezTo>
                    <a:pt x="227" y="155"/>
                    <a:pt x="227" y="155"/>
                    <a:pt x="227" y="155"/>
                  </a:cubicBezTo>
                  <a:cubicBezTo>
                    <a:pt x="227" y="161"/>
                    <a:pt x="228" y="167"/>
                    <a:pt x="228" y="172"/>
                  </a:cubicBezTo>
                  <a:lnTo>
                    <a:pt x="172" y="228"/>
                  </a:lnTo>
                  <a:close/>
                  <a:moveTo>
                    <a:pt x="139" y="225"/>
                  </a:moveTo>
                  <a:cubicBezTo>
                    <a:pt x="120" y="221"/>
                    <a:pt x="101" y="215"/>
                    <a:pt x="84" y="206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15" y="102"/>
                    <a:pt x="221" y="120"/>
                    <a:pt x="224" y="139"/>
                  </a:cubicBezTo>
                  <a:lnTo>
                    <a:pt x="139" y="225"/>
                  </a:lnTo>
                  <a:close/>
                  <a:moveTo>
                    <a:pt x="192" y="61"/>
                  </a:moveTo>
                  <a:cubicBezTo>
                    <a:pt x="195" y="65"/>
                    <a:pt x="197" y="68"/>
                    <a:pt x="200" y="72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68" y="197"/>
                    <a:pt x="64" y="195"/>
                    <a:pt x="61" y="193"/>
                  </a:cubicBezTo>
                  <a:lnTo>
                    <a:pt x="192" y="61"/>
                  </a:lnTo>
                  <a:close/>
                  <a:moveTo>
                    <a:pt x="192" y="227"/>
                  </a:moveTo>
                  <a:cubicBezTo>
                    <a:pt x="227" y="192"/>
                    <a:pt x="227" y="192"/>
                    <a:pt x="227" y="192"/>
                  </a:cubicBezTo>
                  <a:cubicBezTo>
                    <a:pt x="226" y="202"/>
                    <a:pt x="225" y="212"/>
                    <a:pt x="222" y="222"/>
                  </a:cubicBezTo>
                  <a:cubicBezTo>
                    <a:pt x="212" y="225"/>
                    <a:pt x="202" y="226"/>
                    <a:pt x="192" y="227"/>
                  </a:cubicBezTo>
                  <a:close/>
                  <a:moveTo>
                    <a:pt x="282" y="389"/>
                  </a:moveTo>
                  <a:cubicBezTo>
                    <a:pt x="388" y="282"/>
                    <a:pt x="388" y="282"/>
                    <a:pt x="388" y="282"/>
                  </a:cubicBezTo>
                  <a:cubicBezTo>
                    <a:pt x="403" y="290"/>
                    <a:pt x="417" y="300"/>
                    <a:pt x="430" y="312"/>
                  </a:cubicBezTo>
                  <a:cubicBezTo>
                    <a:pt x="311" y="431"/>
                    <a:pt x="311" y="431"/>
                    <a:pt x="311" y="431"/>
                  </a:cubicBezTo>
                  <a:cubicBezTo>
                    <a:pt x="299" y="418"/>
                    <a:pt x="290" y="403"/>
                    <a:pt x="282" y="389"/>
                  </a:cubicBezTo>
                  <a:close/>
                  <a:moveTo>
                    <a:pt x="426" y="492"/>
                  </a:moveTo>
                  <a:cubicBezTo>
                    <a:pt x="492" y="427"/>
                    <a:pt x="492" y="427"/>
                    <a:pt x="492" y="427"/>
                  </a:cubicBezTo>
                  <a:cubicBezTo>
                    <a:pt x="496" y="448"/>
                    <a:pt x="496" y="471"/>
                    <a:pt x="492" y="492"/>
                  </a:cubicBezTo>
                  <a:cubicBezTo>
                    <a:pt x="470" y="496"/>
                    <a:pt x="448" y="496"/>
                    <a:pt x="426" y="492"/>
                  </a:cubicBezTo>
                  <a:close/>
                  <a:moveTo>
                    <a:pt x="563" y="696"/>
                  </a:moveTo>
                  <a:cubicBezTo>
                    <a:pt x="561" y="692"/>
                    <a:pt x="558" y="688"/>
                    <a:pt x="556" y="685"/>
                  </a:cubicBezTo>
                  <a:cubicBezTo>
                    <a:pt x="677" y="563"/>
                    <a:pt x="677" y="563"/>
                    <a:pt x="677" y="563"/>
                  </a:cubicBezTo>
                  <a:cubicBezTo>
                    <a:pt x="686" y="573"/>
                    <a:pt x="686" y="573"/>
                    <a:pt x="686" y="573"/>
                  </a:cubicBezTo>
                  <a:lnTo>
                    <a:pt x="563" y="696"/>
                  </a:lnTo>
                  <a:close/>
                  <a:moveTo>
                    <a:pt x="549" y="673"/>
                  </a:moveTo>
                  <a:cubicBezTo>
                    <a:pt x="543" y="660"/>
                    <a:pt x="537" y="647"/>
                    <a:pt x="533" y="634"/>
                  </a:cubicBezTo>
                  <a:cubicBezTo>
                    <a:pt x="628" y="539"/>
                    <a:pt x="628" y="539"/>
                    <a:pt x="628" y="539"/>
                  </a:cubicBezTo>
                  <a:cubicBezTo>
                    <a:pt x="641" y="543"/>
                    <a:pt x="654" y="549"/>
                    <a:pt x="666" y="556"/>
                  </a:cubicBezTo>
                  <a:lnTo>
                    <a:pt x="549" y="673"/>
                  </a:lnTo>
                  <a:close/>
                  <a:moveTo>
                    <a:pt x="549" y="673"/>
                  </a:moveTo>
                  <a:cubicBezTo>
                    <a:pt x="549" y="673"/>
                    <a:pt x="549" y="673"/>
                    <a:pt x="549" y="673"/>
                  </a:cubicBezTo>
                </a:path>
              </a:pathLst>
            </a:custGeom>
            <a:solidFill>
              <a:srgbClr val="D2413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73830" y="1361025"/>
            <a:ext cx="7791674" cy="425282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50800" dist="165100" dir="24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27033" y="2208107"/>
            <a:ext cx="5030248" cy="2558658"/>
            <a:chOff x="3467732" y="1525883"/>
            <a:chExt cx="5030248" cy="2558658"/>
          </a:xfrm>
        </p:grpSpPr>
        <p:sp>
          <p:nvSpPr>
            <p:cNvPr id="10" name="Rectangle 5"/>
            <p:cNvSpPr txBox="1">
              <a:spLocks noChangeArrowheads="1"/>
            </p:cNvSpPr>
            <p:nvPr/>
          </p:nvSpPr>
          <p:spPr>
            <a:xfrm>
              <a:off x="3467732" y="1525883"/>
              <a:ext cx="5030248" cy="2558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>
                          <a:alpha val="89999"/>
                        </a:scheme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6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V1~V3 导联                            前间壁</a:t>
              </a:r>
            </a:p>
            <a:p>
              <a:pPr marL="0" indent="0">
                <a:buNone/>
              </a:pPr>
              <a:r>
                <a:rPr lang="zh-CN" altLang="en-US" sz="26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V3~V5 导联                            局限前壁</a:t>
              </a:r>
            </a:p>
            <a:p>
              <a:pPr marL="0" indent="0">
                <a:buNone/>
              </a:pPr>
              <a:r>
                <a:rPr lang="zh-CN" altLang="en-US" sz="26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V1~V5 导联                            广泛前壁</a:t>
              </a:r>
            </a:p>
            <a:p>
              <a:pPr marL="0" indent="0">
                <a:buNone/>
              </a:pPr>
              <a:r>
                <a:rPr lang="zh-CN" altLang="en-US" sz="26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Ⅱ、Ⅲ、avF 导联                   下壁</a:t>
              </a:r>
            </a:p>
            <a:p>
              <a:pPr marL="0" indent="0">
                <a:buNone/>
              </a:pPr>
              <a:r>
                <a:rPr lang="zh-CN" altLang="en-US" sz="26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Ⅰ 、avL 导联                         高侧壁</a:t>
              </a:r>
            </a:p>
            <a:p>
              <a:pPr marL="0" indent="0">
                <a:buNone/>
              </a:pPr>
              <a:r>
                <a:rPr lang="zh-CN" altLang="en-US" sz="2600" b="1" dirty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V7~V8 导联                            正后壁</a:t>
              </a:r>
            </a:p>
            <a:p>
              <a:pPr marL="457200" lvl="1" indent="0">
                <a:lnSpc>
                  <a:spcPct val="120000"/>
                </a:lnSpc>
              </a:pPr>
              <a:endPara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" name="右箭头 1"/>
            <p:cNvSpPr/>
            <p:nvPr/>
          </p:nvSpPr>
          <p:spPr>
            <a:xfrm>
              <a:off x="5982856" y="1525883"/>
              <a:ext cx="474453" cy="241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5982856" y="1933846"/>
              <a:ext cx="474453" cy="241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右箭头 23"/>
            <p:cNvSpPr/>
            <p:nvPr/>
          </p:nvSpPr>
          <p:spPr>
            <a:xfrm>
              <a:off x="5982856" y="2341809"/>
              <a:ext cx="474453" cy="241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>
              <a:off x="5982856" y="2749772"/>
              <a:ext cx="474453" cy="241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右箭头 25"/>
            <p:cNvSpPr/>
            <p:nvPr/>
          </p:nvSpPr>
          <p:spPr>
            <a:xfrm>
              <a:off x="5982856" y="3157735"/>
              <a:ext cx="474453" cy="241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右箭头 26"/>
            <p:cNvSpPr/>
            <p:nvPr/>
          </p:nvSpPr>
          <p:spPr>
            <a:xfrm>
              <a:off x="5982856" y="3565698"/>
              <a:ext cx="474453" cy="241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353439" cy="554910"/>
            <a:chOff x="0" y="298450"/>
            <a:chExt cx="2353439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85178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血清心肌酶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9" name="Group 136"/>
          <p:cNvGraphicFramePr>
            <a:graphicFrameLocks noGrp="1"/>
          </p:cNvGraphicFramePr>
          <p:nvPr/>
        </p:nvGraphicFramePr>
        <p:xfrm>
          <a:off x="2474209" y="1757184"/>
          <a:ext cx="7561262" cy="3565315"/>
        </p:xfrm>
        <a:graphic>
          <a:graphicData uri="http://schemas.openxmlformats.org/drawingml/2006/table">
            <a:tbl>
              <a:tblPr/>
              <a:tblGrid>
                <a:gridCol w="189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44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心肌酶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起 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高 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恢 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cTnI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3-4h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11-12h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7-10d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cTnT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3-4h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24-48h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10-14d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肌红蛋白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2h内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12h内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24-48h内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6h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3-4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CK-MB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4h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16-24h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3-4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6-10h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24h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3-6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天后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380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137676" y="1231691"/>
            <a:ext cx="1692275" cy="1685925"/>
            <a:chOff x="5442745" y="2317750"/>
            <a:chExt cx="1692275" cy="1685925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5442745" y="2317750"/>
              <a:ext cx="1692275" cy="1685925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5698332" y="2611438"/>
              <a:ext cx="1252538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66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</a:t>
              </a:r>
              <a:r>
                <a:rPr lang="en-US" altLang="zh-CN" sz="66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4</a:t>
              </a:r>
              <a:endParaRPr lang="zh-CN" altLang="zh-CN" sz="6600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044887" y="3429000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66"/>
              </a:buClr>
            </a:pPr>
            <a:r>
              <a:rPr lang="zh-CN" altLang="en-US" sz="4400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心梗的治疗要点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治疗要点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10" name="直接连接符 6"/>
          <p:cNvCxnSpPr>
            <a:cxnSpLocks noChangeShapeType="1"/>
          </p:cNvCxnSpPr>
          <p:nvPr/>
        </p:nvCxnSpPr>
        <p:spPr bwMode="auto">
          <a:xfrm>
            <a:off x="6242050" y="1960563"/>
            <a:ext cx="0" cy="350520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圆角矩形 7"/>
          <p:cNvSpPr>
            <a:spLocks noChangeArrowheads="1"/>
          </p:cNvSpPr>
          <p:nvPr/>
        </p:nvSpPr>
        <p:spPr bwMode="auto">
          <a:xfrm>
            <a:off x="6756968" y="1034303"/>
            <a:ext cx="4591050" cy="2365648"/>
          </a:xfrm>
          <a:prstGeom prst="roundRect">
            <a:avLst>
              <a:gd name="adj" fmla="val 1425"/>
            </a:avLst>
          </a:prstGeom>
          <a:noFill/>
          <a:ln w="1270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6841989" y="1287133"/>
            <a:ext cx="442100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）一旦发现室性期前收缩或室性心动过缓，立即用利多卡因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50-100mg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静注，必要时可重复；对反复发作者可用胺碘酮。</a:t>
            </a:r>
          </a:p>
          <a:p>
            <a:pPr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）发生心室颤动时，尽快采用非同步直流电除颤；室性心动过速药物治疗不满意时，也应及早用同步直流电复律。</a:t>
            </a:r>
          </a:p>
          <a:p>
            <a:pPr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）缓慢性心律失常可用阿托品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0.5-1.0mg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肌注或静注。</a:t>
            </a:r>
          </a:p>
          <a:p>
            <a:pPr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）第二度或第三度房室传导阻滞，伴血流动力学障碍者，宜用临时心脏起搏器。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422924" y="775959"/>
            <a:ext cx="3279775" cy="461962"/>
            <a:chOff x="7524750" y="1960563"/>
            <a:chExt cx="3279775" cy="461962"/>
          </a:xfrm>
        </p:grpSpPr>
        <p:sp>
          <p:nvSpPr>
            <p:cNvPr id="13" name="圆角矩形 10"/>
            <p:cNvSpPr>
              <a:spLocks noChangeArrowheads="1"/>
            </p:cNvSpPr>
            <p:nvPr/>
          </p:nvSpPr>
          <p:spPr bwMode="auto">
            <a:xfrm>
              <a:off x="7524750" y="1960563"/>
              <a:ext cx="3279775" cy="461962"/>
            </a:xfrm>
            <a:prstGeom prst="roundRect">
              <a:avLst>
                <a:gd name="adj" fmla="val 16667"/>
              </a:avLst>
            </a:prstGeom>
            <a:solidFill>
              <a:srgbClr val="2B5294"/>
            </a:solidFill>
            <a:ln>
              <a:noFill/>
            </a:ln>
          </p:spPr>
          <p:txBody>
            <a:bodyPr anchor="ctr"/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7754938" y="1985021"/>
              <a:ext cx="27987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消除心率失常</a:t>
              </a:r>
              <a:endPara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圆角矩形 12"/>
          <p:cNvSpPr>
            <a:spLocks noChangeArrowheads="1"/>
          </p:cNvSpPr>
          <p:nvPr/>
        </p:nvSpPr>
        <p:spPr bwMode="auto">
          <a:xfrm>
            <a:off x="6756968" y="4034151"/>
            <a:ext cx="4591050" cy="1557937"/>
          </a:xfrm>
          <a:prstGeom prst="roundRect">
            <a:avLst>
              <a:gd name="adj" fmla="val 1885"/>
            </a:avLst>
          </a:prstGeom>
          <a:noFill/>
          <a:ln w="1270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7192169" y="4560434"/>
            <a:ext cx="39243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治疗心力衰竭  主要是治疗急性左心衰，以应用吗啡（或哌替啶）和利尿剂为主。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7" name="圆角矩形 15"/>
          <p:cNvSpPr>
            <a:spLocks noChangeArrowheads="1"/>
          </p:cNvSpPr>
          <p:nvPr/>
        </p:nvSpPr>
        <p:spPr bwMode="auto">
          <a:xfrm>
            <a:off x="7524750" y="3814282"/>
            <a:ext cx="3279775" cy="463550"/>
          </a:xfrm>
          <a:prstGeom prst="roundRect">
            <a:avLst>
              <a:gd name="adj" fmla="val 16667"/>
            </a:avLst>
          </a:prstGeom>
          <a:solidFill>
            <a:srgbClr val="2B5294"/>
          </a:solidFill>
          <a:ln>
            <a:noFill/>
          </a:ln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6"/>
          <p:cNvSpPr txBox="1">
            <a:spLocks noChangeArrowheads="1"/>
          </p:cNvSpPr>
          <p:nvPr/>
        </p:nvSpPr>
        <p:spPr bwMode="auto">
          <a:xfrm>
            <a:off x="7754938" y="3865082"/>
            <a:ext cx="2798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控制休克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9788" y="1985963"/>
            <a:ext cx="496570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3421" t="11180" r="228" b="19630"/>
          <a:stretch>
            <a:fillRect/>
          </a:stretch>
        </p:blipFill>
        <p:spPr>
          <a:xfrm>
            <a:off x="0" y="1975449"/>
            <a:ext cx="7097916" cy="3399727"/>
          </a:xfrm>
          <a:custGeom>
            <a:avLst/>
            <a:gdLst>
              <a:gd name="connsiteX0" fmla="*/ 0 w 4582056"/>
              <a:gd name="connsiteY0" fmla="*/ 0 h 2194692"/>
              <a:gd name="connsiteX1" fmla="*/ 4582056 w 4582056"/>
              <a:gd name="connsiteY1" fmla="*/ 0 h 2194692"/>
              <a:gd name="connsiteX2" fmla="*/ 4582056 w 4582056"/>
              <a:gd name="connsiteY2" fmla="*/ 2194692 h 2194692"/>
              <a:gd name="connsiteX3" fmla="*/ 0 w 4582056"/>
              <a:gd name="connsiteY3" fmla="*/ 2194692 h 219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2056" h="2194692">
                <a:moveTo>
                  <a:pt x="0" y="0"/>
                </a:moveTo>
                <a:lnTo>
                  <a:pt x="4582056" y="0"/>
                </a:lnTo>
                <a:lnTo>
                  <a:pt x="4582056" y="2194692"/>
                </a:lnTo>
                <a:lnTo>
                  <a:pt x="0" y="2194692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0" y="298449"/>
            <a:ext cx="4687411" cy="554910"/>
            <a:chOff x="0" y="298450"/>
            <a:chExt cx="4687411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418576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溶栓疗法的适应症及禁忌症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3804249" y="1646493"/>
            <a:ext cx="7360953" cy="3869755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outerShdw blurRad="50800" dist="114300" dir="2700000" algn="tl" rotWithShape="0">
              <a:schemeClr val="tx1">
                <a:alpha val="37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所有在症状发作后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12h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内就诊的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段抬高的心肌梗死病人，若无禁忌证均可考虑溶栓治疗。发病虽然超过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12h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但仍有进行性胸痛和心电图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段抬高者，也可考虑溶栓治疗。</a:t>
            </a:r>
          </a:p>
          <a:p>
            <a:pPr marL="0" indent="0" algn="just">
              <a:buNone/>
            </a:pPr>
            <a:r>
              <a:rPr lang="zh-CN" altLang="en-US" sz="1800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适应症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个或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个以上相邻导联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段抬高，或病史提示急性心肌梗死伴左束支传导阻滞，起病时间≤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12h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，病人年龄≤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75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岁。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段显著抬高的心肌梗死病人年龄大于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75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岁，经慎重权衡利弊仍可考虑。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段抬高的心肌梗死发病时间已达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12-24h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，但如有进行性缺血性胸痛，广泛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段抬高者可考虑。</a:t>
            </a:r>
          </a:p>
          <a:p>
            <a:pPr marL="0" indent="0" algn="just">
              <a:buNone/>
            </a:pPr>
            <a:r>
              <a:rPr lang="zh-CN" altLang="en-US" sz="1800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禁忌症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）既往发生过出血性脑卒中。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）近期活动性内脏出血、外科大手术、创伤史。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）严重未控制的高血压或慢性严重高血压病史。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）可疑主动脉夹层。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）出血性疾病或有出血倾向者，严重肝肾功能损害及恶性肿瘤等。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380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5442745" y="2586038"/>
            <a:ext cx="1692275" cy="1685925"/>
            <a:chOff x="5442745" y="2317750"/>
            <a:chExt cx="1692275" cy="1685925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5442745" y="2317750"/>
              <a:ext cx="1692275" cy="1685925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5698332" y="2611438"/>
              <a:ext cx="1252538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66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</a:t>
              </a:r>
              <a:r>
                <a:rPr lang="en-US" altLang="zh-CN" sz="66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4</a:t>
              </a:r>
              <a:endParaRPr lang="zh-CN" altLang="zh-CN" sz="6600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295717" y="3136612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66"/>
              </a:buClr>
            </a:pPr>
            <a:r>
              <a:rPr lang="zh-CN" altLang="en-US" sz="3200" b="1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心肌梗死健康指导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380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211160" y="1335206"/>
            <a:ext cx="1692275" cy="1685925"/>
            <a:chOff x="5442745" y="2317750"/>
            <a:chExt cx="1692275" cy="1685925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5442745" y="2317750"/>
              <a:ext cx="1692275" cy="1685925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5698332" y="2611438"/>
              <a:ext cx="1252538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66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5596523" y="3571532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4400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简要病史与护理诊断</a:t>
            </a:r>
            <a:endParaRPr lang="en-US" altLang="zh-CN" sz="4400" dirty="0">
              <a:solidFill>
                <a:srgbClr val="2B5294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健康指导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3229154" y="1583772"/>
            <a:ext cx="75797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饮食调节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急性心肌梗死恢复后的所有病人均应采取饮食调节，可减少再</a:t>
            </a:r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  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发，即低饱和脂肪和低胆固醇饮食。</a:t>
            </a:r>
          </a:p>
          <a:p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戒      烟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戒烟是心肌梗死后的二级预防的重要措施。</a:t>
            </a:r>
          </a:p>
          <a:p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心理指导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心肌梗死后病人焦炉情绪多来自于对今后工作能力和生活质量</a:t>
            </a:r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  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的担心，应予以充分理解并指导病人保持乐观、平和的心情， </a:t>
            </a:r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  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正确对待自己的病情。</a:t>
            </a:r>
          </a:p>
          <a:p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康复指导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建议病人出院后进行康复训练，适当运动可以提高病人的心理</a:t>
            </a:r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  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健康水平和生活质量、延长存活时间。</a:t>
            </a:r>
          </a:p>
          <a:p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用药指导   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指导病人按医嘱服药，告知药物的作用和不良反应，并教会病</a:t>
            </a:r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  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人定期测脉搏，定期门诊随诊。</a:t>
            </a:r>
          </a:p>
        </p:txBody>
      </p:sp>
      <p:sp>
        <p:nvSpPr>
          <p:cNvPr id="49" name="Freeform 11"/>
          <p:cNvSpPr>
            <a:spLocks noEditPoints="1"/>
          </p:cNvSpPr>
          <p:nvPr/>
        </p:nvSpPr>
        <p:spPr bwMode="auto">
          <a:xfrm>
            <a:off x="2442005" y="1418402"/>
            <a:ext cx="680758" cy="626079"/>
          </a:xfrm>
          <a:custGeom>
            <a:avLst/>
            <a:gdLst/>
            <a:ahLst/>
            <a:cxnLst>
              <a:cxn ang="0">
                <a:pos x="102" y="42"/>
              </a:cxn>
              <a:cxn ang="0">
                <a:pos x="102" y="41"/>
              </a:cxn>
              <a:cxn ang="0">
                <a:pos x="102" y="41"/>
              </a:cxn>
              <a:cxn ang="0">
                <a:pos x="102" y="41"/>
              </a:cxn>
              <a:cxn ang="0">
                <a:pos x="86" y="35"/>
              </a:cxn>
              <a:cxn ang="0">
                <a:pos x="100" y="13"/>
              </a:cxn>
              <a:cxn ang="0">
                <a:pos x="99" y="4"/>
              </a:cxn>
              <a:cxn ang="0">
                <a:pos x="97" y="2"/>
              </a:cxn>
              <a:cxn ang="0">
                <a:pos x="88" y="3"/>
              </a:cxn>
              <a:cxn ang="0">
                <a:pos x="57" y="32"/>
              </a:cxn>
              <a:cxn ang="0">
                <a:pos x="51" y="32"/>
              </a:cxn>
              <a:cxn ang="0">
                <a:pos x="0" y="41"/>
              </a:cxn>
              <a:cxn ang="0">
                <a:pos x="0" y="41"/>
              </a:cxn>
              <a:cxn ang="0">
                <a:pos x="0" y="41"/>
              </a:cxn>
              <a:cxn ang="0">
                <a:pos x="0" y="42"/>
              </a:cxn>
              <a:cxn ang="0">
                <a:pos x="0" y="42"/>
              </a:cxn>
              <a:cxn ang="0">
                <a:pos x="0" y="42"/>
              </a:cxn>
              <a:cxn ang="0">
                <a:pos x="51" y="94"/>
              </a:cxn>
              <a:cxn ang="0">
                <a:pos x="102" y="42"/>
              </a:cxn>
              <a:cxn ang="0">
                <a:pos x="102" y="42"/>
              </a:cxn>
              <a:cxn ang="0">
                <a:pos x="102" y="42"/>
              </a:cxn>
              <a:cxn ang="0">
                <a:pos x="85" y="10"/>
              </a:cxn>
              <a:cxn ang="0">
                <a:pos x="88" y="13"/>
              </a:cxn>
              <a:cxn ang="0">
                <a:pos x="85" y="15"/>
              </a:cxn>
              <a:cxn ang="0">
                <a:pos x="83" y="13"/>
              </a:cxn>
              <a:cxn ang="0">
                <a:pos x="85" y="10"/>
              </a:cxn>
              <a:cxn ang="0">
                <a:pos x="79" y="16"/>
              </a:cxn>
              <a:cxn ang="0">
                <a:pos x="81" y="16"/>
              </a:cxn>
              <a:cxn ang="0">
                <a:pos x="81" y="18"/>
              </a:cxn>
              <a:cxn ang="0">
                <a:pos x="60" y="40"/>
              </a:cxn>
              <a:cxn ang="0">
                <a:pos x="58" y="41"/>
              </a:cxn>
              <a:cxn ang="0">
                <a:pos x="57" y="40"/>
              </a:cxn>
              <a:cxn ang="0">
                <a:pos x="57" y="38"/>
              </a:cxn>
              <a:cxn ang="0">
                <a:pos x="79" y="16"/>
              </a:cxn>
              <a:cxn ang="0">
                <a:pos x="51" y="51"/>
              </a:cxn>
              <a:cxn ang="0">
                <a:pos x="9" y="44"/>
              </a:cxn>
              <a:cxn ang="0">
                <a:pos x="51" y="37"/>
              </a:cxn>
              <a:cxn ang="0">
                <a:pos x="52" y="37"/>
              </a:cxn>
              <a:cxn ang="0">
                <a:pos x="42" y="47"/>
              </a:cxn>
              <a:cxn ang="0">
                <a:pos x="79" y="46"/>
              </a:cxn>
              <a:cxn ang="0">
                <a:pos x="83" y="39"/>
              </a:cxn>
              <a:cxn ang="0">
                <a:pos x="93" y="44"/>
              </a:cxn>
              <a:cxn ang="0">
                <a:pos x="51" y="51"/>
              </a:cxn>
              <a:cxn ang="0">
                <a:pos x="51" y="51"/>
              </a:cxn>
              <a:cxn ang="0">
                <a:pos x="51" y="51"/>
              </a:cxn>
            </a:cxnLst>
            <a:rect l="0" t="0" r="r" b="b"/>
            <a:pathLst>
              <a:path w="102" h="94">
                <a:moveTo>
                  <a:pt x="102" y="42"/>
                </a:moveTo>
                <a:cubicBezTo>
                  <a:pt x="102" y="42"/>
                  <a:pt x="102" y="42"/>
                  <a:pt x="102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1" y="39"/>
                  <a:pt x="95" y="37"/>
                  <a:pt x="86" y="35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2" y="10"/>
                  <a:pt x="101" y="6"/>
                  <a:pt x="99" y="4"/>
                </a:cubicBezTo>
                <a:cubicBezTo>
                  <a:pt x="97" y="2"/>
                  <a:pt x="97" y="2"/>
                  <a:pt x="97" y="2"/>
                </a:cubicBezTo>
                <a:cubicBezTo>
                  <a:pt x="94" y="0"/>
                  <a:pt x="90" y="1"/>
                  <a:pt x="88" y="3"/>
                </a:cubicBezTo>
                <a:cubicBezTo>
                  <a:pt x="57" y="32"/>
                  <a:pt x="57" y="32"/>
                  <a:pt x="57" y="32"/>
                </a:cubicBezTo>
                <a:cubicBezTo>
                  <a:pt x="55" y="32"/>
                  <a:pt x="53" y="32"/>
                  <a:pt x="51" y="32"/>
                </a:cubicBezTo>
                <a:cubicBezTo>
                  <a:pt x="24" y="32"/>
                  <a:pt x="2" y="36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71"/>
                  <a:pt x="23" y="94"/>
                  <a:pt x="51" y="94"/>
                </a:cubicBezTo>
                <a:cubicBezTo>
                  <a:pt x="79" y="94"/>
                  <a:pt x="102" y="70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lose/>
                <a:moveTo>
                  <a:pt x="85" y="10"/>
                </a:moveTo>
                <a:cubicBezTo>
                  <a:pt x="87" y="10"/>
                  <a:pt x="88" y="11"/>
                  <a:pt x="88" y="13"/>
                </a:cubicBezTo>
                <a:cubicBezTo>
                  <a:pt x="88" y="14"/>
                  <a:pt x="87" y="15"/>
                  <a:pt x="85" y="15"/>
                </a:cubicBezTo>
                <a:cubicBezTo>
                  <a:pt x="84" y="15"/>
                  <a:pt x="83" y="14"/>
                  <a:pt x="83" y="13"/>
                </a:cubicBezTo>
                <a:cubicBezTo>
                  <a:pt x="83" y="11"/>
                  <a:pt x="84" y="10"/>
                  <a:pt x="85" y="10"/>
                </a:cubicBezTo>
                <a:close/>
                <a:moveTo>
                  <a:pt x="79" y="16"/>
                </a:moveTo>
                <a:cubicBezTo>
                  <a:pt x="79" y="15"/>
                  <a:pt x="81" y="15"/>
                  <a:pt x="81" y="16"/>
                </a:cubicBezTo>
                <a:cubicBezTo>
                  <a:pt x="82" y="17"/>
                  <a:pt x="82" y="18"/>
                  <a:pt x="81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59" y="41"/>
                  <a:pt x="59" y="41"/>
                  <a:pt x="58" y="41"/>
                </a:cubicBezTo>
                <a:cubicBezTo>
                  <a:pt x="58" y="41"/>
                  <a:pt x="57" y="41"/>
                  <a:pt x="57" y="40"/>
                </a:cubicBezTo>
                <a:cubicBezTo>
                  <a:pt x="56" y="40"/>
                  <a:pt x="56" y="38"/>
                  <a:pt x="57" y="38"/>
                </a:cubicBezTo>
                <a:lnTo>
                  <a:pt x="79" y="16"/>
                </a:lnTo>
                <a:close/>
                <a:moveTo>
                  <a:pt x="51" y="51"/>
                </a:moveTo>
                <a:cubicBezTo>
                  <a:pt x="28" y="51"/>
                  <a:pt x="9" y="48"/>
                  <a:pt x="9" y="44"/>
                </a:cubicBezTo>
                <a:cubicBezTo>
                  <a:pt x="9" y="40"/>
                  <a:pt x="28" y="37"/>
                  <a:pt x="51" y="37"/>
                </a:cubicBezTo>
                <a:cubicBezTo>
                  <a:pt x="51" y="37"/>
                  <a:pt x="52" y="37"/>
                  <a:pt x="52" y="3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61" y="49"/>
                  <a:pt x="79" y="46"/>
                </a:cubicBezTo>
                <a:cubicBezTo>
                  <a:pt x="83" y="39"/>
                  <a:pt x="83" y="39"/>
                  <a:pt x="83" y="39"/>
                </a:cubicBezTo>
                <a:cubicBezTo>
                  <a:pt x="89" y="41"/>
                  <a:pt x="93" y="42"/>
                  <a:pt x="93" y="44"/>
                </a:cubicBezTo>
                <a:cubicBezTo>
                  <a:pt x="93" y="48"/>
                  <a:pt x="74" y="51"/>
                  <a:pt x="51" y="51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</a:path>
            </a:pathLst>
          </a:custGeom>
          <a:solidFill>
            <a:srgbClr val="189A8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50" name="Group 224"/>
          <p:cNvGrpSpPr/>
          <p:nvPr/>
        </p:nvGrpSpPr>
        <p:grpSpPr>
          <a:xfrm>
            <a:off x="2323467" y="3780436"/>
            <a:ext cx="799296" cy="816547"/>
            <a:chOff x="-9525" y="3198813"/>
            <a:chExt cx="882650" cy="901700"/>
          </a:xfrm>
          <a:solidFill>
            <a:srgbClr val="377790"/>
          </a:solidFill>
        </p:grpSpPr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249238" y="3581400"/>
              <a:ext cx="254000" cy="109538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20" y="4"/>
                </a:cxn>
                <a:cxn ang="0">
                  <a:pos x="4" y="4"/>
                </a:cxn>
                <a:cxn ang="0">
                  <a:pos x="4" y="20"/>
                </a:cxn>
                <a:cxn ang="0">
                  <a:pos x="55" y="38"/>
                </a:cxn>
                <a:cxn ang="0">
                  <a:pos x="78" y="36"/>
                </a:cxn>
                <a:cxn ang="0">
                  <a:pos x="86" y="22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3" y="13"/>
                </a:cxn>
              </a:cxnLst>
              <a:rect l="0" t="0" r="r" b="b"/>
              <a:pathLst>
                <a:path w="88" h="38">
                  <a:moveTo>
                    <a:pt x="73" y="13"/>
                  </a:moveTo>
                  <a:cubicBezTo>
                    <a:pt x="38" y="21"/>
                    <a:pt x="21" y="5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ubicBezTo>
                    <a:pt x="0" y="8"/>
                    <a:pt x="0" y="15"/>
                    <a:pt x="4" y="20"/>
                  </a:cubicBezTo>
                  <a:cubicBezTo>
                    <a:pt x="5" y="21"/>
                    <a:pt x="22" y="38"/>
                    <a:pt x="55" y="38"/>
                  </a:cubicBezTo>
                  <a:cubicBezTo>
                    <a:pt x="62" y="38"/>
                    <a:pt x="70" y="37"/>
                    <a:pt x="78" y="36"/>
                  </a:cubicBezTo>
                  <a:cubicBezTo>
                    <a:pt x="84" y="34"/>
                    <a:pt x="88" y="28"/>
                    <a:pt x="86" y="22"/>
                  </a:cubicBezTo>
                  <a:cubicBezTo>
                    <a:pt x="85" y="16"/>
                    <a:pt x="79" y="12"/>
                    <a:pt x="73" y="13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6"/>
            <p:cNvSpPr>
              <a:spLocks noEditPoints="1"/>
            </p:cNvSpPr>
            <p:nvPr/>
          </p:nvSpPr>
          <p:spPr bwMode="auto">
            <a:xfrm>
              <a:off x="88900" y="3462338"/>
              <a:ext cx="147638" cy="144463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51" y="25"/>
                </a:cxn>
              </a:cxnLst>
              <a:rect l="0" t="0" r="r" b="b"/>
              <a:pathLst>
                <a:path w="51" h="50">
                  <a:moveTo>
                    <a:pt x="51" y="25"/>
                  </a:moveTo>
                  <a:cubicBezTo>
                    <a:pt x="51" y="39"/>
                    <a:pt x="40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0" y="0"/>
                    <a:pt x="51" y="11"/>
                    <a:pt x="51" y="25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7"/>
            <p:cNvSpPr>
              <a:spLocks noEditPoints="1"/>
            </p:cNvSpPr>
            <p:nvPr/>
          </p:nvSpPr>
          <p:spPr bwMode="auto">
            <a:xfrm>
              <a:off x="-9525" y="3549650"/>
              <a:ext cx="882650" cy="550863"/>
            </a:xfrm>
            <a:custGeom>
              <a:avLst/>
              <a:gdLst/>
              <a:ahLst/>
              <a:cxnLst>
                <a:cxn ang="0">
                  <a:pos x="295" y="99"/>
                </a:cxn>
                <a:cxn ang="0">
                  <a:pos x="247" y="80"/>
                </a:cxn>
                <a:cxn ang="0">
                  <a:pos x="242" y="79"/>
                </a:cxn>
                <a:cxn ang="0">
                  <a:pos x="230" y="79"/>
                </a:cxn>
                <a:cxn ang="0">
                  <a:pos x="230" y="76"/>
                </a:cxn>
                <a:cxn ang="0">
                  <a:pos x="229" y="73"/>
                </a:cxn>
                <a:cxn ang="0">
                  <a:pos x="274" y="85"/>
                </a:cxn>
                <a:cxn ang="0">
                  <a:pos x="277" y="85"/>
                </a:cxn>
                <a:cxn ang="0">
                  <a:pos x="290" y="75"/>
                </a:cxn>
                <a:cxn ang="0">
                  <a:pos x="281" y="59"/>
                </a:cxn>
                <a:cxn ang="0">
                  <a:pos x="222" y="43"/>
                </a:cxn>
                <a:cxn ang="0">
                  <a:pos x="218" y="42"/>
                </a:cxn>
                <a:cxn ang="0">
                  <a:pos x="178" y="42"/>
                </a:cxn>
                <a:cxn ang="0">
                  <a:pos x="167" y="51"/>
                </a:cxn>
                <a:cxn ang="0">
                  <a:pos x="147" y="54"/>
                </a:cxn>
                <a:cxn ang="0">
                  <a:pos x="91" y="35"/>
                </a:cxn>
                <a:cxn ang="0">
                  <a:pos x="85" y="25"/>
                </a:cxn>
                <a:cxn ang="0">
                  <a:pos x="88" y="14"/>
                </a:cxn>
                <a:cxn ang="0">
                  <a:pos x="100" y="8"/>
                </a:cxn>
                <a:cxn ang="0">
                  <a:pos x="110" y="11"/>
                </a:cxn>
                <a:cxn ang="0">
                  <a:pos x="133" y="21"/>
                </a:cxn>
                <a:cxn ang="0">
                  <a:pos x="108" y="5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83" y="45"/>
                </a:cxn>
                <a:cxn ang="0">
                  <a:pos x="130" y="75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32" y="79"/>
                </a:cxn>
                <a:cxn ang="0">
                  <a:pos x="118" y="79"/>
                </a:cxn>
                <a:cxn ang="0">
                  <a:pos x="55" y="35"/>
                </a:cxn>
                <a:cxn ang="0">
                  <a:pos x="56" y="34"/>
                </a:cxn>
                <a:cxn ang="0">
                  <a:pos x="54" y="23"/>
                </a:cxn>
                <a:cxn ang="0">
                  <a:pos x="32" y="10"/>
                </a:cxn>
                <a:cxn ang="0">
                  <a:pos x="22" y="12"/>
                </a:cxn>
                <a:cxn ang="0">
                  <a:pos x="4" y="17"/>
                </a:cxn>
                <a:cxn ang="0">
                  <a:pos x="8" y="36"/>
                </a:cxn>
                <a:cxn ang="0">
                  <a:pos x="106" y="104"/>
                </a:cxn>
                <a:cxn ang="0">
                  <a:pos x="114" y="107"/>
                </a:cxn>
                <a:cxn ang="0">
                  <a:pos x="132" y="107"/>
                </a:cxn>
                <a:cxn ang="0">
                  <a:pos x="140" y="112"/>
                </a:cxn>
                <a:cxn ang="0">
                  <a:pos x="157" y="112"/>
                </a:cxn>
                <a:cxn ang="0">
                  <a:pos x="157" y="177"/>
                </a:cxn>
                <a:cxn ang="0">
                  <a:pos x="149" y="177"/>
                </a:cxn>
                <a:cxn ang="0">
                  <a:pos x="142" y="184"/>
                </a:cxn>
                <a:cxn ang="0">
                  <a:pos x="149" y="190"/>
                </a:cxn>
                <a:cxn ang="0">
                  <a:pos x="214" y="190"/>
                </a:cxn>
                <a:cxn ang="0">
                  <a:pos x="220" y="184"/>
                </a:cxn>
                <a:cxn ang="0">
                  <a:pos x="214" y="177"/>
                </a:cxn>
                <a:cxn ang="0">
                  <a:pos x="204" y="177"/>
                </a:cxn>
                <a:cxn ang="0">
                  <a:pos x="204" y="112"/>
                </a:cxn>
                <a:cxn ang="0">
                  <a:pos x="221" y="112"/>
                </a:cxn>
                <a:cxn ang="0">
                  <a:pos x="229" y="107"/>
                </a:cxn>
                <a:cxn ang="0">
                  <a:pos x="239" y="107"/>
                </a:cxn>
                <a:cxn ang="0">
                  <a:pos x="284" y="125"/>
                </a:cxn>
                <a:cxn ang="0">
                  <a:pos x="289" y="126"/>
                </a:cxn>
                <a:cxn ang="0">
                  <a:pos x="302" y="117"/>
                </a:cxn>
                <a:cxn ang="0">
                  <a:pos x="295" y="99"/>
                </a:cxn>
                <a:cxn ang="0">
                  <a:pos x="295" y="99"/>
                </a:cxn>
                <a:cxn ang="0">
                  <a:pos x="295" y="99"/>
                </a:cxn>
              </a:cxnLst>
              <a:rect l="0" t="0" r="r" b="b"/>
              <a:pathLst>
                <a:path w="305" h="190">
                  <a:moveTo>
                    <a:pt x="295" y="99"/>
                  </a:moveTo>
                  <a:cubicBezTo>
                    <a:pt x="247" y="80"/>
                    <a:pt x="247" y="80"/>
                    <a:pt x="247" y="80"/>
                  </a:cubicBezTo>
                  <a:cubicBezTo>
                    <a:pt x="245" y="79"/>
                    <a:pt x="244" y="79"/>
                    <a:pt x="242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5"/>
                    <a:pt x="229" y="74"/>
                    <a:pt x="229" y="73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5"/>
                    <a:pt x="276" y="85"/>
                    <a:pt x="277" y="85"/>
                  </a:cubicBezTo>
                  <a:cubicBezTo>
                    <a:pt x="283" y="85"/>
                    <a:pt x="289" y="81"/>
                    <a:pt x="290" y="75"/>
                  </a:cubicBezTo>
                  <a:cubicBezTo>
                    <a:pt x="292" y="68"/>
                    <a:pt x="288" y="61"/>
                    <a:pt x="281" y="59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0" y="42"/>
                    <a:pt x="219" y="42"/>
                    <a:pt x="21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6" y="47"/>
                    <a:pt x="172" y="50"/>
                    <a:pt x="167" y="51"/>
                  </a:cubicBezTo>
                  <a:cubicBezTo>
                    <a:pt x="160" y="53"/>
                    <a:pt x="153" y="54"/>
                    <a:pt x="147" y="54"/>
                  </a:cubicBezTo>
                  <a:cubicBezTo>
                    <a:pt x="114" y="54"/>
                    <a:pt x="92" y="36"/>
                    <a:pt x="91" y="35"/>
                  </a:cubicBezTo>
                  <a:cubicBezTo>
                    <a:pt x="87" y="33"/>
                    <a:pt x="85" y="29"/>
                    <a:pt x="85" y="25"/>
                  </a:cubicBezTo>
                  <a:cubicBezTo>
                    <a:pt x="85" y="21"/>
                    <a:pt x="86" y="17"/>
                    <a:pt x="88" y="14"/>
                  </a:cubicBezTo>
                  <a:cubicBezTo>
                    <a:pt x="91" y="10"/>
                    <a:pt x="96" y="8"/>
                    <a:pt x="100" y="8"/>
                  </a:cubicBezTo>
                  <a:cubicBezTo>
                    <a:pt x="104" y="8"/>
                    <a:pt x="107" y="9"/>
                    <a:pt x="110" y="11"/>
                  </a:cubicBezTo>
                  <a:cubicBezTo>
                    <a:pt x="110" y="12"/>
                    <a:pt x="119" y="18"/>
                    <a:pt x="133" y="21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99" y="0"/>
                    <a:pt x="89" y="4"/>
                    <a:pt x="82" y="10"/>
                  </a:cubicBezTo>
                  <a:cubicBezTo>
                    <a:pt x="82" y="10"/>
                    <a:pt x="80" y="11"/>
                    <a:pt x="79" y="14"/>
                  </a:cubicBezTo>
                  <a:cubicBezTo>
                    <a:pt x="77" y="16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7"/>
                    <a:pt x="74" y="39"/>
                    <a:pt x="83" y="4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1" y="75"/>
                    <a:pt x="131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9" y="31"/>
                    <a:pt x="58" y="26"/>
                    <a:pt x="54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8"/>
                    <a:pt x="24" y="9"/>
                    <a:pt x="22" y="12"/>
                  </a:cubicBezTo>
                  <a:cubicBezTo>
                    <a:pt x="16" y="9"/>
                    <a:pt x="8" y="11"/>
                    <a:pt x="4" y="17"/>
                  </a:cubicBezTo>
                  <a:cubicBezTo>
                    <a:pt x="0" y="23"/>
                    <a:pt x="2" y="32"/>
                    <a:pt x="8" y="3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8" y="106"/>
                    <a:pt x="111" y="107"/>
                    <a:pt x="114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10"/>
                    <a:pt x="136" y="112"/>
                    <a:pt x="140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5" y="177"/>
                    <a:pt x="142" y="180"/>
                    <a:pt x="142" y="184"/>
                  </a:cubicBezTo>
                  <a:cubicBezTo>
                    <a:pt x="142" y="187"/>
                    <a:pt x="145" y="190"/>
                    <a:pt x="149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7" y="190"/>
                    <a:pt x="220" y="187"/>
                    <a:pt x="220" y="184"/>
                  </a:cubicBezTo>
                  <a:cubicBezTo>
                    <a:pt x="220" y="180"/>
                    <a:pt x="217" y="177"/>
                    <a:pt x="214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5" y="112"/>
                    <a:pt x="228" y="110"/>
                    <a:pt x="229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6" y="126"/>
                    <a:pt x="288" y="126"/>
                    <a:pt x="289" y="126"/>
                  </a:cubicBezTo>
                  <a:cubicBezTo>
                    <a:pt x="295" y="126"/>
                    <a:pt x="300" y="123"/>
                    <a:pt x="302" y="117"/>
                  </a:cubicBezTo>
                  <a:cubicBezTo>
                    <a:pt x="305" y="110"/>
                    <a:pt x="302" y="102"/>
                    <a:pt x="295" y="99"/>
                  </a:cubicBezTo>
                  <a:close/>
                  <a:moveTo>
                    <a:pt x="295" y="99"/>
                  </a:moveTo>
                  <a:cubicBezTo>
                    <a:pt x="295" y="99"/>
                    <a:pt x="295" y="99"/>
                    <a:pt x="295" y="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8"/>
            <p:cNvSpPr>
              <a:spLocks noEditPoints="1"/>
            </p:cNvSpPr>
            <p:nvPr/>
          </p:nvSpPr>
          <p:spPr bwMode="auto">
            <a:xfrm>
              <a:off x="295275" y="3370263"/>
              <a:ext cx="415925" cy="295275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59" y="47"/>
                </a:cxn>
                <a:cxn ang="0">
                  <a:pos x="59" y="65"/>
                </a:cxn>
                <a:cxn ang="0">
                  <a:pos x="55" y="83"/>
                </a:cxn>
                <a:cxn ang="0">
                  <a:pos x="57" y="82"/>
                </a:cxn>
                <a:cxn ang="0">
                  <a:pos x="60" y="82"/>
                </a:cxn>
                <a:cxn ang="0">
                  <a:pos x="75" y="94"/>
                </a:cxn>
                <a:cxn ang="0">
                  <a:pos x="75" y="100"/>
                </a:cxn>
                <a:cxn ang="0">
                  <a:pos x="114" y="100"/>
                </a:cxn>
                <a:cxn ang="0">
                  <a:pos x="118" y="101"/>
                </a:cxn>
                <a:cxn ang="0">
                  <a:pos x="124" y="102"/>
                </a:cxn>
                <a:cxn ang="0">
                  <a:pos x="116" y="65"/>
                </a:cxn>
                <a:cxn ang="0">
                  <a:pos x="116" y="44"/>
                </a:cxn>
                <a:cxn ang="0">
                  <a:pos x="122" y="84"/>
                </a:cxn>
                <a:cxn ang="0">
                  <a:pos x="133" y="95"/>
                </a:cxn>
                <a:cxn ang="0">
                  <a:pos x="133" y="95"/>
                </a:cxn>
                <a:cxn ang="0">
                  <a:pos x="144" y="8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7" y="7"/>
                </a:cxn>
                <a:cxn ang="0">
                  <a:pos x="80" y="0"/>
                </a:cxn>
                <a:cxn ang="0">
                  <a:pos x="69" y="5"/>
                </a:cxn>
                <a:cxn ang="0">
                  <a:pos x="53" y="21"/>
                </a:cxn>
                <a:cxn ang="0">
                  <a:pos x="11" y="41"/>
                </a:cxn>
                <a:cxn ang="0">
                  <a:pos x="0" y="51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1" y="62"/>
                </a:cxn>
              </a:cxnLst>
              <a:rect l="0" t="0" r="r" b="b"/>
              <a:pathLst>
                <a:path w="144" h="102">
                  <a:moveTo>
                    <a:pt x="11" y="62"/>
                  </a:moveTo>
                  <a:cubicBezTo>
                    <a:pt x="36" y="62"/>
                    <a:pt x="50" y="55"/>
                    <a:pt x="59" y="4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8"/>
                    <a:pt x="57" y="75"/>
                    <a:pt x="55" y="83"/>
                  </a:cubicBezTo>
                  <a:cubicBezTo>
                    <a:pt x="55" y="83"/>
                    <a:pt x="56" y="82"/>
                    <a:pt x="57" y="82"/>
                  </a:cubicBezTo>
                  <a:cubicBezTo>
                    <a:pt x="58" y="82"/>
                    <a:pt x="59" y="82"/>
                    <a:pt x="60" y="82"/>
                  </a:cubicBezTo>
                  <a:cubicBezTo>
                    <a:pt x="67" y="82"/>
                    <a:pt x="74" y="87"/>
                    <a:pt x="75" y="94"/>
                  </a:cubicBezTo>
                  <a:cubicBezTo>
                    <a:pt x="76" y="96"/>
                    <a:pt x="76" y="98"/>
                    <a:pt x="7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5" y="100"/>
                    <a:pt x="117" y="100"/>
                    <a:pt x="118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1" y="86"/>
                    <a:pt x="117" y="71"/>
                    <a:pt x="116" y="6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20" y="53"/>
                    <a:pt x="122" y="65"/>
                    <a:pt x="122" y="84"/>
                  </a:cubicBezTo>
                  <a:cubicBezTo>
                    <a:pt x="122" y="90"/>
                    <a:pt x="127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9" y="95"/>
                    <a:pt x="144" y="90"/>
                    <a:pt x="144" y="84"/>
                  </a:cubicBezTo>
                  <a:cubicBezTo>
                    <a:pt x="144" y="33"/>
                    <a:pt x="119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1"/>
                    <a:pt x="73" y="3"/>
                    <a:pt x="69" y="5"/>
                  </a:cubicBezTo>
                  <a:cubicBezTo>
                    <a:pt x="69" y="5"/>
                    <a:pt x="60" y="12"/>
                    <a:pt x="53" y="21"/>
                  </a:cubicBezTo>
                  <a:cubicBezTo>
                    <a:pt x="46" y="32"/>
                    <a:pt x="39" y="41"/>
                    <a:pt x="11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2"/>
                    <a:pt x="11" y="62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9"/>
            <p:cNvSpPr>
              <a:spLocks noEditPoints="1"/>
            </p:cNvSpPr>
            <p:nvPr/>
          </p:nvSpPr>
          <p:spPr bwMode="auto">
            <a:xfrm>
              <a:off x="474663" y="3198813"/>
              <a:ext cx="149225" cy="165100"/>
            </a:xfrm>
            <a:custGeom>
              <a:avLst/>
              <a:gdLst/>
              <a:ahLst/>
              <a:cxnLst>
                <a:cxn ang="0">
                  <a:pos x="26" y="57"/>
                </a:cxn>
                <a:cxn ang="0">
                  <a:pos x="52" y="31"/>
                </a:cxn>
                <a:cxn ang="0">
                  <a:pos x="46" y="15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37" y="7"/>
                </a:cxn>
                <a:cxn ang="0">
                  <a:pos x="26" y="0"/>
                </a:cxn>
                <a:cxn ang="0">
                  <a:pos x="14" y="7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5" y="15"/>
                </a:cxn>
                <a:cxn ang="0">
                  <a:pos x="0" y="31"/>
                </a:cxn>
                <a:cxn ang="0">
                  <a:pos x="26" y="57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26" y="20"/>
                </a:cxn>
                <a:cxn ang="0">
                  <a:pos x="19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52" h="57">
                  <a:moveTo>
                    <a:pt x="26" y="57"/>
                  </a:moveTo>
                  <a:cubicBezTo>
                    <a:pt x="40" y="57"/>
                    <a:pt x="52" y="45"/>
                    <a:pt x="52" y="31"/>
                  </a:cubicBezTo>
                  <a:cubicBezTo>
                    <a:pt x="52" y="25"/>
                    <a:pt x="50" y="19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3"/>
                    <a:pt x="31" y="0"/>
                    <a:pt x="26" y="0"/>
                  </a:cubicBezTo>
                  <a:cubicBezTo>
                    <a:pt x="21" y="0"/>
                    <a:pt x="16" y="3"/>
                    <a:pt x="14" y="7"/>
                  </a:cubicBezTo>
                  <a:cubicBezTo>
                    <a:pt x="12" y="8"/>
                    <a:pt x="11" y="9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5"/>
                    <a:pt x="11" y="57"/>
                    <a:pt x="26" y="57"/>
                  </a:cubicBezTo>
                  <a:close/>
                  <a:moveTo>
                    <a:pt x="26" y="5"/>
                  </a:moveTo>
                  <a:cubicBezTo>
                    <a:pt x="30" y="5"/>
                    <a:pt x="33" y="9"/>
                    <a:pt x="33" y="12"/>
                  </a:cubicBezTo>
                  <a:cubicBezTo>
                    <a:pt x="33" y="16"/>
                    <a:pt x="30" y="20"/>
                    <a:pt x="26" y="20"/>
                  </a:cubicBezTo>
                  <a:cubicBezTo>
                    <a:pt x="22" y="20"/>
                    <a:pt x="19" y="16"/>
                    <a:pt x="19" y="12"/>
                  </a:cubicBezTo>
                  <a:cubicBezTo>
                    <a:pt x="19" y="9"/>
                    <a:pt x="22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45"/>
          <p:cNvGrpSpPr/>
          <p:nvPr/>
        </p:nvGrpSpPr>
        <p:grpSpPr>
          <a:xfrm>
            <a:off x="2489549" y="4759429"/>
            <a:ext cx="607448" cy="587063"/>
            <a:chOff x="8048625" y="3005138"/>
            <a:chExt cx="473076" cy="457200"/>
          </a:xfrm>
          <a:solidFill>
            <a:srgbClr val="189A80"/>
          </a:solidFill>
        </p:grpSpPr>
        <p:sp>
          <p:nvSpPr>
            <p:cNvPr id="57" name="Freeform 81"/>
            <p:cNvSpPr>
              <a:spLocks noEditPoints="1"/>
            </p:cNvSpPr>
            <p:nvPr/>
          </p:nvSpPr>
          <p:spPr bwMode="auto">
            <a:xfrm>
              <a:off x="8148638" y="3338513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82"/>
            <p:cNvSpPr>
              <a:spLocks noEditPoints="1"/>
            </p:cNvSpPr>
            <p:nvPr/>
          </p:nvSpPr>
          <p:spPr bwMode="auto">
            <a:xfrm>
              <a:off x="8229600" y="3268663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83"/>
            <p:cNvSpPr>
              <a:spLocks noEditPoints="1"/>
            </p:cNvSpPr>
            <p:nvPr/>
          </p:nvSpPr>
          <p:spPr bwMode="auto">
            <a:xfrm>
              <a:off x="8151813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84"/>
            <p:cNvSpPr>
              <a:spLocks noEditPoints="1"/>
            </p:cNvSpPr>
            <p:nvPr/>
          </p:nvSpPr>
          <p:spPr bwMode="auto">
            <a:xfrm>
              <a:off x="8228013" y="3005138"/>
              <a:ext cx="155575" cy="236538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heart_165943"/>
          <p:cNvSpPr>
            <a:spLocks noChangeAspect="1"/>
          </p:cNvSpPr>
          <p:nvPr/>
        </p:nvSpPr>
        <p:spPr bwMode="auto">
          <a:xfrm>
            <a:off x="2442005" y="3068147"/>
            <a:ext cx="609685" cy="49224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8491" h="491277">
                <a:moveTo>
                  <a:pt x="178391" y="185940"/>
                </a:moveTo>
                <a:lnTo>
                  <a:pt x="246303" y="389703"/>
                </a:lnTo>
                <a:cubicBezTo>
                  <a:pt x="248608" y="396607"/>
                  <a:pt x="255061" y="401210"/>
                  <a:pt x="262283" y="401210"/>
                </a:cubicBezTo>
                <a:cubicBezTo>
                  <a:pt x="269504" y="401210"/>
                  <a:pt x="275957" y="396454"/>
                  <a:pt x="278262" y="389703"/>
                </a:cubicBezTo>
                <a:lnTo>
                  <a:pt x="316367" y="275393"/>
                </a:lnTo>
                <a:lnTo>
                  <a:pt x="570347" y="275393"/>
                </a:lnTo>
                <a:cubicBezTo>
                  <a:pt x="492447" y="398448"/>
                  <a:pt x="320976" y="484986"/>
                  <a:pt x="311757" y="489589"/>
                </a:cubicBezTo>
                <a:cubicBezTo>
                  <a:pt x="309299" y="490817"/>
                  <a:pt x="306841" y="491277"/>
                  <a:pt x="304228" y="491277"/>
                </a:cubicBezTo>
                <a:cubicBezTo>
                  <a:pt x="301770" y="491277"/>
                  <a:pt x="299158" y="490817"/>
                  <a:pt x="296853" y="489589"/>
                </a:cubicBezTo>
                <a:cubicBezTo>
                  <a:pt x="293934" y="488208"/>
                  <a:pt x="223410" y="453378"/>
                  <a:pt x="151502" y="396147"/>
                </a:cubicBezTo>
                <a:cubicBezTo>
                  <a:pt x="100952" y="355947"/>
                  <a:pt x="63001" y="315593"/>
                  <a:pt x="37649" y="275393"/>
                </a:cubicBezTo>
                <a:lnTo>
                  <a:pt x="136445" y="275393"/>
                </a:lnTo>
                <a:cubicBezTo>
                  <a:pt x="143666" y="275393"/>
                  <a:pt x="149966" y="270790"/>
                  <a:pt x="152270" y="264039"/>
                </a:cubicBezTo>
                <a:close/>
                <a:moveTo>
                  <a:pt x="160597" y="0"/>
                </a:moveTo>
                <a:cubicBezTo>
                  <a:pt x="223436" y="0"/>
                  <a:pt x="277978" y="36206"/>
                  <a:pt x="304251" y="88827"/>
                </a:cubicBezTo>
                <a:cubicBezTo>
                  <a:pt x="330523" y="36206"/>
                  <a:pt x="385066" y="0"/>
                  <a:pt x="447905" y="0"/>
                </a:cubicBezTo>
                <a:cubicBezTo>
                  <a:pt x="499067" y="0"/>
                  <a:pt x="540704" y="14881"/>
                  <a:pt x="568513" y="42956"/>
                </a:cubicBezTo>
                <a:cubicBezTo>
                  <a:pt x="595861" y="70878"/>
                  <a:pt x="609228" y="110305"/>
                  <a:pt x="608460" y="160472"/>
                </a:cubicBezTo>
                <a:cubicBezTo>
                  <a:pt x="607999" y="188700"/>
                  <a:pt x="600624" y="216008"/>
                  <a:pt x="588794" y="241935"/>
                </a:cubicBezTo>
                <a:lnTo>
                  <a:pt x="304251" y="241935"/>
                </a:lnTo>
                <a:cubicBezTo>
                  <a:pt x="297030" y="241935"/>
                  <a:pt x="290577" y="246538"/>
                  <a:pt x="288272" y="253288"/>
                </a:cubicBezTo>
                <a:lnTo>
                  <a:pt x="262307" y="331376"/>
                </a:lnTo>
                <a:lnTo>
                  <a:pt x="194244" y="127641"/>
                </a:lnTo>
                <a:cubicBezTo>
                  <a:pt x="192093" y="120891"/>
                  <a:pt x="185640" y="116135"/>
                  <a:pt x="178419" y="116135"/>
                </a:cubicBezTo>
                <a:cubicBezTo>
                  <a:pt x="171198" y="116135"/>
                  <a:pt x="164745" y="120891"/>
                  <a:pt x="162440" y="127641"/>
                </a:cubicBezTo>
                <a:lnTo>
                  <a:pt x="124337" y="241935"/>
                </a:lnTo>
                <a:lnTo>
                  <a:pt x="19554" y="241935"/>
                </a:lnTo>
                <a:cubicBezTo>
                  <a:pt x="7109" y="214627"/>
                  <a:pt x="656" y="187473"/>
                  <a:pt x="42" y="160472"/>
                </a:cubicBezTo>
                <a:cubicBezTo>
                  <a:pt x="-880" y="112913"/>
                  <a:pt x="13101" y="72872"/>
                  <a:pt x="40757" y="44797"/>
                </a:cubicBezTo>
                <a:cubicBezTo>
                  <a:pt x="69180" y="15802"/>
                  <a:pt x="111739" y="0"/>
                  <a:pt x="160597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60312" y="2274084"/>
            <a:ext cx="584226" cy="584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2199736"/>
            <a:ext cx="12192000" cy="2717321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8129" y="2912065"/>
            <a:ext cx="10131300" cy="1174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崇尚健康生活 预防心肌梗死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简要病史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9994" y="1413727"/>
            <a:ext cx="3782096" cy="4090355"/>
          </a:xfrm>
          <a:prstGeom prst="rect">
            <a:avLst/>
          </a:prstGeom>
        </p:spPr>
      </p:pic>
      <p:sp>
        <p:nvSpPr>
          <p:cNvPr id="20" name="圆角矩形 7"/>
          <p:cNvSpPr>
            <a:spLocks noChangeArrowheads="1"/>
          </p:cNvSpPr>
          <p:nvPr/>
        </p:nvSpPr>
        <p:spPr bwMode="auto">
          <a:xfrm>
            <a:off x="4893663" y="1321218"/>
            <a:ext cx="6519083" cy="4527491"/>
          </a:xfrm>
          <a:prstGeom prst="roundRect">
            <a:avLst>
              <a:gd name="adj" fmla="val 655"/>
            </a:avLst>
          </a:prstGeom>
          <a:noFill/>
          <a:ln w="1270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5702569" y="1629973"/>
            <a:ext cx="5193671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因“胸痛十天余，加重一天”于</a:t>
            </a:r>
            <a:r>
              <a:rPr lang="en-US" altLang="zh-CN" sz="1600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2018-01-2211:30</a:t>
            </a:r>
            <a:r>
              <a:rPr lang="zh-CN" altLang="en-US" sz="1600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入院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380191" y="930452"/>
            <a:ext cx="3546025" cy="588090"/>
            <a:chOff x="6020669" y="669456"/>
            <a:chExt cx="3279775" cy="461962"/>
          </a:xfrm>
        </p:grpSpPr>
        <p:sp>
          <p:nvSpPr>
            <p:cNvPr id="22" name="圆角矩形 10"/>
            <p:cNvSpPr>
              <a:spLocks noChangeArrowheads="1"/>
            </p:cNvSpPr>
            <p:nvPr/>
          </p:nvSpPr>
          <p:spPr bwMode="auto">
            <a:xfrm>
              <a:off x="6020669" y="669456"/>
              <a:ext cx="3279775" cy="461962"/>
            </a:xfrm>
            <a:prstGeom prst="roundRect">
              <a:avLst>
                <a:gd name="adj" fmla="val 16667"/>
              </a:avLst>
            </a:prstGeom>
            <a:solidFill>
              <a:srgbClr val="2B5294"/>
            </a:solidFill>
            <a:ln>
              <a:noFill/>
            </a:ln>
          </p:spPr>
          <p:txBody>
            <a:bodyPr anchor="ctr"/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11"/>
            <p:cNvSpPr txBox="1">
              <a:spLocks noChangeArrowheads="1"/>
            </p:cNvSpPr>
            <p:nvPr/>
          </p:nvSpPr>
          <p:spPr bwMode="auto">
            <a:xfrm>
              <a:off x="6250857" y="718668"/>
              <a:ext cx="2798762" cy="31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患者 方荷花 女性 </a:t>
              </a: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70</a:t>
              </a: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岁 </a:t>
              </a:r>
              <a:endPara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132717" y="2159596"/>
            <a:ext cx="6202391" cy="3372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患者十余天前无明显诱因情况下出现胸闷痛不适。位于胸骨中段之后，范围手掌大小，并有出汗，无心悸，无黑朦及晕厥，无咳嗽及粉红色泡沫样痰，无肩，休息后上述症状缓解不显著，遂就诊于当地医院，予住院用药治疗（具体不详），症状缓解，昨夜患者再次出现胸闷痛，性质同前，程度较前加重明显，遂来我院就诊。</a:t>
            </a:r>
          </a:p>
          <a:p>
            <a:pPr algn="just"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查体：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 36.9℃   P 84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次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  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 20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次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  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BP 133/84mmHg</a:t>
            </a:r>
            <a:endParaRPr lang="zh-CN" altLang="en-US" sz="16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6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心电图示：窦性心律，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V2-V6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导联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ST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段抬高，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V2-V5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导联可见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QS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病史介绍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5677904" y="2500033"/>
            <a:ext cx="4208718" cy="9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cs typeface="Adobe Arabic" panose="02040503050201020203" pitchFamily="18" charset="-78"/>
                <a:sym typeface="Arial" panose="020B0604020202020204" pitchFamily="34" charset="0"/>
              </a:rPr>
              <a:t>高血压病数年，血压最高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charset="-122"/>
                <a:cs typeface="Adobe Arabic" panose="02040503050201020203" pitchFamily="18" charset="-78"/>
                <a:sym typeface="Arial" panose="020B0604020202020204" pitchFamily="34" charset="0"/>
              </a:rPr>
              <a:t>155/93mmHg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cs typeface="Adobe Arabic" panose="02040503050201020203" pitchFamily="18" charset="-78"/>
                <a:sym typeface="Arial" panose="020B0604020202020204" pitchFamily="34" charset="0"/>
              </a:rPr>
              <a:t>，未规律服药   治疗，无糖尿病史，药物食物过敏史。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5710907" y="1814016"/>
            <a:ext cx="1334971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cs typeface="Adobe Arabic" panose="02040503050201020203" pitchFamily="18" charset="-78"/>
                <a:sym typeface="Arial" panose="020B0604020202020204" pitchFamily="34" charset="0"/>
              </a:rPr>
              <a:t>既往史</a:t>
            </a:r>
          </a:p>
        </p:txBody>
      </p:sp>
      <p:sp>
        <p:nvSpPr>
          <p:cNvPr id="16" name="矩形 15"/>
          <p:cNvSpPr/>
          <p:nvPr/>
        </p:nvSpPr>
        <p:spPr>
          <a:xfrm>
            <a:off x="5769946" y="2274325"/>
            <a:ext cx="598965" cy="40444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ea typeface="微软雅黑" panose="020B0503020204020204" charset="-122"/>
              <a:cs typeface="Adobe Arabic" panose="02040503050201020203" pitchFamily="18" charset="-78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3939" y="2274325"/>
            <a:ext cx="1213308" cy="40444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ea typeface="微软雅黑" panose="020B0503020204020204" charset="-122"/>
              <a:cs typeface="Adobe Arabic" panose="02040503050201020203" pitchFamily="18" charset="-78"/>
              <a:sym typeface="Arial" panose="020B0604020202020204" pitchFamily="34" charset="0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5661402" y="4437821"/>
            <a:ext cx="1902841" cy="35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微软雅黑" panose="020B0503020204020204" charset="-122"/>
                <a:cs typeface="Adobe Arabic" panose="02040503050201020203" pitchFamily="18" charset="-78"/>
                <a:sym typeface="Arial" panose="020B0604020202020204" pitchFamily="34" charset="0"/>
              </a:rPr>
              <a:t>无吸烟嗜酒。</a:t>
            </a: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5677904" y="3780839"/>
            <a:ext cx="1334971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cs typeface="Adobe Arabic" panose="02040503050201020203" pitchFamily="18" charset="-78"/>
                <a:sym typeface="Arial" panose="020B0604020202020204" pitchFamily="34" charset="0"/>
              </a:rPr>
              <a:t>个人史</a:t>
            </a:r>
          </a:p>
        </p:txBody>
      </p:sp>
      <p:sp>
        <p:nvSpPr>
          <p:cNvPr id="25" name="矩形 24"/>
          <p:cNvSpPr/>
          <p:nvPr/>
        </p:nvSpPr>
        <p:spPr>
          <a:xfrm>
            <a:off x="5736943" y="4241149"/>
            <a:ext cx="598965" cy="40444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ea typeface="微软雅黑" panose="020B0503020204020204" charset="-122"/>
              <a:cs typeface="Adobe Arabic" panose="02040503050201020203" pitchFamily="18" charset="-78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50936" y="4241149"/>
            <a:ext cx="1213308" cy="40444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5" rIns="51432" bIns="25715"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ea typeface="微软雅黑" panose="020B0503020204020204" charset="-122"/>
              <a:cs typeface="Adobe Arabic" panose="02040503050201020203" pitchFamily="18" charset="-78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14" y="1435704"/>
            <a:ext cx="2769669" cy="3931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护理诊断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66776" y="1075780"/>
            <a:ext cx="2297729" cy="354516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54038" y="1361449"/>
            <a:ext cx="5138467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胸痛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与心肌缺血坏死有关</a:t>
            </a:r>
            <a:endParaRPr lang="en-US" altLang="zh-CN" sz="2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胸闷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与心肌缺血缺氧有关</a:t>
            </a:r>
          </a:p>
        </p:txBody>
      </p:sp>
      <p:sp>
        <p:nvSpPr>
          <p:cNvPr id="3" name="矩形 2"/>
          <p:cNvSpPr/>
          <p:nvPr/>
        </p:nvSpPr>
        <p:spPr>
          <a:xfrm>
            <a:off x="1754038" y="2544404"/>
            <a:ext cx="6967267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心输出量减少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与心肌坏死心泵血功能下降有关</a:t>
            </a:r>
            <a:endParaRPr lang="en-US" altLang="zh-CN" sz="2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潜在并发症    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心力衰竭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心律失常</a:t>
            </a:r>
          </a:p>
        </p:txBody>
      </p:sp>
      <p:sp>
        <p:nvSpPr>
          <p:cNvPr id="5" name="矩形 4"/>
          <p:cNvSpPr/>
          <p:nvPr/>
        </p:nvSpPr>
        <p:spPr>
          <a:xfrm>
            <a:off x="1754039" y="3724853"/>
            <a:ext cx="7916172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活动无耐力    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心肌氧的供需失调有关</a:t>
            </a:r>
            <a:endParaRPr lang="en-US" altLang="zh-CN" sz="2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有便秘的危险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与紧张恐惧、卧床、活动少、进食少有关</a:t>
            </a:r>
            <a:endParaRPr lang="en-US" altLang="zh-CN" sz="2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4038" y="4970539"/>
            <a:ext cx="9210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焦虑恐惧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与剧烈疼痛伴濒死感及担心疾病预后及治疗费用有关</a:t>
            </a:r>
            <a:endParaRPr lang="en-US" altLang="zh-CN" sz="24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知识缺乏 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与医疗信息来源受限有关</a:t>
            </a:r>
          </a:p>
        </p:txBody>
      </p:sp>
      <p:sp>
        <p:nvSpPr>
          <p:cNvPr id="11" name="矩形 10"/>
          <p:cNvSpPr/>
          <p:nvPr/>
        </p:nvSpPr>
        <p:spPr>
          <a:xfrm>
            <a:off x="1500997" y="1636677"/>
            <a:ext cx="189553" cy="189553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00997" y="2854871"/>
            <a:ext cx="189553" cy="189553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00997" y="4073065"/>
            <a:ext cx="189553" cy="189553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38607" y="5291260"/>
            <a:ext cx="189553" cy="189553"/>
          </a:xfrm>
          <a:prstGeom prst="rect">
            <a:avLst/>
          </a:prstGeom>
          <a:solidFill>
            <a:srgbClr val="2B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380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7176654" y="1447351"/>
            <a:ext cx="1692275" cy="1685925"/>
            <a:chOff x="5442745" y="2317750"/>
            <a:chExt cx="1692275" cy="1685925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5442745" y="2317750"/>
              <a:ext cx="1692275" cy="1685925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5698332" y="2611438"/>
              <a:ext cx="1252538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66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0</a:t>
              </a:r>
              <a:r>
                <a:rPr lang="en-US" altLang="zh-CN" sz="6600" dirty="0">
                  <a:solidFill>
                    <a:schemeClr val="bg1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2</a:t>
              </a:r>
              <a:endParaRPr lang="zh-CN" altLang="zh-CN" sz="6600" dirty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596314" y="3705955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4400" dirty="0">
                <a:solidFill>
                  <a:srgbClr val="2B529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护理目标与护理措施</a:t>
            </a:r>
            <a:endParaRPr lang="en-US" altLang="zh-CN" sz="4400" dirty="0">
              <a:solidFill>
                <a:srgbClr val="2B5294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护理目标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82689" y="1145814"/>
            <a:ext cx="1080707" cy="7826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61222" y="2045826"/>
            <a:ext cx="3482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病人主诉疼痛程度减轻或消失。</a:t>
            </a: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自诉胸闷减轻或消失。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3788" y="1765876"/>
            <a:ext cx="1080707" cy="78263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808452" y="2665887"/>
            <a:ext cx="5371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能自觉避免诱发心力衰竭的因素，不发生心力衰竭。</a:t>
            </a: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心律失常能被及时发现和处理。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43045" y="3312218"/>
            <a:ext cx="1080707" cy="78263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979786" y="4201052"/>
            <a:ext cx="5165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主诉活动耐力增强，活动后不适反应减轻或消失</a:t>
            </a: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能描述预防便秘的措施，不发生便秘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67524" y="4126666"/>
            <a:ext cx="1080707" cy="78263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467707" y="5015500"/>
            <a:ext cx="5880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患者基本了解冠心病及心肌梗死的基本知识和防治方法</a:t>
            </a:r>
            <a:endParaRPr lang="en-US" altLang="zh-CN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精神状态逐渐好转，增强治愈疾病的信心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98449"/>
            <a:ext cx="2020014" cy="554910"/>
            <a:chOff x="0" y="298450"/>
            <a:chExt cx="2020014" cy="554910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01650" y="375850"/>
              <a:ext cx="15183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spc="600" dirty="0">
                  <a:solidFill>
                    <a:srgbClr val="2B5294"/>
                  </a:solidFill>
                  <a:ea typeface="微软雅黑" panose="020B0503020204020204" charset="-122"/>
                  <a:sym typeface="Arial" panose="020B0604020202020204" pitchFamily="34" charset="0"/>
                </a:rPr>
                <a:t>护理措施</a:t>
              </a:r>
              <a:endParaRPr lang="zh-CN" altLang="zh-CN" sz="2000" b="1" spc="600" dirty="0">
                <a:solidFill>
                  <a:srgbClr val="2B5294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9"/>
            <p:cNvGrpSpPr/>
            <p:nvPr/>
          </p:nvGrpSpPr>
          <p:grpSpPr bwMode="auto">
            <a:xfrm>
              <a:off x="0" y="298450"/>
              <a:ext cx="323850" cy="554910"/>
              <a:chOff x="0" y="0"/>
              <a:chExt cx="204" cy="318"/>
            </a:xfrm>
            <a:solidFill>
              <a:srgbClr val="2B5294"/>
            </a:solidFill>
          </p:grpSpPr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58" y="0"/>
                <a:ext cx="46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" cy="31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35144" y="1408528"/>
            <a:ext cx="2510948" cy="162126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872320" y="1325697"/>
            <a:ext cx="597473" cy="600276"/>
            <a:chOff x="4823481" y="1713886"/>
            <a:chExt cx="597473" cy="600276"/>
          </a:xfrm>
        </p:grpSpPr>
        <p:sp>
          <p:nvSpPr>
            <p:cNvPr id="20" name="Oval 12"/>
            <p:cNvSpPr/>
            <p:nvPr/>
          </p:nvSpPr>
          <p:spPr>
            <a:xfrm>
              <a:off x="4823481" y="1713886"/>
              <a:ext cx="597473" cy="600276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4990061" y="1855547"/>
              <a:ext cx="324189" cy="282700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24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first-aid-kit_325292"/>
          <p:cNvSpPr>
            <a:spLocks noChangeAspect="1"/>
          </p:cNvSpPr>
          <p:nvPr/>
        </p:nvSpPr>
        <p:spPr bwMode="auto">
          <a:xfrm>
            <a:off x="2276542" y="3662362"/>
            <a:ext cx="627811" cy="6268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7639" h="606722">
                <a:moveTo>
                  <a:pt x="303749" y="310009"/>
                </a:moveTo>
                <a:cubicBezTo>
                  <a:pt x="292801" y="310009"/>
                  <a:pt x="283990" y="318807"/>
                  <a:pt x="283990" y="329737"/>
                </a:cubicBezTo>
                <a:lnTo>
                  <a:pt x="283990" y="389097"/>
                </a:lnTo>
                <a:lnTo>
                  <a:pt x="224536" y="389097"/>
                </a:lnTo>
                <a:cubicBezTo>
                  <a:pt x="213588" y="389097"/>
                  <a:pt x="204688" y="397983"/>
                  <a:pt x="204688" y="408914"/>
                </a:cubicBezTo>
                <a:cubicBezTo>
                  <a:pt x="204688" y="419844"/>
                  <a:pt x="213588" y="428641"/>
                  <a:pt x="224536" y="428641"/>
                </a:cubicBezTo>
                <a:lnTo>
                  <a:pt x="283990" y="428641"/>
                </a:lnTo>
                <a:lnTo>
                  <a:pt x="283990" y="488001"/>
                </a:lnTo>
                <a:cubicBezTo>
                  <a:pt x="283990" y="498931"/>
                  <a:pt x="292801" y="507818"/>
                  <a:pt x="303749" y="507818"/>
                </a:cubicBezTo>
                <a:cubicBezTo>
                  <a:pt x="314696" y="507818"/>
                  <a:pt x="323596" y="498931"/>
                  <a:pt x="323596" y="488001"/>
                </a:cubicBezTo>
                <a:lnTo>
                  <a:pt x="323596" y="428641"/>
                </a:lnTo>
                <a:lnTo>
                  <a:pt x="383050" y="428641"/>
                </a:lnTo>
                <a:cubicBezTo>
                  <a:pt x="393998" y="428641"/>
                  <a:pt x="402809" y="419844"/>
                  <a:pt x="402809" y="408914"/>
                </a:cubicBezTo>
                <a:cubicBezTo>
                  <a:pt x="402809" y="397983"/>
                  <a:pt x="393998" y="389097"/>
                  <a:pt x="383050" y="389097"/>
                </a:cubicBezTo>
                <a:lnTo>
                  <a:pt x="323596" y="389097"/>
                </a:lnTo>
                <a:lnTo>
                  <a:pt x="323596" y="329737"/>
                </a:lnTo>
                <a:cubicBezTo>
                  <a:pt x="323596" y="318807"/>
                  <a:pt x="314696" y="310009"/>
                  <a:pt x="303749" y="310009"/>
                </a:cubicBezTo>
                <a:close/>
                <a:moveTo>
                  <a:pt x="39587" y="250649"/>
                </a:moveTo>
                <a:lnTo>
                  <a:pt x="145234" y="250649"/>
                </a:lnTo>
                <a:lnTo>
                  <a:pt x="145234" y="270377"/>
                </a:lnTo>
                <a:cubicBezTo>
                  <a:pt x="145234" y="281307"/>
                  <a:pt x="154134" y="290193"/>
                  <a:pt x="165082" y="290193"/>
                </a:cubicBezTo>
                <a:lnTo>
                  <a:pt x="204688" y="290193"/>
                </a:lnTo>
                <a:cubicBezTo>
                  <a:pt x="215635" y="290193"/>
                  <a:pt x="224536" y="281307"/>
                  <a:pt x="224536" y="270377"/>
                </a:cubicBezTo>
                <a:lnTo>
                  <a:pt x="224536" y="250649"/>
                </a:lnTo>
                <a:lnTo>
                  <a:pt x="383050" y="250649"/>
                </a:lnTo>
                <a:lnTo>
                  <a:pt x="383050" y="270377"/>
                </a:lnTo>
                <a:cubicBezTo>
                  <a:pt x="383050" y="281307"/>
                  <a:pt x="391951" y="290193"/>
                  <a:pt x="402809" y="290193"/>
                </a:cubicBezTo>
                <a:lnTo>
                  <a:pt x="442505" y="290193"/>
                </a:lnTo>
                <a:cubicBezTo>
                  <a:pt x="453363" y="290193"/>
                  <a:pt x="462263" y="281307"/>
                  <a:pt x="462263" y="270377"/>
                </a:cubicBezTo>
                <a:lnTo>
                  <a:pt x="462263" y="250649"/>
                </a:lnTo>
                <a:lnTo>
                  <a:pt x="567910" y="250649"/>
                </a:lnTo>
                <a:lnTo>
                  <a:pt x="567910" y="547362"/>
                </a:lnTo>
                <a:cubicBezTo>
                  <a:pt x="567910" y="580152"/>
                  <a:pt x="541298" y="606722"/>
                  <a:pt x="508545" y="606722"/>
                </a:cubicBezTo>
                <a:lnTo>
                  <a:pt x="99041" y="606722"/>
                </a:lnTo>
                <a:cubicBezTo>
                  <a:pt x="66199" y="606722"/>
                  <a:pt x="39587" y="580152"/>
                  <a:pt x="39587" y="547362"/>
                </a:cubicBezTo>
                <a:close/>
                <a:moveTo>
                  <a:pt x="224560" y="39550"/>
                </a:moveTo>
                <a:cubicBezTo>
                  <a:pt x="213613" y="39550"/>
                  <a:pt x="204712" y="48437"/>
                  <a:pt x="204712" y="59369"/>
                </a:cubicBezTo>
                <a:lnTo>
                  <a:pt x="204712" y="92342"/>
                </a:lnTo>
                <a:lnTo>
                  <a:pt x="402838" y="92342"/>
                </a:lnTo>
                <a:lnTo>
                  <a:pt x="402838" y="59369"/>
                </a:lnTo>
                <a:cubicBezTo>
                  <a:pt x="402838" y="48437"/>
                  <a:pt x="394026" y="39550"/>
                  <a:pt x="383079" y="39550"/>
                </a:cubicBezTo>
                <a:close/>
                <a:moveTo>
                  <a:pt x="224560" y="0"/>
                </a:moveTo>
                <a:lnTo>
                  <a:pt x="383079" y="0"/>
                </a:lnTo>
                <a:cubicBezTo>
                  <a:pt x="415833" y="0"/>
                  <a:pt x="442534" y="26663"/>
                  <a:pt x="442534" y="59369"/>
                </a:cubicBezTo>
                <a:lnTo>
                  <a:pt x="442534" y="92342"/>
                </a:lnTo>
                <a:lnTo>
                  <a:pt x="548183" y="92342"/>
                </a:lnTo>
                <a:cubicBezTo>
                  <a:pt x="581026" y="92342"/>
                  <a:pt x="607639" y="118916"/>
                  <a:pt x="607639" y="151711"/>
                </a:cubicBezTo>
                <a:lnTo>
                  <a:pt x="607639" y="210991"/>
                </a:lnTo>
                <a:lnTo>
                  <a:pt x="462293" y="210991"/>
                </a:lnTo>
                <a:lnTo>
                  <a:pt x="462293" y="191261"/>
                </a:lnTo>
                <a:cubicBezTo>
                  <a:pt x="462293" y="180329"/>
                  <a:pt x="453393" y="171441"/>
                  <a:pt x="442534" y="171441"/>
                </a:cubicBezTo>
                <a:lnTo>
                  <a:pt x="402838" y="171441"/>
                </a:lnTo>
                <a:cubicBezTo>
                  <a:pt x="391979" y="171441"/>
                  <a:pt x="383079" y="180329"/>
                  <a:pt x="383079" y="191261"/>
                </a:cubicBezTo>
                <a:lnTo>
                  <a:pt x="383079" y="210991"/>
                </a:lnTo>
                <a:lnTo>
                  <a:pt x="224560" y="210991"/>
                </a:lnTo>
                <a:lnTo>
                  <a:pt x="224560" y="191261"/>
                </a:lnTo>
                <a:cubicBezTo>
                  <a:pt x="224560" y="180329"/>
                  <a:pt x="215660" y="171441"/>
                  <a:pt x="204712" y="171441"/>
                </a:cubicBezTo>
                <a:lnTo>
                  <a:pt x="165105" y="171441"/>
                </a:lnTo>
                <a:cubicBezTo>
                  <a:pt x="154157" y="171441"/>
                  <a:pt x="145257" y="180329"/>
                  <a:pt x="145257" y="191261"/>
                </a:cubicBezTo>
                <a:lnTo>
                  <a:pt x="145257" y="210991"/>
                </a:lnTo>
                <a:lnTo>
                  <a:pt x="0" y="210991"/>
                </a:lnTo>
                <a:lnTo>
                  <a:pt x="0" y="151711"/>
                </a:lnTo>
                <a:cubicBezTo>
                  <a:pt x="0" y="118916"/>
                  <a:pt x="26613" y="92342"/>
                  <a:pt x="59456" y="92342"/>
                </a:cubicBezTo>
                <a:lnTo>
                  <a:pt x="165105" y="92342"/>
                </a:lnTo>
                <a:lnTo>
                  <a:pt x="165105" y="59369"/>
                </a:lnTo>
                <a:cubicBezTo>
                  <a:pt x="165105" y="26663"/>
                  <a:pt x="191806" y="0"/>
                  <a:pt x="224560" y="0"/>
                </a:cubicBezTo>
                <a:close/>
              </a:path>
            </a:pathLst>
          </a:custGeom>
          <a:solidFill>
            <a:srgbClr val="2B5294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877098" y="2323711"/>
            <a:ext cx="587916" cy="591982"/>
            <a:chOff x="2474985" y="3432290"/>
            <a:chExt cx="587916" cy="591982"/>
          </a:xfrm>
        </p:grpSpPr>
        <p:sp>
          <p:nvSpPr>
            <p:cNvPr id="39" name="Oval 14"/>
            <p:cNvSpPr/>
            <p:nvPr/>
          </p:nvSpPr>
          <p:spPr>
            <a:xfrm>
              <a:off x="2474985" y="3432290"/>
              <a:ext cx="587916" cy="591982"/>
            </a:xfrm>
            <a:prstGeom prst="ellipse">
              <a:avLst/>
            </a:prstGeom>
            <a:solidFill>
              <a:srgbClr val="2B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40" name="Group 54"/>
            <p:cNvGrpSpPr/>
            <p:nvPr/>
          </p:nvGrpSpPr>
          <p:grpSpPr>
            <a:xfrm>
              <a:off x="2645978" y="3603524"/>
              <a:ext cx="245931" cy="319794"/>
              <a:chOff x="6421904" y="4798576"/>
              <a:chExt cx="299494" cy="389342"/>
            </a:xfrm>
            <a:solidFill>
              <a:schemeClr val="bg1"/>
            </a:solidFill>
          </p:grpSpPr>
          <p:sp>
            <p:nvSpPr>
              <p:cNvPr id="4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5613183" y="142612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胸痛 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与心肌缺血坏死有关</a:t>
            </a:r>
          </a:p>
        </p:txBody>
      </p:sp>
      <p:sp>
        <p:nvSpPr>
          <p:cNvPr id="3" name="矩形 2"/>
          <p:cNvSpPr/>
          <p:nvPr/>
        </p:nvSpPr>
        <p:spPr>
          <a:xfrm>
            <a:off x="5613183" y="2402527"/>
            <a:ext cx="5586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护理目标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病人主诉疼痛程度减轻或消失</a:t>
            </a:r>
          </a:p>
        </p:txBody>
      </p:sp>
      <p:sp>
        <p:nvSpPr>
          <p:cNvPr id="5" name="矩形 4"/>
          <p:cNvSpPr/>
          <p:nvPr/>
        </p:nvSpPr>
        <p:spPr>
          <a:xfrm>
            <a:off x="3127464" y="3662362"/>
            <a:ext cx="75606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胸痛评估  评估患者疼痛部位，性质，持续时间及伴随症状等，密切观察病人病情变化，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24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小时床边心电监护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卧床休息   安慰病人解除紧张情绪，协助病人满足生活需要。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绞痛发作时立即停止活动，遵医嘱用药。观察用药效果。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给予持续低流量吸氧，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2~4L/min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，以增加心肌氧供，减轻缺血和疼痛。</a:t>
            </a: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指导病人采用放松技术，如：缓慢地深呼吸，全身肌肉放松等。</a:t>
            </a:r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指导病人避免心绞痛的诱发因。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f29211a6-d382-4a2e-b0f9-ad2550d82e7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2422</Words>
  <Application>Microsoft Office PowerPoint</Application>
  <PresentationFormat>宽屏</PresentationFormat>
  <Paragraphs>271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等线</vt:lpstr>
      <vt:lpstr>等线 Light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53</cp:revision>
  <dcterms:created xsi:type="dcterms:W3CDTF">2017-08-24T05:50:00Z</dcterms:created>
  <dcterms:modified xsi:type="dcterms:W3CDTF">2021-01-05T06:22:55Z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