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64" r:id="rId4"/>
    <p:sldId id="265" r:id="rId5"/>
    <p:sldId id="268" r:id="rId6"/>
    <p:sldId id="269" r:id="rId7"/>
    <p:sldId id="270" r:id="rId8"/>
    <p:sldId id="273" r:id="rId9"/>
    <p:sldId id="271" r:id="rId10"/>
    <p:sldId id="274" r:id="rId11"/>
    <p:sldId id="272" r:id="rId12"/>
    <p:sldId id="275" r:id="rId13"/>
    <p:sldId id="278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279" r:id="rId26"/>
    <p:sldId id="32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5A1"/>
    <a:srgbClr val="5B9BD5"/>
    <a:srgbClr val="4B6CC0"/>
    <a:srgbClr val="1FCEF9"/>
    <a:srgbClr val="C1E2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8" autoAdjust="0"/>
  </p:normalViewPr>
  <p:slideViewPr>
    <p:cSldViewPr snapToGrid="0" showGuides="1">
      <p:cViewPr varScale="1">
        <p:scale>
          <a:sx n="109" d="100"/>
          <a:sy n="109" d="100"/>
        </p:scale>
        <p:origin x="6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A3A63-DD05-4015-98D1-5974E3AB4BE1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C2BEA-B90F-4FA3-8154-871B0BA1DA2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60045" y="314960"/>
            <a:ext cx="11577320" cy="576580"/>
            <a:chOff x="567" y="496"/>
            <a:chExt cx="18232" cy="908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2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6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>
              <a:solidFill>
                <a:srgbClr val="0AA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"/>
            <a:ext cx="12227110" cy="685717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411"/>
            <a:ext cx="1222711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92056" y="628859"/>
            <a:ext cx="11577320" cy="576580"/>
            <a:chOff x="567" y="496"/>
            <a:chExt cx="18232" cy="908"/>
          </a:xfrm>
        </p:grpSpPr>
        <p:pic>
          <p:nvPicPr>
            <p:cNvPr id="10" name="图片 9"/>
            <p:cNvPicPr>
              <a:picLocks noChangeAspect="1"/>
            </p:cNvPicPr>
            <p:nvPr userDrawn="1"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17279" y="496"/>
              <a:ext cx="1521" cy="909"/>
            </a:xfrm>
            <a:prstGeom prst="rect">
              <a:avLst/>
            </a:prstGeom>
          </p:spPr>
        </p:pic>
        <p:cxnSp>
          <p:nvCxnSpPr>
            <p:cNvPr id="11" name="直线连接符 5"/>
            <p:cNvCxnSpPr/>
            <p:nvPr userDrawn="1"/>
          </p:nvCxnSpPr>
          <p:spPr>
            <a:xfrm flipH="1">
              <a:off x="567" y="991"/>
              <a:ext cx="16477" cy="0"/>
            </a:xfrm>
            <a:prstGeom prst="line">
              <a:avLst/>
            </a:prstGeom>
            <a:ln w="19050">
              <a:solidFill>
                <a:srgbClr val="3E95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" y="265952"/>
            <a:ext cx="740626" cy="725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18928-41B7-4B57-B19A-9527036FD8CB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45453-6735-4495-A861-48ED01D8CA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tags" Target="../tags/tag26.xml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7.png"/><Relationship Id="rId5" Type="http://schemas.openxmlformats.org/officeDocument/2006/relationships/tags" Target="../tags/tag28.xml"/><Relationship Id="rId10" Type="http://schemas.openxmlformats.org/officeDocument/2006/relationships/image" Target="../media/image26.svg"/><Relationship Id="rId4" Type="http://schemas.openxmlformats.org/officeDocument/2006/relationships/tags" Target="../tags/tag27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8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7.png"/><Relationship Id="rId5" Type="http://schemas.openxmlformats.org/officeDocument/2006/relationships/tags" Target="../tags/tag42.xml"/><Relationship Id="rId10" Type="http://schemas.openxmlformats.org/officeDocument/2006/relationships/image" Target="../media/image6.png"/><Relationship Id="rId4" Type="http://schemas.openxmlformats.org/officeDocument/2006/relationships/tags" Target="../tags/tag4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265170" y="2383056"/>
            <a:ext cx="7269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新型冠状病毒</a:t>
            </a:r>
          </a:p>
          <a:p>
            <a:pPr algn="ctr"/>
            <a:r>
              <a:rPr kumimoji="1" lang="zh-CN" altLang="en-US" sz="6000" spc="600" dirty="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感染肺炎预防知识</a:t>
            </a:r>
          </a:p>
        </p:txBody>
      </p:sp>
      <p:grpSp>
        <p:nvGrpSpPr>
          <p:cNvPr id="31" name="PA-组合 30"/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699509"/>
            <a:chOff x="4191909" y="4899372"/>
            <a:chExt cx="4965965" cy="699509"/>
          </a:xfrm>
        </p:grpSpPr>
        <p:sp>
          <p:nvSpPr>
            <p:cNvPr id="30" name="PA-矩形 29"/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PA-文本框 20"/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zh-CN" altLang="en-US" sz="1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班主任：</a:t>
              </a:r>
              <a:r>
                <a:rPr lang="en-US" altLang="zh-CN" sz="180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xiazaii</a:t>
              </a:r>
              <a:endParaRPr lang="zh-CN" altLang="en-US" sz="1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PA-文本框 25"/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r>
                <a:rPr lang="zh-CN" alt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班级：五三班</a:t>
              </a:r>
            </a:p>
          </p:txBody>
        </p:sp>
        <p:sp>
          <p:nvSpPr>
            <p:cNvPr id="28" name="PA-矩形 27"/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/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8549" y="2272066"/>
            <a:ext cx="4567451" cy="2752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患者年龄集中在 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40~60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岁，并有低年龄儿童患者。</a:t>
            </a:r>
            <a:endParaRPr lang="zh-CN" altLang="en-US" sz="24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♥高危人群多为老年人、有基础病者及肥胖者。</a:t>
            </a:r>
          </a:p>
          <a:p>
            <a:pPr>
              <a:lnSpc>
                <a:spcPct val="2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♥危重症约占 </a:t>
            </a:r>
            <a:r>
              <a:rPr lang="en-US" altLang="zh-CN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15%</a:t>
            </a: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859"/>
          <a:stretch>
            <a:fillRect/>
          </a:stretch>
        </p:blipFill>
        <p:spPr>
          <a:xfrm>
            <a:off x="6632812" y="1151742"/>
            <a:ext cx="4408227" cy="54858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99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to="" calcmode="lin" valueType="num">
                                      <p:cBhvr>
                                        <p:cTn id="16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to="" calcmode="lin" valueType="num">
                                      <p:cBhvr>
                                        <p:cTn id="18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2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id="21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id="22" dur="375" accel="5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id="23" dur="2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352440" y="3110998"/>
            <a:ext cx="842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4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6" name="Group 11"/>
          <p:cNvGrpSpPr>
            <a:grpSpLocks noChangeAspect="1"/>
          </p:cNvGrpSpPr>
          <p:nvPr/>
        </p:nvGrpSpPr>
        <p:grpSpPr bwMode="auto">
          <a:xfrm>
            <a:off x="4921653" y="4524008"/>
            <a:ext cx="406400" cy="558800"/>
            <a:chOff x="1787" y="2114"/>
            <a:chExt cx="277" cy="381"/>
          </a:xfrm>
          <a:solidFill>
            <a:srgbClr val="3E95A1"/>
          </a:solidFill>
        </p:grpSpPr>
        <p:sp>
          <p:nvSpPr>
            <p:cNvPr id="48" name="Freeform 12"/>
            <p:cNvSpPr>
              <a:spLocks noEditPoints="1"/>
            </p:cNvSpPr>
            <p:nvPr/>
          </p:nvSpPr>
          <p:spPr bwMode="auto">
            <a:xfrm>
              <a:off x="1787" y="2114"/>
              <a:ext cx="277" cy="381"/>
            </a:xfrm>
            <a:custGeom>
              <a:avLst/>
              <a:gdLst/>
              <a:ahLst/>
              <a:cxnLst>
                <a:cxn ang="0">
                  <a:pos x="55" y="19"/>
                </a:cxn>
                <a:cxn ang="0">
                  <a:pos x="55" y="17"/>
                </a:cxn>
                <a:cxn ang="0">
                  <a:pos x="51" y="12"/>
                </a:cxn>
                <a:cxn ang="0">
                  <a:pos x="45" y="12"/>
                </a:cxn>
                <a:cxn ang="0">
                  <a:pos x="46" y="9"/>
                </a:cxn>
                <a:cxn ang="0">
                  <a:pos x="37" y="0"/>
                </a:cxn>
                <a:cxn ang="0">
                  <a:pos x="29" y="9"/>
                </a:cxn>
                <a:cxn ang="0">
                  <a:pos x="30" y="12"/>
                </a:cxn>
                <a:cxn ang="0">
                  <a:pos x="21" y="12"/>
                </a:cxn>
                <a:cxn ang="0">
                  <a:pos x="17" y="17"/>
                </a:cxn>
                <a:cxn ang="0">
                  <a:pos x="17" y="19"/>
                </a:cxn>
                <a:cxn ang="0">
                  <a:pos x="7" y="19"/>
                </a:cxn>
                <a:cxn ang="0">
                  <a:pos x="0" y="26"/>
                </a:cxn>
                <a:cxn ang="0">
                  <a:pos x="0" y="96"/>
                </a:cxn>
                <a:cxn ang="0">
                  <a:pos x="7" y="102"/>
                </a:cxn>
                <a:cxn ang="0">
                  <a:pos x="66" y="102"/>
                </a:cxn>
                <a:cxn ang="0">
                  <a:pos x="73" y="96"/>
                </a:cxn>
                <a:cxn ang="0">
                  <a:pos x="73" y="26"/>
                </a:cxn>
                <a:cxn ang="0">
                  <a:pos x="66" y="19"/>
                </a:cxn>
                <a:cxn ang="0">
                  <a:pos x="55" y="19"/>
                </a:cxn>
                <a:cxn ang="0">
                  <a:pos x="32" y="9"/>
                </a:cxn>
                <a:cxn ang="0">
                  <a:pos x="37" y="3"/>
                </a:cxn>
                <a:cxn ang="0">
                  <a:pos x="42" y="9"/>
                </a:cxn>
                <a:cxn ang="0">
                  <a:pos x="41" y="12"/>
                </a:cxn>
                <a:cxn ang="0">
                  <a:pos x="34" y="12"/>
                </a:cxn>
                <a:cxn ang="0">
                  <a:pos x="32" y="9"/>
                </a:cxn>
                <a:cxn ang="0">
                  <a:pos x="66" y="92"/>
                </a:cxn>
                <a:cxn ang="0">
                  <a:pos x="62" y="95"/>
                </a:cxn>
                <a:cxn ang="0">
                  <a:pos x="10" y="95"/>
                </a:cxn>
                <a:cxn ang="0">
                  <a:pos x="7" y="92"/>
                </a:cxn>
                <a:cxn ang="0">
                  <a:pos x="7" y="30"/>
                </a:cxn>
                <a:cxn ang="0">
                  <a:pos x="10" y="26"/>
                </a:cxn>
                <a:cxn ang="0">
                  <a:pos x="17" y="26"/>
                </a:cxn>
                <a:cxn ang="0">
                  <a:pos x="21" y="30"/>
                </a:cxn>
                <a:cxn ang="0">
                  <a:pos x="52" y="30"/>
                </a:cxn>
                <a:cxn ang="0">
                  <a:pos x="55" y="26"/>
                </a:cxn>
                <a:cxn ang="0">
                  <a:pos x="62" y="26"/>
                </a:cxn>
                <a:cxn ang="0">
                  <a:pos x="66" y="30"/>
                </a:cxn>
                <a:cxn ang="0">
                  <a:pos x="66" y="92"/>
                </a:cxn>
                <a:cxn ang="0">
                  <a:pos x="66" y="92"/>
                </a:cxn>
                <a:cxn ang="0">
                  <a:pos x="66" y="92"/>
                </a:cxn>
              </a:cxnLst>
              <a:rect l="0" t="0" r="r" b="b"/>
              <a:pathLst>
                <a:path w="73" h="102">
                  <a:moveTo>
                    <a:pt x="55" y="19"/>
                  </a:move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3" y="12"/>
                    <a:pt x="51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ubicBezTo>
                    <a:pt x="33" y="0"/>
                    <a:pt x="29" y="4"/>
                    <a:pt x="29" y="9"/>
                  </a:cubicBezTo>
                  <a:cubicBezTo>
                    <a:pt x="29" y="10"/>
                    <a:pt x="29" y="11"/>
                    <a:pt x="3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9" y="12"/>
                    <a:pt x="17" y="14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3" y="19"/>
                    <a:pt x="0" y="22"/>
                    <a:pt x="0" y="2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2"/>
                    <a:pt x="7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70" y="102"/>
                    <a:pt x="73" y="99"/>
                    <a:pt x="73" y="96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3" y="22"/>
                    <a:pt x="70" y="19"/>
                    <a:pt x="66" y="19"/>
                  </a:cubicBezTo>
                  <a:lnTo>
                    <a:pt x="55" y="19"/>
                  </a:lnTo>
                  <a:close/>
                  <a:moveTo>
                    <a:pt x="32" y="9"/>
                  </a:moveTo>
                  <a:cubicBezTo>
                    <a:pt x="32" y="6"/>
                    <a:pt x="35" y="3"/>
                    <a:pt x="37" y="3"/>
                  </a:cubicBezTo>
                  <a:cubicBezTo>
                    <a:pt x="40" y="3"/>
                    <a:pt x="42" y="6"/>
                    <a:pt x="42" y="9"/>
                  </a:cubicBezTo>
                  <a:cubicBezTo>
                    <a:pt x="42" y="10"/>
                    <a:pt x="42" y="11"/>
                    <a:pt x="41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3" y="11"/>
                    <a:pt x="32" y="10"/>
                    <a:pt x="32" y="9"/>
                  </a:cubicBezTo>
                  <a:close/>
                  <a:moveTo>
                    <a:pt x="66" y="92"/>
                  </a:moveTo>
                  <a:cubicBezTo>
                    <a:pt x="66" y="94"/>
                    <a:pt x="64" y="95"/>
                    <a:pt x="62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9" y="95"/>
                    <a:pt x="7" y="94"/>
                    <a:pt x="7" y="92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8"/>
                    <a:pt x="9" y="26"/>
                    <a:pt x="1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8"/>
                    <a:pt x="19" y="30"/>
                    <a:pt x="21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4" y="30"/>
                    <a:pt x="55" y="28"/>
                    <a:pt x="55" y="26"/>
                  </a:cubicBezTo>
                  <a:cubicBezTo>
                    <a:pt x="62" y="26"/>
                    <a:pt x="62" y="26"/>
                    <a:pt x="62" y="26"/>
                  </a:cubicBezTo>
                  <a:cubicBezTo>
                    <a:pt x="64" y="26"/>
                    <a:pt x="66" y="28"/>
                    <a:pt x="66" y="30"/>
                  </a:cubicBezTo>
                  <a:lnTo>
                    <a:pt x="66" y="92"/>
                  </a:lnTo>
                  <a:close/>
                  <a:moveTo>
                    <a:pt x="66" y="92"/>
                  </a:moveTo>
                  <a:cubicBezTo>
                    <a:pt x="66" y="92"/>
                    <a:pt x="66" y="92"/>
                    <a:pt x="66" y="9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1874" y="2304"/>
              <a:ext cx="99" cy="75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6" y="7"/>
                </a:cxn>
                <a:cxn ang="0">
                  <a:pos x="5" y="7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9" y="20"/>
                </a:cxn>
                <a:cxn ang="0">
                  <a:pos x="11" y="20"/>
                </a:cxn>
                <a:cxn ang="0">
                  <a:pos x="12" y="20"/>
                </a:cxn>
                <a:cxn ang="0">
                  <a:pos x="25" y="6"/>
                </a:cxn>
                <a:cxn ang="0">
                  <a:pos x="25" y="2"/>
                </a:cxn>
                <a:cxn ang="0">
                  <a:pos x="24" y="1"/>
                </a:cxn>
                <a:cxn ang="0">
                  <a:pos x="22" y="0"/>
                </a:cxn>
                <a:cxn ang="0">
                  <a:pos x="20" y="1"/>
                </a:cxn>
                <a:cxn ang="0">
                  <a:pos x="11" y="12"/>
                </a:cxn>
                <a:cxn ang="0">
                  <a:pos x="11" y="12"/>
                </a:cxn>
                <a:cxn ang="0">
                  <a:pos x="11" y="12"/>
                </a:cxn>
              </a:cxnLst>
              <a:rect l="0" t="0" r="r" b="b"/>
              <a:pathLst>
                <a:path w="26" h="20">
                  <a:moveTo>
                    <a:pt x="11" y="12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5" y="7"/>
                    <a:pt x="5" y="7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3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lnTo>
                    <a:pt x="11" y="12"/>
                  </a:lnTo>
                  <a:close/>
                  <a:moveTo>
                    <a:pt x="11" y="12"/>
                  </a:moveTo>
                  <a:cubicBezTo>
                    <a:pt x="11" y="12"/>
                    <a:pt x="11" y="12"/>
                    <a:pt x="11" y="1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50" name="Freeform 14"/>
            <p:cNvSpPr>
              <a:spLocks noEditPoints="1"/>
            </p:cNvSpPr>
            <p:nvPr/>
          </p:nvSpPr>
          <p:spPr bwMode="auto">
            <a:xfrm>
              <a:off x="1829" y="2245"/>
              <a:ext cx="193" cy="18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25"/>
                </a:cxn>
                <a:cxn ang="0">
                  <a:pos x="25" y="50"/>
                </a:cxn>
                <a:cxn ang="0">
                  <a:pos x="51" y="25"/>
                </a:cxn>
                <a:cxn ang="0">
                  <a:pos x="25" y="0"/>
                </a:cxn>
                <a:cxn ang="0">
                  <a:pos x="25" y="44"/>
                </a:cxn>
                <a:cxn ang="0">
                  <a:pos x="7" y="25"/>
                </a:cxn>
                <a:cxn ang="0">
                  <a:pos x="25" y="7"/>
                </a:cxn>
                <a:cxn ang="0">
                  <a:pos x="44" y="25"/>
                </a:cxn>
                <a:cxn ang="0">
                  <a:pos x="25" y="44"/>
                </a:cxn>
                <a:cxn ang="0">
                  <a:pos x="25" y="44"/>
                </a:cxn>
                <a:cxn ang="0">
                  <a:pos x="25" y="44"/>
                </a:cxn>
              </a:cxnLst>
              <a:rect l="0" t="0" r="r" b="b"/>
              <a:pathLst>
                <a:path w="51" h="50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1" y="39"/>
                    <a:pt x="51" y="25"/>
                  </a:cubicBezTo>
                  <a:cubicBezTo>
                    <a:pt x="51" y="11"/>
                    <a:pt x="39" y="0"/>
                    <a:pt x="25" y="0"/>
                  </a:cubicBezTo>
                  <a:close/>
                  <a:moveTo>
                    <a:pt x="25" y="44"/>
                  </a:moveTo>
                  <a:cubicBezTo>
                    <a:pt x="15" y="44"/>
                    <a:pt x="7" y="35"/>
                    <a:pt x="7" y="25"/>
                  </a:cubicBezTo>
                  <a:cubicBezTo>
                    <a:pt x="7" y="15"/>
                    <a:pt x="15" y="7"/>
                    <a:pt x="25" y="7"/>
                  </a:cubicBezTo>
                  <a:cubicBezTo>
                    <a:pt x="35" y="7"/>
                    <a:pt x="44" y="15"/>
                    <a:pt x="44" y="25"/>
                  </a:cubicBezTo>
                  <a:cubicBezTo>
                    <a:pt x="44" y="35"/>
                    <a:pt x="35" y="44"/>
                    <a:pt x="25" y="44"/>
                  </a:cubicBezTo>
                  <a:close/>
                  <a:moveTo>
                    <a:pt x="25" y="44"/>
                  </a:moveTo>
                  <a:cubicBezTo>
                    <a:pt x="25" y="44"/>
                    <a:pt x="25" y="44"/>
                    <a:pt x="25" y="4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cxnSp>
        <p:nvCxnSpPr>
          <p:cNvPr id="42" name="Elbow Connector 102"/>
          <p:cNvCxnSpPr/>
          <p:nvPr/>
        </p:nvCxnSpPr>
        <p:spPr>
          <a:xfrm rot="10800000" flipH="1">
            <a:off x="3667296" y="1920304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Elbow Connector 113"/>
          <p:cNvCxnSpPr/>
          <p:nvPr/>
        </p:nvCxnSpPr>
        <p:spPr>
          <a:xfrm>
            <a:off x="3667296" y="3773846"/>
            <a:ext cx="1097526" cy="1031898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Elbow Connector 114"/>
          <p:cNvCxnSpPr/>
          <p:nvPr/>
        </p:nvCxnSpPr>
        <p:spPr>
          <a:xfrm>
            <a:off x="3543082" y="3499997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8AAFE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5" name="Elbow Connector 125"/>
          <p:cNvCxnSpPr/>
          <p:nvPr/>
        </p:nvCxnSpPr>
        <p:spPr>
          <a:xfrm rot="10800000" flipH="1">
            <a:off x="3543082" y="2826989"/>
            <a:ext cx="1221740" cy="401687"/>
          </a:xfrm>
          <a:prstGeom prst="bentConnector3">
            <a:avLst>
              <a:gd name="adj1" fmla="val 71517"/>
            </a:avLst>
          </a:prstGeom>
          <a:noFill/>
          <a:ln w="19050" cap="flat" cmpd="sng" algn="ctr">
            <a:solidFill>
              <a:srgbClr val="0AACBA"/>
            </a:solidFill>
            <a:prstDash val="solid"/>
            <a:miter lim="800000"/>
            <a:tailEnd type="oval"/>
          </a:ln>
          <a:effectLst/>
        </p:spPr>
      </p:cxnSp>
      <p:grpSp>
        <p:nvGrpSpPr>
          <p:cNvPr id="9" name="组合 2"/>
          <p:cNvGrpSpPr>
            <a:grpSpLocks noChangeAspect="1"/>
          </p:cNvGrpSpPr>
          <p:nvPr/>
        </p:nvGrpSpPr>
        <p:grpSpPr>
          <a:xfrm>
            <a:off x="1213267" y="2315274"/>
            <a:ext cx="2211705" cy="1739265"/>
            <a:chOff x="626801" y="2632167"/>
            <a:chExt cx="2664802" cy="2095304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626801" y="2632167"/>
              <a:ext cx="2664802" cy="655456"/>
            </a:xfrm>
            <a:custGeom>
              <a:avLst/>
              <a:gdLst/>
              <a:ahLst/>
              <a:cxnLst>
                <a:cxn ang="0">
                  <a:pos x="96" y="14"/>
                </a:cxn>
                <a:cxn ang="0">
                  <a:pos x="72" y="14"/>
                </a:cxn>
                <a:cxn ang="0">
                  <a:pos x="72" y="3"/>
                </a:cxn>
                <a:cxn ang="0">
                  <a:pos x="68" y="0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32" y="14"/>
                </a:cxn>
                <a:cxn ang="0">
                  <a:pos x="7" y="14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102" y="25"/>
                </a:cxn>
                <a:cxn ang="0">
                  <a:pos x="102" y="20"/>
                </a:cxn>
                <a:cxn ang="0">
                  <a:pos x="96" y="14"/>
                </a:cxn>
                <a:cxn ang="0">
                  <a:pos x="65" y="14"/>
                </a:cxn>
                <a:cxn ang="0">
                  <a:pos x="39" y="14"/>
                </a:cxn>
                <a:cxn ang="0">
                  <a:pos x="39" y="7"/>
                </a:cxn>
                <a:cxn ang="0">
                  <a:pos x="65" y="7"/>
                </a:cxn>
                <a:cxn ang="0">
                  <a:pos x="65" y="14"/>
                </a:cxn>
                <a:cxn ang="0">
                  <a:pos x="65" y="14"/>
                </a:cxn>
                <a:cxn ang="0">
                  <a:pos x="65" y="14"/>
                </a:cxn>
              </a:cxnLst>
              <a:rect l="0" t="0" r="r" b="b"/>
              <a:pathLst>
                <a:path w="102" h="25">
                  <a:moveTo>
                    <a:pt x="96" y="14"/>
                  </a:moveTo>
                  <a:cubicBezTo>
                    <a:pt x="72" y="14"/>
                    <a:pt x="72" y="14"/>
                    <a:pt x="72" y="14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2"/>
                    <a:pt x="70" y="0"/>
                    <a:pt x="6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2" y="2"/>
                    <a:pt x="32" y="3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4"/>
                    <a:pt x="0" y="16"/>
                    <a:pt x="0" y="1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2" y="20"/>
                    <a:pt x="102" y="20"/>
                    <a:pt x="102" y="20"/>
                  </a:cubicBezTo>
                  <a:cubicBezTo>
                    <a:pt x="102" y="17"/>
                    <a:pt x="100" y="14"/>
                    <a:pt x="96" y="14"/>
                  </a:cubicBezTo>
                  <a:close/>
                  <a:moveTo>
                    <a:pt x="65" y="14"/>
                  </a:moveTo>
                  <a:cubicBezTo>
                    <a:pt x="39" y="14"/>
                    <a:pt x="39" y="14"/>
                    <a:pt x="39" y="14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65" y="7"/>
                    <a:pt x="65" y="7"/>
                    <a:pt x="65" y="7"/>
                  </a:cubicBezTo>
                  <a:lnTo>
                    <a:pt x="65" y="14"/>
                  </a:lnTo>
                  <a:close/>
                  <a:moveTo>
                    <a:pt x="65" y="14"/>
                  </a:moveTo>
                  <a:cubicBezTo>
                    <a:pt x="65" y="14"/>
                    <a:pt x="65" y="14"/>
                    <a:pt x="65" y="14"/>
                  </a:cubicBezTo>
                </a:path>
              </a:pathLst>
            </a:custGeom>
            <a:solidFill>
              <a:srgbClr val="0AACBA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39" name="Freeform 6"/>
            <p:cNvSpPr>
              <a:spLocks noEditPoints="1"/>
            </p:cNvSpPr>
            <p:nvPr/>
          </p:nvSpPr>
          <p:spPr bwMode="auto">
            <a:xfrm>
              <a:off x="626801" y="3384326"/>
              <a:ext cx="2664802" cy="134314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5" y="51"/>
                </a:cxn>
                <a:cxn ang="0">
                  <a:pos x="97" y="51"/>
                </a:cxn>
                <a:cxn ang="0">
                  <a:pos x="102" y="46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46"/>
                </a:cxn>
                <a:cxn ang="0">
                  <a:pos x="51" y="7"/>
                </a:cxn>
                <a:cxn ang="0">
                  <a:pos x="69" y="25"/>
                </a:cxn>
                <a:cxn ang="0">
                  <a:pos x="51" y="43"/>
                </a:cxn>
                <a:cxn ang="0">
                  <a:pos x="33" y="25"/>
                </a:cxn>
                <a:cxn ang="0">
                  <a:pos x="51" y="7"/>
                </a:cxn>
                <a:cxn ang="0">
                  <a:pos x="51" y="7"/>
                </a:cxn>
                <a:cxn ang="0">
                  <a:pos x="51" y="7"/>
                </a:cxn>
              </a:cxnLst>
              <a:rect l="0" t="0" r="r" b="b"/>
              <a:pathLst>
                <a:path w="102" h="51">
                  <a:moveTo>
                    <a:pt x="0" y="46"/>
                  </a:moveTo>
                  <a:cubicBezTo>
                    <a:pt x="0" y="49"/>
                    <a:pt x="2" y="51"/>
                    <a:pt x="5" y="51"/>
                  </a:cubicBezTo>
                  <a:cubicBezTo>
                    <a:pt x="97" y="51"/>
                    <a:pt x="97" y="51"/>
                    <a:pt x="97" y="51"/>
                  </a:cubicBezTo>
                  <a:cubicBezTo>
                    <a:pt x="101" y="51"/>
                    <a:pt x="102" y="48"/>
                    <a:pt x="102" y="46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6"/>
                  </a:lnTo>
                  <a:close/>
                  <a:moveTo>
                    <a:pt x="51" y="7"/>
                  </a:moveTo>
                  <a:cubicBezTo>
                    <a:pt x="61" y="7"/>
                    <a:pt x="69" y="15"/>
                    <a:pt x="69" y="25"/>
                  </a:cubicBezTo>
                  <a:cubicBezTo>
                    <a:pt x="69" y="35"/>
                    <a:pt x="61" y="43"/>
                    <a:pt x="51" y="43"/>
                  </a:cubicBezTo>
                  <a:cubicBezTo>
                    <a:pt x="41" y="43"/>
                    <a:pt x="33" y="35"/>
                    <a:pt x="33" y="25"/>
                  </a:cubicBezTo>
                  <a:cubicBezTo>
                    <a:pt x="33" y="15"/>
                    <a:pt x="41" y="7"/>
                    <a:pt x="51" y="7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0" name="Freeform 7"/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close/>
                  <a:moveTo>
                    <a:pt x="20" y="59"/>
                  </a:moveTo>
                  <a:lnTo>
                    <a:pt x="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  <p:sp>
          <p:nvSpPr>
            <p:cNvPr id="41" name="Freeform 8"/>
            <p:cNvSpPr>
              <a:spLocks noEditPoints="1"/>
            </p:cNvSpPr>
            <p:nvPr/>
          </p:nvSpPr>
          <p:spPr bwMode="auto">
            <a:xfrm>
              <a:off x="1647595" y="3728170"/>
              <a:ext cx="633968" cy="633966"/>
            </a:xfrm>
            <a:custGeom>
              <a:avLst/>
              <a:gdLst/>
              <a:ahLst/>
              <a:cxnLst>
                <a:cxn ang="0">
                  <a:pos x="20" y="59"/>
                </a:cxn>
                <a:cxn ang="0">
                  <a:pos x="39" y="59"/>
                </a:cxn>
                <a:cxn ang="0">
                  <a:pos x="39" y="39"/>
                </a:cxn>
                <a:cxn ang="0">
                  <a:pos x="59" y="39"/>
                </a:cxn>
                <a:cxn ang="0">
                  <a:pos x="59" y="20"/>
                </a:cxn>
                <a:cxn ang="0">
                  <a:pos x="39" y="20"/>
                </a:cxn>
                <a:cxn ang="0">
                  <a:pos x="39" y="0"/>
                </a:cxn>
                <a:cxn ang="0">
                  <a:pos x="20" y="0"/>
                </a:cxn>
                <a:cxn ang="0">
                  <a:pos x="20" y="20"/>
                </a:cxn>
                <a:cxn ang="0">
                  <a:pos x="0" y="20"/>
                </a:cxn>
                <a:cxn ang="0">
                  <a:pos x="0" y="39"/>
                </a:cxn>
                <a:cxn ang="0">
                  <a:pos x="20" y="39"/>
                </a:cxn>
                <a:cxn ang="0">
                  <a:pos x="20" y="59"/>
                </a:cxn>
                <a:cxn ang="0">
                  <a:pos x="20" y="59"/>
                </a:cxn>
                <a:cxn ang="0">
                  <a:pos x="20" y="59"/>
                </a:cxn>
              </a:cxnLst>
              <a:rect l="0" t="0" r="r" b="b"/>
              <a:pathLst>
                <a:path w="59" h="59">
                  <a:moveTo>
                    <a:pt x="20" y="59"/>
                  </a:moveTo>
                  <a:lnTo>
                    <a:pt x="39" y="59"/>
                  </a:lnTo>
                  <a:lnTo>
                    <a:pt x="39" y="39"/>
                  </a:lnTo>
                  <a:lnTo>
                    <a:pt x="59" y="39"/>
                  </a:lnTo>
                  <a:lnTo>
                    <a:pt x="59" y="20"/>
                  </a:lnTo>
                  <a:lnTo>
                    <a:pt x="39" y="20"/>
                  </a:lnTo>
                  <a:lnTo>
                    <a:pt x="39" y="0"/>
                  </a:lnTo>
                  <a:lnTo>
                    <a:pt x="20" y="0"/>
                  </a:lnTo>
                  <a:lnTo>
                    <a:pt x="20" y="20"/>
                  </a:lnTo>
                  <a:lnTo>
                    <a:pt x="0" y="20"/>
                  </a:lnTo>
                  <a:lnTo>
                    <a:pt x="0" y="39"/>
                  </a:lnTo>
                  <a:lnTo>
                    <a:pt x="20" y="39"/>
                  </a:lnTo>
                  <a:lnTo>
                    <a:pt x="20" y="59"/>
                  </a:lnTo>
                  <a:moveTo>
                    <a:pt x="20" y="59"/>
                  </a:moveTo>
                  <a:lnTo>
                    <a:pt x="20" y="59"/>
                  </a:lnTo>
                </a:path>
              </a:pathLst>
            </a:custGeom>
            <a:solidFill>
              <a:srgbClr val="90D0D8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charset="-122"/>
                <a:ea typeface="字魂59号-创粗黑" panose="00000500000000000000" charset="-122"/>
                <a:cs typeface="字魂59号-创粗黑" panose="00000500000000000000" charset="-122"/>
              </a:endParaRPr>
            </a:p>
          </p:txBody>
        </p:sp>
      </p:grpSp>
      <p:sp>
        <p:nvSpPr>
          <p:cNvPr id="53" name="PA-矩形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809397" y="1559038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增强卫生健康意识</a:t>
            </a:r>
          </a:p>
        </p:txBody>
      </p:sp>
      <p:pic>
        <p:nvPicPr>
          <p:cNvPr id="55" name="图形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86208" y="1636645"/>
            <a:ext cx="517451" cy="517451"/>
          </a:xfrm>
          <a:prstGeom prst="rect">
            <a:avLst/>
          </a:prstGeom>
        </p:spPr>
      </p:pic>
      <p:sp>
        <p:nvSpPr>
          <p:cNvPr id="56" name="PA-矩形 55"/>
          <p:cNvSpPr/>
          <p:nvPr>
            <p:custDataLst>
              <p:tags r:id="rId2"/>
            </p:custDataLst>
          </p:nvPr>
        </p:nvSpPr>
        <p:spPr>
          <a:xfrm>
            <a:off x="5809397" y="2436253"/>
            <a:ext cx="1236236" cy="5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加强锻炼</a:t>
            </a:r>
          </a:p>
        </p:txBody>
      </p:sp>
      <p:pic>
        <p:nvPicPr>
          <p:cNvPr id="58" name="图形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47997" y="2504344"/>
            <a:ext cx="813038" cy="618280"/>
          </a:xfrm>
          <a:prstGeom prst="rect">
            <a:avLst/>
          </a:prstGeom>
        </p:spPr>
      </p:pic>
      <p:sp>
        <p:nvSpPr>
          <p:cNvPr id="59" name="PA-矩形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809397" y="3577260"/>
            <a:ext cx="4567451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规律休息</a:t>
            </a:r>
          </a:p>
        </p:txBody>
      </p:sp>
      <p:sp>
        <p:nvSpPr>
          <p:cNvPr id="60" name="PA-矩形 59"/>
          <p:cNvSpPr/>
          <p:nvPr>
            <p:custDataLst>
              <p:tags r:id="rId4"/>
            </p:custDataLst>
          </p:nvPr>
        </p:nvSpPr>
        <p:spPr>
          <a:xfrm>
            <a:off x="5809397" y="4564952"/>
            <a:ext cx="2338316" cy="49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提高自身免疫力</a:t>
            </a:r>
          </a:p>
        </p:txBody>
      </p:sp>
      <p:pic>
        <p:nvPicPr>
          <p:cNvPr id="62" name="图形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2932" y="3558177"/>
            <a:ext cx="618280" cy="618280"/>
          </a:xfrm>
          <a:prstGeom prst="rect">
            <a:avLst/>
          </a:prstGeom>
        </p:spPr>
      </p:pic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1288587" y="5261649"/>
            <a:ext cx="6275676" cy="1284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目前正处于呼吸道传染病高发季节，广大官兵要增强卫生健康意识，加强锻炼，规律休息，提高自身免疫力，避免到疫区出差。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  <p:pic>
        <p:nvPicPr>
          <p:cNvPr id="65" name="PA-图片 64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9" b="-1"/>
          <a:stretch>
            <a:fillRect/>
          </a:stretch>
        </p:blipFill>
        <p:spPr>
          <a:xfrm>
            <a:off x="7406948" y="2952203"/>
            <a:ext cx="5002036" cy="39256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89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6" grpId="0"/>
      <p:bldP spid="59" grpId="0"/>
      <p:bldP spid="60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43473" y="2565779"/>
            <a:ext cx="5854890" cy="266131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/>
          <p:cNvSpPr/>
          <p:nvPr/>
        </p:nvSpPr>
        <p:spPr>
          <a:xfrm>
            <a:off x="5506017" y="2786581"/>
            <a:ext cx="4729803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chemeClr val="bg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注意保持室内空气流通，尽量避免到封闭、空气不流通的公众场合和人员密集地方。部队避免集中组织集会，集中居住人员要做好自身防护。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5" t="17148" r="21329" b="25349"/>
          <a:stretch>
            <a:fillRect/>
          </a:stretch>
        </p:blipFill>
        <p:spPr>
          <a:xfrm>
            <a:off x="1002813" y="1665026"/>
            <a:ext cx="3940660" cy="4462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/>
          <a:stretch>
            <a:fillRect/>
          </a:stretch>
        </p:blipFill>
        <p:spPr>
          <a:xfrm>
            <a:off x="-1" y="1801505"/>
            <a:ext cx="7816823" cy="505649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259773" y="1997402"/>
            <a:ext cx="4999630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春节探亲途中乘坐交通工具要做好防护工作，春节返营后要加强体温监测，如有发热和其他呼吸道感染症状，特别是持续发热不退，及时到医疗机构就诊。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6" name="PA-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7039"/>
            <a:ext cx="5622878" cy="346183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96000" y="3276426"/>
            <a:ext cx="4932844" cy="204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餐前便后、外出回家、接触垃圾、抚摸动物后，要记得洗手。洗手时，要注意流动水和使用肥皂（皂液）洗手，揉搓时间不少于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秒。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5731268" y="2387039"/>
            <a:ext cx="837853" cy="836457"/>
            <a:chOff x="2065866" y="2013358"/>
            <a:chExt cx="1515535" cy="1513009"/>
          </a:xfrm>
        </p:grpSpPr>
        <p:sp>
          <p:nvSpPr>
            <p:cNvPr id="9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1</a:t>
              </a: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6677511" y="2359128"/>
            <a:ext cx="515591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勤洗手，强防护，注意手卫生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99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99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/>
          <p:cNvSpPr/>
          <p:nvPr/>
        </p:nvSpPr>
        <p:spPr>
          <a:xfrm>
            <a:off x="947374" y="4630889"/>
            <a:ext cx="203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双手掌心相对摩擦</a:t>
            </a:r>
          </a:p>
        </p:txBody>
      </p:sp>
      <p:sp>
        <p:nvSpPr>
          <p:cNvPr id="4" name="矩形 3"/>
          <p:cNvSpPr/>
          <p:nvPr/>
        </p:nvSpPr>
        <p:spPr>
          <a:xfrm>
            <a:off x="1327640" y="3891855"/>
            <a:ext cx="16448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第一步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1" y="1762817"/>
            <a:ext cx="3613150" cy="203350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30160" y="4564173"/>
            <a:ext cx="39359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双手掌心向下相叠，十指交叉，摩擦指缝和手背；双手位置交换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373638" y="3891855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第二步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160" y="1859946"/>
            <a:ext cx="3182555" cy="193637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572499" y="4564173"/>
            <a:ext cx="2921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十指相握，相对摩擦指尖和甲沟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29460" y="3891855"/>
            <a:ext cx="12907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第三步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59" y="1708049"/>
            <a:ext cx="2589831" cy="21675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9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99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99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99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sp>
        <p:nvSpPr>
          <p:cNvPr id="3" name="矩形 2"/>
          <p:cNvSpPr/>
          <p:nvPr/>
        </p:nvSpPr>
        <p:spPr>
          <a:xfrm>
            <a:off x="1050925" y="5018063"/>
            <a:ext cx="2905125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一只手握对侧手拇指摩擦，再交换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885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第四步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434723"/>
            <a:ext cx="3619500" cy="30455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1353319"/>
            <a:ext cx="3314020" cy="293210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26000" y="5016759"/>
            <a:ext cx="3581021" cy="87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弯曲手指关节，让指尖合拢后在另一手掌心旋转揉搓，然后换边。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34870" y="4239984"/>
            <a:ext cx="28575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第五步</a:t>
            </a:r>
          </a:p>
        </p:txBody>
      </p:sp>
      <p:sp>
        <p:nvSpPr>
          <p:cNvPr id="9" name="矩形 8"/>
          <p:cNvSpPr/>
          <p:nvPr/>
        </p:nvSpPr>
        <p:spPr>
          <a:xfrm>
            <a:off x="9090025" y="5016759"/>
            <a:ext cx="2537868" cy="869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一只手摩擦对侧手腕，再交换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69400" y="4239984"/>
            <a:ext cx="20637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defRPr>
            </a:lvl1pPr>
          </a:lstStyle>
          <a:p>
            <a:r>
              <a:rPr lang="zh-CN" altLang="en-US" dirty="0"/>
              <a:t>第六步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1434723"/>
            <a:ext cx="2244738" cy="2850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99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99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99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99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99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7" t="8460" r="34078"/>
          <a:stretch>
            <a:fillRect/>
          </a:stretch>
        </p:blipFill>
        <p:spPr>
          <a:xfrm>
            <a:off x="7110484" y="1258484"/>
            <a:ext cx="4039735" cy="54270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808632" y="2909161"/>
            <a:ext cx="4830777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戴口罩是阻断呼吸道分泌物传播的有效手段，选择医用外科口罩能很好地预防呼吸道疾病。一次性医用口罩佩戴时，要将折面完全展开，将嘴、鼻、下颌完全包住，然后压紧鼻夹，使口罩与面部完全贴合。</a:t>
            </a:r>
          </a:p>
        </p:txBody>
      </p:sp>
      <p:sp>
        <p:nvSpPr>
          <p:cNvPr id="6" name="矩形 5"/>
          <p:cNvSpPr/>
          <p:nvPr/>
        </p:nvSpPr>
        <p:spPr>
          <a:xfrm>
            <a:off x="1876869" y="1849162"/>
            <a:ext cx="2079415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正确佩戴口罩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41781" y="1989714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5" y="1550024"/>
            <a:ext cx="3710711" cy="441404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390866" y="2224585"/>
            <a:ext cx="5636525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12736" y="2779427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戴口罩前应洗手，或者在戴口罩过程中避免手接触到口罩内侧面，减少口罩被污染的可能。分清口罩的内外、上下，浅色面为内，应该贴着嘴鼻，深色面朝外；金属条（鼻夹）一端是口罩的上方。不可戴反，更不能两面轮流戴。</a:t>
            </a:r>
          </a:p>
        </p:txBody>
      </p:sp>
      <p:sp>
        <p:nvSpPr>
          <p:cNvPr id="6" name="矩形 5"/>
          <p:cNvSpPr/>
          <p:nvPr/>
        </p:nvSpPr>
        <p:spPr>
          <a:xfrm>
            <a:off x="6051423" y="2374711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65" y="610870"/>
            <a:ext cx="11177905" cy="5737225"/>
          </a:xfrm>
          <a:prstGeom prst="rect">
            <a:avLst/>
          </a:prstGeom>
        </p:spPr>
      </p:pic>
      <p:pic>
        <p:nvPicPr>
          <p:cNvPr id="3" name="图片 2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25666" y="2290522"/>
            <a:ext cx="15570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6000" spc="600"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defRPr>
            </a:lvl1pPr>
          </a:lstStyle>
          <a:p>
            <a:r>
              <a:rPr lang="zh-CN" altLang="en-US" dirty="0"/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95726" y="3363972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03773" y="1644214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45670" y="172188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403773" y="2717641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261266" y="2798080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03773" y="3792338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5670" y="3831542"/>
            <a:ext cx="3762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403773" y="4781945"/>
            <a:ext cx="8418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en-US" altLang="zh-CN" sz="3600" b="1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61266" y="4874509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kumimoji="1" lang="zh-CN" altLang="en-US" sz="2800" spc="300" dirty="0">
                <a:solidFill>
                  <a:srgbClr val="000000">
                    <a:lumMod val="65000"/>
                    <a:lumOff val="35000"/>
                  </a:srgbClr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18" name="图片 17" descr="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21" name="图片 20" descr="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4215" y="109855"/>
            <a:ext cx="1367155" cy="199517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170" y="3860368"/>
            <a:ext cx="5375720" cy="3357137"/>
          </a:xfrm>
          <a:prstGeom prst="rect">
            <a:avLst/>
          </a:prstGeom>
        </p:spPr>
      </p:pic>
      <p:pic>
        <p:nvPicPr>
          <p:cNvPr id="20" name="图片 19" descr="16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788164" y="4291623"/>
            <a:ext cx="1308346" cy="142668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92" y="409974"/>
            <a:ext cx="1373888" cy="1394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900"/>
                            </p:stCondLst>
                            <p:childTnLst>
                              <p:par>
                                <p:cTn id="4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8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8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PA-1022132" descr="图片包含 游戏机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72" y="1739705"/>
            <a:ext cx="6383951" cy="4508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1668" y="2210937"/>
            <a:ext cx="11035960" cy="3480180"/>
          </a:xfrm>
          <a:prstGeom prst="rect">
            <a:avLst/>
          </a:prstGeom>
          <a:noFill/>
          <a:ln w="25400" cap="flat" cmpd="sng" algn="ctr">
            <a:solidFill>
              <a:srgbClr val="3E95A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charset="-122"/>
              <a:ea typeface="字魂59号-创粗黑" panose="00000500000000000000" charset="-122"/>
              <a:cs typeface="字魂59号-创粗黑" panose="00000500000000000000" charset="-122"/>
              <a:sym typeface="Arial" panose="020B06040202020202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3537" y="2765779"/>
            <a:ext cx="5307431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如果去人员密集的公众场合，应佩戴医用外科口罩。照顾呼吸道感染患者时，应佩戴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等医用防护口罩。需要注意的是，不管什么类型的口罩，防护效果都是有限的，需要定期更换。建议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小时更换一次，遇污染或潮湿，应及时更换。</a:t>
            </a:r>
          </a:p>
        </p:txBody>
      </p:sp>
      <p:sp>
        <p:nvSpPr>
          <p:cNvPr id="6" name="矩形 5"/>
          <p:cNvSpPr/>
          <p:nvPr/>
        </p:nvSpPr>
        <p:spPr>
          <a:xfrm>
            <a:off x="1252224" y="2361063"/>
            <a:ext cx="32290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如何正确佩戴口罩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5" y="1669829"/>
            <a:ext cx="5305462" cy="46900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50341" y="2868799"/>
            <a:ext cx="5561159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）保持清洁，熟食品交替处理的过程中注意洗手。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）使用器皿储存食物以避免生熟食物相互接触， </a:t>
            </a:r>
            <a:endParaRPr lang="en-US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处理生食和熟食的刀具、砧板要分开，避免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 交叉污染。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）生鲜、禽类、肉类、蛋类彻底烧熟煮透。</a:t>
            </a:r>
          </a:p>
        </p:txBody>
      </p:sp>
      <p:sp>
        <p:nvSpPr>
          <p:cNvPr id="6" name="矩形 5"/>
          <p:cNvSpPr/>
          <p:nvPr/>
        </p:nvSpPr>
        <p:spPr>
          <a:xfrm>
            <a:off x="6421575" y="1894909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586487" y="2035461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333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417" fill="hold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99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99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99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6" r="22908"/>
          <a:stretch>
            <a:fillRect/>
          </a:stretch>
        </p:blipFill>
        <p:spPr>
          <a:xfrm>
            <a:off x="8347691" y="1143000"/>
            <a:ext cx="31877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572232" y="2185663"/>
            <a:ext cx="6971267" cy="4193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）如何保持食物的安全温度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绝大多数微生物喜欢室温环境。熟食在室温下不得存放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小时以上；所有熟食和易腐烂的食物应及时冷藏（最好在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以下）。冰箱并不是保险箱，即使在冰箱中也不能过久储存食物。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（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）不吃过期变质食品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注意生产日期和保质期，并在规定时间内食用。打开时应注意有无腐败，变质。发现食品感官异常，请立即停止食用。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到生鲜市场采购接触动物和动物产品后，用肥皂和清水洗手。避免触摸眼、鼻、口；避免与生病的动物和变质的肉接触；避免与市场里的流动动物、垃圾废水接触。</a:t>
            </a:r>
          </a:p>
        </p:txBody>
      </p:sp>
      <p:sp>
        <p:nvSpPr>
          <p:cNvPr id="5" name="矩形 4"/>
          <p:cNvSpPr/>
          <p:nvPr/>
        </p:nvSpPr>
        <p:spPr>
          <a:xfrm>
            <a:off x="1707259" y="1389942"/>
            <a:ext cx="3937077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避免食源性感染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72171" y="153049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9" r="29997"/>
          <a:stretch>
            <a:fillRect/>
          </a:stretch>
        </p:blipFill>
        <p:spPr>
          <a:xfrm>
            <a:off x="7913662" y="1282890"/>
            <a:ext cx="3149822" cy="51725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707259" y="2916581"/>
            <a:ext cx="5510955" cy="27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1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．集中居住官兵的隔离：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集中居住的官兵中出现发热、咳嗽等急性呼吸道症状时，采取单间隔离，日常用品专用，加强居室通风，环境表面清洁消毒。隔离期间限制人员探视，接触人员应佩戴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N95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口罩，以免通过呼吸飞沫传播。</a:t>
            </a:r>
          </a:p>
        </p:txBody>
      </p:sp>
      <p:sp>
        <p:nvSpPr>
          <p:cNvPr id="6" name="矩形 5"/>
          <p:cNvSpPr/>
          <p:nvPr/>
        </p:nvSpPr>
        <p:spPr>
          <a:xfrm>
            <a:off x="1707259" y="1995248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72171" y="2135800"/>
            <a:ext cx="700061" cy="698895"/>
            <a:chOff x="2065866" y="2013358"/>
            <a:chExt cx="1515535" cy="1513009"/>
          </a:xfrm>
        </p:grpSpPr>
        <p:sp>
          <p:nvSpPr>
            <p:cNvPr id="8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7" t="20358" r="3555" b="20753"/>
          <a:stretch>
            <a:fillRect/>
          </a:stretch>
        </p:blipFill>
        <p:spPr>
          <a:xfrm>
            <a:off x="396923" y="1807569"/>
            <a:ext cx="4902200" cy="402192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528632" y="2501792"/>
            <a:ext cx="5880896" cy="332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2.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家庭成员的隔离：</a:t>
            </a:r>
          </a:p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家庭成员中出现发热、咳嗽等急性呼吸道症状时，加强居室开窗通风，对其采取家庭隔离，隔离以分开吃、分开用、分开住、分开洗为重点，餐具每天洗刷后煮沸消毒，其他物品能煮沸的也可以进行消毒，煮沸时间为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30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分钟，不能煮沸消毒的，采取日光暴晒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小时。</a:t>
            </a:r>
          </a:p>
        </p:txBody>
      </p:sp>
      <p:sp>
        <p:nvSpPr>
          <p:cNvPr id="5" name="矩形 4"/>
          <p:cNvSpPr/>
          <p:nvPr/>
        </p:nvSpPr>
        <p:spPr>
          <a:xfrm>
            <a:off x="5528632" y="1680032"/>
            <a:ext cx="5985372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身边出现患者后，该采取何种措施？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693544" y="1820584"/>
            <a:ext cx="700061" cy="698895"/>
            <a:chOff x="2065866" y="2013358"/>
            <a:chExt cx="1515535" cy="1513009"/>
          </a:xfrm>
        </p:grpSpPr>
        <p:sp>
          <p:nvSpPr>
            <p:cNvPr id="7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4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99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99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99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如何预防新型冠状病毒感染</a:t>
            </a:r>
          </a:p>
        </p:txBody>
      </p:sp>
      <p:grpSp>
        <p:nvGrpSpPr>
          <p:cNvPr id="12" name="PA-组合 11"/>
          <p:cNvGrpSpPr/>
          <p:nvPr>
            <p:custDataLst>
              <p:tags r:id="rId1"/>
            </p:custDataLst>
          </p:nvPr>
        </p:nvGrpSpPr>
        <p:grpSpPr>
          <a:xfrm>
            <a:off x="6392231" y="1163374"/>
            <a:ext cx="5121422" cy="5196482"/>
            <a:chOff x="6392231" y="1163374"/>
            <a:chExt cx="5121422" cy="519648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69" t="17481" r="15671" b="3937"/>
            <a:stretch>
              <a:fillRect/>
            </a:stretch>
          </p:blipFill>
          <p:spPr>
            <a:xfrm>
              <a:off x="6392231" y="1569491"/>
              <a:ext cx="4148921" cy="479036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012" y="1163374"/>
              <a:ext cx="2927641" cy="2927641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650848" y="3001924"/>
            <a:ext cx="3895607" cy="2219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出现发热（腋下体温≧ 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37.3℃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）、乏力、咳嗽（以干咳为主）等急性呼吸道感染症状，发病前</a:t>
            </a:r>
            <a:r>
              <a:rPr lang="en-US" altLang="zh-CN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</a:t>
            </a: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周内有武汉出行史。</a:t>
            </a:r>
          </a:p>
        </p:txBody>
      </p:sp>
      <p:sp>
        <p:nvSpPr>
          <p:cNvPr id="8" name="矩形 7"/>
          <p:cNvSpPr/>
          <p:nvPr/>
        </p:nvSpPr>
        <p:spPr>
          <a:xfrm>
            <a:off x="1659032" y="2033398"/>
            <a:ext cx="4148921" cy="71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什么情况下需要就诊？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823944" y="2107187"/>
            <a:ext cx="700061" cy="698895"/>
            <a:chOff x="2065866" y="2013358"/>
            <a:chExt cx="1515535" cy="1513009"/>
          </a:xfrm>
        </p:grpSpPr>
        <p:sp>
          <p:nvSpPr>
            <p:cNvPr id="10" name="KSO_Shape"/>
            <p:cNvSpPr/>
            <p:nvPr/>
          </p:nvSpPr>
          <p:spPr>
            <a:xfrm>
              <a:off x="2065866" y="2013358"/>
              <a:ext cx="1515535" cy="1513009"/>
            </a:xfrm>
            <a:custGeom>
              <a:avLst/>
              <a:gdLst>
                <a:gd name="connsiteX0" fmla="*/ 1129309 w 2109706"/>
                <a:gd name="connsiteY0" fmla="*/ 1646317 h 2105544"/>
                <a:gd name="connsiteX1" fmla="*/ 1240594 w 2109706"/>
                <a:gd name="connsiteY1" fmla="*/ 1865537 h 2105544"/>
                <a:gd name="connsiteX2" fmla="*/ 1187323 w 2109706"/>
                <a:gd name="connsiteY2" fmla="*/ 2105544 h 2105544"/>
                <a:gd name="connsiteX3" fmla="*/ 1076038 w 2109706"/>
                <a:gd name="connsiteY3" fmla="*/ 1886325 h 2105544"/>
                <a:gd name="connsiteX4" fmla="*/ 1129309 w 2109706"/>
                <a:gd name="connsiteY4" fmla="*/ 1646317 h 2105544"/>
                <a:gd name="connsiteX5" fmla="*/ 980398 w 2109706"/>
                <a:gd name="connsiteY5" fmla="*/ 1646317 h 2105544"/>
                <a:gd name="connsiteX6" fmla="*/ 1033669 w 2109706"/>
                <a:gd name="connsiteY6" fmla="*/ 1886325 h 2105544"/>
                <a:gd name="connsiteX7" fmla="*/ 922384 w 2109706"/>
                <a:gd name="connsiteY7" fmla="*/ 2105544 h 2105544"/>
                <a:gd name="connsiteX8" fmla="*/ 869113 w 2109706"/>
                <a:gd name="connsiteY8" fmla="*/ 1865537 h 2105544"/>
                <a:gd name="connsiteX9" fmla="*/ 980398 w 2109706"/>
                <a:gd name="connsiteY9" fmla="*/ 1646317 h 2105544"/>
                <a:gd name="connsiteX10" fmla="*/ 1273542 w 2109706"/>
                <a:gd name="connsiteY10" fmla="*/ 1609284 h 2105544"/>
                <a:gd name="connsiteX11" fmla="*/ 1435849 w 2109706"/>
                <a:gd name="connsiteY11" fmla="*/ 1793941 h 2105544"/>
                <a:gd name="connsiteX12" fmla="*/ 1443938 w 2109706"/>
                <a:gd name="connsiteY12" fmla="*/ 2039656 h 2105544"/>
                <a:gd name="connsiteX13" fmla="*/ 1281632 w 2109706"/>
                <a:gd name="connsiteY13" fmla="*/ 1854999 h 2105544"/>
                <a:gd name="connsiteX14" fmla="*/ 1273542 w 2109706"/>
                <a:gd name="connsiteY14" fmla="*/ 1609284 h 2105544"/>
                <a:gd name="connsiteX15" fmla="*/ 836164 w 2109706"/>
                <a:gd name="connsiteY15" fmla="*/ 1609284 h 2105544"/>
                <a:gd name="connsiteX16" fmla="*/ 828074 w 2109706"/>
                <a:gd name="connsiteY16" fmla="*/ 1854999 h 2105544"/>
                <a:gd name="connsiteX17" fmla="*/ 665768 w 2109706"/>
                <a:gd name="connsiteY17" fmla="*/ 2039656 h 2105544"/>
                <a:gd name="connsiteX18" fmla="*/ 673858 w 2109706"/>
                <a:gd name="connsiteY18" fmla="*/ 1793941 h 2105544"/>
                <a:gd name="connsiteX19" fmla="*/ 836164 w 2109706"/>
                <a:gd name="connsiteY19" fmla="*/ 1609284 h 2105544"/>
                <a:gd name="connsiteX20" fmla="*/ 1404034 w 2109706"/>
                <a:gd name="connsiteY20" fmla="*/ 1537545 h 2105544"/>
                <a:gd name="connsiteX21" fmla="*/ 1607164 w 2109706"/>
                <a:gd name="connsiteY21" fmla="*/ 1676037 h 2105544"/>
                <a:gd name="connsiteX22" fmla="*/ 1676106 w 2109706"/>
                <a:gd name="connsiteY22" fmla="*/ 1912020 h 2105544"/>
                <a:gd name="connsiteX23" fmla="*/ 1472977 w 2109706"/>
                <a:gd name="connsiteY23" fmla="*/ 1773529 h 2105544"/>
                <a:gd name="connsiteX24" fmla="*/ 1404034 w 2109706"/>
                <a:gd name="connsiteY24" fmla="*/ 1537545 h 2105544"/>
                <a:gd name="connsiteX25" fmla="*/ 705672 w 2109706"/>
                <a:gd name="connsiteY25" fmla="*/ 1537545 h 2105544"/>
                <a:gd name="connsiteX26" fmla="*/ 636729 w 2109706"/>
                <a:gd name="connsiteY26" fmla="*/ 1773529 h 2105544"/>
                <a:gd name="connsiteX27" fmla="*/ 433600 w 2109706"/>
                <a:gd name="connsiteY27" fmla="*/ 1912020 h 2105544"/>
                <a:gd name="connsiteX28" fmla="*/ 502542 w 2109706"/>
                <a:gd name="connsiteY28" fmla="*/ 1676037 h 2105544"/>
                <a:gd name="connsiteX29" fmla="*/ 705672 w 2109706"/>
                <a:gd name="connsiteY29" fmla="*/ 1537545 h 2105544"/>
                <a:gd name="connsiteX30" fmla="*/ 1512586 w 2109706"/>
                <a:gd name="connsiteY30" fmla="*/ 1435608 h 2105544"/>
                <a:gd name="connsiteX31" fmla="*/ 1743775 w 2109706"/>
                <a:gd name="connsiteY31" fmla="*/ 1519233 h 2105544"/>
                <a:gd name="connsiteX32" fmla="*/ 1869239 w 2109706"/>
                <a:gd name="connsiteY32" fmla="*/ 1730657 h 2105544"/>
                <a:gd name="connsiteX33" fmla="*/ 1638050 w 2109706"/>
                <a:gd name="connsiteY33" fmla="*/ 1647033 h 2105544"/>
                <a:gd name="connsiteX34" fmla="*/ 1512586 w 2109706"/>
                <a:gd name="connsiteY34" fmla="*/ 1435608 h 2105544"/>
                <a:gd name="connsiteX35" fmla="*/ 597120 w 2109706"/>
                <a:gd name="connsiteY35" fmla="*/ 1435608 h 2105544"/>
                <a:gd name="connsiteX36" fmla="*/ 471656 w 2109706"/>
                <a:gd name="connsiteY36" fmla="*/ 1647033 h 2105544"/>
                <a:gd name="connsiteX37" fmla="*/ 240467 w 2109706"/>
                <a:gd name="connsiteY37" fmla="*/ 1730657 h 2105544"/>
                <a:gd name="connsiteX38" fmla="*/ 365931 w 2109706"/>
                <a:gd name="connsiteY38" fmla="*/ 1519233 h 2105544"/>
                <a:gd name="connsiteX39" fmla="*/ 597120 w 2109706"/>
                <a:gd name="connsiteY39" fmla="*/ 1435608 h 2105544"/>
                <a:gd name="connsiteX40" fmla="*/ 1650985 w 2109706"/>
                <a:gd name="connsiteY40" fmla="*/ 1299221 h 2105544"/>
                <a:gd name="connsiteX41" fmla="*/ 1837099 w 2109706"/>
                <a:gd name="connsiteY41" fmla="*/ 1333381 h 2105544"/>
                <a:gd name="connsiteX42" fmla="*/ 2011200 w 2109706"/>
                <a:gd name="connsiteY42" fmla="*/ 1506961 h 2105544"/>
                <a:gd name="connsiteX43" fmla="*/ 1766478 w 2109706"/>
                <a:gd name="connsiteY43" fmla="*/ 1483459 h 2105544"/>
                <a:gd name="connsiteX44" fmla="*/ 1592376 w 2109706"/>
                <a:gd name="connsiteY44" fmla="*/ 1309878 h 2105544"/>
                <a:gd name="connsiteX45" fmla="*/ 1650985 w 2109706"/>
                <a:gd name="connsiteY45" fmla="*/ 1299221 h 2105544"/>
                <a:gd name="connsiteX46" fmla="*/ 458721 w 2109706"/>
                <a:gd name="connsiteY46" fmla="*/ 1299221 h 2105544"/>
                <a:gd name="connsiteX47" fmla="*/ 517330 w 2109706"/>
                <a:gd name="connsiteY47" fmla="*/ 1309878 h 2105544"/>
                <a:gd name="connsiteX48" fmla="*/ 343228 w 2109706"/>
                <a:gd name="connsiteY48" fmla="*/ 1483459 h 2105544"/>
                <a:gd name="connsiteX49" fmla="*/ 98506 w 2109706"/>
                <a:gd name="connsiteY49" fmla="*/ 1506961 h 2105544"/>
                <a:gd name="connsiteX50" fmla="*/ 272607 w 2109706"/>
                <a:gd name="connsiteY50" fmla="*/ 1333381 h 2105544"/>
                <a:gd name="connsiteX51" fmla="*/ 458721 w 2109706"/>
                <a:gd name="connsiteY51" fmla="*/ 1299221 h 2105544"/>
                <a:gd name="connsiteX52" fmla="*/ 1815445 w 2109706"/>
                <a:gd name="connsiteY52" fmla="*/ 1123451 h 2105544"/>
                <a:gd name="connsiteX53" fmla="*/ 1881271 w 2109706"/>
                <a:gd name="connsiteY53" fmla="*/ 1130160 h 2105544"/>
                <a:gd name="connsiteX54" fmla="*/ 2093070 w 2109706"/>
                <a:gd name="connsiteY54" fmla="*/ 1254990 h 2105544"/>
                <a:gd name="connsiteX55" fmla="*/ 1850192 w 2109706"/>
                <a:gd name="connsiteY55" fmla="*/ 1293086 h 2105544"/>
                <a:gd name="connsiteX56" fmla="*/ 1638392 w 2109706"/>
                <a:gd name="connsiteY56" fmla="*/ 1168255 h 2105544"/>
                <a:gd name="connsiteX57" fmla="*/ 1815445 w 2109706"/>
                <a:gd name="connsiteY57" fmla="*/ 1123451 h 2105544"/>
                <a:gd name="connsiteX58" fmla="*/ 294261 w 2109706"/>
                <a:gd name="connsiteY58" fmla="*/ 1123451 h 2105544"/>
                <a:gd name="connsiteX59" fmla="*/ 471314 w 2109706"/>
                <a:gd name="connsiteY59" fmla="*/ 1168256 h 2105544"/>
                <a:gd name="connsiteX60" fmla="*/ 259514 w 2109706"/>
                <a:gd name="connsiteY60" fmla="*/ 1293086 h 2105544"/>
                <a:gd name="connsiteX61" fmla="*/ 16636 w 2109706"/>
                <a:gd name="connsiteY61" fmla="*/ 1254990 h 2105544"/>
                <a:gd name="connsiteX62" fmla="*/ 228435 w 2109706"/>
                <a:gd name="connsiteY62" fmla="*/ 1130160 h 2105544"/>
                <a:gd name="connsiteX63" fmla="*/ 294261 w 2109706"/>
                <a:gd name="connsiteY63" fmla="*/ 1123451 h 2105544"/>
                <a:gd name="connsiteX64" fmla="*/ 1873517 w 2109706"/>
                <a:gd name="connsiteY64" fmla="*/ 922337 h 2105544"/>
                <a:gd name="connsiteX65" fmla="*/ 2109706 w 2109706"/>
                <a:gd name="connsiteY65" fmla="*/ 990574 h 2105544"/>
                <a:gd name="connsiteX66" fmla="*/ 1883932 w 2109706"/>
                <a:gd name="connsiteY66" fmla="*/ 1087874 h 2105544"/>
                <a:gd name="connsiteX67" fmla="*/ 1647742 w 2109706"/>
                <a:gd name="connsiteY67" fmla="*/ 1019638 h 2105544"/>
                <a:gd name="connsiteX68" fmla="*/ 1873517 w 2109706"/>
                <a:gd name="connsiteY68" fmla="*/ 922337 h 2105544"/>
                <a:gd name="connsiteX69" fmla="*/ 236189 w 2109706"/>
                <a:gd name="connsiteY69" fmla="*/ 922337 h 2105544"/>
                <a:gd name="connsiteX70" fmla="*/ 461964 w 2109706"/>
                <a:gd name="connsiteY70" fmla="*/ 1019638 h 2105544"/>
                <a:gd name="connsiteX71" fmla="*/ 225774 w 2109706"/>
                <a:gd name="connsiteY71" fmla="*/ 1087874 h 2105544"/>
                <a:gd name="connsiteX72" fmla="*/ 0 w 2109706"/>
                <a:gd name="connsiteY72" fmla="*/ 990574 h 2105544"/>
                <a:gd name="connsiteX73" fmla="*/ 236189 w 2109706"/>
                <a:gd name="connsiteY73" fmla="*/ 922337 h 2105544"/>
                <a:gd name="connsiteX74" fmla="*/ 1942296 w 2109706"/>
                <a:gd name="connsiteY74" fmla="*/ 704767 h 2105544"/>
                <a:gd name="connsiteX75" fmla="*/ 2060061 w 2109706"/>
                <a:gd name="connsiteY75" fmla="*/ 730327 h 2105544"/>
                <a:gd name="connsiteX76" fmla="*/ 1865578 w 2109706"/>
                <a:gd name="connsiteY76" fmla="*/ 880719 h 2105544"/>
                <a:gd name="connsiteX77" fmla="*/ 1619839 w 2109706"/>
                <a:gd name="connsiteY77" fmla="*/ 873364 h 2105544"/>
                <a:gd name="connsiteX78" fmla="*/ 1814323 w 2109706"/>
                <a:gd name="connsiteY78" fmla="*/ 722973 h 2105544"/>
                <a:gd name="connsiteX79" fmla="*/ 1942296 w 2109706"/>
                <a:gd name="connsiteY79" fmla="*/ 704767 h 2105544"/>
                <a:gd name="connsiteX80" fmla="*/ 167410 w 2109706"/>
                <a:gd name="connsiteY80" fmla="*/ 704767 h 2105544"/>
                <a:gd name="connsiteX81" fmla="*/ 295383 w 2109706"/>
                <a:gd name="connsiteY81" fmla="*/ 722973 h 2105544"/>
                <a:gd name="connsiteX82" fmla="*/ 489867 w 2109706"/>
                <a:gd name="connsiteY82" fmla="*/ 873364 h 2105544"/>
                <a:gd name="connsiteX83" fmla="*/ 244128 w 2109706"/>
                <a:gd name="connsiteY83" fmla="*/ 880719 h 2105544"/>
                <a:gd name="connsiteX84" fmla="*/ 49645 w 2109706"/>
                <a:gd name="connsiteY84" fmla="*/ 730327 h 2105544"/>
                <a:gd name="connsiteX85" fmla="*/ 167410 w 2109706"/>
                <a:gd name="connsiteY85" fmla="*/ 704767 h 2105544"/>
                <a:gd name="connsiteX86" fmla="*/ 1887774 w 2109706"/>
                <a:gd name="connsiteY86" fmla="*/ 487375 h 2105544"/>
                <a:gd name="connsiteX87" fmla="*/ 1947256 w 2109706"/>
                <a:gd name="connsiteY87" fmla="*/ 490603 h 2105544"/>
                <a:gd name="connsiteX88" fmla="*/ 1796284 w 2109706"/>
                <a:gd name="connsiteY88" fmla="*/ 684635 h 2105544"/>
                <a:gd name="connsiteX89" fmla="*/ 1556436 w 2109706"/>
                <a:gd name="connsiteY89" fmla="*/ 738625 h 2105544"/>
                <a:gd name="connsiteX90" fmla="*/ 1707409 w 2109706"/>
                <a:gd name="connsiteY90" fmla="*/ 544592 h 2105544"/>
                <a:gd name="connsiteX91" fmla="*/ 1887774 w 2109706"/>
                <a:gd name="connsiteY91" fmla="*/ 487375 h 2105544"/>
                <a:gd name="connsiteX92" fmla="*/ 221932 w 2109706"/>
                <a:gd name="connsiteY92" fmla="*/ 487375 h 2105544"/>
                <a:gd name="connsiteX93" fmla="*/ 402297 w 2109706"/>
                <a:gd name="connsiteY93" fmla="*/ 544592 h 2105544"/>
                <a:gd name="connsiteX94" fmla="*/ 553270 w 2109706"/>
                <a:gd name="connsiteY94" fmla="*/ 738625 h 2105544"/>
                <a:gd name="connsiteX95" fmla="*/ 313422 w 2109706"/>
                <a:gd name="connsiteY95" fmla="*/ 684635 h 2105544"/>
                <a:gd name="connsiteX96" fmla="*/ 162450 w 2109706"/>
                <a:gd name="connsiteY96" fmla="*/ 490603 h 2105544"/>
                <a:gd name="connsiteX97" fmla="*/ 221932 w 2109706"/>
                <a:gd name="connsiteY97" fmla="*/ 487375 h 2105544"/>
                <a:gd name="connsiteX98" fmla="*/ 1778378 w 2109706"/>
                <a:gd name="connsiteY98" fmla="*/ 286464 h 2105544"/>
                <a:gd name="connsiteX99" fmla="*/ 1680402 w 2109706"/>
                <a:gd name="connsiteY99" fmla="*/ 511946 h 2105544"/>
                <a:gd name="connsiteX100" fmla="*/ 1461517 w 2109706"/>
                <a:gd name="connsiteY100" fmla="*/ 623887 h 2105544"/>
                <a:gd name="connsiteX101" fmla="*/ 1559493 w 2109706"/>
                <a:gd name="connsiteY101" fmla="*/ 398405 h 2105544"/>
                <a:gd name="connsiteX102" fmla="*/ 1778378 w 2109706"/>
                <a:gd name="connsiteY102" fmla="*/ 286464 h 2105544"/>
                <a:gd name="connsiteX103" fmla="*/ 331328 w 2109706"/>
                <a:gd name="connsiteY103" fmla="*/ 286464 h 2105544"/>
                <a:gd name="connsiteX104" fmla="*/ 550213 w 2109706"/>
                <a:gd name="connsiteY104" fmla="*/ 398405 h 2105544"/>
                <a:gd name="connsiteX105" fmla="*/ 648189 w 2109706"/>
                <a:gd name="connsiteY105" fmla="*/ 623887 h 2105544"/>
                <a:gd name="connsiteX106" fmla="*/ 429304 w 2109706"/>
                <a:gd name="connsiteY106" fmla="*/ 511946 h 2105544"/>
                <a:gd name="connsiteX107" fmla="*/ 331328 w 2109706"/>
                <a:gd name="connsiteY107" fmla="*/ 286464 h 2105544"/>
                <a:gd name="connsiteX108" fmla="*/ 1564038 w 2109706"/>
                <a:gd name="connsiteY108" fmla="*/ 130737 h 2105544"/>
                <a:gd name="connsiteX109" fmla="*/ 1525215 w 2109706"/>
                <a:gd name="connsiteY109" fmla="*/ 373500 h 2105544"/>
                <a:gd name="connsiteX110" fmla="*/ 1341045 w 2109706"/>
                <a:gd name="connsiteY110" fmla="*/ 536359 h 2105544"/>
                <a:gd name="connsiteX111" fmla="*/ 1379867 w 2109706"/>
                <a:gd name="connsiteY111" fmla="*/ 293595 h 2105544"/>
                <a:gd name="connsiteX112" fmla="*/ 1564038 w 2109706"/>
                <a:gd name="connsiteY112" fmla="*/ 130737 h 2105544"/>
                <a:gd name="connsiteX113" fmla="*/ 545669 w 2109706"/>
                <a:gd name="connsiteY113" fmla="*/ 130737 h 2105544"/>
                <a:gd name="connsiteX114" fmla="*/ 729839 w 2109706"/>
                <a:gd name="connsiteY114" fmla="*/ 293595 h 2105544"/>
                <a:gd name="connsiteX115" fmla="*/ 768661 w 2109706"/>
                <a:gd name="connsiteY115" fmla="*/ 536359 h 2105544"/>
                <a:gd name="connsiteX116" fmla="*/ 584491 w 2109706"/>
                <a:gd name="connsiteY116" fmla="*/ 373500 h 2105544"/>
                <a:gd name="connsiteX117" fmla="*/ 545669 w 2109706"/>
                <a:gd name="connsiteY117" fmla="*/ 130737 h 2105544"/>
                <a:gd name="connsiteX118" fmla="*/ 1317704 w 2109706"/>
                <a:gd name="connsiteY118" fmla="*/ 33206 h 2105544"/>
                <a:gd name="connsiteX119" fmla="*/ 1340474 w 2109706"/>
                <a:gd name="connsiteY119" fmla="*/ 277998 h 2105544"/>
                <a:gd name="connsiteX120" fmla="*/ 1202591 w 2109706"/>
                <a:gd name="connsiteY120" fmla="*/ 481541 h 2105544"/>
                <a:gd name="connsiteX121" fmla="*/ 1179821 w 2109706"/>
                <a:gd name="connsiteY121" fmla="*/ 236749 h 2105544"/>
                <a:gd name="connsiteX122" fmla="*/ 1317704 w 2109706"/>
                <a:gd name="connsiteY122" fmla="*/ 33206 h 2105544"/>
                <a:gd name="connsiteX123" fmla="*/ 792003 w 2109706"/>
                <a:gd name="connsiteY123" fmla="*/ 33206 h 2105544"/>
                <a:gd name="connsiteX124" fmla="*/ 929886 w 2109706"/>
                <a:gd name="connsiteY124" fmla="*/ 236749 h 2105544"/>
                <a:gd name="connsiteX125" fmla="*/ 907116 w 2109706"/>
                <a:gd name="connsiteY125" fmla="*/ 481541 h 2105544"/>
                <a:gd name="connsiteX126" fmla="*/ 769233 w 2109706"/>
                <a:gd name="connsiteY126" fmla="*/ 277998 h 2105544"/>
                <a:gd name="connsiteX127" fmla="*/ 792003 w 2109706"/>
                <a:gd name="connsiteY127" fmla="*/ 33206 h 2105544"/>
                <a:gd name="connsiteX128" fmla="*/ 1054853 w 2109706"/>
                <a:gd name="connsiteY128" fmla="*/ 0 h 2105544"/>
                <a:gd name="connsiteX129" fmla="*/ 1137785 w 2109706"/>
                <a:gd name="connsiteY129" fmla="*/ 231438 h 2105544"/>
                <a:gd name="connsiteX130" fmla="*/ 1054853 w 2109706"/>
                <a:gd name="connsiteY130" fmla="*/ 462877 h 2105544"/>
                <a:gd name="connsiteX131" fmla="*/ 971921 w 2109706"/>
                <a:gd name="connsiteY131" fmla="*/ 231438 h 2105544"/>
                <a:gd name="connsiteX132" fmla="*/ 1054853 w 2109706"/>
                <a:gd name="connsiteY132" fmla="*/ 0 h 210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2109706" h="2105544">
                  <a:moveTo>
                    <a:pt x="1129309" y="1646317"/>
                  </a:moveTo>
                  <a:cubicBezTo>
                    <a:pt x="1187634" y="1698750"/>
                    <a:pt x="1229276" y="1775942"/>
                    <a:pt x="1240594" y="1865537"/>
                  </a:cubicBezTo>
                  <a:cubicBezTo>
                    <a:pt x="1251913" y="1955131"/>
                    <a:pt x="1230775" y="2040254"/>
                    <a:pt x="1187323" y="2105544"/>
                  </a:cubicBezTo>
                  <a:cubicBezTo>
                    <a:pt x="1128998" y="2053111"/>
                    <a:pt x="1087357" y="1975920"/>
                    <a:pt x="1076038" y="1886325"/>
                  </a:cubicBezTo>
                  <a:cubicBezTo>
                    <a:pt x="1064720" y="1796731"/>
                    <a:pt x="1085856" y="1711608"/>
                    <a:pt x="1129309" y="1646317"/>
                  </a:cubicBezTo>
                  <a:close/>
                  <a:moveTo>
                    <a:pt x="980398" y="1646317"/>
                  </a:moveTo>
                  <a:cubicBezTo>
                    <a:pt x="1023850" y="1711608"/>
                    <a:pt x="1044988" y="1796731"/>
                    <a:pt x="1033669" y="1886325"/>
                  </a:cubicBezTo>
                  <a:cubicBezTo>
                    <a:pt x="1022351" y="1975920"/>
                    <a:pt x="980709" y="2053111"/>
                    <a:pt x="922384" y="2105544"/>
                  </a:cubicBezTo>
                  <a:cubicBezTo>
                    <a:pt x="878931" y="2040254"/>
                    <a:pt x="857794" y="1955131"/>
                    <a:pt x="869113" y="1865537"/>
                  </a:cubicBezTo>
                  <a:cubicBezTo>
                    <a:pt x="880431" y="1775942"/>
                    <a:pt x="922073" y="1698750"/>
                    <a:pt x="980398" y="1646317"/>
                  </a:cubicBezTo>
                  <a:close/>
                  <a:moveTo>
                    <a:pt x="1273542" y="1609284"/>
                  </a:moveTo>
                  <a:cubicBezTo>
                    <a:pt x="1343074" y="1645565"/>
                    <a:pt x="1402604" y="1709976"/>
                    <a:pt x="1435849" y="1793941"/>
                  </a:cubicBezTo>
                  <a:cubicBezTo>
                    <a:pt x="1469093" y="1877906"/>
                    <a:pt x="1469789" y="1965610"/>
                    <a:pt x="1443938" y="2039656"/>
                  </a:cubicBezTo>
                  <a:cubicBezTo>
                    <a:pt x="1374406" y="2003375"/>
                    <a:pt x="1314876" y="1938964"/>
                    <a:pt x="1281632" y="1854999"/>
                  </a:cubicBezTo>
                  <a:cubicBezTo>
                    <a:pt x="1248388" y="1771034"/>
                    <a:pt x="1247691" y="1683329"/>
                    <a:pt x="1273542" y="1609284"/>
                  </a:cubicBezTo>
                  <a:close/>
                  <a:moveTo>
                    <a:pt x="836164" y="1609284"/>
                  </a:moveTo>
                  <a:cubicBezTo>
                    <a:pt x="862014" y="1683329"/>
                    <a:pt x="861318" y="1771034"/>
                    <a:pt x="828074" y="1854999"/>
                  </a:cubicBezTo>
                  <a:cubicBezTo>
                    <a:pt x="794830" y="1938964"/>
                    <a:pt x="735299" y="2003375"/>
                    <a:pt x="665768" y="2039656"/>
                  </a:cubicBezTo>
                  <a:cubicBezTo>
                    <a:pt x="639917" y="1965610"/>
                    <a:pt x="640613" y="1877906"/>
                    <a:pt x="673858" y="1793941"/>
                  </a:cubicBezTo>
                  <a:cubicBezTo>
                    <a:pt x="707102" y="1709976"/>
                    <a:pt x="766632" y="1645565"/>
                    <a:pt x="836164" y="1609284"/>
                  </a:cubicBezTo>
                  <a:close/>
                  <a:moveTo>
                    <a:pt x="1404034" y="1537545"/>
                  </a:moveTo>
                  <a:cubicBezTo>
                    <a:pt x="1480404" y="1555395"/>
                    <a:pt x="1554083" y="1602977"/>
                    <a:pt x="1607164" y="1676037"/>
                  </a:cubicBezTo>
                  <a:cubicBezTo>
                    <a:pt x="1660245" y="1749096"/>
                    <a:pt x="1682730" y="1833873"/>
                    <a:pt x="1676106" y="1912020"/>
                  </a:cubicBezTo>
                  <a:cubicBezTo>
                    <a:pt x="1599736" y="1894171"/>
                    <a:pt x="1526058" y="1846589"/>
                    <a:pt x="1472977" y="1773529"/>
                  </a:cubicBezTo>
                  <a:cubicBezTo>
                    <a:pt x="1419896" y="1700470"/>
                    <a:pt x="1397410" y="1615693"/>
                    <a:pt x="1404034" y="1537545"/>
                  </a:cubicBezTo>
                  <a:close/>
                  <a:moveTo>
                    <a:pt x="705672" y="1537545"/>
                  </a:moveTo>
                  <a:cubicBezTo>
                    <a:pt x="712296" y="1615693"/>
                    <a:pt x="689810" y="1700470"/>
                    <a:pt x="636729" y="1773529"/>
                  </a:cubicBezTo>
                  <a:cubicBezTo>
                    <a:pt x="583648" y="1846589"/>
                    <a:pt x="509970" y="1894171"/>
                    <a:pt x="433600" y="1912020"/>
                  </a:cubicBezTo>
                  <a:cubicBezTo>
                    <a:pt x="426976" y="1833872"/>
                    <a:pt x="449461" y="1749096"/>
                    <a:pt x="502542" y="1676037"/>
                  </a:cubicBezTo>
                  <a:cubicBezTo>
                    <a:pt x="555623" y="1602977"/>
                    <a:pt x="629302" y="1555394"/>
                    <a:pt x="705672" y="1537545"/>
                  </a:cubicBezTo>
                  <a:close/>
                  <a:moveTo>
                    <a:pt x="1512586" y="1435608"/>
                  </a:moveTo>
                  <a:cubicBezTo>
                    <a:pt x="1590995" y="1433905"/>
                    <a:pt x="1674193" y="1461669"/>
                    <a:pt x="1743775" y="1519233"/>
                  </a:cubicBezTo>
                  <a:cubicBezTo>
                    <a:pt x="1813358" y="1576796"/>
                    <a:pt x="1856220" y="1653317"/>
                    <a:pt x="1869239" y="1730657"/>
                  </a:cubicBezTo>
                  <a:cubicBezTo>
                    <a:pt x="1790829" y="1732361"/>
                    <a:pt x="1707632" y="1704597"/>
                    <a:pt x="1638050" y="1647033"/>
                  </a:cubicBezTo>
                  <a:cubicBezTo>
                    <a:pt x="1568467" y="1589470"/>
                    <a:pt x="1525604" y="1512949"/>
                    <a:pt x="1512586" y="1435608"/>
                  </a:cubicBezTo>
                  <a:close/>
                  <a:moveTo>
                    <a:pt x="597120" y="1435608"/>
                  </a:moveTo>
                  <a:cubicBezTo>
                    <a:pt x="584101" y="1512948"/>
                    <a:pt x="541239" y="1589470"/>
                    <a:pt x="471656" y="1647033"/>
                  </a:cubicBezTo>
                  <a:cubicBezTo>
                    <a:pt x="402074" y="1704597"/>
                    <a:pt x="318877" y="1732361"/>
                    <a:pt x="240467" y="1730657"/>
                  </a:cubicBezTo>
                  <a:cubicBezTo>
                    <a:pt x="253486" y="1653317"/>
                    <a:pt x="296348" y="1576796"/>
                    <a:pt x="365931" y="1519233"/>
                  </a:cubicBezTo>
                  <a:cubicBezTo>
                    <a:pt x="435513" y="1461669"/>
                    <a:pt x="518710" y="1433904"/>
                    <a:pt x="597120" y="1435608"/>
                  </a:cubicBezTo>
                  <a:close/>
                  <a:moveTo>
                    <a:pt x="1650985" y="1299221"/>
                  </a:moveTo>
                  <a:cubicBezTo>
                    <a:pt x="1711282" y="1293845"/>
                    <a:pt x="1775815" y="1304543"/>
                    <a:pt x="1837099" y="1333381"/>
                  </a:cubicBezTo>
                  <a:cubicBezTo>
                    <a:pt x="1918811" y="1371831"/>
                    <a:pt x="1979356" y="1435289"/>
                    <a:pt x="2011200" y="1506961"/>
                  </a:cubicBezTo>
                  <a:cubicBezTo>
                    <a:pt x="1935677" y="1528112"/>
                    <a:pt x="1848190" y="1521910"/>
                    <a:pt x="1766478" y="1483459"/>
                  </a:cubicBezTo>
                  <a:cubicBezTo>
                    <a:pt x="1684766" y="1445008"/>
                    <a:pt x="1624220" y="1381551"/>
                    <a:pt x="1592376" y="1309878"/>
                  </a:cubicBezTo>
                  <a:cubicBezTo>
                    <a:pt x="1611257" y="1304591"/>
                    <a:pt x="1630885" y="1301013"/>
                    <a:pt x="1650985" y="1299221"/>
                  </a:cubicBezTo>
                  <a:close/>
                  <a:moveTo>
                    <a:pt x="458721" y="1299221"/>
                  </a:moveTo>
                  <a:cubicBezTo>
                    <a:pt x="478820" y="1301013"/>
                    <a:pt x="498449" y="1304591"/>
                    <a:pt x="517330" y="1309878"/>
                  </a:cubicBezTo>
                  <a:cubicBezTo>
                    <a:pt x="485486" y="1381551"/>
                    <a:pt x="424940" y="1445008"/>
                    <a:pt x="343228" y="1483459"/>
                  </a:cubicBezTo>
                  <a:cubicBezTo>
                    <a:pt x="261516" y="1521910"/>
                    <a:pt x="174029" y="1528111"/>
                    <a:pt x="98506" y="1506961"/>
                  </a:cubicBezTo>
                  <a:cubicBezTo>
                    <a:pt x="130349" y="1435289"/>
                    <a:pt x="190895" y="1371831"/>
                    <a:pt x="272607" y="1333381"/>
                  </a:cubicBezTo>
                  <a:cubicBezTo>
                    <a:pt x="333891" y="1304543"/>
                    <a:pt x="398424" y="1293845"/>
                    <a:pt x="458721" y="1299221"/>
                  </a:cubicBezTo>
                  <a:close/>
                  <a:moveTo>
                    <a:pt x="1815445" y="1123451"/>
                  </a:moveTo>
                  <a:cubicBezTo>
                    <a:pt x="1837069" y="1123741"/>
                    <a:pt x="1859095" y="1125929"/>
                    <a:pt x="1881271" y="1130160"/>
                  </a:cubicBezTo>
                  <a:cubicBezTo>
                    <a:pt x="1969979" y="1147082"/>
                    <a:pt x="2044403" y="1193488"/>
                    <a:pt x="2093070" y="1254990"/>
                  </a:cubicBezTo>
                  <a:cubicBezTo>
                    <a:pt x="2025180" y="1294258"/>
                    <a:pt x="1938899" y="1310008"/>
                    <a:pt x="1850192" y="1293086"/>
                  </a:cubicBezTo>
                  <a:cubicBezTo>
                    <a:pt x="1761485" y="1276164"/>
                    <a:pt x="1687060" y="1229758"/>
                    <a:pt x="1638392" y="1168255"/>
                  </a:cubicBezTo>
                  <a:cubicBezTo>
                    <a:pt x="1689310" y="1138805"/>
                    <a:pt x="1750573" y="1122583"/>
                    <a:pt x="1815445" y="1123451"/>
                  </a:cubicBezTo>
                  <a:close/>
                  <a:moveTo>
                    <a:pt x="294261" y="1123451"/>
                  </a:moveTo>
                  <a:cubicBezTo>
                    <a:pt x="359133" y="1122583"/>
                    <a:pt x="420396" y="1138805"/>
                    <a:pt x="471314" y="1168256"/>
                  </a:cubicBezTo>
                  <a:cubicBezTo>
                    <a:pt x="422647" y="1229757"/>
                    <a:pt x="348222" y="1276164"/>
                    <a:pt x="259514" y="1293086"/>
                  </a:cubicBezTo>
                  <a:cubicBezTo>
                    <a:pt x="170807" y="1310008"/>
                    <a:pt x="84526" y="1294257"/>
                    <a:pt x="16636" y="1254990"/>
                  </a:cubicBezTo>
                  <a:cubicBezTo>
                    <a:pt x="65303" y="1193488"/>
                    <a:pt x="139728" y="1147082"/>
                    <a:pt x="228435" y="1130160"/>
                  </a:cubicBezTo>
                  <a:cubicBezTo>
                    <a:pt x="250611" y="1125929"/>
                    <a:pt x="272637" y="1123741"/>
                    <a:pt x="294261" y="1123451"/>
                  </a:cubicBezTo>
                  <a:close/>
                  <a:moveTo>
                    <a:pt x="1873517" y="922337"/>
                  </a:moveTo>
                  <a:cubicBezTo>
                    <a:pt x="1963646" y="916667"/>
                    <a:pt x="2047273" y="943107"/>
                    <a:pt x="2109706" y="990574"/>
                  </a:cubicBezTo>
                  <a:cubicBezTo>
                    <a:pt x="2053714" y="1045491"/>
                    <a:pt x="1974060" y="1082204"/>
                    <a:pt x="1883932" y="1087874"/>
                  </a:cubicBezTo>
                  <a:cubicBezTo>
                    <a:pt x="1793803" y="1093544"/>
                    <a:pt x="1710176" y="1067105"/>
                    <a:pt x="1647742" y="1019638"/>
                  </a:cubicBezTo>
                  <a:cubicBezTo>
                    <a:pt x="1703734" y="964721"/>
                    <a:pt x="1783389" y="928008"/>
                    <a:pt x="1873517" y="922337"/>
                  </a:cubicBezTo>
                  <a:close/>
                  <a:moveTo>
                    <a:pt x="236189" y="922337"/>
                  </a:moveTo>
                  <a:cubicBezTo>
                    <a:pt x="326317" y="928008"/>
                    <a:pt x="405972" y="964720"/>
                    <a:pt x="461964" y="1019638"/>
                  </a:cubicBezTo>
                  <a:cubicBezTo>
                    <a:pt x="399530" y="1067104"/>
                    <a:pt x="315903" y="1093544"/>
                    <a:pt x="225774" y="1087874"/>
                  </a:cubicBezTo>
                  <a:cubicBezTo>
                    <a:pt x="135646" y="1082204"/>
                    <a:pt x="55992" y="1045491"/>
                    <a:pt x="0" y="990574"/>
                  </a:cubicBezTo>
                  <a:cubicBezTo>
                    <a:pt x="62433" y="943107"/>
                    <a:pt x="146060" y="916667"/>
                    <a:pt x="236189" y="922337"/>
                  </a:cubicBezTo>
                  <a:close/>
                  <a:moveTo>
                    <a:pt x="1942296" y="704767"/>
                  </a:moveTo>
                  <a:cubicBezTo>
                    <a:pt x="1983960" y="706288"/>
                    <a:pt x="2023923" y="715103"/>
                    <a:pt x="2060061" y="730327"/>
                  </a:cubicBezTo>
                  <a:cubicBezTo>
                    <a:pt x="2019486" y="797444"/>
                    <a:pt x="1951465" y="852812"/>
                    <a:pt x="1865578" y="880719"/>
                  </a:cubicBezTo>
                  <a:cubicBezTo>
                    <a:pt x="1779691" y="908625"/>
                    <a:pt x="1692116" y="903813"/>
                    <a:pt x="1619839" y="873364"/>
                  </a:cubicBezTo>
                  <a:cubicBezTo>
                    <a:pt x="1660415" y="806248"/>
                    <a:pt x="1728436" y="750879"/>
                    <a:pt x="1814323" y="722973"/>
                  </a:cubicBezTo>
                  <a:cubicBezTo>
                    <a:pt x="1857266" y="709020"/>
                    <a:pt x="1900632" y="703246"/>
                    <a:pt x="1942296" y="704767"/>
                  </a:cubicBezTo>
                  <a:close/>
                  <a:moveTo>
                    <a:pt x="167410" y="704767"/>
                  </a:moveTo>
                  <a:cubicBezTo>
                    <a:pt x="209074" y="703246"/>
                    <a:pt x="252440" y="709020"/>
                    <a:pt x="295383" y="722973"/>
                  </a:cubicBezTo>
                  <a:cubicBezTo>
                    <a:pt x="381270" y="750879"/>
                    <a:pt x="449292" y="806247"/>
                    <a:pt x="489867" y="873364"/>
                  </a:cubicBezTo>
                  <a:cubicBezTo>
                    <a:pt x="417591" y="903813"/>
                    <a:pt x="330015" y="908625"/>
                    <a:pt x="244128" y="880719"/>
                  </a:cubicBezTo>
                  <a:cubicBezTo>
                    <a:pt x="158241" y="852812"/>
                    <a:pt x="90220" y="797444"/>
                    <a:pt x="49645" y="730327"/>
                  </a:cubicBezTo>
                  <a:cubicBezTo>
                    <a:pt x="85783" y="715103"/>
                    <a:pt x="125746" y="706288"/>
                    <a:pt x="167410" y="704767"/>
                  </a:cubicBezTo>
                  <a:close/>
                  <a:moveTo>
                    <a:pt x="1887774" y="487375"/>
                  </a:moveTo>
                  <a:cubicBezTo>
                    <a:pt x="1907940" y="486634"/>
                    <a:pt x="1927862" y="487723"/>
                    <a:pt x="1947256" y="490603"/>
                  </a:cubicBezTo>
                  <a:cubicBezTo>
                    <a:pt x="1924647" y="565702"/>
                    <a:pt x="1872532" y="636247"/>
                    <a:pt x="1796284" y="684635"/>
                  </a:cubicBezTo>
                  <a:cubicBezTo>
                    <a:pt x="1720035" y="733024"/>
                    <a:pt x="1634014" y="750143"/>
                    <a:pt x="1556436" y="738625"/>
                  </a:cubicBezTo>
                  <a:cubicBezTo>
                    <a:pt x="1579046" y="663526"/>
                    <a:pt x="1631161" y="592981"/>
                    <a:pt x="1707409" y="544592"/>
                  </a:cubicBezTo>
                  <a:cubicBezTo>
                    <a:pt x="1764596" y="508300"/>
                    <a:pt x="1827279" y="489599"/>
                    <a:pt x="1887774" y="487375"/>
                  </a:cubicBezTo>
                  <a:close/>
                  <a:moveTo>
                    <a:pt x="221932" y="487375"/>
                  </a:moveTo>
                  <a:cubicBezTo>
                    <a:pt x="282427" y="489598"/>
                    <a:pt x="345111" y="508300"/>
                    <a:pt x="402297" y="544592"/>
                  </a:cubicBezTo>
                  <a:cubicBezTo>
                    <a:pt x="478545" y="592981"/>
                    <a:pt x="530661" y="663526"/>
                    <a:pt x="553270" y="738625"/>
                  </a:cubicBezTo>
                  <a:cubicBezTo>
                    <a:pt x="475692" y="750142"/>
                    <a:pt x="389671" y="733024"/>
                    <a:pt x="313422" y="684635"/>
                  </a:cubicBezTo>
                  <a:cubicBezTo>
                    <a:pt x="237174" y="636247"/>
                    <a:pt x="185059" y="565701"/>
                    <a:pt x="162450" y="490603"/>
                  </a:cubicBezTo>
                  <a:cubicBezTo>
                    <a:pt x="181844" y="487723"/>
                    <a:pt x="201767" y="486634"/>
                    <a:pt x="221932" y="487375"/>
                  </a:cubicBezTo>
                  <a:close/>
                  <a:moveTo>
                    <a:pt x="1778378" y="286464"/>
                  </a:moveTo>
                  <a:cubicBezTo>
                    <a:pt x="1775155" y="364827"/>
                    <a:pt x="1742221" y="446116"/>
                    <a:pt x="1680402" y="511946"/>
                  </a:cubicBezTo>
                  <a:cubicBezTo>
                    <a:pt x="1618583" y="577777"/>
                    <a:pt x="1539522" y="615750"/>
                    <a:pt x="1461517" y="623887"/>
                  </a:cubicBezTo>
                  <a:cubicBezTo>
                    <a:pt x="1464740" y="545525"/>
                    <a:pt x="1497673" y="464235"/>
                    <a:pt x="1559493" y="398405"/>
                  </a:cubicBezTo>
                  <a:cubicBezTo>
                    <a:pt x="1621312" y="332574"/>
                    <a:pt x="1700373" y="294601"/>
                    <a:pt x="1778378" y="286464"/>
                  </a:cubicBezTo>
                  <a:close/>
                  <a:moveTo>
                    <a:pt x="331328" y="286464"/>
                  </a:moveTo>
                  <a:cubicBezTo>
                    <a:pt x="409333" y="294601"/>
                    <a:pt x="488394" y="332574"/>
                    <a:pt x="550213" y="398405"/>
                  </a:cubicBezTo>
                  <a:cubicBezTo>
                    <a:pt x="612033" y="464235"/>
                    <a:pt x="644967" y="545525"/>
                    <a:pt x="648189" y="623887"/>
                  </a:cubicBezTo>
                  <a:cubicBezTo>
                    <a:pt x="570185" y="615750"/>
                    <a:pt x="491123" y="577777"/>
                    <a:pt x="429304" y="511946"/>
                  </a:cubicBezTo>
                  <a:cubicBezTo>
                    <a:pt x="367485" y="446116"/>
                    <a:pt x="334551" y="364826"/>
                    <a:pt x="331328" y="286464"/>
                  </a:cubicBezTo>
                  <a:close/>
                  <a:moveTo>
                    <a:pt x="1564038" y="130737"/>
                  </a:moveTo>
                  <a:cubicBezTo>
                    <a:pt x="1580404" y="207438"/>
                    <a:pt x="1568721" y="294364"/>
                    <a:pt x="1525215" y="373500"/>
                  </a:cubicBezTo>
                  <a:cubicBezTo>
                    <a:pt x="1481710" y="452637"/>
                    <a:pt x="1414576" y="509079"/>
                    <a:pt x="1341045" y="536359"/>
                  </a:cubicBezTo>
                  <a:cubicBezTo>
                    <a:pt x="1324679" y="459657"/>
                    <a:pt x="1336362" y="372731"/>
                    <a:pt x="1379867" y="293595"/>
                  </a:cubicBezTo>
                  <a:cubicBezTo>
                    <a:pt x="1423373" y="214458"/>
                    <a:pt x="1490507" y="158017"/>
                    <a:pt x="1564038" y="130737"/>
                  </a:cubicBezTo>
                  <a:close/>
                  <a:moveTo>
                    <a:pt x="545669" y="130737"/>
                  </a:moveTo>
                  <a:cubicBezTo>
                    <a:pt x="619200" y="158017"/>
                    <a:pt x="686333" y="214458"/>
                    <a:pt x="729839" y="293595"/>
                  </a:cubicBezTo>
                  <a:cubicBezTo>
                    <a:pt x="773344" y="372731"/>
                    <a:pt x="785028" y="459657"/>
                    <a:pt x="768661" y="536359"/>
                  </a:cubicBezTo>
                  <a:cubicBezTo>
                    <a:pt x="695131" y="509078"/>
                    <a:pt x="627996" y="452637"/>
                    <a:pt x="584491" y="373500"/>
                  </a:cubicBezTo>
                  <a:cubicBezTo>
                    <a:pt x="540985" y="294364"/>
                    <a:pt x="529303" y="207438"/>
                    <a:pt x="545669" y="130737"/>
                  </a:cubicBezTo>
                  <a:close/>
                  <a:moveTo>
                    <a:pt x="1317704" y="33206"/>
                  </a:moveTo>
                  <a:cubicBezTo>
                    <a:pt x="1352631" y="103428"/>
                    <a:pt x="1362932" y="190528"/>
                    <a:pt x="1340474" y="277998"/>
                  </a:cubicBezTo>
                  <a:cubicBezTo>
                    <a:pt x="1318015" y="365467"/>
                    <a:pt x="1267027" y="436832"/>
                    <a:pt x="1202591" y="481541"/>
                  </a:cubicBezTo>
                  <a:cubicBezTo>
                    <a:pt x="1167664" y="411319"/>
                    <a:pt x="1157362" y="324219"/>
                    <a:pt x="1179821" y="236749"/>
                  </a:cubicBezTo>
                  <a:cubicBezTo>
                    <a:pt x="1202279" y="149280"/>
                    <a:pt x="1253267" y="77916"/>
                    <a:pt x="1317704" y="33206"/>
                  </a:cubicBezTo>
                  <a:close/>
                  <a:moveTo>
                    <a:pt x="792003" y="33206"/>
                  </a:moveTo>
                  <a:cubicBezTo>
                    <a:pt x="856440" y="77916"/>
                    <a:pt x="907428" y="149280"/>
                    <a:pt x="929886" y="236749"/>
                  </a:cubicBezTo>
                  <a:cubicBezTo>
                    <a:pt x="952345" y="324219"/>
                    <a:pt x="942044" y="411319"/>
                    <a:pt x="907116" y="481541"/>
                  </a:cubicBezTo>
                  <a:cubicBezTo>
                    <a:pt x="842680" y="436831"/>
                    <a:pt x="791692" y="365467"/>
                    <a:pt x="769233" y="277998"/>
                  </a:cubicBezTo>
                  <a:cubicBezTo>
                    <a:pt x="746775" y="190528"/>
                    <a:pt x="757077" y="103428"/>
                    <a:pt x="792003" y="33206"/>
                  </a:cubicBezTo>
                  <a:close/>
                  <a:moveTo>
                    <a:pt x="1054853" y="0"/>
                  </a:moveTo>
                  <a:cubicBezTo>
                    <a:pt x="1106147" y="59330"/>
                    <a:pt x="1137785" y="141132"/>
                    <a:pt x="1137785" y="231438"/>
                  </a:cubicBezTo>
                  <a:cubicBezTo>
                    <a:pt x="1137785" y="321745"/>
                    <a:pt x="1106147" y="403548"/>
                    <a:pt x="1054853" y="462877"/>
                  </a:cubicBezTo>
                  <a:cubicBezTo>
                    <a:pt x="1003560" y="403548"/>
                    <a:pt x="971921" y="321745"/>
                    <a:pt x="971921" y="231438"/>
                  </a:cubicBezTo>
                  <a:cubicBezTo>
                    <a:pt x="971921" y="141132"/>
                    <a:pt x="1003560" y="59330"/>
                    <a:pt x="1054853" y="0"/>
                  </a:cubicBezTo>
                  <a:close/>
                </a:path>
              </a:pathLst>
            </a:custGeom>
            <a:solidFill>
              <a:srgbClr val="FE99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358180" y="2304409"/>
              <a:ext cx="947839" cy="947839"/>
            </a:xfrm>
            <a:prstGeom prst="ellipse">
              <a:avLst/>
            </a:prstGeom>
            <a:solidFill>
              <a:srgbClr val="683B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cs"/>
                </a:rPr>
                <a:t>5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Heavy" panose="020B0A00000000000000" pitchFamily="34" charset="-122"/>
                <a:ea typeface="思源黑体 CN Heavy" panose="020B0A00000000000000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99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99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99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6550" y="-125480"/>
            <a:ext cx="7306572" cy="6983480"/>
          </a:xfrm>
          <a:prstGeom prst="rect">
            <a:avLst/>
          </a:prstGeom>
        </p:spPr>
      </p:pic>
      <p:pic>
        <p:nvPicPr>
          <p:cNvPr id="15" name="图片 14" descr="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3815" y="5715"/>
            <a:ext cx="1809750" cy="1758950"/>
          </a:xfrm>
          <a:prstGeom prst="rect">
            <a:avLst/>
          </a:prstGeom>
        </p:spPr>
      </p:pic>
      <p:pic>
        <p:nvPicPr>
          <p:cNvPr id="16" name="图片 15" descr="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1" y="1569086"/>
            <a:ext cx="2399480" cy="2198588"/>
          </a:xfrm>
          <a:prstGeom prst="rect">
            <a:avLst/>
          </a:prstGeom>
        </p:spPr>
      </p:pic>
      <p:pic>
        <p:nvPicPr>
          <p:cNvPr id="17" name="图片 16" descr="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9851" y="0"/>
            <a:ext cx="2001520" cy="27578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8" t="2593"/>
          <a:stretch>
            <a:fillRect/>
          </a:stretch>
        </p:blipFill>
        <p:spPr>
          <a:xfrm>
            <a:off x="9199358" y="4453917"/>
            <a:ext cx="2712009" cy="240408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3" y="3141020"/>
            <a:ext cx="3259901" cy="3774129"/>
          </a:xfrm>
          <a:prstGeom prst="rect">
            <a:avLst/>
          </a:prstGeom>
        </p:spPr>
      </p:pic>
      <p:pic>
        <p:nvPicPr>
          <p:cNvPr id="11" name="图片 10" descr="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79470" y="2174565"/>
            <a:ext cx="7040880" cy="2393652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679038" y="2620981"/>
            <a:ext cx="6441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8000" b="0" i="0" u="none" strike="noStrike" kern="1200" cap="none" spc="600" normalizeH="0" baseline="0" noProof="0" dirty="0">
                <a:ln>
                  <a:noFill/>
                </a:ln>
                <a:gradFill>
                  <a:gsLst>
                    <a:gs pos="0">
                      <a:srgbClr val="1FCEF9"/>
                    </a:gs>
                    <a:gs pos="86000">
                      <a:srgbClr val="4B6CC0"/>
                    </a:gs>
                  </a:gsLst>
                  <a:lin ang="5400000" scaled="0"/>
                </a:gra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感谢观看</a:t>
            </a:r>
          </a:p>
        </p:txBody>
      </p:sp>
      <p:grpSp>
        <p:nvGrpSpPr>
          <p:cNvPr id="31" name="PA-组合 30"/>
          <p:cNvGrpSpPr/>
          <p:nvPr>
            <p:custDataLst>
              <p:tags r:id="rId1"/>
            </p:custDataLst>
          </p:nvPr>
        </p:nvGrpSpPr>
        <p:grpSpPr>
          <a:xfrm>
            <a:off x="4191909" y="4899372"/>
            <a:ext cx="4965965" cy="699509"/>
            <a:chOff x="4191909" y="4899372"/>
            <a:chExt cx="4965965" cy="699509"/>
          </a:xfrm>
        </p:grpSpPr>
        <p:sp>
          <p:nvSpPr>
            <p:cNvPr id="30" name="PA-矩形 29"/>
            <p:cNvSpPr/>
            <p:nvPr>
              <p:custDataLst>
                <p:tags r:id="rId2"/>
              </p:custDataLst>
            </p:nvPr>
          </p:nvSpPr>
          <p:spPr>
            <a:xfrm>
              <a:off x="4202261" y="4899372"/>
              <a:ext cx="4857494" cy="462333"/>
            </a:xfrm>
            <a:prstGeom prst="rect">
              <a:avLst/>
            </a:prstGeom>
            <a:noFill/>
            <a:ln w="28575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1" name="PA-文本框 20"/>
            <p:cNvSpPr txBox="1"/>
            <p:nvPr>
              <p:custDataLst>
                <p:tags r:id="rId3"/>
              </p:custDataLst>
            </p:nvPr>
          </p:nvSpPr>
          <p:spPr>
            <a:xfrm>
              <a:off x="4297511" y="4952550"/>
              <a:ext cx="2543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60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班主任：</a:t>
              </a:r>
              <a:r>
                <a:rPr kumimoji="1" lang="en-US" altLang="zh-CN" sz="1800" b="0" i="0" u="none" strike="noStrike" kern="1200" cap="none" spc="600" normalizeH="0" baseline="0" noProof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xiazaii</a:t>
              </a:r>
              <a:endParaRPr kumimoji="1" lang="zh-CN" altLang="en-US" sz="1800" b="0" i="0" u="none" strike="noStrike" kern="1200" cap="none" spc="6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</a:endParaRPr>
            </a:p>
          </p:txBody>
        </p:sp>
        <p:sp>
          <p:nvSpPr>
            <p:cNvPr id="26" name="PA-文本框 25"/>
            <p:cNvSpPr txBox="1"/>
            <p:nvPr>
              <p:custDataLst>
                <p:tags r:id="rId4"/>
              </p:custDataLst>
            </p:nvPr>
          </p:nvSpPr>
          <p:spPr>
            <a:xfrm>
              <a:off x="6611610" y="4949712"/>
              <a:ext cx="25433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kumimoji="1" sz="6000" spc="600">
                  <a:solidFill>
                    <a:prstClr val="black">
                      <a:lumMod val="65000"/>
                      <a:lumOff val="35000"/>
                    </a:prstClr>
                  </a:solidFill>
                  <a:latin typeface="华康POP2体W9(P)" panose="040B0900000000000000" pitchFamily="82" charset="-122"/>
                  <a:ea typeface="华康POP2体W9(P)" panose="040B0900000000000000" pitchFamily="82" charset="-122"/>
                  <a:cs typeface="字魂59号-创粗黑" panose="00000500000000000000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1800" b="0" i="0" u="none" strike="noStrike" kern="1200" cap="none" spc="6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华康POP2体W9(P)" panose="040B0900000000000000" pitchFamily="82" charset="-122"/>
                  <a:ea typeface="华康POP2体W9(P)" panose="040B0900000000000000" pitchFamily="82" charset="-122"/>
                </a:rPr>
                <a:t>班级：五三班</a:t>
              </a:r>
            </a:p>
          </p:txBody>
        </p:sp>
        <p:sp>
          <p:nvSpPr>
            <p:cNvPr id="28" name="PA-矩形 27"/>
            <p:cNvSpPr/>
            <p:nvPr>
              <p:custDataLst>
                <p:tags r:id="rId5"/>
              </p:custDataLst>
            </p:nvPr>
          </p:nvSpPr>
          <p:spPr>
            <a:xfrm>
              <a:off x="894583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PA-矩形 28"/>
            <p:cNvSpPr/>
            <p:nvPr>
              <p:custDataLst>
                <p:tags r:id="rId6"/>
              </p:custDataLst>
            </p:nvPr>
          </p:nvSpPr>
          <p:spPr>
            <a:xfrm>
              <a:off x="4191909" y="4899372"/>
              <a:ext cx="212035" cy="481382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00159" y="3195597"/>
            <a:ext cx="598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PA-图片 3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t="15920" r="29237" b="10846"/>
          <a:stretch>
            <a:fillRect/>
          </a:stretch>
        </p:blipFill>
        <p:spPr>
          <a:xfrm>
            <a:off x="7915700" y="1323833"/>
            <a:ext cx="2906973" cy="50223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85" y="1144414"/>
            <a:ext cx="5201795" cy="5201795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341931" y="2208705"/>
            <a:ext cx="4163901" cy="21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 冠状病毒是自然界广泛存在的一类病毒，因形态在电镜下观察类似王冠而得名。目前为止发现，冠状病毒仅感染脊柱动物，可引起人和动物呼吸道、消化道和神经系统疾病。</a:t>
            </a:r>
            <a:endParaRPr lang="zh-CN" altLang="zh-CN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7" name="PA-102215" descr="图片包含 室内, 电视, 桌子, 屏幕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3241" r="17663" b="14599"/>
          <a:stretch>
            <a:fillRect/>
          </a:stretch>
        </p:blipFill>
        <p:spPr>
          <a:xfrm>
            <a:off x="641445" y="1487605"/>
            <a:ext cx="5460543" cy="458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273419" y="2354513"/>
            <a:ext cx="4863153" cy="3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   除本次发现的新型冠状病毒（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WHO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已命名为“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2019-nCOV”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，即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2019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新型冠状病毒）外，已知感染人的还有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6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种。</a:t>
            </a:r>
            <a:endParaRPr lang="en-US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其中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4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种致病性较低，另外两种是我们熟知的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冠状病毒和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1*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.5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0.1*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3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0" y="0"/>
                                      <p:to x="110000" y="110000"/>
                                    </p:animScale>
                                    <p:animScale>
                                      <p:cBhvr>
                                        <p:cTn id="17" dur="2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10000" y="110000"/>
                                      <p:to x="90000" y="90000"/>
                                    </p:animScale>
                                    <p:animScale>
                                      <p:cBhvr>
                                        <p:cTn id="18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90000" y="9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3E95A1"/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什么是冠状病毒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7555"/>
          <a:stretch>
            <a:fillRect/>
          </a:stretch>
        </p:blipFill>
        <p:spPr>
          <a:xfrm>
            <a:off x="6519756" y="1303362"/>
            <a:ext cx="4675572" cy="5356746"/>
          </a:xfrm>
          <a:prstGeom prst="rect">
            <a:avLst/>
          </a:prstGeom>
        </p:spPr>
      </p:pic>
      <p:sp>
        <p:nvSpPr>
          <p:cNvPr id="5" name="对话气泡: 圆角矩形 4"/>
          <p:cNvSpPr/>
          <p:nvPr/>
        </p:nvSpPr>
        <p:spPr>
          <a:xfrm>
            <a:off x="1133293" y="1897039"/>
            <a:ext cx="4962707" cy="3411940"/>
          </a:xfrm>
          <a:prstGeom prst="wedgeRoundRectCallout">
            <a:avLst>
              <a:gd name="adj1" fmla="val 63869"/>
              <a:gd name="adj2" fmla="val -29678"/>
              <a:gd name="adj3" fmla="val 16667"/>
            </a:avLst>
          </a:prstGeom>
          <a:noFill/>
          <a:ln w="25400">
            <a:solidFill>
              <a:srgbClr val="3E95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11196" y="2064927"/>
            <a:ext cx="4406900" cy="307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但这次发现的新型冠状病毒与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冠病毒和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MERS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冠状病毒有很大不同。新型冠状病毒虽然是</a:t>
            </a:r>
            <a:r>
              <a:rPr lang="en-US" altLang="zh-CN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近亲，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但还未表现出</a:t>
            </a:r>
            <a:r>
              <a:rPr lang="en-US" altLang="zh-CN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SARS</a:t>
            </a:r>
            <a:r>
              <a:rPr lang="zh-CN" altLang="en-US" sz="2000" b="1" dirty="0">
                <a:solidFill>
                  <a:srgbClr val="C00000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那么可怕的特性，</a:t>
            </a:r>
            <a:r>
              <a:rPr lang="zh-CN" altLang="en-US" sz="20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因此，不必为此感到恐慌。</a:t>
            </a:r>
            <a:endParaRPr lang="zh-CN" altLang="zh-CN" sz="20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3944" y="370511"/>
            <a:ext cx="5985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1" lang="zh-CN" altLang="en-US" sz="28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感染患者的临床表现</a:t>
            </a:r>
          </a:p>
        </p:txBody>
      </p:sp>
      <p:grpSp>
        <p:nvGrpSpPr>
          <p:cNvPr id="10" name="PA-组合 9"/>
          <p:cNvGrpSpPr/>
          <p:nvPr>
            <p:custDataLst>
              <p:tags r:id="rId1"/>
            </p:custDataLst>
          </p:nvPr>
        </p:nvGrpSpPr>
        <p:grpSpPr>
          <a:xfrm>
            <a:off x="891918" y="1199046"/>
            <a:ext cx="10107002" cy="3798862"/>
            <a:chOff x="891918" y="1199046"/>
            <a:chExt cx="10107002" cy="3798862"/>
          </a:xfrm>
        </p:grpSpPr>
        <p:pic>
          <p:nvPicPr>
            <p:cNvPr id="4" name="PA-图片 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278" b="16816"/>
            <a:stretch>
              <a:fillRect/>
            </a:stretch>
          </p:blipFill>
          <p:spPr>
            <a:xfrm>
              <a:off x="891918" y="1660676"/>
              <a:ext cx="4276694" cy="3148555"/>
            </a:xfrm>
            <a:prstGeom prst="rect">
              <a:avLst/>
            </a:prstGeom>
          </p:spPr>
        </p:pic>
        <p:pic>
          <p:nvPicPr>
            <p:cNvPr id="6" name="PA-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4" t="4807" r="17654" b="5712"/>
            <a:stretch>
              <a:fillRect/>
            </a:stretch>
          </p:blipFill>
          <p:spPr>
            <a:xfrm>
              <a:off x="8200248" y="1199046"/>
              <a:ext cx="2798672" cy="3798862"/>
            </a:xfrm>
            <a:prstGeom prst="rect">
              <a:avLst/>
            </a:prstGeom>
          </p:spPr>
        </p:pic>
        <p:sp>
          <p:nvSpPr>
            <p:cNvPr id="7" name="PA-云形 6"/>
            <p:cNvSpPr/>
            <p:nvPr>
              <p:custDataLst>
                <p:tags r:id="rId5"/>
              </p:custDataLst>
            </p:nvPr>
          </p:nvSpPr>
          <p:spPr>
            <a:xfrm>
              <a:off x="4876426" y="2003245"/>
              <a:ext cx="3093711" cy="2492088"/>
            </a:xfrm>
            <a:prstGeom prst="cloud">
              <a:avLst/>
            </a:prstGeom>
            <a:solidFill>
              <a:schemeClr val="bg1"/>
            </a:solidFill>
            <a:ln w="25400">
              <a:solidFill>
                <a:srgbClr val="3E95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PA-矩形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109470" y="2128817"/>
              <a:ext cx="2627621" cy="221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发热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乏力</a:t>
              </a:r>
              <a:endParaRPr lang="en-US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3200" b="1" dirty="0">
                  <a:solidFill>
                    <a:srgbClr val="3E95A1"/>
                  </a:solidFill>
                  <a:latin typeface="华康少女" panose="040F0509000000000000" pitchFamily="81" charset="-122"/>
                  <a:ea typeface="华康少女" panose="040F0509000000000000" pitchFamily="81" charset="-122"/>
                  <a:cs typeface="华康少女" panose="040F0509000000000000" pitchFamily="81" charset="-122"/>
                </a:rPr>
                <a:t>干咳</a:t>
              </a:r>
              <a:endParaRPr lang="zh-CN" altLang="zh-CN" sz="32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endParaRPr>
            </a:p>
          </p:txBody>
        </p:sp>
      </p:grpSp>
      <p:sp>
        <p:nvSpPr>
          <p:cNvPr id="9" name="PA-矩形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91918" y="4997908"/>
            <a:ext cx="10408163" cy="115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3E95A1"/>
                </a:solidFill>
                <a:latin typeface="华康少女" panose="040F0509000000000000" pitchFamily="81" charset="-122"/>
                <a:ea typeface="华康少女" panose="040F0509000000000000" pitchFamily="81" charset="-122"/>
                <a:cs typeface="华康少女" panose="040F0509000000000000" pitchFamily="81" charset="-122"/>
              </a:rPr>
              <a:t>一般症状包括发热、乏力、干咳、逐渐出现呼吸困难等，部分患者起病症状轻微，可无发热。严重者可出现急性呼吸窘迫综合征、脓毒症休克、难以纠正的代谢性酸中毒、出凝血功能障碍等。多数患者症状为轻、中度，预后良好，少数患者病情危重，甚至死亡。</a:t>
            </a:r>
            <a:endParaRPr lang="zh-CN" altLang="zh-CN" sz="1600" b="1" dirty="0">
              <a:solidFill>
                <a:srgbClr val="3E95A1"/>
              </a:solidFill>
              <a:latin typeface="华康少女" panose="040F0509000000000000" pitchFamily="81" charset="-122"/>
              <a:ea typeface="华康少女" panose="040F0509000000000000" pitchFamily="81" charset="-122"/>
              <a:cs typeface="华康少女" panose="040F0509000000000000" pitchFamily="8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#ppt_h/6*sin(2*pi*$)*(1-$)*8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/4*sin(2*pi*$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831" y="432700"/>
            <a:ext cx="1352512" cy="2029417"/>
          </a:xfrm>
          <a:prstGeom prst="rect">
            <a:avLst/>
          </a:prstGeom>
        </p:spPr>
      </p:pic>
      <p:pic>
        <p:nvPicPr>
          <p:cNvPr id="3" name="图片 2" descr="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25" y="1797050"/>
            <a:ext cx="12225655" cy="34175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59581" y="1796678"/>
            <a:ext cx="2504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PART</a:t>
            </a:r>
            <a:r>
              <a:rPr kumimoji="1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 </a:t>
            </a:r>
            <a:r>
              <a:rPr kumimoji="1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华康POP2体W9(P)" panose="040B0900000000000000" pitchFamily="82" charset="-122"/>
                <a:ea typeface="华康POP2体W9(P)" panose="040B0900000000000000" pitchFamily="82" charset="-122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530682" y="3160367"/>
            <a:ext cx="69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1" lang="zh-CN" altLang="en-US" sz="5400" b="1" spc="300" dirty="0">
                <a:solidFill>
                  <a:srgbClr val="3E95A1"/>
                </a:solidFill>
                <a:latin typeface="华康POP2体W9(P)" panose="040B0900000000000000" pitchFamily="82" charset="-122"/>
                <a:ea typeface="华康POP2体W9(P)" panose="040B0900000000000000" pitchFamily="82" charset="-122"/>
                <a:cs typeface="字魂59号-创粗黑" panose="00000500000000000000" charset="-122"/>
              </a:rPr>
              <a:t>此次疫情的病例特点</a:t>
            </a:r>
          </a:p>
        </p:txBody>
      </p:sp>
      <p:pic>
        <p:nvPicPr>
          <p:cNvPr id="8" name="图片 7" descr="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440" y="4519609"/>
            <a:ext cx="2356485" cy="2179238"/>
          </a:xfrm>
          <a:prstGeom prst="rect">
            <a:avLst/>
          </a:prstGeom>
        </p:spPr>
      </p:pic>
      <p:pic>
        <p:nvPicPr>
          <p:cNvPr id="9" name="PA-10227" descr="图片包含 游戏机, 衬衫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544"/>
            <a:ext cx="3769561" cy="53321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A-10226" descr="图片包含 游戏机, 标志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6" b="22546"/>
          <a:stretch>
            <a:fillRect/>
          </a:stretch>
        </p:blipFill>
        <p:spPr>
          <a:xfrm>
            <a:off x="8422441" y="4502183"/>
            <a:ext cx="3354664" cy="2245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4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5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7"/>
  <p:tag name="RESOURCELIBID_ANIM" val="46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1357</Words>
  <Application>Microsoft Office PowerPoint</Application>
  <PresentationFormat>宽屏</PresentationFormat>
  <Paragraphs>109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等线 Light</vt:lpstr>
      <vt:lpstr>华康POP2体W9(P)</vt:lpstr>
      <vt:lpstr>华康少女</vt:lpstr>
      <vt:lpstr>思源黑体 CN Heavy</vt:lpstr>
      <vt:lpstr>字魂59号-创粗黑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dc:description>http://www.ypppt.com/</dc:description>
  <cp:lastModifiedBy>天 下</cp:lastModifiedBy>
  <cp:revision>51</cp:revision>
  <dcterms:created xsi:type="dcterms:W3CDTF">2020-01-27T15:25:00Z</dcterms:created>
  <dcterms:modified xsi:type="dcterms:W3CDTF">2021-01-05T06:26:56Z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