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3" r:id="rId2"/>
    <p:sldId id="286" r:id="rId3"/>
    <p:sldId id="266" r:id="rId4"/>
    <p:sldId id="268" r:id="rId5"/>
    <p:sldId id="269" r:id="rId6"/>
    <p:sldId id="270" r:id="rId7"/>
    <p:sldId id="271" r:id="rId8"/>
    <p:sldId id="272" r:id="rId9"/>
    <p:sldId id="273" r:id="rId10"/>
    <p:sldId id="267" r:id="rId11"/>
    <p:sldId id="292" r:id="rId12"/>
    <p:sldId id="290" r:id="rId13"/>
    <p:sldId id="289" r:id="rId14"/>
    <p:sldId id="291" r:id="rId15"/>
    <p:sldId id="274" r:id="rId16"/>
    <p:sldId id="275" r:id="rId17"/>
    <p:sldId id="276" r:id="rId18"/>
    <p:sldId id="277" r:id="rId19"/>
    <p:sldId id="278" r:id="rId20"/>
    <p:sldId id="285"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4752"/>
    <a:srgbClr val="29ABE2"/>
    <a:srgbClr val="D14747"/>
    <a:srgbClr val="966E7E"/>
    <a:srgbClr val="F12727"/>
    <a:srgbClr val="14B4F7"/>
    <a:srgbClr val="6B74E6"/>
    <a:srgbClr val="CED8ED"/>
    <a:srgbClr val="29ACE3"/>
    <a:srgbClr val="29A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8" autoAdjust="0"/>
    <p:restoredTop sz="93980" autoAdjust="0"/>
  </p:normalViewPr>
  <p:slideViewPr>
    <p:cSldViewPr snapToGrid="0">
      <p:cViewPr varScale="1">
        <p:scale>
          <a:sx n="104" d="100"/>
          <a:sy n="104" d="100"/>
        </p:scale>
        <p:origin x="7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07963-4D3A-4A05-8D79-A1337C69013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D1AE5-B1C7-438F-8EC1-21BD1520065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BD1AE5-B1C7-438F-8EC1-21BD1520065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srcRect/>
          <a:stretch>
            <a:fillRect/>
          </a:stretch>
        </p:blipFill>
        <p:spPr bwMode="auto">
          <a:xfrm>
            <a:off x="-26401" y="0"/>
            <a:ext cx="12240873" cy="6876470"/>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B2EC84-C417-45E6-8A37-A2392B11AE05}" type="slidenum">
              <a:rPr lang="zh-CN" altLang="en-US" smtClean="0"/>
              <a:t>‹#›</a:t>
            </a:fld>
            <a:endParaRPr lang="zh-CN" altLang="en-US"/>
          </a:p>
        </p:txBody>
      </p:sp>
      <p:sp>
        <p:nvSpPr>
          <p:cNvPr id="7" name="文本框 6"/>
          <p:cNvSpPr txBox="1"/>
          <p:nvPr userDrawn="1"/>
        </p:nvSpPr>
        <p:spPr>
          <a:xfrm>
            <a:off x="1652955" y="1169378"/>
            <a:ext cx="9024281" cy="2953385"/>
          </a:xfrm>
          <a:prstGeom prst="rect">
            <a:avLst/>
          </a:prstGeom>
          <a:noFill/>
        </p:spPr>
        <p:txBody>
          <a:bodyPr wrap="square" rtlCol="0">
            <a:spAutoFit/>
          </a:bodyPr>
          <a:lstStyle/>
          <a:p>
            <a:pPr algn="ct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感谢您下载觅知网平台上提供的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在觅知网出售的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模板是免版税类（</a:t>
            </a:r>
            <a:r>
              <a:rPr lang="en-US" altLang="zh-CN" sz="1200" dirty="0">
                <a:solidFill>
                  <a:schemeClr val="bg1"/>
                </a:solidFill>
                <a:latin typeface="微软雅黑" panose="020B0503020204020204" pitchFamily="34" charset="-122"/>
                <a:ea typeface="微软雅黑" panose="020B0503020204020204" pitchFamily="34" charset="-122"/>
              </a:rPr>
              <a:t>RF</a:t>
            </a:r>
            <a:r>
              <a:rPr lang="zh-CN" altLang="en-US" sz="1200" dirty="0">
                <a:solidFill>
                  <a:schemeClr val="bg1"/>
                </a:solidFill>
                <a:latin typeface="微软雅黑" panose="020B0503020204020204" pitchFamily="34" charset="-122"/>
                <a:ea typeface="微软雅黑" panose="020B0503020204020204" pitchFamily="34" charset="-122"/>
              </a:rPr>
              <a:t>：</a:t>
            </a:r>
            <a:r>
              <a:rPr lang="en-US" altLang="zh-CN" sz="1200" dirty="0">
                <a:solidFill>
                  <a:schemeClr val="bg1"/>
                </a:solidFill>
                <a:latin typeface="微软雅黑" panose="020B0503020204020204" pitchFamily="34" charset="-122"/>
                <a:ea typeface="微软雅黑" panose="020B0503020204020204" pitchFamily="34" charset="-122"/>
              </a:rPr>
              <a:t>Royalty-Free</a:t>
            </a:r>
            <a:r>
              <a:rPr lang="zh-CN" altLang="en-US" sz="1200" dirty="0">
                <a:solidFill>
                  <a:schemeClr val="bg1"/>
                </a:solidFill>
                <a:latin typeface="微软雅黑" panose="020B0503020204020204" pitchFamily="34" charset="-122"/>
                <a:ea typeface="微软雅黑" panose="020B0503020204020204" pitchFamily="34" charset="-122"/>
              </a:rPr>
              <a:t>）正版受</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和</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世界版权公约</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2.</a:t>
            </a:r>
            <a:r>
              <a:rPr lang="zh-CN" altLang="en-US" sz="1200" dirty="0">
                <a:solidFill>
                  <a:schemeClr val="bg1"/>
                </a:solidFill>
                <a:latin typeface="微软雅黑" panose="020B0503020204020204" pitchFamily="34" charset="-122"/>
                <a:ea typeface="微软雅黑" panose="020B0503020204020204" pitchFamily="34" charset="-122"/>
              </a:rPr>
              <a:t>不得将觅知网的</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8" name="文本框 7"/>
          <p:cNvSpPr txBox="1"/>
          <p:nvPr userDrawn="1"/>
        </p:nvSpPr>
        <p:spPr>
          <a:xfrm>
            <a:off x="1652955" y="4984409"/>
            <a:ext cx="7297081" cy="368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chemeClr val="bg1"/>
                </a:solidFill>
              </a:rPr>
              <a:t>更多精品</a:t>
            </a:r>
            <a:r>
              <a:rPr lang="en-US" altLang="zh-CN" b="1" dirty="0">
                <a:solidFill>
                  <a:schemeClr val="bg1"/>
                </a:solidFill>
              </a:rPr>
              <a:t>PPT</a:t>
            </a:r>
            <a:r>
              <a:rPr lang="zh-CN" altLang="en-US" b="1" dirty="0">
                <a:solidFill>
                  <a:schemeClr val="bg1"/>
                </a:solidFill>
              </a:rPr>
              <a:t>模板：</a:t>
            </a:r>
            <a:r>
              <a:rPr lang="en-US" altLang="zh-CN" b="1" dirty="0">
                <a:solidFill>
                  <a:schemeClr val="bg1"/>
                </a:solidFill>
              </a:rPr>
              <a:t>http://www.51miz.com/ppt/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4C8B37-2238-406C-B222-1976B93AE5E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B2EC84-C417-45E6-8A37-A2392B11AE0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7000">
              <a:srgbClr val="F9F8FA"/>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email"/>
          <a:srcRect/>
          <a:stretch>
            <a:fillRect/>
          </a:stretch>
        </p:blipFill>
        <p:spPr bwMode="auto">
          <a:xfrm>
            <a:off x="-26401" y="0"/>
            <a:ext cx="12240873" cy="6876470"/>
          </a:xfrm>
          <a:prstGeom prst="rect">
            <a:avLst/>
          </a:prstGeom>
          <a:noFill/>
          <a:ln w="9525">
            <a:noFill/>
            <a:miter lim="800000"/>
            <a:headEnd/>
            <a:tailEnd/>
          </a:ln>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C8B37-2238-406C-B222-1976B93AE5EF}"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2EC84-C417-45E6-8A37-A2392B11AE0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cstate="email">
            <a:grayscl/>
          </a:blip>
          <a:stretch>
            <a:fillRect/>
          </a:stretch>
        </p:blipFill>
        <p:spPr>
          <a:xfrm>
            <a:off x="8741582" y="815831"/>
            <a:ext cx="2824008" cy="5442654"/>
          </a:xfrm>
          <a:prstGeom prst="rect">
            <a:avLst/>
          </a:prstGeom>
        </p:spPr>
      </p:pic>
      <p:pic>
        <p:nvPicPr>
          <p:cNvPr id="39" name="图片 38"/>
          <p:cNvPicPr>
            <a:picLocks noChangeAspect="1"/>
          </p:cNvPicPr>
          <p:nvPr/>
        </p:nvPicPr>
        <p:blipFill>
          <a:blip r:embed="rId4" cstate="email"/>
          <a:stretch>
            <a:fillRect/>
          </a:stretch>
        </p:blipFill>
        <p:spPr>
          <a:xfrm>
            <a:off x="802065" y="815831"/>
            <a:ext cx="2824008" cy="5442654"/>
          </a:xfrm>
          <a:prstGeom prst="rect">
            <a:avLst/>
          </a:prstGeom>
        </p:spPr>
      </p:pic>
      <p:pic>
        <p:nvPicPr>
          <p:cNvPr id="56" name="图片 55"/>
          <p:cNvPicPr>
            <a:picLocks noChangeAspect="1"/>
          </p:cNvPicPr>
          <p:nvPr/>
        </p:nvPicPr>
        <p:blipFill>
          <a:blip r:embed="rId5" cstate="email"/>
          <a:stretch>
            <a:fillRect/>
          </a:stretch>
        </p:blipFill>
        <p:spPr>
          <a:xfrm flipH="1">
            <a:off x="0" y="2170889"/>
            <a:ext cx="3983970" cy="3887228"/>
          </a:xfrm>
          <a:prstGeom prst="rect">
            <a:avLst/>
          </a:prstGeom>
        </p:spPr>
      </p:pic>
      <p:sp>
        <p:nvSpPr>
          <p:cNvPr id="2" name="矩形 1"/>
          <p:cNvSpPr/>
          <p:nvPr/>
        </p:nvSpPr>
        <p:spPr>
          <a:xfrm>
            <a:off x="3994684" y="4126564"/>
            <a:ext cx="4530263" cy="461665"/>
          </a:xfrm>
          <a:prstGeom prst="rect">
            <a:avLst/>
          </a:prstGeom>
        </p:spPr>
        <p:txBody>
          <a:bodyPr wrap="square">
            <a:spAutoFit/>
          </a:bodyPr>
          <a:lstStyle/>
          <a:p>
            <a:r>
              <a:rPr lang="zh-CN" altLang="en-US" sz="2400" b="1" dirty="0">
                <a:solidFill>
                  <a:srgbClr val="624752"/>
                </a:solidFill>
              </a:rPr>
              <a:t>首都医科大学附属北京</a:t>
            </a:r>
            <a:r>
              <a:rPr lang="en-US" altLang="zh-CN" sz="2400" b="1" dirty="0">
                <a:solidFill>
                  <a:srgbClr val="624752"/>
                </a:solidFill>
              </a:rPr>
              <a:t>X</a:t>
            </a:r>
            <a:r>
              <a:rPr lang="zh-CN" altLang="en-US" sz="2400" b="1" dirty="0">
                <a:solidFill>
                  <a:srgbClr val="624752"/>
                </a:solidFill>
              </a:rPr>
              <a:t>阳医院</a:t>
            </a:r>
          </a:p>
        </p:txBody>
      </p:sp>
      <p:sp>
        <p:nvSpPr>
          <p:cNvPr id="4" name="文本框 3"/>
          <p:cNvSpPr txBox="1"/>
          <p:nvPr/>
        </p:nvSpPr>
        <p:spPr>
          <a:xfrm>
            <a:off x="9865485" y="2040401"/>
            <a:ext cx="615553" cy="1169551"/>
          </a:xfrm>
          <a:prstGeom prst="rect">
            <a:avLst/>
          </a:prstGeom>
          <a:noFill/>
        </p:spPr>
        <p:txBody>
          <a:bodyPr vert="eaVert" wrap="none" rtlCol="0">
            <a:spAutoFit/>
          </a:bodyPr>
          <a:lstStyle/>
          <a:p>
            <a:r>
              <a:rPr lang="zh-CN" altLang="en-US" sz="2800" dirty="0">
                <a:solidFill>
                  <a:srgbClr val="29ACE3"/>
                </a:solidFill>
                <a:latin typeface="汉仪超粗宋繁" panose="02010600000101010101" pitchFamily="2" charset="-122"/>
                <a:ea typeface="汉仪超粗宋繁" panose="02010600000101010101" pitchFamily="2" charset="-122"/>
              </a:rPr>
              <a:t>胸</a:t>
            </a:r>
            <a:r>
              <a:rPr lang="zh-CN" altLang="en-US" sz="2800" dirty="0">
                <a:solidFill>
                  <a:srgbClr val="D14747"/>
                </a:solidFill>
                <a:latin typeface="汉仪超粗宋繁" panose="02010600000101010101" pitchFamily="2" charset="-122"/>
                <a:ea typeface="汉仪超粗宋繁" panose="02010600000101010101" pitchFamily="2" charset="-122"/>
              </a:rPr>
              <a:t>外</a:t>
            </a:r>
            <a:r>
              <a:rPr lang="zh-CN" altLang="en-US" sz="2800" dirty="0">
                <a:solidFill>
                  <a:srgbClr val="29ACE3"/>
                </a:solidFill>
                <a:latin typeface="汉仪超粗宋繁" panose="02010600000101010101" pitchFamily="2" charset="-122"/>
                <a:ea typeface="汉仪超粗宋繁" panose="02010600000101010101" pitchFamily="2" charset="-122"/>
              </a:rPr>
              <a:t>科</a:t>
            </a:r>
          </a:p>
        </p:txBody>
      </p:sp>
      <p:pic>
        <p:nvPicPr>
          <p:cNvPr id="52" name="图片 51"/>
          <p:cNvPicPr>
            <a:picLocks noChangeAspect="1"/>
          </p:cNvPicPr>
          <p:nvPr/>
        </p:nvPicPr>
        <p:blipFill>
          <a:blip r:embed="rId5" cstate="email"/>
          <a:stretch>
            <a:fillRect/>
          </a:stretch>
        </p:blipFill>
        <p:spPr>
          <a:xfrm>
            <a:off x="8566302" y="-525109"/>
            <a:ext cx="3983970" cy="3887228"/>
          </a:xfrm>
          <a:prstGeom prst="rect">
            <a:avLst/>
          </a:prstGeom>
        </p:spPr>
      </p:pic>
      <p:sp>
        <p:nvSpPr>
          <p:cNvPr id="41" name="TextBox 19"/>
          <p:cNvSpPr txBox="1"/>
          <p:nvPr/>
        </p:nvSpPr>
        <p:spPr>
          <a:xfrm>
            <a:off x="4381991" y="1255887"/>
            <a:ext cx="4370305" cy="1862048"/>
          </a:xfrm>
          <a:prstGeom prst="rect">
            <a:avLst/>
          </a:prstGeom>
          <a:noFill/>
        </p:spPr>
        <p:txBody>
          <a:bodyPr wrap="square" rtlCol="0">
            <a:spAutoFit/>
          </a:bodyPr>
          <a:lstStyle/>
          <a:p>
            <a:r>
              <a:rPr lang="en-US" altLang="zh-CN" sz="11500" b="1" dirty="0">
                <a:solidFill>
                  <a:srgbClr val="29ABE2"/>
                </a:solidFill>
                <a:latin typeface="Bebas" pitchFamily="2" charset="0"/>
                <a:ea typeface="微软雅黑" panose="020B0503020204020204" pitchFamily="34" charset="-122"/>
                <a:sym typeface="Bebas" pitchFamily="2" charset="0"/>
              </a:rPr>
              <a:t>2</a:t>
            </a:r>
            <a:r>
              <a:rPr lang="en-US" altLang="zh-CN" sz="11500" b="1" dirty="0">
                <a:solidFill>
                  <a:srgbClr val="D14747"/>
                </a:solidFill>
                <a:latin typeface="Bebas" pitchFamily="2" charset="0"/>
                <a:ea typeface="微软雅黑" panose="020B0503020204020204" pitchFamily="34" charset="-122"/>
                <a:sym typeface="Bebas" pitchFamily="2" charset="0"/>
              </a:rPr>
              <a:t>0XX</a:t>
            </a:r>
            <a:endParaRPr lang="zh-CN" altLang="en-US" sz="11500" b="1" dirty="0">
              <a:solidFill>
                <a:srgbClr val="D14747"/>
              </a:solidFill>
              <a:latin typeface="Bebas" pitchFamily="2" charset="0"/>
              <a:ea typeface="微软雅黑" panose="020B0503020204020204" pitchFamily="34" charset="-122"/>
              <a:sym typeface="Bebas" pitchFamily="2" charset="0"/>
            </a:endParaRPr>
          </a:p>
        </p:txBody>
      </p:sp>
      <p:sp>
        <p:nvSpPr>
          <p:cNvPr id="42" name="等腰三角形 41"/>
          <p:cNvSpPr/>
          <p:nvPr/>
        </p:nvSpPr>
        <p:spPr bwMode="auto">
          <a:xfrm rot="5400000">
            <a:off x="4383371" y="3705618"/>
            <a:ext cx="141424" cy="121916"/>
          </a:xfrm>
          <a:prstGeom prst="triangle">
            <a:avLst/>
          </a:prstGeom>
          <a:noFill/>
          <a:ln>
            <a:noFill/>
          </a:ln>
          <a:effectLst/>
        </p:spPr>
        <p:txBody>
          <a:bodyPr lIns="0" tIns="0" rIns="0" bIns="0" rtlCol="0" anchor="ctr"/>
          <a:lstStyle/>
          <a:p>
            <a:pPr algn="ctr"/>
            <a:endParaRPr lang="zh-CN" altLang="en-US" sz="2400">
              <a:solidFill>
                <a:srgbClr val="966E7E"/>
              </a:solidFill>
              <a:latin typeface="Bebas" pitchFamily="2" charset="0"/>
              <a:ea typeface="微软雅黑" panose="020B0503020204020204" pitchFamily="34" charset="-122"/>
              <a:sym typeface="Bebas" pitchFamily="2" charset="0"/>
            </a:endParaRPr>
          </a:p>
        </p:txBody>
      </p:sp>
      <p:sp>
        <p:nvSpPr>
          <p:cNvPr id="43" name="等腰三角形 42"/>
          <p:cNvSpPr/>
          <p:nvPr/>
        </p:nvSpPr>
        <p:spPr bwMode="auto">
          <a:xfrm rot="16200000">
            <a:off x="7572937" y="3710658"/>
            <a:ext cx="141424" cy="121916"/>
          </a:xfrm>
          <a:prstGeom prst="triangle">
            <a:avLst/>
          </a:prstGeom>
          <a:noFill/>
          <a:ln>
            <a:noFill/>
          </a:ln>
          <a:effectLst/>
        </p:spPr>
        <p:txBody>
          <a:bodyPr lIns="0" tIns="0" rIns="0" bIns="0" rtlCol="0" anchor="ctr"/>
          <a:lstStyle/>
          <a:p>
            <a:pPr algn="ctr"/>
            <a:endParaRPr lang="zh-CN" altLang="en-US" sz="2400">
              <a:solidFill>
                <a:srgbClr val="966E7E"/>
              </a:solidFill>
              <a:latin typeface="Bebas" pitchFamily="2" charset="0"/>
              <a:ea typeface="微软雅黑" panose="020B0503020204020204" pitchFamily="34" charset="-122"/>
              <a:sym typeface="Bebas" pitchFamily="2" charset="0"/>
            </a:endParaRPr>
          </a:p>
        </p:txBody>
      </p:sp>
      <p:sp>
        <p:nvSpPr>
          <p:cNvPr id="44" name="TextBox 30"/>
          <p:cNvSpPr txBox="1"/>
          <p:nvPr/>
        </p:nvSpPr>
        <p:spPr>
          <a:xfrm>
            <a:off x="4684030" y="3618155"/>
            <a:ext cx="3033208" cy="338554"/>
          </a:xfrm>
          <a:prstGeom prst="rect">
            <a:avLst/>
          </a:prstGeom>
          <a:noFill/>
        </p:spPr>
        <p:txBody>
          <a:bodyPr wrap="square" rtlCol="0">
            <a:spAutoFit/>
          </a:bodyPr>
          <a:lstStyle/>
          <a:p>
            <a:r>
              <a:rPr lang="en-US" altLang="zh-CN" sz="1600" dirty="0">
                <a:solidFill>
                  <a:srgbClr val="624752"/>
                </a:solidFill>
                <a:latin typeface="Bebas" pitchFamily="2" charset="0"/>
                <a:ea typeface="微软雅黑" panose="020B0503020204020204" pitchFamily="34" charset="-122"/>
                <a:sym typeface="Bebas" pitchFamily="2" charset="0"/>
              </a:rPr>
              <a:t>FOREIGN  STYLE  TEMPLATES</a:t>
            </a:r>
            <a:endParaRPr lang="zh-CN" altLang="en-US" sz="1600" dirty="0">
              <a:solidFill>
                <a:srgbClr val="624752"/>
              </a:solidFill>
              <a:latin typeface="Bebas" pitchFamily="2" charset="0"/>
              <a:ea typeface="微软雅黑" panose="020B0503020204020204" pitchFamily="34" charset="-122"/>
              <a:sym typeface="Bebas" pitchFamily="2" charset="0"/>
            </a:endParaRPr>
          </a:p>
        </p:txBody>
      </p:sp>
      <p:sp>
        <p:nvSpPr>
          <p:cNvPr id="47" name="TextBox 33"/>
          <p:cNvSpPr txBox="1"/>
          <p:nvPr/>
        </p:nvSpPr>
        <p:spPr>
          <a:xfrm>
            <a:off x="4599150" y="4976944"/>
            <a:ext cx="3195581" cy="267931"/>
          </a:xfrm>
          <a:prstGeom prst="rect">
            <a:avLst/>
          </a:prstGeom>
          <a:noFill/>
          <a:effectLst/>
        </p:spPr>
        <p:txBody>
          <a:bodyPr wrap="square" lIns="82461" tIns="41230" rIns="82461" bIns="41230" rtlCol="0">
            <a:spAutoFit/>
          </a:bodyPr>
          <a:lstStyle/>
          <a:p>
            <a:r>
              <a:rPr lang="zh-CN" altLang="en-US" sz="1200" dirty="0">
                <a:solidFill>
                  <a:srgbClr val="966E7E"/>
                </a:solidFill>
                <a:latin typeface="Bebas" pitchFamily="2" charset="0"/>
                <a:ea typeface="微软雅黑" panose="020B0503020204020204" pitchFamily="34" charset="-122"/>
                <a:sym typeface="Bebas" pitchFamily="2" charset="0"/>
              </a:rPr>
              <a:t>工作报告   年度总结    医疗专业   病例汇报  </a:t>
            </a:r>
            <a:endParaRPr lang="en-US" altLang="zh-CN" sz="1200" dirty="0">
              <a:solidFill>
                <a:srgbClr val="966E7E"/>
              </a:solidFill>
              <a:latin typeface="Bebas" pitchFamily="2" charset="0"/>
              <a:ea typeface="微软雅黑" panose="020B0503020204020204" pitchFamily="34" charset="-122"/>
              <a:sym typeface="Bebas" pitchFamily="2" charset="0"/>
            </a:endParaRPr>
          </a:p>
        </p:txBody>
      </p:sp>
      <p:cxnSp>
        <p:nvCxnSpPr>
          <p:cNvPr id="48" name="直接连接符 47"/>
          <p:cNvCxnSpPr/>
          <p:nvPr/>
        </p:nvCxnSpPr>
        <p:spPr>
          <a:xfrm>
            <a:off x="3871842" y="3524874"/>
            <a:ext cx="4650198" cy="0"/>
          </a:xfrm>
          <a:prstGeom prst="line">
            <a:avLst/>
          </a:prstGeom>
          <a:ln>
            <a:solidFill>
              <a:srgbClr val="624752">
                <a:alpha val="54000"/>
              </a:srgb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57" name="TextBox 26"/>
          <p:cNvSpPr txBox="1"/>
          <p:nvPr/>
        </p:nvSpPr>
        <p:spPr>
          <a:xfrm>
            <a:off x="3474871" y="2916452"/>
            <a:ext cx="5266711" cy="575708"/>
          </a:xfrm>
          <a:prstGeom prst="rect">
            <a:avLst/>
          </a:prstGeom>
          <a:noFill/>
          <a:effectLst/>
        </p:spPr>
        <p:txBody>
          <a:bodyPr wrap="square" lIns="82461" tIns="41230" rIns="82461" bIns="41230" rtlCol="0">
            <a:spAutoFit/>
          </a:bodyPr>
          <a:lstStyle/>
          <a:p>
            <a:pPr algn="ctr"/>
            <a:r>
              <a:rPr lang="zh-CN" altLang="en-US" sz="3200" b="1" dirty="0">
                <a:solidFill>
                  <a:srgbClr val="D14747"/>
                </a:solidFill>
                <a:latin typeface="Bebas" pitchFamily="2" charset="0"/>
                <a:ea typeface="微软雅黑" panose="020B0503020204020204" pitchFamily="34" charset="-122"/>
                <a:sym typeface="Bebas" pitchFamily="2" charset="0"/>
              </a:rPr>
              <a:t>简约时尚病例汇报模板</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1" fill="hold" nodeType="afterEffect">
                                  <p:stCondLst>
                                    <p:cond delay="0"/>
                                  </p:stCondLst>
                                  <p:iterate type="lt">
                                    <p:tmPct val="10000"/>
                                  </p:iterate>
                                  <p:childTnLst>
                                    <p:set>
                                      <p:cBhvr>
                                        <p:cTn id="12" dur="1" fill="hold">
                                          <p:stCondLst>
                                            <p:cond delay="0"/>
                                          </p:stCondLst>
                                        </p:cTn>
                                        <p:tgtEl>
                                          <p:spTgt spid="41">
                                            <p:txEl>
                                              <p:pRg st="0" end="0"/>
                                            </p:txEl>
                                          </p:spTgt>
                                        </p:tgtEl>
                                        <p:attrNameLst>
                                          <p:attrName>style.visibility</p:attrName>
                                        </p:attrNameLst>
                                      </p:cBhvr>
                                      <p:to>
                                        <p:strVal val="visible"/>
                                      </p:to>
                                    </p:set>
                                    <p:anim calcmode="lin" valueType="num">
                                      <p:cBhvr additive="base">
                                        <p:cTn id="13" dur="500"/>
                                        <p:tgtEl>
                                          <p:spTgt spid="41">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1">
                                            <p:txEl>
                                              <p:pRg st="0" end="0"/>
                                            </p:txEl>
                                          </p:spTgt>
                                        </p:tgtEl>
                                      </p:cBhvr>
                                    </p:animEffect>
                                  </p:childTnLst>
                                </p:cTn>
                              </p:par>
                            </p:childTnLst>
                          </p:cTn>
                        </p:par>
                        <p:par>
                          <p:cTn id="15" fill="hold">
                            <p:stCondLst>
                              <p:cond delay="1649"/>
                            </p:stCondLst>
                            <p:childTnLst>
                              <p:par>
                                <p:cTn id="16" presetID="42" presetClass="entr" presetSubtype="0" fill="hold" grpId="0" nodeType="afterEffect">
                                  <p:stCondLst>
                                    <p:cond delay="0"/>
                                  </p:stCondLst>
                                  <p:iterate type="lt">
                                    <p:tmPct val="10000"/>
                                  </p:iterate>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childTnLst>
                          </p:cTn>
                        </p:par>
                        <p:par>
                          <p:cTn id="21" fill="hold">
                            <p:stCondLst>
                              <p:cond delay="2599"/>
                            </p:stCondLst>
                            <p:childTnLst>
                              <p:par>
                                <p:cTn id="22" presetID="16" presetClass="entr" presetSubtype="37"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outVertical)">
                                      <p:cBhvr>
                                        <p:cTn id="24" dur="500"/>
                                        <p:tgtEl>
                                          <p:spTgt spid="48"/>
                                        </p:tgtEl>
                                      </p:cBhvr>
                                    </p:animEffect>
                                  </p:childTnLst>
                                </p:cTn>
                              </p:par>
                            </p:childTnLst>
                          </p:cTn>
                        </p:par>
                        <p:par>
                          <p:cTn id="25" fill="hold">
                            <p:stCondLst>
                              <p:cond delay="3099"/>
                            </p:stCondLst>
                            <p:childTnLst>
                              <p:par>
                                <p:cTn id="26" presetID="2" presetClass="entr" presetSubtype="2" fill="hold" grpId="0" nodeType="afterEffect" nodePh="1">
                                  <p:stCondLst>
                                    <p:cond delay="0"/>
                                  </p:stCondLst>
                                  <p:endCondLst>
                                    <p:cond evt="begin" delay="0">
                                      <p:tn val="26"/>
                                    </p:cond>
                                  </p:end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nodePh="1">
                                  <p:stCondLst>
                                    <p:cond delay="0"/>
                                  </p:stCondLst>
                                  <p:endCondLst>
                                    <p:cond evt="begin" delay="0">
                                      <p:tn val="30"/>
                                    </p:cond>
                                  </p:end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0-#ppt_w/2"/>
                                          </p:val>
                                        </p:tav>
                                        <p:tav tm="100000">
                                          <p:val>
                                            <p:strVal val="#ppt_x"/>
                                          </p:val>
                                        </p:tav>
                                      </p:tavLst>
                                    </p:anim>
                                    <p:anim calcmode="lin" valueType="num">
                                      <p:cBhvr additive="base">
                                        <p:cTn id="33" dur="500" fill="hold"/>
                                        <p:tgtEl>
                                          <p:spTgt spid="43"/>
                                        </p:tgtEl>
                                        <p:attrNameLst>
                                          <p:attrName>ppt_y</p:attrName>
                                        </p:attrNameLst>
                                      </p:cBhvr>
                                      <p:tavLst>
                                        <p:tav tm="0">
                                          <p:val>
                                            <p:strVal val="#ppt_y"/>
                                          </p:val>
                                        </p:tav>
                                        <p:tav tm="100000">
                                          <p:val>
                                            <p:strVal val="#ppt_y"/>
                                          </p:val>
                                        </p:tav>
                                      </p:tavLst>
                                    </p:anim>
                                  </p:childTnLst>
                                </p:cTn>
                              </p:par>
                            </p:childTnLst>
                          </p:cTn>
                        </p:par>
                        <p:par>
                          <p:cTn id="34" fill="hold">
                            <p:stCondLst>
                              <p:cond delay="3599"/>
                            </p:stCondLst>
                            <p:childTnLst>
                              <p:par>
                                <p:cTn id="35" presetID="42"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par>
                          <p:cTn id="40" fill="hold">
                            <p:stCondLst>
                              <p:cond delay="4599"/>
                            </p:stCondLst>
                            <p:childTnLst>
                              <p:par>
                                <p:cTn id="41" presetID="52" presetClass="entr" presetSubtype="0" fill="hold" grpId="0" nodeType="afterEffect">
                                  <p:stCondLst>
                                    <p:cond delay="0"/>
                                  </p:stCondLst>
                                  <p:iterate type="lt">
                                    <p:tmPct val="10000"/>
                                  </p:iterate>
                                  <p:childTnLst>
                                    <p:set>
                                      <p:cBhvr>
                                        <p:cTn id="42" dur="1" fill="hold">
                                          <p:stCondLst>
                                            <p:cond delay="0"/>
                                          </p:stCondLst>
                                        </p:cTn>
                                        <p:tgtEl>
                                          <p:spTgt spid="47"/>
                                        </p:tgtEl>
                                        <p:attrNameLst>
                                          <p:attrName>style.visibility</p:attrName>
                                        </p:attrNameLst>
                                      </p:cBhvr>
                                      <p:to>
                                        <p:strVal val="visible"/>
                                      </p:to>
                                    </p:set>
                                    <p:animScale>
                                      <p:cBhvr>
                                        <p:cTn id="43"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7"/>
                                        </p:tgtEl>
                                        <p:attrNameLst>
                                          <p:attrName>ppt_x</p:attrName>
                                          <p:attrName>ppt_y</p:attrName>
                                        </p:attrNameLst>
                                      </p:cBhvr>
                                    </p:animMotion>
                                    <p:animEffect transition="in" filter="fade">
                                      <p:cBhvr>
                                        <p:cTn id="4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43" grpId="0"/>
      <p:bldP spid="44" grpId="0"/>
      <p:bldP spid="47" grpId="0"/>
      <p:bldP spid="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17929" y="6210653"/>
            <a:ext cx="1534394" cy="338554"/>
          </a:xfrm>
          <a:prstGeom prst="rect">
            <a:avLst/>
          </a:prstGeom>
          <a:noFill/>
        </p:spPr>
        <p:txBody>
          <a:bodyPr wrap="none" rtlCol="0">
            <a:spAutoFit/>
          </a:bodyPr>
          <a:lstStyle/>
          <a:p>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光检查</a:t>
            </a:r>
            <a:r>
              <a:rPr lang="en-US" altLang="zh-CN" sz="1600" b="1" dirty="0">
                <a:solidFill>
                  <a:srgbClr val="624752"/>
                </a:solidFill>
                <a:latin typeface="微软雅黑" panose="020B0503020204020204" pitchFamily="34" charset="-122"/>
                <a:ea typeface="微软雅黑" panose="020B0503020204020204" pitchFamily="34" charset="-122"/>
              </a:rPr>
              <a:t>-</a:t>
            </a:r>
            <a:r>
              <a:rPr lang="zh-CN" altLang="en-US" sz="1600" b="1" dirty="0">
                <a:solidFill>
                  <a:srgbClr val="624752"/>
                </a:solidFill>
                <a:latin typeface="微软雅黑" panose="020B0503020204020204" pitchFamily="34" charset="-122"/>
                <a:ea typeface="微软雅黑" panose="020B0503020204020204" pitchFamily="34" charset="-122"/>
              </a:rPr>
              <a:t>胸片</a:t>
            </a:r>
          </a:p>
        </p:txBody>
      </p:sp>
      <p:sp>
        <p:nvSpPr>
          <p:cNvPr id="20" name="文本框 19"/>
          <p:cNvSpPr txBox="1"/>
          <p:nvPr/>
        </p:nvSpPr>
        <p:spPr>
          <a:xfrm>
            <a:off x="-17929" y="6415089"/>
            <a:ext cx="4947188"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Her endless patience made her the best nurse in the hospital.</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pic>
        <p:nvPicPr>
          <p:cNvPr id="10" name="Picture 2" descr="1"/>
          <p:cNvPicPr>
            <a:picLocks noChangeAspect="1" noChangeArrowheads="1"/>
          </p:cNvPicPr>
          <p:nvPr/>
        </p:nvPicPr>
        <p:blipFill>
          <a:blip r:embed="rId3" cstate="email"/>
          <a:srcRect/>
          <a:stretch>
            <a:fillRect/>
          </a:stretch>
        </p:blipFill>
        <p:spPr>
          <a:xfrm>
            <a:off x="1085722" y="582480"/>
            <a:ext cx="3099987" cy="2324990"/>
          </a:xfrm>
          <a:prstGeom prst="roundRect">
            <a:avLst>
              <a:gd name="adj" fmla="val 3107"/>
            </a:avLst>
          </a:prstGeom>
          <a:solidFill>
            <a:srgbClr val="FFFFFF">
              <a:shade val="85000"/>
            </a:srgbClr>
          </a:solidFill>
          <a:ln>
            <a:noFill/>
          </a:ln>
          <a:effectLst>
            <a:reflection blurRad="12700" stA="38000" endPos="28000" dist="5000" dir="5400000" sy="-100000" algn="bl" rotWithShape="0"/>
          </a:effectLst>
        </p:spPr>
      </p:pic>
      <p:pic>
        <p:nvPicPr>
          <p:cNvPr id="9" name="Picture 3" descr="2"/>
          <p:cNvPicPr>
            <a:picLocks noChangeAspect="1" noChangeArrowheads="1"/>
          </p:cNvPicPr>
          <p:nvPr/>
        </p:nvPicPr>
        <p:blipFill>
          <a:blip r:embed="rId4" cstate="email"/>
          <a:srcRect/>
          <a:stretch>
            <a:fillRect/>
          </a:stretch>
        </p:blipFill>
        <p:spPr>
          <a:xfrm>
            <a:off x="4534686" y="582480"/>
            <a:ext cx="3053335" cy="2290001"/>
          </a:xfrm>
          <a:prstGeom prst="roundRect">
            <a:avLst>
              <a:gd name="adj" fmla="val 1863"/>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descr="3"/>
          <p:cNvPicPr>
            <a:picLocks noChangeAspect="1" noChangeArrowheads="1"/>
          </p:cNvPicPr>
          <p:nvPr/>
        </p:nvPicPr>
        <p:blipFill>
          <a:blip r:embed="rId5" cstate="email"/>
          <a:srcRect/>
          <a:stretch>
            <a:fillRect/>
          </a:stretch>
        </p:blipFill>
        <p:spPr>
          <a:xfrm>
            <a:off x="7936999" y="582480"/>
            <a:ext cx="3106710" cy="2338688"/>
          </a:xfrm>
          <a:prstGeom prst="roundRect">
            <a:avLst>
              <a:gd name="adj" fmla="val 2740"/>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图片 10"/>
          <p:cNvPicPr>
            <a:picLocks noChangeAspect="1"/>
          </p:cNvPicPr>
          <p:nvPr/>
        </p:nvPicPr>
        <p:blipFill>
          <a:blip r:embed="rId6" cstate="email"/>
          <a:stretch>
            <a:fillRect/>
          </a:stretch>
        </p:blipFill>
        <p:spPr>
          <a:xfrm>
            <a:off x="1085722" y="3276985"/>
            <a:ext cx="3099987" cy="4593775"/>
          </a:xfrm>
          <a:prstGeom prst="rect">
            <a:avLst/>
          </a:prstGeom>
        </p:spPr>
      </p:pic>
      <p:pic>
        <p:nvPicPr>
          <p:cNvPr id="12" name="Picture 3" descr="5"/>
          <p:cNvPicPr>
            <a:picLocks noChangeAspect="1" noChangeArrowheads="1"/>
          </p:cNvPicPr>
          <p:nvPr/>
        </p:nvPicPr>
        <p:blipFill>
          <a:blip r:embed="rId7" cstate="email"/>
          <a:srcRect/>
          <a:stretch>
            <a:fillRect/>
          </a:stretch>
        </p:blipFill>
        <p:spPr>
          <a:xfrm>
            <a:off x="4534686" y="3276985"/>
            <a:ext cx="3053335" cy="2290001"/>
          </a:xfrm>
          <a:prstGeom prst="roundRect">
            <a:avLst>
              <a:gd name="adj" fmla="val 1026"/>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3" descr="5"/>
          <p:cNvPicPr>
            <a:picLocks noChangeAspect="1" noChangeArrowheads="1"/>
          </p:cNvPicPr>
          <p:nvPr/>
        </p:nvPicPr>
        <p:blipFill>
          <a:blip r:embed="rId8" cstate="email"/>
          <a:srcRect/>
          <a:stretch>
            <a:fillRect/>
          </a:stretch>
        </p:blipFill>
        <p:spPr>
          <a:xfrm>
            <a:off x="7936998" y="3272153"/>
            <a:ext cx="3106711" cy="2330034"/>
          </a:xfrm>
          <a:prstGeom prst="roundRect">
            <a:avLst>
              <a:gd name="adj" fmla="val 2163"/>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1685077"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X-ray examination;</a:t>
            </a: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6" name="Rectangle 3"/>
          <p:cNvSpPr>
            <a:spLocks noGrp="1" noChangeArrowheads="1"/>
          </p:cNvSpPr>
          <p:nvPr>
            <p:ph type="body" idx="1"/>
          </p:nvPr>
        </p:nvSpPr>
        <p:spPr>
          <a:xfrm>
            <a:off x="554665" y="1916852"/>
            <a:ext cx="4123762" cy="4463078"/>
          </a:xfrm>
        </p:spPr>
        <p:txBody>
          <a:bodyPr>
            <a:noAutofit/>
          </a:bodyPr>
          <a:lstStyle/>
          <a:p>
            <a:pPr>
              <a:lnSpc>
                <a:spcPct val="160000"/>
              </a:lnSpc>
            </a:pPr>
            <a:r>
              <a:rPr lang="zh-CN" altLang="en-US" sz="2000" b="1" dirty="0">
                <a:solidFill>
                  <a:srgbClr val="624752"/>
                </a:solidFill>
                <a:latin typeface="微软雅黑" panose="020B0503020204020204" pitchFamily="34" charset="-122"/>
                <a:ea typeface="微软雅黑" panose="020B0503020204020204" pitchFamily="34" charset="-122"/>
              </a:rPr>
              <a:t>正常</a:t>
            </a:r>
            <a:r>
              <a:rPr lang="zh-CN" altLang="zh-CN" sz="2000" b="1" dirty="0">
                <a:solidFill>
                  <a:srgbClr val="624752"/>
                </a:solidFill>
                <a:latin typeface="微软雅黑" panose="020B0503020204020204" pitchFamily="34" charset="-122"/>
                <a:ea typeface="微软雅黑" panose="020B0503020204020204" pitchFamily="34" charset="-122"/>
              </a:rPr>
              <a:t>分数：65%</a:t>
            </a:r>
          </a:p>
          <a:p>
            <a:pPr>
              <a:lnSpc>
                <a:spcPct val="160000"/>
              </a:lnSpc>
              <a:buFont typeface="Wingdings" panose="05000000000000000000" pitchFamily="2" charset="2"/>
              <a:buNone/>
            </a:pPr>
            <a:r>
              <a:rPr lang="zh-CN" altLang="zh-CN" sz="2000" b="1" dirty="0">
                <a:solidFill>
                  <a:srgbClr val="624752"/>
                </a:solidFill>
                <a:latin typeface="微软雅黑" panose="020B0503020204020204" pitchFamily="34" charset="-122"/>
                <a:ea typeface="微软雅黑" panose="020B0503020204020204" pitchFamily="34" charset="-122"/>
              </a:rPr>
              <a:t>结论：</a:t>
            </a:r>
            <a:r>
              <a:rPr lang="zh-CN" altLang="en-US" sz="2000" b="1" dirty="0">
                <a:solidFill>
                  <a:srgbClr val="624752"/>
                </a:solidFill>
                <a:latin typeface="微软雅黑" panose="020B0503020204020204" pitchFamily="34" charset="-122"/>
                <a:ea typeface="微软雅黑" panose="020B0503020204020204" pitchFamily="34" charset="-122"/>
              </a:rPr>
              <a:t>具体结论具体分析</a:t>
            </a:r>
            <a:endParaRPr lang="en-US" altLang="zh-CN" sz="2000" b="1" dirty="0">
              <a:solidFill>
                <a:srgbClr val="624752"/>
              </a:solidFill>
              <a:latin typeface="微软雅黑" panose="020B0503020204020204" pitchFamily="34" charset="-122"/>
              <a:ea typeface="微软雅黑" panose="020B0503020204020204" pitchFamily="34" charset="-122"/>
            </a:endParaRPr>
          </a:p>
          <a:p>
            <a:pPr>
              <a:lnSpc>
                <a:spcPct val="160000"/>
              </a:lnSpc>
            </a:pPr>
            <a:r>
              <a:rPr lang="zh-CN" altLang="en-US" sz="2000" dirty="0">
                <a:solidFill>
                  <a:srgbClr val="624752"/>
                </a:solidFill>
                <a:latin typeface="微软雅黑" panose="020B0503020204020204" pitchFamily="34" charset="-122"/>
                <a:ea typeface="微软雅黑" panose="020B0503020204020204" pitchFamily="34" charset="-122"/>
              </a:rPr>
              <a:t>注：胸部</a:t>
            </a:r>
            <a:r>
              <a:rPr lang="en-US" altLang="zh-CN" sz="2000" dirty="0">
                <a:solidFill>
                  <a:srgbClr val="624752"/>
                </a:solidFill>
                <a:latin typeface="微软雅黑" panose="020B0503020204020204" pitchFamily="34" charset="-122"/>
                <a:ea typeface="微软雅黑" panose="020B0503020204020204" pitchFamily="34" charset="-122"/>
              </a:rPr>
              <a:t>X</a:t>
            </a:r>
            <a:r>
              <a:rPr lang="zh-CN" altLang="en-US" sz="2000" dirty="0">
                <a:solidFill>
                  <a:srgbClr val="624752"/>
                </a:solidFill>
                <a:latin typeface="微软雅黑" panose="020B0503020204020204" pitchFamily="34" charset="-122"/>
                <a:ea typeface="微软雅黑" panose="020B0503020204020204" pitchFamily="34" charset="-122"/>
              </a:rPr>
              <a:t>线检查：主要用于肺炎行实变、纤维化、钙化、肿块、肺不张、肺间质病变、肺气肿、空洞、支气管炎症及扩张、胸腔积液、气胸、胸膜肥厚粘连、纵膈肿瘤、心脏、血管性态、乳房肿块诊断。</a:t>
            </a:r>
            <a:endParaRPr lang="zh-CN" altLang="zh-CN" sz="2000" dirty="0">
              <a:solidFill>
                <a:srgbClr val="624752"/>
              </a:solidFill>
              <a:latin typeface="微软雅黑" panose="020B0503020204020204" pitchFamily="34" charset="-122"/>
              <a:ea typeface="微软雅黑" panose="020B0503020204020204" pitchFamily="34" charset="-122"/>
            </a:endParaRPr>
          </a:p>
        </p:txBody>
      </p:sp>
      <p:sp>
        <p:nvSpPr>
          <p:cNvPr id="8" name="TextBox 10"/>
          <p:cNvSpPr txBox="1"/>
          <p:nvPr/>
        </p:nvSpPr>
        <p:spPr>
          <a:xfrm>
            <a:off x="535615" y="847198"/>
            <a:ext cx="3557384"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a:solidFill>
                  <a:srgbClr val="624752"/>
                </a:solidFill>
                <a:latin typeface="微软雅黑" panose="020B0503020204020204" pitchFamily="34" charset="-122"/>
                <a:ea typeface="微软雅黑" panose="020B0503020204020204" pitchFamily="34" charset="-122"/>
              </a:rPr>
              <a:t>X-</a:t>
            </a:r>
            <a:r>
              <a:rPr lang="zh-CN" altLang="en-US" sz="4000" b="1" dirty="0">
                <a:solidFill>
                  <a:srgbClr val="624752"/>
                </a:solidFill>
                <a:latin typeface="微软雅黑" panose="020B0503020204020204" pitchFamily="34" charset="-122"/>
                <a:ea typeface="微软雅黑" panose="020B0503020204020204" pitchFamily="34" charset="-122"/>
              </a:rPr>
              <a:t>光检查</a:t>
            </a:r>
            <a:r>
              <a:rPr lang="en-US" altLang="zh-CN" sz="4000" b="1" dirty="0">
                <a:solidFill>
                  <a:srgbClr val="624752"/>
                </a:solidFill>
                <a:latin typeface="微软雅黑" panose="020B0503020204020204" pitchFamily="34" charset="-122"/>
                <a:ea typeface="微软雅黑" panose="020B0503020204020204" pitchFamily="34" charset="-122"/>
              </a:rPr>
              <a:t>-</a:t>
            </a:r>
            <a:r>
              <a:rPr lang="zh-CN" altLang="en-US" sz="4000" b="1" dirty="0">
                <a:solidFill>
                  <a:srgbClr val="624752"/>
                </a:solidFill>
                <a:latin typeface="微软雅黑" panose="020B0503020204020204" pitchFamily="34" charset="-122"/>
                <a:ea typeface="微软雅黑" panose="020B0503020204020204" pitchFamily="34" charset="-122"/>
              </a:rPr>
              <a:t>胸片</a:t>
            </a:r>
          </a:p>
        </p:txBody>
      </p:sp>
      <p:sp>
        <p:nvSpPr>
          <p:cNvPr id="9"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10" name="TextBox 12"/>
          <p:cNvSpPr txBox="1"/>
          <p:nvPr/>
        </p:nvSpPr>
        <p:spPr>
          <a:xfrm>
            <a:off x="573715" y="1485103"/>
            <a:ext cx="194316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X-ray examination;</a:t>
            </a:r>
          </a:p>
        </p:txBody>
      </p:sp>
      <p:pic>
        <p:nvPicPr>
          <p:cNvPr id="12" name="Picture 3" descr="5"/>
          <p:cNvPicPr>
            <a:picLocks noChangeAspect="1" noChangeArrowheads="1"/>
          </p:cNvPicPr>
          <p:nvPr/>
        </p:nvPicPr>
        <p:blipFill>
          <a:blip r:embed="rId3" cstate="email"/>
          <a:srcRect/>
          <a:stretch>
            <a:fillRect/>
          </a:stretch>
        </p:blipFill>
        <p:spPr>
          <a:xfrm>
            <a:off x="6074986" y="1916852"/>
            <a:ext cx="5391150" cy="4043363"/>
          </a:xfrm>
          <a:prstGeom prst="roundRect">
            <a:avLst>
              <a:gd name="adj" fmla="val 2163"/>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1685077"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X-ray examination;</a:t>
            </a: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6" name="Rectangle 3"/>
          <p:cNvSpPr>
            <a:spLocks noGrp="1" noChangeArrowheads="1"/>
          </p:cNvSpPr>
          <p:nvPr>
            <p:ph type="body" idx="1"/>
          </p:nvPr>
        </p:nvSpPr>
        <p:spPr>
          <a:xfrm>
            <a:off x="6924117" y="1507183"/>
            <a:ext cx="4123762" cy="4499358"/>
          </a:xfrm>
        </p:spPr>
        <p:txBody>
          <a:bodyPr>
            <a:noAutofit/>
          </a:bodyPr>
          <a:lstStyle/>
          <a:p>
            <a:pPr>
              <a:lnSpc>
                <a:spcPct val="160000"/>
              </a:lnSpc>
            </a:pPr>
            <a:r>
              <a:rPr lang="zh-CN" altLang="en-US" sz="2000" b="1" dirty="0">
                <a:solidFill>
                  <a:srgbClr val="624752"/>
                </a:solidFill>
                <a:latin typeface="微软雅黑" panose="020B0503020204020204" pitchFamily="34" charset="-122"/>
                <a:ea typeface="微软雅黑" panose="020B0503020204020204" pitchFamily="34" charset="-122"/>
              </a:rPr>
              <a:t>正常</a:t>
            </a:r>
            <a:r>
              <a:rPr lang="zh-CN" altLang="zh-CN" sz="2000" b="1" dirty="0">
                <a:solidFill>
                  <a:srgbClr val="624752"/>
                </a:solidFill>
                <a:latin typeface="微软雅黑" panose="020B0503020204020204" pitchFamily="34" charset="-122"/>
                <a:ea typeface="微软雅黑" panose="020B0503020204020204" pitchFamily="34" charset="-122"/>
              </a:rPr>
              <a:t>分数：65%</a:t>
            </a:r>
          </a:p>
          <a:p>
            <a:pPr>
              <a:lnSpc>
                <a:spcPct val="160000"/>
              </a:lnSpc>
              <a:buFont typeface="Wingdings" panose="05000000000000000000" pitchFamily="2" charset="2"/>
              <a:buNone/>
            </a:pPr>
            <a:r>
              <a:rPr lang="zh-CN" altLang="zh-CN" sz="2000" b="1" dirty="0">
                <a:solidFill>
                  <a:srgbClr val="624752"/>
                </a:solidFill>
                <a:latin typeface="微软雅黑" panose="020B0503020204020204" pitchFamily="34" charset="-122"/>
                <a:ea typeface="微软雅黑" panose="020B0503020204020204" pitchFamily="34" charset="-122"/>
              </a:rPr>
              <a:t>结论：</a:t>
            </a:r>
            <a:r>
              <a:rPr lang="zh-CN" altLang="en-US" sz="2000" b="1" dirty="0">
                <a:solidFill>
                  <a:srgbClr val="624752"/>
                </a:solidFill>
                <a:latin typeface="微软雅黑" panose="020B0503020204020204" pitchFamily="34" charset="-122"/>
                <a:ea typeface="微软雅黑" panose="020B0503020204020204" pitchFamily="34" charset="-122"/>
              </a:rPr>
              <a:t>具体结论具体分析</a:t>
            </a:r>
            <a:endParaRPr lang="en-US" altLang="zh-CN" sz="2000" b="1" dirty="0">
              <a:solidFill>
                <a:srgbClr val="624752"/>
              </a:solidFill>
              <a:latin typeface="微软雅黑" panose="020B0503020204020204" pitchFamily="34" charset="-122"/>
              <a:ea typeface="微软雅黑" panose="020B0503020204020204" pitchFamily="34" charset="-122"/>
            </a:endParaRPr>
          </a:p>
          <a:p>
            <a:pPr>
              <a:lnSpc>
                <a:spcPct val="160000"/>
              </a:lnSpc>
            </a:pPr>
            <a:r>
              <a:rPr lang="zh-CN" altLang="en-US" sz="2000" dirty="0">
                <a:solidFill>
                  <a:srgbClr val="624752"/>
                </a:solidFill>
                <a:latin typeface="微软雅黑" panose="020B0503020204020204" pitchFamily="34" charset="-122"/>
                <a:ea typeface="微软雅黑" panose="020B0503020204020204" pitchFamily="34" charset="-122"/>
              </a:rPr>
              <a:t>注：胸部</a:t>
            </a:r>
            <a:r>
              <a:rPr lang="en-US" altLang="zh-CN" sz="2000" dirty="0">
                <a:solidFill>
                  <a:srgbClr val="624752"/>
                </a:solidFill>
                <a:latin typeface="微软雅黑" panose="020B0503020204020204" pitchFamily="34" charset="-122"/>
                <a:ea typeface="微软雅黑" panose="020B0503020204020204" pitchFamily="34" charset="-122"/>
              </a:rPr>
              <a:t>X</a:t>
            </a:r>
            <a:r>
              <a:rPr lang="zh-CN" altLang="en-US" sz="2000" dirty="0">
                <a:solidFill>
                  <a:srgbClr val="624752"/>
                </a:solidFill>
                <a:latin typeface="微软雅黑" panose="020B0503020204020204" pitchFamily="34" charset="-122"/>
                <a:ea typeface="微软雅黑" panose="020B0503020204020204" pitchFamily="34" charset="-122"/>
              </a:rPr>
              <a:t>线检查：主要用于肺炎行实变、纤维化、钙化、肿块、肺不张、肺间质病变、肺气肿、空洞、支气管炎症及扩张、胸腔积液、气胸、胸膜肥厚粘连、纵膈肿瘤、心脏、血管性态、乳房肿块诊断。</a:t>
            </a:r>
            <a:endParaRPr lang="zh-CN" altLang="zh-CN" sz="2000" dirty="0">
              <a:solidFill>
                <a:srgbClr val="624752"/>
              </a:solidFill>
              <a:latin typeface="微软雅黑" panose="020B0503020204020204" pitchFamily="34" charset="-122"/>
              <a:ea typeface="微软雅黑" panose="020B0503020204020204" pitchFamily="34" charset="-122"/>
            </a:endParaRPr>
          </a:p>
        </p:txBody>
      </p:sp>
      <p:sp>
        <p:nvSpPr>
          <p:cNvPr id="8" name="TextBox 10"/>
          <p:cNvSpPr txBox="1"/>
          <p:nvPr/>
        </p:nvSpPr>
        <p:spPr>
          <a:xfrm>
            <a:off x="535615" y="847198"/>
            <a:ext cx="3557384"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b="1" dirty="0">
                <a:solidFill>
                  <a:srgbClr val="624752"/>
                </a:solidFill>
                <a:latin typeface="微软雅黑" panose="020B0503020204020204" pitchFamily="34" charset="-122"/>
                <a:ea typeface="微软雅黑" panose="020B0503020204020204" pitchFamily="34" charset="-122"/>
              </a:rPr>
              <a:t>X-</a:t>
            </a:r>
            <a:r>
              <a:rPr lang="zh-CN" altLang="en-US" sz="4000" b="1" dirty="0">
                <a:solidFill>
                  <a:srgbClr val="624752"/>
                </a:solidFill>
                <a:latin typeface="微软雅黑" panose="020B0503020204020204" pitchFamily="34" charset="-122"/>
                <a:ea typeface="微软雅黑" panose="020B0503020204020204" pitchFamily="34" charset="-122"/>
              </a:rPr>
              <a:t>光检查</a:t>
            </a:r>
            <a:r>
              <a:rPr lang="en-US" altLang="zh-CN" sz="4000" b="1" dirty="0">
                <a:solidFill>
                  <a:srgbClr val="624752"/>
                </a:solidFill>
                <a:latin typeface="微软雅黑" panose="020B0503020204020204" pitchFamily="34" charset="-122"/>
                <a:ea typeface="微软雅黑" panose="020B0503020204020204" pitchFamily="34" charset="-122"/>
              </a:rPr>
              <a:t>-</a:t>
            </a:r>
            <a:r>
              <a:rPr lang="zh-CN" altLang="en-US" sz="4000" b="1" dirty="0">
                <a:solidFill>
                  <a:srgbClr val="624752"/>
                </a:solidFill>
                <a:latin typeface="微软雅黑" panose="020B0503020204020204" pitchFamily="34" charset="-122"/>
                <a:ea typeface="微软雅黑" panose="020B0503020204020204" pitchFamily="34" charset="-122"/>
              </a:rPr>
              <a:t>胸片</a:t>
            </a:r>
          </a:p>
        </p:txBody>
      </p:sp>
      <p:sp>
        <p:nvSpPr>
          <p:cNvPr id="9"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10" name="TextBox 12"/>
          <p:cNvSpPr txBox="1"/>
          <p:nvPr/>
        </p:nvSpPr>
        <p:spPr>
          <a:xfrm>
            <a:off x="573715" y="1485103"/>
            <a:ext cx="194316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X-ray examination;</a:t>
            </a:r>
          </a:p>
        </p:txBody>
      </p:sp>
      <p:pic>
        <p:nvPicPr>
          <p:cNvPr id="11" name="Picture 4" descr="R0016328"/>
          <p:cNvPicPr>
            <a:picLocks noChangeAspect="1" noChangeArrowheads="1"/>
          </p:cNvPicPr>
          <p:nvPr/>
        </p:nvPicPr>
        <p:blipFill>
          <a:blip r:embed="rId3" cstate="email"/>
          <a:srcRect/>
          <a:stretch>
            <a:fillRect/>
          </a:stretch>
        </p:blipFill>
        <p:spPr>
          <a:xfrm>
            <a:off x="798160" y="1993677"/>
            <a:ext cx="5546365" cy="3510511"/>
          </a:xfrm>
          <a:prstGeom prst="roundRect">
            <a:avLst>
              <a:gd name="adj" fmla="val 2212"/>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2141933"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Microscopic examination</a:t>
            </a: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6" name="Rectangle 3"/>
          <p:cNvSpPr>
            <a:spLocks noGrp="1" noChangeArrowheads="1"/>
          </p:cNvSpPr>
          <p:nvPr>
            <p:ph type="body" idx="1"/>
          </p:nvPr>
        </p:nvSpPr>
        <p:spPr>
          <a:xfrm>
            <a:off x="554665" y="1916852"/>
            <a:ext cx="4123762" cy="4463078"/>
          </a:xfrm>
        </p:spPr>
        <p:txBody>
          <a:bodyPr>
            <a:noAutofit/>
          </a:bodyPr>
          <a:lstStyle/>
          <a:p>
            <a:pPr>
              <a:lnSpc>
                <a:spcPct val="160000"/>
              </a:lnSpc>
            </a:pPr>
            <a:r>
              <a:rPr lang="zh-CN" altLang="en-US" sz="2000" b="1" dirty="0">
                <a:solidFill>
                  <a:srgbClr val="624752"/>
                </a:solidFill>
                <a:latin typeface="微软雅黑" panose="020B0503020204020204" pitchFamily="34" charset="-122"/>
                <a:ea typeface="微软雅黑" panose="020B0503020204020204" pitchFamily="34" charset="-122"/>
              </a:rPr>
              <a:t>正常</a:t>
            </a:r>
            <a:r>
              <a:rPr lang="zh-CN" altLang="zh-CN" sz="2000" b="1" dirty="0">
                <a:solidFill>
                  <a:srgbClr val="624752"/>
                </a:solidFill>
                <a:latin typeface="微软雅黑" panose="020B0503020204020204" pitchFamily="34" charset="-122"/>
                <a:ea typeface="微软雅黑" panose="020B0503020204020204" pitchFamily="34" charset="-122"/>
              </a:rPr>
              <a:t>分数：</a:t>
            </a:r>
            <a:r>
              <a:rPr lang="en-US" altLang="zh-CN" sz="2000" b="1" dirty="0">
                <a:solidFill>
                  <a:srgbClr val="624752"/>
                </a:solidFill>
                <a:latin typeface="微软雅黑" panose="020B0503020204020204" pitchFamily="34" charset="-122"/>
                <a:ea typeface="微软雅黑" panose="020B0503020204020204" pitchFamily="34" charset="-122"/>
              </a:rPr>
              <a:t>XX</a:t>
            </a:r>
            <a:r>
              <a:rPr lang="zh-CN" altLang="zh-CN" sz="2000" b="1" dirty="0">
                <a:solidFill>
                  <a:srgbClr val="624752"/>
                </a:solidFill>
                <a:latin typeface="微软雅黑" panose="020B0503020204020204" pitchFamily="34" charset="-122"/>
                <a:ea typeface="微软雅黑" panose="020B0503020204020204" pitchFamily="34" charset="-122"/>
              </a:rPr>
              <a:t>%</a:t>
            </a:r>
          </a:p>
          <a:p>
            <a:pPr>
              <a:lnSpc>
                <a:spcPct val="160000"/>
              </a:lnSpc>
              <a:buFont typeface="Wingdings" panose="05000000000000000000" pitchFamily="2" charset="2"/>
              <a:buNone/>
            </a:pPr>
            <a:r>
              <a:rPr lang="zh-CN" altLang="zh-CN" sz="2000" b="1" dirty="0">
                <a:solidFill>
                  <a:srgbClr val="624752"/>
                </a:solidFill>
                <a:latin typeface="微软雅黑" panose="020B0503020204020204" pitchFamily="34" charset="-122"/>
                <a:ea typeface="微软雅黑" panose="020B0503020204020204" pitchFamily="34" charset="-122"/>
              </a:rPr>
              <a:t>结论：</a:t>
            </a:r>
            <a:r>
              <a:rPr lang="zh-CN" altLang="en-US" sz="2000" b="1" dirty="0">
                <a:solidFill>
                  <a:srgbClr val="624752"/>
                </a:solidFill>
                <a:latin typeface="微软雅黑" panose="020B0503020204020204" pitchFamily="34" charset="-122"/>
                <a:ea typeface="微软雅黑" panose="020B0503020204020204" pitchFamily="34" charset="-122"/>
              </a:rPr>
              <a:t>具体结论具体分析</a:t>
            </a:r>
            <a:endParaRPr lang="en-US" altLang="zh-CN" sz="2000" b="1" dirty="0">
              <a:solidFill>
                <a:srgbClr val="624752"/>
              </a:solidFill>
              <a:latin typeface="微软雅黑" panose="020B0503020204020204" pitchFamily="34" charset="-122"/>
              <a:ea typeface="微软雅黑" panose="020B0503020204020204" pitchFamily="34" charset="-122"/>
            </a:endParaRPr>
          </a:p>
          <a:p>
            <a:pPr>
              <a:lnSpc>
                <a:spcPct val="160000"/>
              </a:lnSpc>
            </a:pPr>
            <a:r>
              <a:rPr lang="zh-CN" altLang="en-US" sz="2000" dirty="0">
                <a:solidFill>
                  <a:srgbClr val="624752"/>
                </a:solidFill>
                <a:latin typeface="微软雅黑" panose="020B0503020204020204" pitchFamily="34" charset="-122"/>
                <a:ea typeface="微软雅黑" panose="020B0503020204020204" pitchFamily="34" charset="-122"/>
              </a:rPr>
              <a:t>注：在为患者检查的时候，传统的方式经常会为病人造成痛苦，而耳鼻喉内窥镜检查时病人可以坐位，也可以半卧位，医生将耳鼻喉内窥镜伸入病人口腔、耳腔、鼻腔内。</a:t>
            </a:r>
            <a:endParaRPr lang="zh-CN" altLang="zh-CN" sz="2000" dirty="0">
              <a:solidFill>
                <a:srgbClr val="624752"/>
              </a:solidFill>
              <a:latin typeface="微软雅黑" panose="020B0503020204020204" pitchFamily="34" charset="-122"/>
              <a:ea typeface="微软雅黑" panose="020B0503020204020204" pitchFamily="34" charset="-122"/>
            </a:endParaRPr>
          </a:p>
        </p:txBody>
      </p:sp>
      <p:sp>
        <p:nvSpPr>
          <p:cNvPr id="8" name="TextBox 10"/>
          <p:cNvSpPr txBox="1"/>
          <p:nvPr/>
        </p:nvSpPr>
        <p:spPr>
          <a:xfrm>
            <a:off x="535615" y="847198"/>
            <a:ext cx="223651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镜下检查</a:t>
            </a:r>
          </a:p>
        </p:txBody>
      </p:sp>
      <p:sp>
        <p:nvSpPr>
          <p:cNvPr id="9"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10" name="TextBox 12"/>
          <p:cNvSpPr txBox="1"/>
          <p:nvPr/>
        </p:nvSpPr>
        <p:spPr>
          <a:xfrm>
            <a:off x="573715" y="1485103"/>
            <a:ext cx="251543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Microscopic examination</a:t>
            </a:r>
          </a:p>
        </p:txBody>
      </p:sp>
      <p:pic>
        <p:nvPicPr>
          <p:cNvPr id="13" name="Picture 3" descr="图片1"/>
          <p:cNvPicPr>
            <a:picLocks noChangeAspect="1" noChangeArrowheads="1"/>
          </p:cNvPicPr>
          <p:nvPr/>
        </p:nvPicPr>
        <p:blipFill>
          <a:blip r:embed="rId3" cstate="email"/>
          <a:srcRect/>
          <a:stretch>
            <a:fillRect/>
          </a:stretch>
        </p:blipFill>
        <p:spPr>
          <a:xfrm>
            <a:off x="6057900" y="1273713"/>
            <a:ext cx="5332778" cy="4631622"/>
          </a:xfrm>
          <a:prstGeom prst="roundRect">
            <a:avLst>
              <a:gd name="adj" fmla="val 4386"/>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1043876"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Endoscopy</a:t>
            </a: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6" name="Rectangle 3"/>
          <p:cNvSpPr>
            <a:spLocks noGrp="1" noChangeArrowheads="1"/>
          </p:cNvSpPr>
          <p:nvPr>
            <p:ph type="body" idx="1"/>
          </p:nvPr>
        </p:nvSpPr>
        <p:spPr>
          <a:xfrm>
            <a:off x="6943167" y="1595643"/>
            <a:ext cx="4123762" cy="4499358"/>
          </a:xfrm>
        </p:spPr>
        <p:txBody>
          <a:bodyPr>
            <a:noAutofit/>
          </a:bodyPr>
          <a:lstStyle/>
          <a:p>
            <a:pPr>
              <a:lnSpc>
                <a:spcPct val="160000"/>
              </a:lnSpc>
            </a:pPr>
            <a:r>
              <a:rPr lang="zh-CN" altLang="en-US" sz="2000" b="1" dirty="0">
                <a:solidFill>
                  <a:srgbClr val="624752"/>
                </a:solidFill>
                <a:latin typeface="微软雅黑" panose="020B0503020204020204" pitchFamily="34" charset="-122"/>
                <a:ea typeface="微软雅黑" panose="020B0503020204020204" pitchFamily="34" charset="-122"/>
              </a:rPr>
              <a:t>正常</a:t>
            </a:r>
            <a:r>
              <a:rPr lang="zh-CN" altLang="zh-CN" sz="2000" b="1" dirty="0">
                <a:solidFill>
                  <a:srgbClr val="624752"/>
                </a:solidFill>
                <a:latin typeface="微软雅黑" panose="020B0503020204020204" pitchFamily="34" charset="-122"/>
                <a:ea typeface="微软雅黑" panose="020B0503020204020204" pitchFamily="34" charset="-122"/>
              </a:rPr>
              <a:t>分数：</a:t>
            </a:r>
            <a:r>
              <a:rPr lang="en-US" altLang="zh-CN" sz="2000" b="1" dirty="0">
                <a:solidFill>
                  <a:srgbClr val="624752"/>
                </a:solidFill>
                <a:latin typeface="微软雅黑" panose="020B0503020204020204" pitchFamily="34" charset="-122"/>
                <a:ea typeface="微软雅黑" panose="020B0503020204020204" pitchFamily="34" charset="-122"/>
              </a:rPr>
              <a:t>XX</a:t>
            </a:r>
            <a:r>
              <a:rPr lang="zh-CN" altLang="zh-CN" sz="2000" b="1" dirty="0">
                <a:solidFill>
                  <a:srgbClr val="624752"/>
                </a:solidFill>
                <a:latin typeface="微软雅黑" panose="020B0503020204020204" pitchFamily="34" charset="-122"/>
                <a:ea typeface="微软雅黑" panose="020B0503020204020204" pitchFamily="34" charset="-122"/>
              </a:rPr>
              <a:t>%</a:t>
            </a:r>
          </a:p>
          <a:p>
            <a:pPr>
              <a:lnSpc>
                <a:spcPct val="160000"/>
              </a:lnSpc>
              <a:buFont typeface="Wingdings" panose="05000000000000000000" pitchFamily="2" charset="2"/>
              <a:buNone/>
            </a:pPr>
            <a:r>
              <a:rPr lang="zh-CN" altLang="zh-CN" sz="2000" b="1" dirty="0">
                <a:solidFill>
                  <a:srgbClr val="624752"/>
                </a:solidFill>
                <a:latin typeface="微软雅黑" panose="020B0503020204020204" pitchFamily="34" charset="-122"/>
                <a:ea typeface="微软雅黑" panose="020B0503020204020204" pitchFamily="34" charset="-122"/>
              </a:rPr>
              <a:t>结论：</a:t>
            </a:r>
            <a:r>
              <a:rPr lang="zh-CN" altLang="en-US" sz="2000" b="1" dirty="0">
                <a:solidFill>
                  <a:srgbClr val="624752"/>
                </a:solidFill>
                <a:latin typeface="微软雅黑" panose="020B0503020204020204" pitchFamily="34" charset="-122"/>
                <a:ea typeface="微软雅黑" panose="020B0503020204020204" pitchFamily="34" charset="-122"/>
              </a:rPr>
              <a:t>具体结论具体分析</a:t>
            </a:r>
            <a:endParaRPr lang="en-US" altLang="zh-CN" sz="2000" b="1" dirty="0">
              <a:solidFill>
                <a:srgbClr val="624752"/>
              </a:solidFill>
              <a:latin typeface="微软雅黑" panose="020B0503020204020204" pitchFamily="34" charset="-122"/>
              <a:ea typeface="微软雅黑" panose="020B0503020204020204" pitchFamily="34" charset="-122"/>
            </a:endParaRPr>
          </a:p>
          <a:p>
            <a:pPr>
              <a:lnSpc>
                <a:spcPct val="160000"/>
              </a:lnSpc>
            </a:pPr>
            <a:r>
              <a:rPr lang="zh-CN" altLang="en-US" sz="2000" dirty="0">
                <a:solidFill>
                  <a:srgbClr val="624752"/>
                </a:solidFill>
                <a:latin typeface="微软雅黑" panose="020B0503020204020204" pitchFamily="34" charset="-122"/>
                <a:ea typeface="微软雅黑" panose="020B0503020204020204" pitchFamily="34" charset="-122"/>
              </a:rPr>
              <a:t>注：随着现代医学技术的发展，内镜作为医生眼、手的延伸，已经达到了“无孔不入”的境界。通过内镜检查，能对下述疾病进行诊断：肝、胆、胰腺管道系统的良、恶性病变；腹腔脏器的良、恶性病变。</a:t>
            </a:r>
            <a:endParaRPr lang="zh-CN" altLang="zh-CN" sz="2000" dirty="0">
              <a:solidFill>
                <a:srgbClr val="624752"/>
              </a:solidFill>
              <a:latin typeface="微软雅黑" panose="020B0503020204020204" pitchFamily="34" charset="-122"/>
              <a:ea typeface="微软雅黑" panose="020B0503020204020204" pitchFamily="34" charset="-122"/>
            </a:endParaRPr>
          </a:p>
        </p:txBody>
      </p:sp>
      <p:sp>
        <p:nvSpPr>
          <p:cNvPr id="8" name="TextBox 10"/>
          <p:cNvSpPr txBox="1"/>
          <p:nvPr/>
        </p:nvSpPr>
        <p:spPr>
          <a:xfrm>
            <a:off x="535615" y="847198"/>
            <a:ext cx="223651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内镜检查</a:t>
            </a:r>
          </a:p>
        </p:txBody>
      </p:sp>
      <p:sp>
        <p:nvSpPr>
          <p:cNvPr id="9"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10" name="TextBox 12"/>
          <p:cNvSpPr txBox="1"/>
          <p:nvPr/>
        </p:nvSpPr>
        <p:spPr>
          <a:xfrm>
            <a:off x="573715" y="1485103"/>
            <a:ext cx="120097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Endoscopy</a:t>
            </a:r>
          </a:p>
        </p:txBody>
      </p:sp>
      <p:pic>
        <p:nvPicPr>
          <p:cNvPr id="12" name="Picture 3" descr="6"/>
          <p:cNvPicPr>
            <a:picLocks noChangeAspect="1" noChangeArrowheads="1"/>
          </p:cNvPicPr>
          <p:nvPr/>
        </p:nvPicPr>
        <p:blipFill>
          <a:blip r:embed="rId3" cstate="email"/>
          <a:srcRect/>
          <a:stretch>
            <a:fillRect/>
          </a:stretch>
        </p:blipFill>
        <p:spPr>
          <a:xfrm>
            <a:off x="573715" y="1953287"/>
            <a:ext cx="5522285" cy="4141714"/>
          </a:xfrm>
          <a:prstGeom prst="roundRect">
            <a:avLst>
              <a:gd name="adj" fmla="val 1581"/>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17929" y="6210653"/>
            <a:ext cx="800219" cy="338554"/>
          </a:xfrm>
          <a:prstGeom prst="rect">
            <a:avLst/>
          </a:prstGeom>
          <a:noFill/>
        </p:spPr>
        <p:txBody>
          <a:bodyPr wrap="none" rtlCol="0">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肺功能</a:t>
            </a:r>
          </a:p>
        </p:txBody>
      </p:sp>
      <p:sp>
        <p:nvSpPr>
          <p:cNvPr id="20" name="文本框 19"/>
          <p:cNvSpPr txBox="1"/>
          <p:nvPr/>
        </p:nvSpPr>
        <p:spPr>
          <a:xfrm>
            <a:off x="-17929" y="6415089"/>
            <a:ext cx="1734770"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Pulmonary function</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30" name="TextBox 41"/>
          <p:cNvSpPr txBox="1"/>
          <p:nvPr/>
        </p:nvSpPr>
        <p:spPr>
          <a:xfrm>
            <a:off x="8943129" y="1557115"/>
            <a:ext cx="2912977" cy="338554"/>
          </a:xfrm>
          <a:prstGeom prst="rect">
            <a:avLst/>
          </a:prstGeom>
          <a:noFill/>
        </p:spPr>
        <p:txBody>
          <a:bodyPr wrap="none" rtlCol="0">
            <a:spAutoFit/>
          </a:bodyPr>
          <a:lstStyle/>
          <a:p>
            <a:r>
              <a:rPr lang="zh-CN" altLang="zh-CN" sz="1600" b="1" dirty="0"/>
              <a:t>FEV</a:t>
            </a:r>
            <a:r>
              <a:rPr lang="zh-CN" altLang="zh-CN" sz="1600" b="1" baseline="-25000" dirty="0"/>
              <a:t>1</a:t>
            </a:r>
            <a:r>
              <a:rPr lang="zh-CN" altLang="zh-CN" sz="1600" b="1" dirty="0"/>
              <a:t>  3.04L  占预计值  129.6% </a:t>
            </a:r>
          </a:p>
        </p:txBody>
      </p:sp>
      <p:sp>
        <p:nvSpPr>
          <p:cNvPr id="31" name="TextBox 42"/>
          <p:cNvSpPr txBox="1"/>
          <p:nvPr/>
        </p:nvSpPr>
        <p:spPr>
          <a:xfrm>
            <a:off x="8943129" y="1827307"/>
            <a:ext cx="2239686" cy="742832"/>
          </a:xfrm>
          <a:prstGeom prst="rect">
            <a:avLst/>
          </a:prstGeom>
          <a:noFill/>
        </p:spPr>
        <p:txBody>
          <a:bodyPr wrap="square" rtlCol="0">
            <a:spAutoFit/>
          </a:bodyPr>
          <a:lstStyle/>
          <a:p>
            <a:pPr>
              <a:lnSpc>
                <a:spcPct val="120000"/>
              </a:lnSpc>
            </a:pPr>
            <a:r>
              <a:rPr lang="pt-BR" sz="1200" dirty="0">
                <a:solidFill>
                  <a:srgbClr val="624752"/>
                </a:solidFill>
                <a:cs typeface="Lato Light"/>
              </a:rPr>
              <a:t>Lorem ipsum dolor sit at, consectetur adipiscing elit. Aliquam tincidunt an.. </a:t>
            </a:r>
            <a:endParaRPr lang="en-US" sz="1200" dirty="0">
              <a:solidFill>
                <a:srgbClr val="624752"/>
              </a:solidFill>
              <a:cs typeface="Lato Light"/>
            </a:endParaRPr>
          </a:p>
        </p:txBody>
      </p:sp>
      <p:sp>
        <p:nvSpPr>
          <p:cNvPr id="32" name="TextBox 49"/>
          <p:cNvSpPr txBox="1"/>
          <p:nvPr/>
        </p:nvSpPr>
        <p:spPr>
          <a:xfrm>
            <a:off x="8951678" y="2904738"/>
            <a:ext cx="2119491" cy="338554"/>
          </a:xfrm>
          <a:prstGeom prst="rect">
            <a:avLst/>
          </a:prstGeom>
          <a:noFill/>
        </p:spPr>
        <p:txBody>
          <a:bodyPr wrap="none" rtlCol="0">
            <a:spAutoFit/>
          </a:bodyPr>
          <a:lstStyle/>
          <a:p>
            <a:r>
              <a:rPr lang="zh-CN" altLang="zh-CN" sz="1600" b="1" dirty="0"/>
              <a:t>MVV 占预计值  97.0%</a:t>
            </a:r>
          </a:p>
        </p:txBody>
      </p:sp>
      <p:sp>
        <p:nvSpPr>
          <p:cNvPr id="33" name="TextBox 50"/>
          <p:cNvSpPr txBox="1"/>
          <p:nvPr/>
        </p:nvSpPr>
        <p:spPr>
          <a:xfrm>
            <a:off x="8951678" y="3162051"/>
            <a:ext cx="2239686" cy="757130"/>
          </a:xfrm>
          <a:prstGeom prst="rect">
            <a:avLst/>
          </a:prstGeom>
          <a:noFill/>
        </p:spPr>
        <p:txBody>
          <a:bodyPr wrap="square" rtlCol="0">
            <a:spAutoFit/>
          </a:bodyPr>
          <a:lstStyle/>
          <a:p>
            <a:pPr>
              <a:lnSpc>
                <a:spcPct val="120000"/>
              </a:lnSpc>
            </a:pPr>
            <a:r>
              <a:rPr lang="pt-BR" sz="1200" dirty="0">
                <a:solidFill>
                  <a:srgbClr val="624752"/>
                </a:solidFill>
                <a:cs typeface="Lato Light"/>
              </a:rPr>
              <a:t>Lrem ipsum dolor sit at, consectetur adipiscing elit. Aliquam tincidunt an.. </a:t>
            </a:r>
            <a:endParaRPr lang="en-US" sz="1200" dirty="0">
              <a:solidFill>
                <a:srgbClr val="624752"/>
              </a:solidFill>
              <a:cs typeface="Lato Light"/>
            </a:endParaRPr>
          </a:p>
        </p:txBody>
      </p:sp>
      <p:sp>
        <p:nvSpPr>
          <p:cNvPr id="34" name="TextBox 53"/>
          <p:cNvSpPr txBox="1"/>
          <p:nvPr/>
        </p:nvSpPr>
        <p:spPr>
          <a:xfrm>
            <a:off x="8951678" y="4273019"/>
            <a:ext cx="2165978" cy="338554"/>
          </a:xfrm>
          <a:prstGeom prst="rect">
            <a:avLst/>
          </a:prstGeom>
          <a:noFill/>
        </p:spPr>
        <p:txBody>
          <a:bodyPr wrap="none" rtlCol="0">
            <a:spAutoFit/>
          </a:bodyPr>
          <a:lstStyle/>
          <a:p>
            <a:r>
              <a:rPr lang="zh-CN" altLang="zh-CN" sz="1600" b="1" dirty="0"/>
              <a:t>TLCO 占预计值  50.5%</a:t>
            </a:r>
          </a:p>
        </p:txBody>
      </p:sp>
      <p:sp>
        <p:nvSpPr>
          <p:cNvPr id="35" name="TextBox 54"/>
          <p:cNvSpPr txBox="1"/>
          <p:nvPr/>
        </p:nvSpPr>
        <p:spPr>
          <a:xfrm>
            <a:off x="8951678" y="4543211"/>
            <a:ext cx="2239686" cy="742832"/>
          </a:xfrm>
          <a:prstGeom prst="rect">
            <a:avLst/>
          </a:prstGeom>
          <a:noFill/>
        </p:spPr>
        <p:txBody>
          <a:bodyPr wrap="square" rtlCol="0">
            <a:spAutoFit/>
          </a:bodyPr>
          <a:lstStyle/>
          <a:p>
            <a:pPr>
              <a:lnSpc>
                <a:spcPct val="120000"/>
              </a:lnSpc>
            </a:pPr>
            <a:r>
              <a:rPr lang="pt-BR" sz="1200">
                <a:solidFill>
                  <a:srgbClr val="624752"/>
                </a:solidFill>
                <a:cs typeface="Lato Light"/>
              </a:rPr>
              <a:t>Lorem ipsum dolor sit at, consectetur adipiscing elit. Aliquam tincidunt an.. </a:t>
            </a:r>
            <a:endParaRPr lang="en-US" sz="1200" dirty="0">
              <a:solidFill>
                <a:srgbClr val="624752"/>
              </a:solidFill>
              <a:cs typeface="Lato Light"/>
            </a:endParaRPr>
          </a:p>
        </p:txBody>
      </p:sp>
      <p:pic>
        <p:nvPicPr>
          <p:cNvPr id="2" name="图片 1"/>
          <p:cNvPicPr>
            <a:picLocks noChangeAspect="1"/>
          </p:cNvPicPr>
          <p:nvPr/>
        </p:nvPicPr>
        <p:blipFill>
          <a:blip r:embed="rId3" cstate="email"/>
          <a:stretch>
            <a:fillRect/>
          </a:stretch>
        </p:blipFill>
        <p:spPr>
          <a:xfrm>
            <a:off x="4680598" y="1369296"/>
            <a:ext cx="2381120" cy="4589085"/>
          </a:xfrm>
          <a:prstGeom prst="rect">
            <a:avLst/>
          </a:prstGeom>
          <a:effectLst>
            <a:outerShdw blurRad="76200" dir="13500000" sy="23000" kx="1200000" algn="br" rotWithShape="0">
              <a:prstClr val="black">
                <a:alpha val="20000"/>
              </a:prstClr>
            </a:outerShdw>
          </a:effectLst>
        </p:spPr>
      </p:pic>
      <p:pic>
        <p:nvPicPr>
          <p:cNvPr id="3" name="图片 2"/>
          <p:cNvPicPr>
            <a:picLocks noChangeAspect="1"/>
          </p:cNvPicPr>
          <p:nvPr/>
        </p:nvPicPr>
        <p:blipFill>
          <a:blip r:embed="rId4" cstate="email"/>
          <a:stretch>
            <a:fillRect/>
          </a:stretch>
        </p:blipFill>
        <p:spPr>
          <a:xfrm>
            <a:off x="5509588" y="2114319"/>
            <a:ext cx="723139" cy="782249"/>
          </a:xfrm>
          <a:prstGeom prst="rect">
            <a:avLst/>
          </a:prstGeom>
          <a:ln>
            <a:noFill/>
          </a:ln>
          <a:effectLst>
            <a:outerShdw blurRad="292100" dist="139700" dir="2700000" algn="tl" rotWithShape="0">
              <a:srgbClr val="333333">
                <a:alpha val="65000"/>
              </a:srgbClr>
            </a:outerShdw>
          </a:effectLst>
        </p:spPr>
      </p:pic>
      <p:sp>
        <p:nvSpPr>
          <p:cNvPr id="48" name="Rectangle 3"/>
          <p:cNvSpPr txBox="1">
            <a:spLocks noChangeArrowheads="1"/>
          </p:cNvSpPr>
          <p:nvPr/>
        </p:nvSpPr>
        <p:spPr>
          <a:xfrm>
            <a:off x="-21014" y="4751232"/>
            <a:ext cx="3911861" cy="1285762"/>
          </a:xfrm>
          <a:prstGeom prst="rect">
            <a:avLst/>
          </a:prstGeom>
          <a:ln cmpd="sng">
            <a:solidFill>
              <a:schemeClr val="tx1">
                <a:lumMod val="65000"/>
                <a:lumOff val="35000"/>
              </a:schemeClr>
            </a:solidFill>
            <a:prstDash val="dash"/>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ltLang="zh-CN" sz="100" b="1" dirty="0">
              <a:solidFill>
                <a:srgbClr val="624752"/>
              </a:solidFill>
              <a:latin typeface="微软雅黑" panose="020B0503020204020204" pitchFamily="34" charset="-122"/>
              <a:ea typeface="微软雅黑" panose="020B0503020204020204" pitchFamily="34" charset="-122"/>
            </a:endParaRPr>
          </a:p>
          <a:p>
            <a:r>
              <a:rPr lang="zh-CN" altLang="en-US" b="1" dirty="0">
                <a:solidFill>
                  <a:srgbClr val="624752"/>
                </a:solidFill>
                <a:latin typeface="微软雅黑" panose="020B0503020204020204" pitchFamily="34" charset="-122"/>
                <a:ea typeface="微软雅黑" panose="020B0503020204020204" pitchFamily="34" charset="-122"/>
              </a:rPr>
              <a:t>结论：</a:t>
            </a:r>
            <a:endParaRPr lang="en-US" altLang="zh-CN" b="1" dirty="0">
              <a:solidFill>
                <a:srgbClr val="624752"/>
              </a:solidFill>
              <a:latin typeface="微软雅黑" panose="020B0503020204020204" pitchFamily="34" charset="-122"/>
              <a:ea typeface="微软雅黑" panose="020B0503020204020204" pitchFamily="34" charset="-122"/>
            </a:endParaRPr>
          </a:p>
          <a:p>
            <a:r>
              <a:rPr lang="en-US" altLang="zh-CN" sz="1200" b="1" dirty="0">
                <a:solidFill>
                  <a:srgbClr val="624752"/>
                </a:solidFill>
                <a:latin typeface="微软雅黑" panose="020B0503020204020204" pitchFamily="34" charset="-122"/>
                <a:ea typeface="微软雅黑" panose="020B0503020204020204" pitchFamily="34" charset="-122"/>
              </a:rPr>
              <a:t>CONCLUTION</a:t>
            </a:r>
            <a:endParaRPr lang="zh-CN" altLang="en-US" sz="1200" b="1" dirty="0">
              <a:solidFill>
                <a:srgbClr val="624752"/>
              </a:solidFill>
              <a:latin typeface="微软雅黑" panose="020B0503020204020204" pitchFamily="34" charset="-122"/>
              <a:ea typeface="微软雅黑" panose="020B0503020204020204" pitchFamily="34" charset="-122"/>
            </a:endParaRPr>
          </a:p>
          <a:p>
            <a:r>
              <a:rPr lang="zh-CN" altLang="en-US" sz="2000" b="1" dirty="0">
                <a:solidFill>
                  <a:srgbClr val="624752"/>
                </a:solidFill>
                <a:latin typeface="微软雅黑" panose="020B0503020204020204" pitchFamily="34" charset="-122"/>
                <a:ea typeface="微软雅黑" panose="020B0503020204020204" pitchFamily="34" charset="-122"/>
              </a:rPr>
              <a:t>通气功能正常，弥散量中度降低。</a:t>
            </a:r>
            <a:endParaRPr lang="zh-CN" altLang="zh-CN" sz="2000" b="1" dirty="0">
              <a:solidFill>
                <a:srgbClr val="624752"/>
              </a:solidFill>
              <a:latin typeface="微软雅黑" panose="020B0503020204020204" pitchFamily="34" charset="-122"/>
              <a:ea typeface="微软雅黑" panose="020B0503020204020204" pitchFamily="34" charset="-122"/>
            </a:endParaRPr>
          </a:p>
        </p:txBody>
      </p:sp>
      <p:sp>
        <p:nvSpPr>
          <p:cNvPr id="52" name="dna-scheme_72281"/>
          <p:cNvSpPr>
            <a:spLocks noChangeAspect="1"/>
          </p:cNvSpPr>
          <p:nvPr/>
        </p:nvSpPr>
        <p:spPr bwMode="auto">
          <a:xfrm>
            <a:off x="8198122" y="1691745"/>
            <a:ext cx="609685" cy="605767"/>
          </a:xfrm>
          <a:custGeom>
            <a:avLst/>
            <a:gdLst>
              <a:gd name="T0" fmla="*/ 8079 w 8242"/>
              <a:gd name="T1" fmla="*/ 2177 h 8201"/>
              <a:gd name="T2" fmla="*/ 7493 w 8242"/>
              <a:gd name="T3" fmla="*/ 2177 h 8201"/>
              <a:gd name="T4" fmla="*/ 7402 w 8242"/>
              <a:gd name="T5" fmla="*/ 2260 h 8201"/>
              <a:gd name="T6" fmla="*/ 5982 w 8242"/>
              <a:gd name="T7" fmla="*/ 840 h 8201"/>
              <a:gd name="T8" fmla="*/ 6065 w 8242"/>
              <a:gd name="T9" fmla="*/ 749 h 8201"/>
              <a:gd name="T10" fmla="*/ 6065 w 8242"/>
              <a:gd name="T11" fmla="*/ 163 h 8201"/>
              <a:gd name="T12" fmla="*/ 5478 w 8242"/>
              <a:gd name="T13" fmla="*/ 163 h 8201"/>
              <a:gd name="T14" fmla="*/ 4914 w 8242"/>
              <a:gd name="T15" fmla="*/ 2319 h 8201"/>
              <a:gd name="T16" fmla="*/ 2903 w 8242"/>
              <a:gd name="T17" fmla="*/ 2903 h 8201"/>
              <a:gd name="T18" fmla="*/ 2319 w 8242"/>
              <a:gd name="T19" fmla="*/ 4914 h 8201"/>
              <a:gd name="T20" fmla="*/ 163 w 8242"/>
              <a:gd name="T21" fmla="*/ 5478 h 8201"/>
              <a:gd name="T22" fmla="*/ 163 w 8242"/>
              <a:gd name="T23" fmla="*/ 6065 h 8201"/>
              <a:gd name="T24" fmla="*/ 456 w 8242"/>
              <a:gd name="T25" fmla="*/ 6187 h 8201"/>
              <a:gd name="T26" fmla="*/ 749 w 8242"/>
              <a:gd name="T27" fmla="*/ 6065 h 8201"/>
              <a:gd name="T28" fmla="*/ 840 w 8242"/>
              <a:gd name="T29" fmla="*/ 5982 h 8201"/>
              <a:gd name="T30" fmla="*/ 2260 w 8242"/>
              <a:gd name="T31" fmla="*/ 7402 h 8201"/>
              <a:gd name="T32" fmla="*/ 2177 w 8242"/>
              <a:gd name="T33" fmla="*/ 7493 h 8201"/>
              <a:gd name="T34" fmla="*/ 2177 w 8242"/>
              <a:gd name="T35" fmla="*/ 8079 h 8201"/>
              <a:gd name="T36" fmla="*/ 2470 w 8242"/>
              <a:gd name="T37" fmla="*/ 8201 h 8201"/>
              <a:gd name="T38" fmla="*/ 2764 w 8242"/>
              <a:gd name="T39" fmla="*/ 8079 h 8201"/>
              <a:gd name="T40" fmla="*/ 3328 w 8242"/>
              <a:gd name="T41" fmla="*/ 5923 h 8201"/>
              <a:gd name="T42" fmla="*/ 5339 w 8242"/>
              <a:gd name="T43" fmla="*/ 5339 h 8201"/>
              <a:gd name="T44" fmla="*/ 5923 w 8242"/>
              <a:gd name="T45" fmla="*/ 3328 h 8201"/>
              <a:gd name="T46" fmla="*/ 8079 w 8242"/>
              <a:gd name="T47" fmla="*/ 2764 h 8201"/>
              <a:gd name="T48" fmla="*/ 8079 w 8242"/>
              <a:gd name="T49" fmla="*/ 2177 h 8201"/>
              <a:gd name="T50" fmla="*/ 5062 w 8242"/>
              <a:gd name="T51" fmla="*/ 3179 h 8201"/>
              <a:gd name="T52" fmla="*/ 4951 w 8242"/>
              <a:gd name="T53" fmla="*/ 4499 h 8201"/>
              <a:gd name="T54" fmla="*/ 3743 w 8242"/>
              <a:gd name="T55" fmla="*/ 3291 h 8201"/>
              <a:gd name="T56" fmla="*/ 5062 w 8242"/>
              <a:gd name="T57" fmla="*/ 3179 h 8201"/>
              <a:gd name="T58" fmla="*/ 1470 w 8242"/>
              <a:gd name="T59" fmla="*/ 5708 h 8201"/>
              <a:gd name="T60" fmla="*/ 2464 w 8242"/>
              <a:gd name="T61" fmla="*/ 5778 h 8201"/>
              <a:gd name="T62" fmla="*/ 2534 w 8242"/>
              <a:gd name="T63" fmla="*/ 6772 h 8201"/>
              <a:gd name="T64" fmla="*/ 1470 w 8242"/>
              <a:gd name="T65" fmla="*/ 5708 h 8201"/>
              <a:gd name="T66" fmla="*/ 3179 w 8242"/>
              <a:gd name="T67" fmla="*/ 5063 h 8201"/>
              <a:gd name="T68" fmla="*/ 3291 w 8242"/>
              <a:gd name="T69" fmla="*/ 3743 h 8201"/>
              <a:gd name="T70" fmla="*/ 4499 w 8242"/>
              <a:gd name="T71" fmla="*/ 4951 h 8201"/>
              <a:gd name="T72" fmla="*/ 3179 w 8242"/>
              <a:gd name="T73" fmla="*/ 5063 h 8201"/>
              <a:gd name="T74" fmla="*/ 5778 w 8242"/>
              <a:gd name="T75" fmla="*/ 2464 h 8201"/>
              <a:gd name="T76" fmla="*/ 5708 w 8242"/>
              <a:gd name="T77" fmla="*/ 1470 h 8201"/>
              <a:gd name="T78" fmla="*/ 6772 w 8242"/>
              <a:gd name="T79" fmla="*/ 2534 h 8201"/>
              <a:gd name="T80" fmla="*/ 5778 w 8242"/>
              <a:gd name="T81" fmla="*/ 2464 h 8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42" h="8201">
                <a:moveTo>
                  <a:pt x="8079" y="2177"/>
                </a:moveTo>
                <a:cubicBezTo>
                  <a:pt x="7917" y="2015"/>
                  <a:pt x="7655" y="2015"/>
                  <a:pt x="7493" y="2177"/>
                </a:cubicBezTo>
                <a:cubicBezTo>
                  <a:pt x="7463" y="2207"/>
                  <a:pt x="7433" y="2234"/>
                  <a:pt x="7402" y="2260"/>
                </a:cubicBezTo>
                <a:lnTo>
                  <a:pt x="5982" y="840"/>
                </a:lnTo>
                <a:cubicBezTo>
                  <a:pt x="6008" y="809"/>
                  <a:pt x="6035" y="779"/>
                  <a:pt x="6065" y="749"/>
                </a:cubicBezTo>
                <a:cubicBezTo>
                  <a:pt x="6227" y="587"/>
                  <a:pt x="6227" y="325"/>
                  <a:pt x="6065" y="163"/>
                </a:cubicBezTo>
                <a:cubicBezTo>
                  <a:pt x="5903" y="0"/>
                  <a:pt x="5640" y="0"/>
                  <a:pt x="5478" y="163"/>
                </a:cubicBezTo>
                <a:cubicBezTo>
                  <a:pt x="4816" y="825"/>
                  <a:pt x="4808" y="1592"/>
                  <a:pt x="4914" y="2319"/>
                </a:cubicBezTo>
                <a:cubicBezTo>
                  <a:pt x="4231" y="2237"/>
                  <a:pt x="3521" y="2285"/>
                  <a:pt x="2903" y="2903"/>
                </a:cubicBezTo>
                <a:cubicBezTo>
                  <a:pt x="2285" y="3521"/>
                  <a:pt x="2237" y="4231"/>
                  <a:pt x="2319" y="4914"/>
                </a:cubicBezTo>
                <a:cubicBezTo>
                  <a:pt x="1592" y="4808"/>
                  <a:pt x="825" y="4816"/>
                  <a:pt x="163" y="5478"/>
                </a:cubicBezTo>
                <a:cubicBezTo>
                  <a:pt x="0" y="5640"/>
                  <a:pt x="0" y="5903"/>
                  <a:pt x="163" y="6065"/>
                </a:cubicBezTo>
                <a:cubicBezTo>
                  <a:pt x="244" y="6146"/>
                  <a:pt x="350" y="6187"/>
                  <a:pt x="456" y="6187"/>
                </a:cubicBezTo>
                <a:cubicBezTo>
                  <a:pt x="562" y="6187"/>
                  <a:pt x="668" y="6146"/>
                  <a:pt x="749" y="6065"/>
                </a:cubicBezTo>
                <a:cubicBezTo>
                  <a:pt x="779" y="6035"/>
                  <a:pt x="809" y="6008"/>
                  <a:pt x="840" y="5982"/>
                </a:cubicBezTo>
                <a:lnTo>
                  <a:pt x="2260" y="7402"/>
                </a:lnTo>
                <a:cubicBezTo>
                  <a:pt x="2234" y="7433"/>
                  <a:pt x="2207" y="7463"/>
                  <a:pt x="2177" y="7493"/>
                </a:cubicBezTo>
                <a:cubicBezTo>
                  <a:pt x="2015" y="7655"/>
                  <a:pt x="2015" y="7917"/>
                  <a:pt x="2177" y="8079"/>
                </a:cubicBezTo>
                <a:cubicBezTo>
                  <a:pt x="2258" y="8160"/>
                  <a:pt x="2364" y="8201"/>
                  <a:pt x="2470" y="8201"/>
                </a:cubicBezTo>
                <a:cubicBezTo>
                  <a:pt x="2576" y="8201"/>
                  <a:pt x="2683" y="8160"/>
                  <a:pt x="2764" y="8079"/>
                </a:cubicBezTo>
                <a:cubicBezTo>
                  <a:pt x="3426" y="7417"/>
                  <a:pt x="3434" y="6650"/>
                  <a:pt x="3328" y="5923"/>
                </a:cubicBezTo>
                <a:cubicBezTo>
                  <a:pt x="4011" y="6005"/>
                  <a:pt x="4721" y="5957"/>
                  <a:pt x="5339" y="5339"/>
                </a:cubicBezTo>
                <a:cubicBezTo>
                  <a:pt x="5957" y="4721"/>
                  <a:pt x="6005" y="4011"/>
                  <a:pt x="5923" y="3328"/>
                </a:cubicBezTo>
                <a:cubicBezTo>
                  <a:pt x="6650" y="3434"/>
                  <a:pt x="7417" y="3426"/>
                  <a:pt x="8079" y="2764"/>
                </a:cubicBezTo>
                <a:cubicBezTo>
                  <a:pt x="8242" y="2602"/>
                  <a:pt x="8242" y="2339"/>
                  <a:pt x="8079" y="2177"/>
                </a:cubicBezTo>
                <a:close/>
                <a:moveTo>
                  <a:pt x="5062" y="3179"/>
                </a:moveTo>
                <a:cubicBezTo>
                  <a:pt x="5151" y="3727"/>
                  <a:pt x="5166" y="4141"/>
                  <a:pt x="4951" y="4499"/>
                </a:cubicBezTo>
                <a:lnTo>
                  <a:pt x="3743" y="3291"/>
                </a:lnTo>
                <a:cubicBezTo>
                  <a:pt x="4101" y="3076"/>
                  <a:pt x="4515" y="3091"/>
                  <a:pt x="5062" y="3179"/>
                </a:cubicBezTo>
                <a:close/>
                <a:moveTo>
                  <a:pt x="1470" y="5708"/>
                </a:moveTo>
                <a:cubicBezTo>
                  <a:pt x="1753" y="5671"/>
                  <a:pt x="2076" y="5711"/>
                  <a:pt x="2464" y="5778"/>
                </a:cubicBezTo>
                <a:cubicBezTo>
                  <a:pt x="2531" y="6166"/>
                  <a:pt x="2571" y="6489"/>
                  <a:pt x="2534" y="6772"/>
                </a:cubicBezTo>
                <a:lnTo>
                  <a:pt x="1470" y="5708"/>
                </a:lnTo>
                <a:close/>
                <a:moveTo>
                  <a:pt x="3179" y="5063"/>
                </a:moveTo>
                <a:cubicBezTo>
                  <a:pt x="3091" y="4515"/>
                  <a:pt x="3076" y="4101"/>
                  <a:pt x="3291" y="3743"/>
                </a:cubicBezTo>
                <a:lnTo>
                  <a:pt x="4499" y="4951"/>
                </a:lnTo>
                <a:cubicBezTo>
                  <a:pt x="4141" y="5166"/>
                  <a:pt x="3727" y="5151"/>
                  <a:pt x="3179" y="5063"/>
                </a:cubicBezTo>
                <a:close/>
                <a:moveTo>
                  <a:pt x="5778" y="2464"/>
                </a:moveTo>
                <a:cubicBezTo>
                  <a:pt x="5711" y="2076"/>
                  <a:pt x="5671" y="1753"/>
                  <a:pt x="5708" y="1470"/>
                </a:cubicBezTo>
                <a:lnTo>
                  <a:pt x="6772" y="2534"/>
                </a:lnTo>
                <a:cubicBezTo>
                  <a:pt x="6489" y="2571"/>
                  <a:pt x="6166" y="2531"/>
                  <a:pt x="5778" y="2464"/>
                </a:cubicBezTo>
                <a:close/>
              </a:path>
            </a:pathLst>
          </a:custGeom>
          <a:solidFill>
            <a:srgbClr val="D14747"/>
          </a:solidFill>
          <a:ln>
            <a:noFill/>
          </a:ln>
        </p:spPr>
      </p:sp>
      <p:sp>
        <p:nvSpPr>
          <p:cNvPr id="54" name="dna-deoxyribonucleic-acid_30777"/>
          <p:cNvSpPr>
            <a:spLocks noChangeAspect="1"/>
          </p:cNvSpPr>
          <p:nvPr/>
        </p:nvSpPr>
        <p:spPr bwMode="auto">
          <a:xfrm>
            <a:off x="8284955" y="3054154"/>
            <a:ext cx="509796" cy="609685"/>
          </a:xfrm>
          <a:custGeom>
            <a:avLst/>
            <a:gdLst>
              <a:gd name="T0" fmla="*/ 2263 w 4168"/>
              <a:gd name="T1" fmla="*/ 3496 h 4992"/>
              <a:gd name="T2" fmla="*/ 1905 w 4168"/>
              <a:gd name="T3" fmla="*/ 3496 h 4992"/>
              <a:gd name="T4" fmla="*/ 134 w 4168"/>
              <a:gd name="T5" fmla="*/ 4992 h 4992"/>
              <a:gd name="T6" fmla="*/ 1905 w 4168"/>
              <a:gd name="T7" fmla="*/ 3229 h 4992"/>
              <a:gd name="T8" fmla="*/ 2263 w 4168"/>
              <a:gd name="T9" fmla="*/ 3229 h 4992"/>
              <a:gd name="T10" fmla="*/ 4035 w 4168"/>
              <a:gd name="T11" fmla="*/ 1733 h 4992"/>
              <a:gd name="T12" fmla="*/ 134 w 4168"/>
              <a:gd name="T13" fmla="*/ 3259 h 4992"/>
              <a:gd name="T14" fmla="*/ 1905 w 4168"/>
              <a:gd name="T15" fmla="*/ 1763 h 4992"/>
              <a:gd name="T16" fmla="*/ 2263 w 4168"/>
              <a:gd name="T17" fmla="*/ 1763 h 4992"/>
              <a:gd name="T18" fmla="*/ 4035 w 4168"/>
              <a:gd name="T19" fmla="*/ 0 h 4992"/>
              <a:gd name="T20" fmla="*/ 2263 w 4168"/>
              <a:gd name="T21" fmla="*/ 1496 h 4992"/>
              <a:gd name="T22" fmla="*/ 1905 w 4168"/>
              <a:gd name="T23" fmla="*/ 1496 h 4992"/>
              <a:gd name="T24" fmla="*/ 134 w 4168"/>
              <a:gd name="T25" fmla="*/ 3259 h 4992"/>
              <a:gd name="T26" fmla="*/ 1951 w 4168"/>
              <a:gd name="T27" fmla="*/ 2906 h 4992"/>
              <a:gd name="T28" fmla="*/ 2217 w 4168"/>
              <a:gd name="T29" fmla="*/ 2906 h 4992"/>
              <a:gd name="T30" fmla="*/ 2084 w 4168"/>
              <a:gd name="T31" fmla="*/ 1953 h 4992"/>
              <a:gd name="T32" fmla="*/ 3230 w 4168"/>
              <a:gd name="T33" fmla="*/ 1875 h 4992"/>
              <a:gd name="T34" fmla="*/ 3363 w 4168"/>
              <a:gd name="T35" fmla="*/ 2360 h 4992"/>
              <a:gd name="T36" fmla="*/ 3497 w 4168"/>
              <a:gd name="T37" fmla="*/ 1875 h 4992"/>
              <a:gd name="T38" fmla="*/ 3230 w 4168"/>
              <a:gd name="T39" fmla="*/ 1875 h 4992"/>
              <a:gd name="T40" fmla="*/ 2590 w 4168"/>
              <a:gd name="T41" fmla="*/ 2694 h 4992"/>
              <a:gd name="T42" fmla="*/ 2857 w 4168"/>
              <a:gd name="T43" fmla="*/ 2694 h 4992"/>
              <a:gd name="T44" fmla="*/ 2724 w 4168"/>
              <a:gd name="T45" fmla="*/ 1957 h 4992"/>
              <a:gd name="T46" fmla="*/ 672 w 4168"/>
              <a:gd name="T47" fmla="*/ 2765 h 4992"/>
              <a:gd name="T48" fmla="*/ 805 w 4168"/>
              <a:gd name="T49" fmla="*/ 3251 h 4992"/>
              <a:gd name="T50" fmla="*/ 938 w 4168"/>
              <a:gd name="T51" fmla="*/ 2765 h 4992"/>
              <a:gd name="T52" fmla="*/ 672 w 4168"/>
              <a:gd name="T53" fmla="*/ 2765 h 4992"/>
              <a:gd name="T54" fmla="*/ 1311 w 4168"/>
              <a:gd name="T55" fmla="*/ 2902 h 4992"/>
              <a:gd name="T56" fmla="*/ 1578 w 4168"/>
              <a:gd name="T57" fmla="*/ 2902 h 4992"/>
              <a:gd name="T58" fmla="*/ 1445 w 4168"/>
              <a:gd name="T59" fmla="*/ 2165 h 4992"/>
              <a:gd name="T60" fmla="*/ 134 w 4168"/>
              <a:gd name="T61" fmla="*/ 3771 h 4992"/>
              <a:gd name="T62" fmla="*/ 267 w 4168"/>
              <a:gd name="T63" fmla="*/ 3561 h 4992"/>
              <a:gd name="T64" fmla="*/ 0 w 4168"/>
              <a:gd name="T65" fmla="*/ 3561 h 4992"/>
              <a:gd name="T66" fmla="*/ 134 w 4168"/>
              <a:gd name="T67" fmla="*/ 3771 h 4992"/>
              <a:gd name="T68" fmla="*/ 3885 w 4168"/>
              <a:gd name="T69" fmla="*/ 1398 h 4992"/>
              <a:gd name="T70" fmla="*/ 4152 w 4168"/>
              <a:gd name="T71" fmla="*/ 1398 h 4992"/>
              <a:gd name="T72" fmla="*/ 4018 w 4168"/>
              <a:gd name="T73" fmla="*/ 1188 h 4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8" h="4992">
                <a:moveTo>
                  <a:pt x="4168" y="1867"/>
                </a:moveTo>
                <a:cubicBezTo>
                  <a:pt x="4168" y="2765"/>
                  <a:pt x="3314" y="3496"/>
                  <a:pt x="2263" y="3496"/>
                </a:cubicBezTo>
                <a:lnTo>
                  <a:pt x="2084" y="3496"/>
                </a:lnTo>
                <a:lnTo>
                  <a:pt x="1905" y="3496"/>
                </a:lnTo>
                <a:cubicBezTo>
                  <a:pt x="1002" y="3496"/>
                  <a:pt x="267" y="4107"/>
                  <a:pt x="267" y="4859"/>
                </a:cubicBezTo>
                <a:cubicBezTo>
                  <a:pt x="267" y="4933"/>
                  <a:pt x="207" y="4992"/>
                  <a:pt x="134" y="4992"/>
                </a:cubicBezTo>
                <a:cubicBezTo>
                  <a:pt x="60" y="4992"/>
                  <a:pt x="0" y="4933"/>
                  <a:pt x="0" y="4859"/>
                </a:cubicBezTo>
                <a:cubicBezTo>
                  <a:pt x="0" y="3960"/>
                  <a:pt x="855" y="3229"/>
                  <a:pt x="1905" y="3229"/>
                </a:cubicBezTo>
                <a:lnTo>
                  <a:pt x="2084" y="3229"/>
                </a:lnTo>
                <a:lnTo>
                  <a:pt x="2263" y="3229"/>
                </a:lnTo>
                <a:cubicBezTo>
                  <a:pt x="3167" y="3229"/>
                  <a:pt x="3901" y="2618"/>
                  <a:pt x="3901" y="1867"/>
                </a:cubicBezTo>
                <a:cubicBezTo>
                  <a:pt x="3901" y="1793"/>
                  <a:pt x="3961" y="1733"/>
                  <a:pt x="4035" y="1733"/>
                </a:cubicBezTo>
                <a:cubicBezTo>
                  <a:pt x="4108" y="1733"/>
                  <a:pt x="4168" y="1793"/>
                  <a:pt x="4168" y="1867"/>
                </a:cubicBezTo>
                <a:close/>
                <a:moveTo>
                  <a:pt x="134" y="3259"/>
                </a:moveTo>
                <a:cubicBezTo>
                  <a:pt x="207" y="3259"/>
                  <a:pt x="267" y="3199"/>
                  <a:pt x="267" y="3126"/>
                </a:cubicBezTo>
                <a:cubicBezTo>
                  <a:pt x="267" y="2374"/>
                  <a:pt x="1002" y="1763"/>
                  <a:pt x="1905" y="1763"/>
                </a:cubicBezTo>
                <a:lnTo>
                  <a:pt x="2084" y="1763"/>
                </a:lnTo>
                <a:lnTo>
                  <a:pt x="2263" y="1763"/>
                </a:lnTo>
                <a:cubicBezTo>
                  <a:pt x="3314" y="1763"/>
                  <a:pt x="4168" y="1032"/>
                  <a:pt x="4168" y="133"/>
                </a:cubicBezTo>
                <a:cubicBezTo>
                  <a:pt x="4168" y="60"/>
                  <a:pt x="4108" y="0"/>
                  <a:pt x="4035" y="0"/>
                </a:cubicBezTo>
                <a:cubicBezTo>
                  <a:pt x="3961" y="0"/>
                  <a:pt x="3901" y="60"/>
                  <a:pt x="3901" y="133"/>
                </a:cubicBezTo>
                <a:cubicBezTo>
                  <a:pt x="3901" y="885"/>
                  <a:pt x="3167" y="1496"/>
                  <a:pt x="2263" y="1496"/>
                </a:cubicBezTo>
                <a:lnTo>
                  <a:pt x="2084" y="1496"/>
                </a:lnTo>
                <a:lnTo>
                  <a:pt x="1905" y="1496"/>
                </a:lnTo>
                <a:cubicBezTo>
                  <a:pt x="855" y="1496"/>
                  <a:pt x="0" y="2227"/>
                  <a:pt x="0" y="3126"/>
                </a:cubicBezTo>
                <a:cubicBezTo>
                  <a:pt x="0" y="3199"/>
                  <a:pt x="60" y="3259"/>
                  <a:pt x="134" y="3259"/>
                </a:cubicBezTo>
                <a:close/>
                <a:moveTo>
                  <a:pt x="1951" y="2086"/>
                </a:moveTo>
                <a:lnTo>
                  <a:pt x="1951" y="2906"/>
                </a:lnTo>
                <a:cubicBezTo>
                  <a:pt x="1951" y="2980"/>
                  <a:pt x="2010" y="3039"/>
                  <a:pt x="2084" y="3039"/>
                </a:cubicBezTo>
                <a:cubicBezTo>
                  <a:pt x="2158" y="3039"/>
                  <a:pt x="2217" y="2980"/>
                  <a:pt x="2217" y="2906"/>
                </a:cubicBezTo>
                <a:lnTo>
                  <a:pt x="2217" y="2086"/>
                </a:lnTo>
                <a:cubicBezTo>
                  <a:pt x="2217" y="2013"/>
                  <a:pt x="2158" y="1953"/>
                  <a:pt x="2084" y="1953"/>
                </a:cubicBezTo>
                <a:cubicBezTo>
                  <a:pt x="2010" y="1953"/>
                  <a:pt x="1951" y="2013"/>
                  <a:pt x="1951" y="2086"/>
                </a:cubicBezTo>
                <a:close/>
                <a:moveTo>
                  <a:pt x="3230" y="1875"/>
                </a:moveTo>
                <a:lnTo>
                  <a:pt x="3230" y="2227"/>
                </a:lnTo>
                <a:cubicBezTo>
                  <a:pt x="3230" y="2300"/>
                  <a:pt x="3290" y="2360"/>
                  <a:pt x="3363" y="2360"/>
                </a:cubicBezTo>
                <a:cubicBezTo>
                  <a:pt x="3437" y="2360"/>
                  <a:pt x="3497" y="2300"/>
                  <a:pt x="3497" y="2227"/>
                </a:cubicBezTo>
                <a:lnTo>
                  <a:pt x="3497" y="1875"/>
                </a:lnTo>
                <a:cubicBezTo>
                  <a:pt x="3497" y="1801"/>
                  <a:pt x="3437" y="1741"/>
                  <a:pt x="3363" y="1741"/>
                </a:cubicBezTo>
                <a:cubicBezTo>
                  <a:pt x="3290" y="1741"/>
                  <a:pt x="3230" y="1801"/>
                  <a:pt x="3230" y="1875"/>
                </a:cubicBezTo>
                <a:close/>
                <a:moveTo>
                  <a:pt x="2590" y="2090"/>
                </a:moveTo>
                <a:lnTo>
                  <a:pt x="2590" y="2694"/>
                </a:lnTo>
                <a:cubicBezTo>
                  <a:pt x="2590" y="2768"/>
                  <a:pt x="2650" y="2828"/>
                  <a:pt x="2724" y="2828"/>
                </a:cubicBezTo>
                <a:cubicBezTo>
                  <a:pt x="2797" y="2828"/>
                  <a:pt x="2857" y="2768"/>
                  <a:pt x="2857" y="2694"/>
                </a:cubicBezTo>
                <a:lnTo>
                  <a:pt x="2857" y="2090"/>
                </a:lnTo>
                <a:cubicBezTo>
                  <a:pt x="2857" y="2017"/>
                  <a:pt x="2797" y="1957"/>
                  <a:pt x="2724" y="1957"/>
                </a:cubicBezTo>
                <a:cubicBezTo>
                  <a:pt x="2650" y="1957"/>
                  <a:pt x="2590" y="2017"/>
                  <a:pt x="2590" y="2090"/>
                </a:cubicBezTo>
                <a:close/>
                <a:moveTo>
                  <a:pt x="672" y="2765"/>
                </a:moveTo>
                <a:lnTo>
                  <a:pt x="672" y="3117"/>
                </a:lnTo>
                <a:cubicBezTo>
                  <a:pt x="672" y="3191"/>
                  <a:pt x="731" y="3251"/>
                  <a:pt x="805" y="3251"/>
                </a:cubicBezTo>
                <a:cubicBezTo>
                  <a:pt x="879" y="3251"/>
                  <a:pt x="938" y="3191"/>
                  <a:pt x="938" y="3117"/>
                </a:cubicBezTo>
                <a:lnTo>
                  <a:pt x="938" y="2765"/>
                </a:lnTo>
                <a:cubicBezTo>
                  <a:pt x="938" y="2692"/>
                  <a:pt x="879" y="2632"/>
                  <a:pt x="805" y="2632"/>
                </a:cubicBezTo>
                <a:cubicBezTo>
                  <a:pt x="731" y="2632"/>
                  <a:pt x="672" y="2692"/>
                  <a:pt x="672" y="2765"/>
                </a:cubicBezTo>
                <a:close/>
                <a:moveTo>
                  <a:pt x="1311" y="2298"/>
                </a:moveTo>
                <a:lnTo>
                  <a:pt x="1311" y="2902"/>
                </a:lnTo>
                <a:cubicBezTo>
                  <a:pt x="1311" y="2975"/>
                  <a:pt x="1371" y="3035"/>
                  <a:pt x="1445" y="3035"/>
                </a:cubicBezTo>
                <a:cubicBezTo>
                  <a:pt x="1518" y="3035"/>
                  <a:pt x="1578" y="2975"/>
                  <a:pt x="1578" y="2902"/>
                </a:cubicBezTo>
                <a:lnTo>
                  <a:pt x="1578" y="2298"/>
                </a:lnTo>
                <a:cubicBezTo>
                  <a:pt x="1578" y="2224"/>
                  <a:pt x="1518" y="2165"/>
                  <a:pt x="1445" y="2165"/>
                </a:cubicBezTo>
                <a:cubicBezTo>
                  <a:pt x="1371" y="2165"/>
                  <a:pt x="1311" y="2224"/>
                  <a:pt x="1311" y="2298"/>
                </a:cubicBezTo>
                <a:close/>
                <a:moveTo>
                  <a:pt x="134" y="3771"/>
                </a:moveTo>
                <a:cubicBezTo>
                  <a:pt x="207" y="3771"/>
                  <a:pt x="267" y="3711"/>
                  <a:pt x="267" y="3638"/>
                </a:cubicBezTo>
                <a:lnTo>
                  <a:pt x="267" y="3561"/>
                </a:lnTo>
                <a:cubicBezTo>
                  <a:pt x="267" y="3488"/>
                  <a:pt x="207" y="3428"/>
                  <a:pt x="134" y="3428"/>
                </a:cubicBezTo>
                <a:cubicBezTo>
                  <a:pt x="60" y="3428"/>
                  <a:pt x="0" y="3488"/>
                  <a:pt x="0" y="3561"/>
                </a:cubicBezTo>
                <a:lnTo>
                  <a:pt x="0" y="3638"/>
                </a:lnTo>
                <a:cubicBezTo>
                  <a:pt x="0" y="3711"/>
                  <a:pt x="60" y="3771"/>
                  <a:pt x="134" y="3771"/>
                </a:cubicBezTo>
                <a:close/>
                <a:moveTo>
                  <a:pt x="3885" y="1321"/>
                </a:moveTo>
                <a:lnTo>
                  <a:pt x="3885" y="1398"/>
                </a:lnTo>
                <a:cubicBezTo>
                  <a:pt x="3885" y="1471"/>
                  <a:pt x="3945" y="1531"/>
                  <a:pt x="4018" y="1531"/>
                </a:cubicBezTo>
                <a:cubicBezTo>
                  <a:pt x="4092" y="1531"/>
                  <a:pt x="4152" y="1471"/>
                  <a:pt x="4152" y="1398"/>
                </a:cubicBezTo>
                <a:lnTo>
                  <a:pt x="4152" y="1321"/>
                </a:lnTo>
                <a:cubicBezTo>
                  <a:pt x="4152" y="1247"/>
                  <a:pt x="4092" y="1188"/>
                  <a:pt x="4018" y="1188"/>
                </a:cubicBezTo>
                <a:cubicBezTo>
                  <a:pt x="3945" y="1188"/>
                  <a:pt x="3885" y="1247"/>
                  <a:pt x="3885" y="1321"/>
                </a:cubicBezTo>
                <a:close/>
              </a:path>
            </a:pathLst>
          </a:custGeom>
          <a:solidFill>
            <a:srgbClr val="29ABE2"/>
          </a:solidFill>
          <a:ln>
            <a:noFill/>
          </a:ln>
        </p:spPr>
        <p:txBody>
          <a:bodyPr/>
          <a:lstStyle/>
          <a:p>
            <a:endParaRPr lang="zh-CN" altLang="en-US"/>
          </a:p>
        </p:txBody>
      </p:sp>
      <p:sp>
        <p:nvSpPr>
          <p:cNvPr id="55" name="dna-deoxyribonucleic-acid_30777"/>
          <p:cNvSpPr>
            <a:spLocks noChangeAspect="1"/>
          </p:cNvSpPr>
          <p:nvPr/>
        </p:nvSpPr>
        <p:spPr bwMode="auto">
          <a:xfrm>
            <a:off x="8319939" y="4452653"/>
            <a:ext cx="439828" cy="609685"/>
          </a:xfrm>
          <a:custGeom>
            <a:avLst/>
            <a:gdLst>
              <a:gd name="T0" fmla="*/ 1607 w 1607"/>
              <a:gd name="T1" fmla="*/ 1115 h 2231"/>
              <a:gd name="T2" fmla="*/ 1001 w 1607"/>
              <a:gd name="T3" fmla="*/ 592 h 2231"/>
              <a:gd name="T4" fmla="*/ 1607 w 1607"/>
              <a:gd name="T5" fmla="*/ 68 h 2231"/>
              <a:gd name="T6" fmla="*/ 1538 w 1607"/>
              <a:gd name="T7" fmla="*/ 0 h 2231"/>
              <a:gd name="T8" fmla="*/ 1470 w 1607"/>
              <a:gd name="T9" fmla="*/ 68 h 2231"/>
              <a:gd name="T10" fmla="*/ 1320 w 1607"/>
              <a:gd name="T11" fmla="*/ 267 h 2231"/>
              <a:gd name="T12" fmla="*/ 285 w 1607"/>
              <a:gd name="T13" fmla="*/ 267 h 2231"/>
              <a:gd name="T14" fmla="*/ 137 w 1607"/>
              <a:gd name="T15" fmla="*/ 68 h 2231"/>
              <a:gd name="T16" fmla="*/ 68 w 1607"/>
              <a:gd name="T17" fmla="*/ 0 h 2231"/>
              <a:gd name="T18" fmla="*/ 0 w 1607"/>
              <a:gd name="T19" fmla="*/ 68 h 2231"/>
              <a:gd name="T20" fmla="*/ 605 w 1607"/>
              <a:gd name="T21" fmla="*/ 592 h 2231"/>
              <a:gd name="T22" fmla="*/ 0 w 1607"/>
              <a:gd name="T23" fmla="*/ 1115 h 2231"/>
              <a:gd name="T24" fmla="*/ 605 w 1607"/>
              <a:gd name="T25" fmla="*/ 1639 h 2231"/>
              <a:gd name="T26" fmla="*/ 0 w 1607"/>
              <a:gd name="T27" fmla="*/ 2162 h 2231"/>
              <a:gd name="T28" fmla="*/ 68 w 1607"/>
              <a:gd name="T29" fmla="*/ 2231 h 2231"/>
              <a:gd name="T30" fmla="*/ 137 w 1607"/>
              <a:gd name="T31" fmla="*/ 2162 h 2231"/>
              <a:gd name="T32" fmla="*/ 243 w 1607"/>
              <a:gd name="T33" fmla="*/ 1998 h 2231"/>
              <a:gd name="T34" fmla="*/ 1365 w 1607"/>
              <a:gd name="T35" fmla="*/ 1998 h 2231"/>
              <a:gd name="T36" fmla="*/ 1470 w 1607"/>
              <a:gd name="T37" fmla="*/ 2162 h 2231"/>
              <a:gd name="T38" fmla="*/ 1538 w 1607"/>
              <a:gd name="T39" fmla="*/ 2231 h 2231"/>
              <a:gd name="T40" fmla="*/ 1607 w 1607"/>
              <a:gd name="T41" fmla="*/ 2162 h 2231"/>
              <a:gd name="T42" fmla="*/ 1001 w 1607"/>
              <a:gd name="T43" fmla="*/ 1639 h 2231"/>
              <a:gd name="T44" fmla="*/ 1607 w 1607"/>
              <a:gd name="T45" fmla="*/ 1115 h 2231"/>
              <a:gd name="T46" fmla="*/ 1350 w 1607"/>
              <a:gd name="T47" fmla="*/ 1291 h 2231"/>
              <a:gd name="T48" fmla="*/ 256 w 1607"/>
              <a:gd name="T49" fmla="*/ 1291 h 2231"/>
              <a:gd name="T50" fmla="*/ 151 w 1607"/>
              <a:gd name="T51" fmla="*/ 1170 h 2231"/>
              <a:gd name="T52" fmla="*/ 1456 w 1607"/>
              <a:gd name="T53" fmla="*/ 1170 h 2231"/>
              <a:gd name="T54" fmla="*/ 1350 w 1607"/>
              <a:gd name="T55" fmla="*/ 1291 h 2231"/>
              <a:gd name="T56" fmla="*/ 1184 w 1607"/>
              <a:gd name="T57" fmla="*/ 1401 h 2231"/>
              <a:gd name="T58" fmla="*/ 803 w 1607"/>
              <a:gd name="T59" fmla="*/ 1567 h 2231"/>
              <a:gd name="T60" fmla="*/ 423 w 1607"/>
              <a:gd name="T61" fmla="*/ 1401 h 2231"/>
              <a:gd name="T62" fmla="*/ 1184 w 1607"/>
              <a:gd name="T63" fmla="*/ 1401 h 2231"/>
              <a:gd name="T64" fmla="*/ 290 w 1607"/>
              <a:gd name="T65" fmla="*/ 914 h 2231"/>
              <a:gd name="T66" fmla="*/ 1317 w 1607"/>
              <a:gd name="T67" fmla="*/ 914 h 2231"/>
              <a:gd name="T68" fmla="*/ 1456 w 1607"/>
              <a:gd name="T69" fmla="*/ 1061 h 2231"/>
              <a:gd name="T70" fmla="*/ 151 w 1607"/>
              <a:gd name="T71" fmla="*/ 1061 h 2231"/>
              <a:gd name="T72" fmla="*/ 290 w 1607"/>
              <a:gd name="T73" fmla="*/ 914 h 2231"/>
              <a:gd name="T74" fmla="*/ 1136 w 1607"/>
              <a:gd name="T75" fmla="*/ 805 h 2231"/>
              <a:gd name="T76" fmla="*/ 470 w 1607"/>
              <a:gd name="T77" fmla="*/ 805 h 2231"/>
              <a:gd name="T78" fmla="*/ 803 w 1607"/>
              <a:gd name="T79" fmla="*/ 664 h 2231"/>
              <a:gd name="T80" fmla="*/ 1136 w 1607"/>
              <a:gd name="T81" fmla="*/ 805 h 2231"/>
              <a:gd name="T82" fmla="*/ 1143 w 1607"/>
              <a:gd name="T83" fmla="*/ 376 h 2231"/>
              <a:gd name="T84" fmla="*/ 803 w 1607"/>
              <a:gd name="T85" fmla="*/ 520 h 2231"/>
              <a:gd name="T86" fmla="*/ 465 w 1607"/>
              <a:gd name="T87" fmla="*/ 376 h 2231"/>
              <a:gd name="T88" fmla="*/ 1143 w 1607"/>
              <a:gd name="T89" fmla="*/ 376 h 2231"/>
              <a:gd name="T90" fmla="*/ 402 w 1607"/>
              <a:gd name="T91" fmla="*/ 1889 h 2231"/>
              <a:gd name="T92" fmla="*/ 803 w 1607"/>
              <a:gd name="T93" fmla="*/ 1711 h 2231"/>
              <a:gd name="T94" fmla="*/ 1204 w 1607"/>
              <a:gd name="T95" fmla="*/ 1889 h 2231"/>
              <a:gd name="T96" fmla="*/ 402 w 1607"/>
              <a:gd name="T97" fmla="*/ 1889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7" h="2231">
                <a:moveTo>
                  <a:pt x="1607" y="1115"/>
                </a:moveTo>
                <a:cubicBezTo>
                  <a:pt x="1607" y="875"/>
                  <a:pt x="1235" y="687"/>
                  <a:pt x="1001" y="592"/>
                </a:cubicBezTo>
                <a:cubicBezTo>
                  <a:pt x="1235" y="497"/>
                  <a:pt x="1607" y="308"/>
                  <a:pt x="1607" y="68"/>
                </a:cubicBezTo>
                <a:cubicBezTo>
                  <a:pt x="1607" y="31"/>
                  <a:pt x="1576" y="0"/>
                  <a:pt x="1538" y="0"/>
                </a:cubicBezTo>
                <a:cubicBezTo>
                  <a:pt x="1500" y="0"/>
                  <a:pt x="1470" y="31"/>
                  <a:pt x="1470" y="68"/>
                </a:cubicBezTo>
                <a:cubicBezTo>
                  <a:pt x="1470" y="132"/>
                  <a:pt x="1410" y="201"/>
                  <a:pt x="1320" y="267"/>
                </a:cubicBezTo>
                <a:lnTo>
                  <a:pt x="285" y="267"/>
                </a:lnTo>
                <a:cubicBezTo>
                  <a:pt x="197" y="202"/>
                  <a:pt x="137" y="134"/>
                  <a:pt x="137" y="68"/>
                </a:cubicBezTo>
                <a:cubicBezTo>
                  <a:pt x="137" y="31"/>
                  <a:pt x="106" y="0"/>
                  <a:pt x="68" y="0"/>
                </a:cubicBezTo>
                <a:cubicBezTo>
                  <a:pt x="31" y="0"/>
                  <a:pt x="0" y="31"/>
                  <a:pt x="0" y="68"/>
                </a:cubicBezTo>
                <a:cubicBezTo>
                  <a:pt x="0" y="308"/>
                  <a:pt x="372" y="497"/>
                  <a:pt x="605" y="592"/>
                </a:cubicBezTo>
                <a:cubicBezTo>
                  <a:pt x="372" y="687"/>
                  <a:pt x="0" y="875"/>
                  <a:pt x="0" y="1115"/>
                </a:cubicBezTo>
                <a:cubicBezTo>
                  <a:pt x="0" y="1356"/>
                  <a:pt x="372" y="1544"/>
                  <a:pt x="605" y="1639"/>
                </a:cubicBezTo>
                <a:cubicBezTo>
                  <a:pt x="372" y="1734"/>
                  <a:pt x="0" y="1922"/>
                  <a:pt x="0" y="2162"/>
                </a:cubicBezTo>
                <a:cubicBezTo>
                  <a:pt x="0" y="2200"/>
                  <a:pt x="31" y="2231"/>
                  <a:pt x="68" y="2231"/>
                </a:cubicBezTo>
                <a:cubicBezTo>
                  <a:pt x="106" y="2231"/>
                  <a:pt x="137" y="2200"/>
                  <a:pt x="137" y="2162"/>
                </a:cubicBezTo>
                <a:cubicBezTo>
                  <a:pt x="137" y="2110"/>
                  <a:pt x="178" y="2054"/>
                  <a:pt x="243" y="1998"/>
                </a:cubicBezTo>
                <a:lnTo>
                  <a:pt x="1365" y="1998"/>
                </a:lnTo>
                <a:cubicBezTo>
                  <a:pt x="1429" y="2052"/>
                  <a:pt x="1470" y="2108"/>
                  <a:pt x="1470" y="2162"/>
                </a:cubicBezTo>
                <a:cubicBezTo>
                  <a:pt x="1470" y="2200"/>
                  <a:pt x="1500" y="2231"/>
                  <a:pt x="1538" y="2231"/>
                </a:cubicBezTo>
                <a:cubicBezTo>
                  <a:pt x="1576" y="2231"/>
                  <a:pt x="1607" y="2200"/>
                  <a:pt x="1607" y="2162"/>
                </a:cubicBezTo>
                <a:cubicBezTo>
                  <a:pt x="1607" y="1922"/>
                  <a:pt x="1235" y="1734"/>
                  <a:pt x="1001" y="1639"/>
                </a:cubicBezTo>
                <a:cubicBezTo>
                  <a:pt x="1235" y="1544"/>
                  <a:pt x="1607" y="1356"/>
                  <a:pt x="1607" y="1115"/>
                </a:cubicBezTo>
                <a:close/>
                <a:moveTo>
                  <a:pt x="1350" y="1291"/>
                </a:moveTo>
                <a:lnTo>
                  <a:pt x="256" y="1291"/>
                </a:lnTo>
                <a:cubicBezTo>
                  <a:pt x="207" y="1251"/>
                  <a:pt x="170" y="1211"/>
                  <a:pt x="151" y="1170"/>
                </a:cubicBezTo>
                <a:lnTo>
                  <a:pt x="1456" y="1170"/>
                </a:lnTo>
                <a:cubicBezTo>
                  <a:pt x="1437" y="1210"/>
                  <a:pt x="1399" y="1251"/>
                  <a:pt x="1350" y="1291"/>
                </a:cubicBezTo>
                <a:close/>
                <a:moveTo>
                  <a:pt x="1184" y="1401"/>
                </a:moveTo>
                <a:cubicBezTo>
                  <a:pt x="1064" y="1468"/>
                  <a:pt x="925" y="1527"/>
                  <a:pt x="803" y="1567"/>
                </a:cubicBezTo>
                <a:cubicBezTo>
                  <a:pt x="699" y="1532"/>
                  <a:pt x="552" y="1472"/>
                  <a:pt x="423" y="1401"/>
                </a:cubicBezTo>
                <a:lnTo>
                  <a:pt x="1184" y="1401"/>
                </a:lnTo>
                <a:close/>
                <a:moveTo>
                  <a:pt x="290" y="914"/>
                </a:moveTo>
                <a:lnTo>
                  <a:pt x="1317" y="914"/>
                </a:lnTo>
                <a:cubicBezTo>
                  <a:pt x="1383" y="961"/>
                  <a:pt x="1433" y="1011"/>
                  <a:pt x="1456" y="1061"/>
                </a:cubicBezTo>
                <a:lnTo>
                  <a:pt x="151" y="1061"/>
                </a:lnTo>
                <a:cubicBezTo>
                  <a:pt x="174" y="1012"/>
                  <a:pt x="224" y="962"/>
                  <a:pt x="290" y="914"/>
                </a:cubicBezTo>
                <a:close/>
                <a:moveTo>
                  <a:pt x="1136" y="805"/>
                </a:moveTo>
                <a:lnTo>
                  <a:pt x="470" y="805"/>
                </a:lnTo>
                <a:cubicBezTo>
                  <a:pt x="578" y="748"/>
                  <a:pt x="697" y="699"/>
                  <a:pt x="803" y="664"/>
                </a:cubicBezTo>
                <a:cubicBezTo>
                  <a:pt x="895" y="695"/>
                  <a:pt x="1019" y="744"/>
                  <a:pt x="1136" y="805"/>
                </a:cubicBezTo>
                <a:close/>
                <a:moveTo>
                  <a:pt x="1143" y="376"/>
                </a:moveTo>
                <a:cubicBezTo>
                  <a:pt x="1033" y="434"/>
                  <a:pt x="911" y="484"/>
                  <a:pt x="803" y="520"/>
                </a:cubicBezTo>
                <a:cubicBezTo>
                  <a:pt x="710" y="489"/>
                  <a:pt x="583" y="437"/>
                  <a:pt x="465" y="376"/>
                </a:cubicBezTo>
                <a:lnTo>
                  <a:pt x="1143" y="376"/>
                </a:lnTo>
                <a:close/>
                <a:moveTo>
                  <a:pt x="402" y="1889"/>
                </a:moveTo>
                <a:cubicBezTo>
                  <a:pt x="527" y="1817"/>
                  <a:pt x="675" y="1753"/>
                  <a:pt x="803" y="1711"/>
                </a:cubicBezTo>
                <a:cubicBezTo>
                  <a:pt x="913" y="1747"/>
                  <a:pt x="1070" y="1812"/>
                  <a:pt x="1204" y="1889"/>
                </a:cubicBezTo>
                <a:lnTo>
                  <a:pt x="402" y="1889"/>
                </a:lnTo>
                <a:close/>
              </a:path>
            </a:pathLst>
          </a:custGeom>
          <a:solidFill>
            <a:srgbClr val="D14747"/>
          </a:solidFill>
          <a:ln>
            <a:noFill/>
          </a:ln>
        </p:spPr>
      </p:sp>
      <p:sp>
        <p:nvSpPr>
          <p:cNvPr id="56" name="TextBox 41"/>
          <p:cNvSpPr txBox="1"/>
          <p:nvPr/>
        </p:nvSpPr>
        <p:spPr>
          <a:xfrm>
            <a:off x="334074" y="2130626"/>
            <a:ext cx="2912977" cy="338554"/>
          </a:xfrm>
          <a:prstGeom prst="rect">
            <a:avLst/>
          </a:prstGeom>
          <a:noFill/>
        </p:spPr>
        <p:txBody>
          <a:bodyPr wrap="none" rtlCol="0">
            <a:spAutoFit/>
          </a:bodyPr>
          <a:lstStyle/>
          <a:p>
            <a:r>
              <a:rPr lang="zh-CN" altLang="zh-CN" sz="1600" b="1" dirty="0"/>
              <a:t>FEV</a:t>
            </a:r>
            <a:r>
              <a:rPr lang="zh-CN" altLang="zh-CN" sz="1600" b="1" baseline="-25000" dirty="0"/>
              <a:t>1</a:t>
            </a:r>
            <a:r>
              <a:rPr lang="zh-CN" altLang="zh-CN" sz="1600" b="1" dirty="0"/>
              <a:t>  3.04L  占预计值  129.6% </a:t>
            </a:r>
          </a:p>
        </p:txBody>
      </p:sp>
      <p:sp>
        <p:nvSpPr>
          <p:cNvPr id="57" name="TextBox 42"/>
          <p:cNvSpPr txBox="1"/>
          <p:nvPr/>
        </p:nvSpPr>
        <p:spPr>
          <a:xfrm>
            <a:off x="996348" y="2434999"/>
            <a:ext cx="2239686" cy="742832"/>
          </a:xfrm>
          <a:prstGeom prst="rect">
            <a:avLst/>
          </a:prstGeom>
          <a:noFill/>
        </p:spPr>
        <p:txBody>
          <a:bodyPr wrap="square" rtlCol="0">
            <a:spAutoFit/>
          </a:bodyPr>
          <a:lstStyle/>
          <a:p>
            <a:pPr algn="r">
              <a:lnSpc>
                <a:spcPct val="120000"/>
              </a:lnSpc>
            </a:pPr>
            <a:r>
              <a:rPr lang="pt-BR" sz="1200" dirty="0">
                <a:solidFill>
                  <a:srgbClr val="624752"/>
                </a:solidFill>
                <a:cs typeface="Lato Light"/>
              </a:rPr>
              <a:t>Lorem ipsum dolor sit at, consectetur adipiscing elit. Aliquam tincidunt an.. </a:t>
            </a:r>
            <a:endParaRPr lang="en-US" sz="1200" dirty="0">
              <a:solidFill>
                <a:srgbClr val="624752"/>
              </a:solidFill>
              <a:cs typeface="Lato Light"/>
            </a:endParaRPr>
          </a:p>
        </p:txBody>
      </p:sp>
      <p:sp>
        <p:nvSpPr>
          <p:cNvPr id="58" name="TextBox 49"/>
          <p:cNvSpPr txBox="1"/>
          <p:nvPr/>
        </p:nvSpPr>
        <p:spPr>
          <a:xfrm>
            <a:off x="943099" y="3374259"/>
            <a:ext cx="2187865" cy="338554"/>
          </a:xfrm>
          <a:prstGeom prst="rect">
            <a:avLst/>
          </a:prstGeom>
          <a:noFill/>
        </p:spPr>
        <p:txBody>
          <a:bodyPr wrap="square" rtlCol="0">
            <a:spAutoFit/>
          </a:bodyPr>
          <a:lstStyle/>
          <a:p>
            <a:pPr algn="r"/>
            <a:r>
              <a:rPr lang="zh-CN" altLang="zh-CN" sz="1600" b="1" dirty="0"/>
              <a:t>MVV 占预计值  97.0%</a:t>
            </a:r>
          </a:p>
        </p:txBody>
      </p:sp>
      <p:sp>
        <p:nvSpPr>
          <p:cNvPr id="59" name="TextBox 50"/>
          <p:cNvSpPr txBox="1"/>
          <p:nvPr/>
        </p:nvSpPr>
        <p:spPr>
          <a:xfrm>
            <a:off x="939222" y="3631572"/>
            <a:ext cx="2311937" cy="757130"/>
          </a:xfrm>
          <a:prstGeom prst="rect">
            <a:avLst/>
          </a:prstGeom>
          <a:noFill/>
        </p:spPr>
        <p:txBody>
          <a:bodyPr wrap="square" rtlCol="0">
            <a:spAutoFit/>
          </a:bodyPr>
          <a:lstStyle/>
          <a:p>
            <a:pPr algn="r">
              <a:lnSpc>
                <a:spcPct val="120000"/>
              </a:lnSpc>
            </a:pPr>
            <a:r>
              <a:rPr lang="pt-BR" sz="1200" dirty="0">
                <a:solidFill>
                  <a:srgbClr val="624752"/>
                </a:solidFill>
                <a:cs typeface="Lato Light"/>
              </a:rPr>
              <a:t>Lrem ipsum dolor sit at, consectetur adipiscing elit. Aliquam tincidunt an.. </a:t>
            </a:r>
            <a:endParaRPr lang="en-US" sz="1200" dirty="0">
              <a:solidFill>
                <a:srgbClr val="624752"/>
              </a:solidFill>
              <a:cs typeface="Lato Light"/>
            </a:endParaRPr>
          </a:p>
        </p:txBody>
      </p:sp>
      <p:sp>
        <p:nvSpPr>
          <p:cNvPr id="66" name="dna-scheme_72281"/>
          <p:cNvSpPr>
            <a:spLocks noChangeAspect="1"/>
          </p:cNvSpPr>
          <p:nvPr/>
        </p:nvSpPr>
        <p:spPr bwMode="auto">
          <a:xfrm>
            <a:off x="3382373" y="2377084"/>
            <a:ext cx="609685" cy="608767"/>
          </a:xfrm>
          <a:custGeom>
            <a:avLst/>
            <a:gdLst>
              <a:gd name="connsiteX0" fmla="*/ 127864 w 609614"/>
              <a:gd name="connsiteY0" fmla="*/ 579271 h 608697"/>
              <a:gd name="connsiteX1" fmla="*/ 147481 w 609614"/>
              <a:gd name="connsiteY1" fmla="*/ 579271 h 608697"/>
              <a:gd name="connsiteX2" fmla="*/ 147481 w 609614"/>
              <a:gd name="connsiteY2" fmla="*/ 608697 h 608697"/>
              <a:gd name="connsiteX3" fmla="*/ 127864 w 609614"/>
              <a:gd name="connsiteY3" fmla="*/ 608697 h 608697"/>
              <a:gd name="connsiteX4" fmla="*/ 353987 w 609614"/>
              <a:gd name="connsiteY4" fmla="*/ 471273 h 608697"/>
              <a:gd name="connsiteX5" fmla="*/ 344124 w 609614"/>
              <a:gd name="connsiteY5" fmla="*/ 481122 h 608697"/>
              <a:gd name="connsiteX6" fmla="*/ 353987 w 609614"/>
              <a:gd name="connsiteY6" fmla="*/ 490879 h 608697"/>
              <a:gd name="connsiteX7" fmla="*/ 363851 w 609614"/>
              <a:gd name="connsiteY7" fmla="*/ 481122 h 608697"/>
              <a:gd name="connsiteX8" fmla="*/ 353987 w 609614"/>
              <a:gd name="connsiteY8" fmla="*/ 471273 h 608697"/>
              <a:gd name="connsiteX9" fmla="*/ 118825 w 609614"/>
              <a:gd name="connsiteY9" fmla="*/ 333849 h 608697"/>
              <a:gd name="connsiteX10" fmla="*/ 137631 w 609614"/>
              <a:gd name="connsiteY10" fmla="*/ 357413 h 608697"/>
              <a:gd name="connsiteX11" fmla="*/ 156528 w 609614"/>
              <a:gd name="connsiteY11" fmla="*/ 333849 h 608697"/>
              <a:gd name="connsiteX12" fmla="*/ 68861 w 609614"/>
              <a:gd name="connsiteY12" fmla="*/ 333849 h 608697"/>
              <a:gd name="connsiteX13" fmla="*/ 19635 w 609614"/>
              <a:gd name="connsiteY13" fmla="*/ 382910 h 608697"/>
              <a:gd name="connsiteX14" fmla="*/ 19635 w 609614"/>
              <a:gd name="connsiteY14" fmla="*/ 520334 h 608697"/>
              <a:gd name="connsiteX15" fmla="*/ 39362 w 609614"/>
              <a:gd name="connsiteY15" fmla="*/ 540031 h 608697"/>
              <a:gd name="connsiteX16" fmla="*/ 58998 w 609614"/>
              <a:gd name="connsiteY16" fmla="*/ 520334 h 608697"/>
              <a:gd name="connsiteX17" fmla="*/ 58998 w 609614"/>
              <a:gd name="connsiteY17" fmla="*/ 373061 h 608697"/>
              <a:gd name="connsiteX18" fmla="*/ 78633 w 609614"/>
              <a:gd name="connsiteY18" fmla="*/ 373061 h 608697"/>
              <a:gd name="connsiteX19" fmla="*/ 78633 w 609614"/>
              <a:gd name="connsiteY19" fmla="*/ 520334 h 608697"/>
              <a:gd name="connsiteX20" fmla="*/ 196629 w 609614"/>
              <a:gd name="connsiteY20" fmla="*/ 520334 h 608697"/>
              <a:gd name="connsiteX21" fmla="*/ 196629 w 609614"/>
              <a:gd name="connsiteY21" fmla="*/ 373061 h 608697"/>
              <a:gd name="connsiteX22" fmla="*/ 216356 w 609614"/>
              <a:gd name="connsiteY22" fmla="*/ 373061 h 608697"/>
              <a:gd name="connsiteX23" fmla="*/ 216356 w 609614"/>
              <a:gd name="connsiteY23" fmla="*/ 520334 h 608697"/>
              <a:gd name="connsiteX24" fmla="*/ 235992 w 609614"/>
              <a:gd name="connsiteY24" fmla="*/ 540031 h 608697"/>
              <a:gd name="connsiteX25" fmla="*/ 255627 w 609614"/>
              <a:gd name="connsiteY25" fmla="*/ 520334 h 608697"/>
              <a:gd name="connsiteX26" fmla="*/ 255627 w 609614"/>
              <a:gd name="connsiteY26" fmla="*/ 382910 h 608697"/>
              <a:gd name="connsiteX27" fmla="*/ 206492 w 609614"/>
              <a:gd name="connsiteY27" fmla="*/ 333849 h 608697"/>
              <a:gd name="connsiteX28" fmla="*/ 181695 w 609614"/>
              <a:gd name="connsiteY28" fmla="*/ 333849 h 608697"/>
              <a:gd name="connsiteX29" fmla="*/ 137631 w 609614"/>
              <a:gd name="connsiteY29" fmla="*/ 388800 h 608697"/>
              <a:gd name="connsiteX30" fmla="*/ 93567 w 609614"/>
              <a:gd name="connsiteY30" fmla="*/ 333849 h 608697"/>
              <a:gd name="connsiteX31" fmla="*/ 265473 w 609614"/>
              <a:gd name="connsiteY31" fmla="*/ 265114 h 608697"/>
              <a:gd name="connsiteX32" fmla="*/ 255608 w 609614"/>
              <a:gd name="connsiteY32" fmla="*/ 274963 h 608697"/>
              <a:gd name="connsiteX33" fmla="*/ 265473 w 609614"/>
              <a:gd name="connsiteY33" fmla="*/ 284721 h 608697"/>
              <a:gd name="connsiteX34" fmla="*/ 275337 w 609614"/>
              <a:gd name="connsiteY34" fmla="*/ 274963 h 608697"/>
              <a:gd name="connsiteX35" fmla="*/ 265473 w 609614"/>
              <a:gd name="connsiteY35" fmla="*/ 265114 h 608697"/>
              <a:gd name="connsiteX36" fmla="*/ 442481 w 609614"/>
              <a:gd name="connsiteY36" fmla="*/ 235658 h 608697"/>
              <a:gd name="connsiteX37" fmla="*/ 432617 w 609614"/>
              <a:gd name="connsiteY37" fmla="*/ 245507 h 608697"/>
              <a:gd name="connsiteX38" fmla="*/ 442481 w 609614"/>
              <a:gd name="connsiteY38" fmla="*/ 255265 h 608697"/>
              <a:gd name="connsiteX39" fmla="*/ 452346 w 609614"/>
              <a:gd name="connsiteY39" fmla="*/ 245507 h 608697"/>
              <a:gd name="connsiteX40" fmla="*/ 442481 w 609614"/>
              <a:gd name="connsiteY40" fmla="*/ 235658 h 608697"/>
              <a:gd name="connsiteX41" fmla="*/ 137631 w 609614"/>
              <a:gd name="connsiteY41" fmla="*/ 196333 h 608697"/>
              <a:gd name="connsiteX42" fmla="*/ 78633 w 609614"/>
              <a:gd name="connsiteY42" fmla="*/ 255242 h 608697"/>
              <a:gd name="connsiteX43" fmla="*/ 137631 w 609614"/>
              <a:gd name="connsiteY43" fmla="*/ 314152 h 608697"/>
              <a:gd name="connsiteX44" fmla="*/ 196629 w 609614"/>
              <a:gd name="connsiteY44" fmla="*/ 255242 h 608697"/>
              <a:gd name="connsiteX45" fmla="*/ 137631 w 609614"/>
              <a:gd name="connsiteY45" fmla="*/ 196333 h 608697"/>
              <a:gd name="connsiteX46" fmla="*/ 353977 w 609614"/>
              <a:gd name="connsiteY46" fmla="*/ 166897 h 608697"/>
              <a:gd name="connsiteX47" fmla="*/ 344112 w 609614"/>
              <a:gd name="connsiteY47" fmla="*/ 176746 h 608697"/>
              <a:gd name="connsiteX48" fmla="*/ 353977 w 609614"/>
              <a:gd name="connsiteY48" fmla="*/ 186595 h 608697"/>
              <a:gd name="connsiteX49" fmla="*/ 363841 w 609614"/>
              <a:gd name="connsiteY49" fmla="*/ 176746 h 608697"/>
              <a:gd name="connsiteX50" fmla="*/ 353977 w 609614"/>
              <a:gd name="connsiteY50" fmla="*/ 166897 h 608697"/>
              <a:gd name="connsiteX51" fmla="*/ 521121 w 609614"/>
              <a:gd name="connsiteY51" fmla="*/ 117834 h 608697"/>
              <a:gd name="connsiteX52" fmla="*/ 511348 w 609614"/>
              <a:gd name="connsiteY52" fmla="*/ 127683 h 608697"/>
              <a:gd name="connsiteX53" fmla="*/ 521121 w 609614"/>
              <a:gd name="connsiteY53" fmla="*/ 137441 h 608697"/>
              <a:gd name="connsiteX54" fmla="*/ 530985 w 609614"/>
              <a:gd name="connsiteY54" fmla="*/ 127683 h 608697"/>
              <a:gd name="connsiteX55" fmla="*/ 521121 w 609614"/>
              <a:gd name="connsiteY55" fmla="*/ 117834 h 608697"/>
              <a:gd name="connsiteX56" fmla="*/ 521121 w 609614"/>
              <a:gd name="connsiteY56" fmla="*/ 98227 h 608697"/>
              <a:gd name="connsiteX57" fmla="*/ 550622 w 609614"/>
              <a:gd name="connsiteY57" fmla="*/ 127683 h 608697"/>
              <a:gd name="connsiteX58" fmla="*/ 521121 w 609614"/>
              <a:gd name="connsiteY58" fmla="*/ 157139 h 608697"/>
              <a:gd name="connsiteX59" fmla="*/ 516880 w 609614"/>
              <a:gd name="connsiteY59" fmla="*/ 156679 h 608697"/>
              <a:gd name="connsiteX60" fmla="*/ 467650 w 609614"/>
              <a:gd name="connsiteY60" fmla="*/ 230411 h 608697"/>
              <a:gd name="connsiteX61" fmla="*/ 471983 w 609614"/>
              <a:gd name="connsiteY61" fmla="*/ 245507 h 608697"/>
              <a:gd name="connsiteX62" fmla="*/ 442481 w 609614"/>
              <a:gd name="connsiteY62" fmla="*/ 274963 h 608697"/>
              <a:gd name="connsiteX63" fmla="*/ 412980 w 609614"/>
              <a:gd name="connsiteY63" fmla="*/ 245507 h 608697"/>
              <a:gd name="connsiteX64" fmla="*/ 415285 w 609614"/>
              <a:gd name="connsiteY64" fmla="*/ 234001 h 608697"/>
              <a:gd name="connsiteX65" fmla="*/ 373153 w 609614"/>
              <a:gd name="connsiteY65" fmla="*/ 198930 h 608697"/>
              <a:gd name="connsiteX66" fmla="*/ 353977 w 609614"/>
              <a:gd name="connsiteY66" fmla="*/ 206202 h 608697"/>
              <a:gd name="connsiteX67" fmla="*/ 342176 w 609614"/>
              <a:gd name="connsiteY67" fmla="*/ 203717 h 608697"/>
              <a:gd name="connsiteX68" fmla="*/ 291563 w 609614"/>
              <a:gd name="connsiteY68" fmla="*/ 261524 h 608697"/>
              <a:gd name="connsiteX69" fmla="*/ 294974 w 609614"/>
              <a:gd name="connsiteY69" fmla="*/ 274963 h 608697"/>
              <a:gd name="connsiteX70" fmla="*/ 265473 w 609614"/>
              <a:gd name="connsiteY70" fmla="*/ 304419 h 608697"/>
              <a:gd name="connsiteX71" fmla="*/ 235971 w 609614"/>
              <a:gd name="connsiteY71" fmla="*/ 274963 h 608697"/>
              <a:gd name="connsiteX72" fmla="*/ 265473 w 609614"/>
              <a:gd name="connsiteY72" fmla="*/ 245507 h 608697"/>
              <a:gd name="connsiteX73" fmla="*/ 277273 w 609614"/>
              <a:gd name="connsiteY73" fmla="*/ 247993 h 608697"/>
              <a:gd name="connsiteX74" fmla="*/ 327887 w 609614"/>
              <a:gd name="connsiteY74" fmla="*/ 190185 h 608697"/>
              <a:gd name="connsiteX75" fmla="*/ 324475 w 609614"/>
              <a:gd name="connsiteY75" fmla="*/ 176746 h 608697"/>
              <a:gd name="connsiteX76" fmla="*/ 353977 w 609614"/>
              <a:gd name="connsiteY76" fmla="*/ 147290 h 608697"/>
              <a:gd name="connsiteX77" fmla="*/ 383478 w 609614"/>
              <a:gd name="connsiteY77" fmla="*/ 176746 h 608697"/>
              <a:gd name="connsiteX78" fmla="*/ 383017 w 609614"/>
              <a:gd name="connsiteY78" fmla="*/ 181532 h 608697"/>
              <a:gd name="connsiteX79" fmla="*/ 428745 w 609614"/>
              <a:gd name="connsiteY79" fmla="*/ 219549 h 608697"/>
              <a:gd name="connsiteX80" fmla="*/ 442481 w 609614"/>
              <a:gd name="connsiteY80" fmla="*/ 216051 h 608697"/>
              <a:gd name="connsiteX81" fmla="*/ 452346 w 609614"/>
              <a:gd name="connsiteY81" fmla="*/ 217892 h 608697"/>
              <a:gd name="connsiteX82" fmla="*/ 499456 w 609614"/>
              <a:gd name="connsiteY82" fmla="*/ 147382 h 608697"/>
              <a:gd name="connsiteX83" fmla="*/ 491619 w 609614"/>
              <a:gd name="connsiteY83" fmla="*/ 127683 h 608697"/>
              <a:gd name="connsiteX84" fmla="*/ 521121 w 609614"/>
              <a:gd name="connsiteY84" fmla="*/ 98227 h 608697"/>
              <a:gd name="connsiteX85" fmla="*/ 235971 w 609614"/>
              <a:gd name="connsiteY85" fmla="*/ 78539 h 608697"/>
              <a:gd name="connsiteX86" fmla="*/ 255588 w 609614"/>
              <a:gd name="connsiteY86" fmla="*/ 78539 h 608697"/>
              <a:gd name="connsiteX87" fmla="*/ 255588 w 609614"/>
              <a:gd name="connsiteY87" fmla="*/ 98227 h 608697"/>
              <a:gd name="connsiteX88" fmla="*/ 235971 w 609614"/>
              <a:gd name="connsiteY88" fmla="*/ 98227 h 608697"/>
              <a:gd name="connsiteX89" fmla="*/ 196595 w 609614"/>
              <a:gd name="connsiteY89" fmla="*/ 78539 h 608697"/>
              <a:gd name="connsiteX90" fmla="*/ 216353 w 609614"/>
              <a:gd name="connsiteY90" fmla="*/ 78539 h 608697"/>
              <a:gd name="connsiteX91" fmla="*/ 216353 w 609614"/>
              <a:gd name="connsiteY91" fmla="*/ 98227 h 608697"/>
              <a:gd name="connsiteX92" fmla="*/ 196595 w 609614"/>
              <a:gd name="connsiteY92" fmla="*/ 98227 h 608697"/>
              <a:gd name="connsiteX93" fmla="*/ 157361 w 609614"/>
              <a:gd name="connsiteY93" fmla="*/ 78539 h 608697"/>
              <a:gd name="connsiteX94" fmla="*/ 176978 w 609614"/>
              <a:gd name="connsiteY94" fmla="*/ 78539 h 608697"/>
              <a:gd name="connsiteX95" fmla="*/ 176978 w 609614"/>
              <a:gd name="connsiteY95" fmla="*/ 98227 h 608697"/>
              <a:gd name="connsiteX96" fmla="*/ 157361 w 609614"/>
              <a:gd name="connsiteY96" fmla="*/ 98227 h 608697"/>
              <a:gd name="connsiteX97" fmla="*/ 137631 w 609614"/>
              <a:gd name="connsiteY97" fmla="*/ 58909 h 608697"/>
              <a:gd name="connsiteX98" fmla="*/ 137631 w 609614"/>
              <a:gd name="connsiteY98" fmla="*/ 176728 h 608697"/>
              <a:gd name="connsiteX99" fmla="*/ 216356 w 609614"/>
              <a:gd name="connsiteY99" fmla="*/ 255242 h 608697"/>
              <a:gd name="connsiteX100" fmla="*/ 189530 w 609614"/>
              <a:gd name="connsiteY100" fmla="*/ 314152 h 608697"/>
              <a:gd name="connsiteX101" fmla="*/ 206492 w 609614"/>
              <a:gd name="connsiteY101" fmla="*/ 314152 h 608697"/>
              <a:gd name="connsiteX102" fmla="*/ 268625 w 609614"/>
              <a:gd name="connsiteY102" fmla="*/ 353455 h 608697"/>
              <a:gd name="connsiteX103" fmla="*/ 570344 w 609614"/>
              <a:gd name="connsiteY103" fmla="*/ 353455 h 608697"/>
              <a:gd name="connsiteX104" fmla="*/ 570344 w 609614"/>
              <a:gd name="connsiteY104" fmla="*/ 58909 h 608697"/>
              <a:gd name="connsiteX105" fmla="*/ 117996 w 609614"/>
              <a:gd name="connsiteY105" fmla="*/ 19605 h 608697"/>
              <a:gd name="connsiteX106" fmla="*/ 117996 w 609614"/>
              <a:gd name="connsiteY106" fmla="*/ 39303 h 608697"/>
              <a:gd name="connsiteX107" fmla="*/ 589979 w 609614"/>
              <a:gd name="connsiteY107" fmla="*/ 39303 h 608697"/>
              <a:gd name="connsiteX108" fmla="*/ 589979 w 609614"/>
              <a:gd name="connsiteY108" fmla="*/ 19605 h 608697"/>
              <a:gd name="connsiteX109" fmla="*/ 98360 w 609614"/>
              <a:gd name="connsiteY109" fmla="*/ 0 h 608697"/>
              <a:gd name="connsiteX110" fmla="*/ 609614 w 609614"/>
              <a:gd name="connsiteY110" fmla="*/ 0 h 608697"/>
              <a:gd name="connsiteX111" fmla="*/ 609614 w 609614"/>
              <a:gd name="connsiteY111" fmla="*/ 58909 h 608697"/>
              <a:gd name="connsiteX112" fmla="*/ 589979 w 609614"/>
              <a:gd name="connsiteY112" fmla="*/ 58909 h 608697"/>
              <a:gd name="connsiteX113" fmla="*/ 589979 w 609614"/>
              <a:gd name="connsiteY113" fmla="*/ 373061 h 608697"/>
              <a:gd name="connsiteX114" fmla="*/ 363851 w 609614"/>
              <a:gd name="connsiteY114" fmla="*/ 373061 h 608697"/>
              <a:gd name="connsiteX115" fmla="*/ 363851 w 609614"/>
              <a:gd name="connsiteY115" fmla="*/ 453416 h 608697"/>
              <a:gd name="connsiteX116" fmla="*/ 383486 w 609614"/>
              <a:gd name="connsiteY116" fmla="*/ 481122 h 608697"/>
              <a:gd name="connsiteX117" fmla="*/ 353987 w 609614"/>
              <a:gd name="connsiteY117" fmla="*/ 510577 h 608697"/>
              <a:gd name="connsiteX118" fmla="*/ 324489 w 609614"/>
              <a:gd name="connsiteY118" fmla="*/ 481122 h 608697"/>
              <a:gd name="connsiteX119" fmla="*/ 344124 w 609614"/>
              <a:gd name="connsiteY119" fmla="*/ 453416 h 608697"/>
              <a:gd name="connsiteX120" fmla="*/ 344124 w 609614"/>
              <a:gd name="connsiteY120" fmla="*/ 373061 h 608697"/>
              <a:gd name="connsiteX121" fmla="*/ 274525 w 609614"/>
              <a:gd name="connsiteY121" fmla="*/ 373061 h 608697"/>
              <a:gd name="connsiteX122" fmla="*/ 275354 w 609614"/>
              <a:gd name="connsiteY122" fmla="*/ 382910 h 608697"/>
              <a:gd name="connsiteX123" fmla="*/ 275354 w 609614"/>
              <a:gd name="connsiteY123" fmla="*/ 520334 h 608697"/>
              <a:gd name="connsiteX124" fmla="*/ 235992 w 609614"/>
              <a:gd name="connsiteY124" fmla="*/ 559637 h 608697"/>
              <a:gd name="connsiteX125" fmla="*/ 216356 w 609614"/>
              <a:gd name="connsiteY125" fmla="*/ 554206 h 608697"/>
              <a:gd name="connsiteX126" fmla="*/ 216356 w 609614"/>
              <a:gd name="connsiteY126" fmla="*/ 608697 h 608697"/>
              <a:gd name="connsiteX127" fmla="*/ 196629 w 609614"/>
              <a:gd name="connsiteY127" fmla="*/ 608697 h 608697"/>
              <a:gd name="connsiteX128" fmla="*/ 196629 w 609614"/>
              <a:gd name="connsiteY128" fmla="*/ 540031 h 608697"/>
              <a:gd name="connsiteX129" fmla="*/ 78633 w 609614"/>
              <a:gd name="connsiteY129" fmla="*/ 540031 h 608697"/>
              <a:gd name="connsiteX130" fmla="*/ 78633 w 609614"/>
              <a:gd name="connsiteY130" fmla="*/ 608697 h 608697"/>
              <a:gd name="connsiteX131" fmla="*/ 58998 w 609614"/>
              <a:gd name="connsiteY131" fmla="*/ 608697 h 608697"/>
              <a:gd name="connsiteX132" fmla="*/ 58998 w 609614"/>
              <a:gd name="connsiteY132" fmla="*/ 554206 h 608697"/>
              <a:gd name="connsiteX133" fmla="*/ 39362 w 609614"/>
              <a:gd name="connsiteY133" fmla="*/ 559637 h 608697"/>
              <a:gd name="connsiteX134" fmla="*/ 0 w 609614"/>
              <a:gd name="connsiteY134" fmla="*/ 520334 h 608697"/>
              <a:gd name="connsiteX135" fmla="*/ 0 w 609614"/>
              <a:gd name="connsiteY135" fmla="*/ 382910 h 608697"/>
              <a:gd name="connsiteX136" fmla="*/ 68861 w 609614"/>
              <a:gd name="connsiteY136" fmla="*/ 314152 h 608697"/>
              <a:gd name="connsiteX137" fmla="*/ 85823 w 609614"/>
              <a:gd name="connsiteY137" fmla="*/ 314152 h 608697"/>
              <a:gd name="connsiteX138" fmla="*/ 58998 w 609614"/>
              <a:gd name="connsiteY138" fmla="*/ 255242 h 608697"/>
              <a:gd name="connsiteX139" fmla="*/ 117996 w 609614"/>
              <a:gd name="connsiteY139" fmla="*/ 179305 h 608697"/>
              <a:gd name="connsiteX140" fmla="*/ 117996 w 609614"/>
              <a:gd name="connsiteY140" fmla="*/ 58909 h 608697"/>
              <a:gd name="connsiteX141" fmla="*/ 98360 w 609614"/>
              <a:gd name="connsiteY141" fmla="*/ 58909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09614" h="608697">
                <a:moveTo>
                  <a:pt x="127864" y="579271"/>
                </a:moveTo>
                <a:lnTo>
                  <a:pt x="147481" y="579271"/>
                </a:lnTo>
                <a:lnTo>
                  <a:pt x="147481" y="608697"/>
                </a:lnTo>
                <a:lnTo>
                  <a:pt x="127864" y="608697"/>
                </a:lnTo>
                <a:close/>
                <a:moveTo>
                  <a:pt x="353987" y="471273"/>
                </a:moveTo>
                <a:cubicBezTo>
                  <a:pt x="348549" y="471273"/>
                  <a:pt x="344124" y="475691"/>
                  <a:pt x="344124" y="481122"/>
                </a:cubicBezTo>
                <a:cubicBezTo>
                  <a:pt x="344124" y="486461"/>
                  <a:pt x="348549" y="490879"/>
                  <a:pt x="353987" y="490879"/>
                </a:cubicBezTo>
                <a:cubicBezTo>
                  <a:pt x="359426" y="490879"/>
                  <a:pt x="363851" y="486461"/>
                  <a:pt x="363851" y="481122"/>
                </a:cubicBezTo>
                <a:cubicBezTo>
                  <a:pt x="363851" y="475691"/>
                  <a:pt x="359426" y="471273"/>
                  <a:pt x="353987" y="471273"/>
                </a:cubicBezTo>
                <a:close/>
                <a:moveTo>
                  <a:pt x="118825" y="333849"/>
                </a:moveTo>
                <a:lnTo>
                  <a:pt x="137631" y="357413"/>
                </a:lnTo>
                <a:lnTo>
                  <a:pt x="156528" y="333849"/>
                </a:lnTo>
                <a:close/>
                <a:moveTo>
                  <a:pt x="68861" y="333849"/>
                </a:moveTo>
                <a:cubicBezTo>
                  <a:pt x="41759" y="333849"/>
                  <a:pt x="19635" y="355848"/>
                  <a:pt x="19635" y="382910"/>
                </a:cubicBezTo>
                <a:lnTo>
                  <a:pt x="19635" y="520334"/>
                </a:lnTo>
                <a:cubicBezTo>
                  <a:pt x="19635" y="531195"/>
                  <a:pt x="28485" y="540031"/>
                  <a:pt x="39362" y="540031"/>
                </a:cubicBezTo>
                <a:cubicBezTo>
                  <a:pt x="50148" y="540031"/>
                  <a:pt x="58998" y="531195"/>
                  <a:pt x="58998" y="520334"/>
                </a:cubicBezTo>
                <a:lnTo>
                  <a:pt x="58998" y="373061"/>
                </a:lnTo>
                <a:lnTo>
                  <a:pt x="78633" y="373061"/>
                </a:lnTo>
                <a:lnTo>
                  <a:pt x="78633" y="520334"/>
                </a:lnTo>
                <a:lnTo>
                  <a:pt x="196629" y="520334"/>
                </a:lnTo>
                <a:lnTo>
                  <a:pt x="196629" y="373061"/>
                </a:lnTo>
                <a:lnTo>
                  <a:pt x="216356" y="373061"/>
                </a:lnTo>
                <a:lnTo>
                  <a:pt x="216356" y="520334"/>
                </a:lnTo>
                <a:cubicBezTo>
                  <a:pt x="216356" y="531195"/>
                  <a:pt x="225114" y="540031"/>
                  <a:pt x="235992" y="540031"/>
                </a:cubicBezTo>
                <a:cubicBezTo>
                  <a:pt x="246869" y="540031"/>
                  <a:pt x="255627" y="531195"/>
                  <a:pt x="255627" y="520334"/>
                </a:cubicBezTo>
                <a:lnTo>
                  <a:pt x="255627" y="382910"/>
                </a:lnTo>
                <a:cubicBezTo>
                  <a:pt x="255627" y="355848"/>
                  <a:pt x="233594" y="333849"/>
                  <a:pt x="206492" y="333849"/>
                </a:cubicBezTo>
                <a:lnTo>
                  <a:pt x="181695" y="333849"/>
                </a:lnTo>
                <a:lnTo>
                  <a:pt x="137631" y="388800"/>
                </a:lnTo>
                <a:lnTo>
                  <a:pt x="93567" y="333849"/>
                </a:lnTo>
                <a:close/>
                <a:moveTo>
                  <a:pt x="265473" y="265114"/>
                </a:moveTo>
                <a:cubicBezTo>
                  <a:pt x="260033" y="265114"/>
                  <a:pt x="255608" y="269532"/>
                  <a:pt x="255608" y="274963"/>
                </a:cubicBezTo>
                <a:cubicBezTo>
                  <a:pt x="255608" y="280302"/>
                  <a:pt x="260033" y="284721"/>
                  <a:pt x="265473" y="284721"/>
                </a:cubicBezTo>
                <a:cubicBezTo>
                  <a:pt x="270912" y="284721"/>
                  <a:pt x="275337" y="280302"/>
                  <a:pt x="275337" y="274963"/>
                </a:cubicBezTo>
                <a:cubicBezTo>
                  <a:pt x="275337" y="269532"/>
                  <a:pt x="270912" y="265114"/>
                  <a:pt x="265473" y="265114"/>
                </a:cubicBezTo>
                <a:close/>
                <a:moveTo>
                  <a:pt x="442481" y="235658"/>
                </a:moveTo>
                <a:cubicBezTo>
                  <a:pt x="437042" y="235658"/>
                  <a:pt x="432617" y="240076"/>
                  <a:pt x="432617" y="245507"/>
                </a:cubicBezTo>
                <a:cubicBezTo>
                  <a:pt x="432617" y="250846"/>
                  <a:pt x="437042" y="255265"/>
                  <a:pt x="442481" y="255265"/>
                </a:cubicBezTo>
                <a:cubicBezTo>
                  <a:pt x="447920" y="255265"/>
                  <a:pt x="452346" y="250846"/>
                  <a:pt x="452346" y="245507"/>
                </a:cubicBezTo>
                <a:cubicBezTo>
                  <a:pt x="452346" y="240076"/>
                  <a:pt x="447920" y="235658"/>
                  <a:pt x="442481" y="235658"/>
                </a:cubicBezTo>
                <a:close/>
                <a:moveTo>
                  <a:pt x="137631" y="196333"/>
                </a:moveTo>
                <a:cubicBezTo>
                  <a:pt x="105090" y="196333"/>
                  <a:pt x="78633" y="222750"/>
                  <a:pt x="78633" y="255242"/>
                </a:cubicBezTo>
                <a:cubicBezTo>
                  <a:pt x="78633" y="287735"/>
                  <a:pt x="105090" y="314152"/>
                  <a:pt x="137631" y="314152"/>
                </a:cubicBezTo>
                <a:cubicBezTo>
                  <a:pt x="170172" y="314152"/>
                  <a:pt x="196629" y="287735"/>
                  <a:pt x="196629" y="255242"/>
                </a:cubicBezTo>
                <a:cubicBezTo>
                  <a:pt x="196629" y="222750"/>
                  <a:pt x="170172" y="196333"/>
                  <a:pt x="137631" y="196333"/>
                </a:cubicBezTo>
                <a:close/>
                <a:moveTo>
                  <a:pt x="353977" y="166897"/>
                </a:moveTo>
                <a:cubicBezTo>
                  <a:pt x="348538" y="166897"/>
                  <a:pt x="344112" y="171315"/>
                  <a:pt x="344112" y="176746"/>
                </a:cubicBezTo>
                <a:cubicBezTo>
                  <a:pt x="344112" y="182177"/>
                  <a:pt x="348538" y="186595"/>
                  <a:pt x="353977" y="186595"/>
                </a:cubicBezTo>
                <a:cubicBezTo>
                  <a:pt x="359416" y="186595"/>
                  <a:pt x="363841" y="182177"/>
                  <a:pt x="363841" y="176746"/>
                </a:cubicBezTo>
                <a:cubicBezTo>
                  <a:pt x="363841" y="171315"/>
                  <a:pt x="359416" y="166897"/>
                  <a:pt x="353977" y="166897"/>
                </a:cubicBezTo>
                <a:close/>
                <a:moveTo>
                  <a:pt x="521121" y="117834"/>
                </a:moveTo>
                <a:cubicBezTo>
                  <a:pt x="515681" y="117834"/>
                  <a:pt x="511348" y="122252"/>
                  <a:pt x="511348" y="127683"/>
                </a:cubicBezTo>
                <a:cubicBezTo>
                  <a:pt x="511348" y="133022"/>
                  <a:pt x="515681" y="137441"/>
                  <a:pt x="521121" y="137441"/>
                </a:cubicBezTo>
                <a:cubicBezTo>
                  <a:pt x="526560" y="137441"/>
                  <a:pt x="530985" y="133022"/>
                  <a:pt x="530985" y="127683"/>
                </a:cubicBezTo>
                <a:cubicBezTo>
                  <a:pt x="530985" y="122252"/>
                  <a:pt x="526560" y="117834"/>
                  <a:pt x="521121" y="117834"/>
                </a:cubicBezTo>
                <a:close/>
                <a:moveTo>
                  <a:pt x="521121" y="98227"/>
                </a:moveTo>
                <a:cubicBezTo>
                  <a:pt x="537439" y="98227"/>
                  <a:pt x="550622" y="111390"/>
                  <a:pt x="550622" y="127683"/>
                </a:cubicBezTo>
                <a:cubicBezTo>
                  <a:pt x="550622" y="143884"/>
                  <a:pt x="537439" y="157139"/>
                  <a:pt x="521121" y="157139"/>
                </a:cubicBezTo>
                <a:cubicBezTo>
                  <a:pt x="519646" y="157139"/>
                  <a:pt x="518263" y="156863"/>
                  <a:pt x="516880" y="156679"/>
                </a:cubicBezTo>
                <a:lnTo>
                  <a:pt x="467650" y="230411"/>
                </a:lnTo>
                <a:cubicBezTo>
                  <a:pt x="470323" y="234829"/>
                  <a:pt x="471983" y="239892"/>
                  <a:pt x="471983" y="245507"/>
                </a:cubicBezTo>
                <a:cubicBezTo>
                  <a:pt x="471983" y="261708"/>
                  <a:pt x="458707" y="274963"/>
                  <a:pt x="442481" y="274963"/>
                </a:cubicBezTo>
                <a:cubicBezTo>
                  <a:pt x="426255" y="274963"/>
                  <a:pt x="412980" y="261708"/>
                  <a:pt x="412980" y="245507"/>
                </a:cubicBezTo>
                <a:cubicBezTo>
                  <a:pt x="412980" y="241457"/>
                  <a:pt x="413809" y="237499"/>
                  <a:pt x="415285" y="234001"/>
                </a:cubicBezTo>
                <a:lnTo>
                  <a:pt x="373153" y="198930"/>
                </a:lnTo>
                <a:cubicBezTo>
                  <a:pt x="367990" y="203440"/>
                  <a:pt x="361352" y="206202"/>
                  <a:pt x="353977" y="206202"/>
                </a:cubicBezTo>
                <a:cubicBezTo>
                  <a:pt x="349736" y="206202"/>
                  <a:pt x="345772" y="205281"/>
                  <a:pt x="342176" y="203717"/>
                </a:cubicBezTo>
                <a:lnTo>
                  <a:pt x="291563" y="261524"/>
                </a:lnTo>
                <a:cubicBezTo>
                  <a:pt x="293683" y="265482"/>
                  <a:pt x="294974" y="270085"/>
                  <a:pt x="294974" y="274963"/>
                </a:cubicBezTo>
                <a:cubicBezTo>
                  <a:pt x="294974" y="291164"/>
                  <a:pt x="281698" y="304419"/>
                  <a:pt x="265473" y="304419"/>
                </a:cubicBezTo>
                <a:cubicBezTo>
                  <a:pt x="249247" y="304419"/>
                  <a:pt x="235971" y="291164"/>
                  <a:pt x="235971" y="274963"/>
                </a:cubicBezTo>
                <a:cubicBezTo>
                  <a:pt x="235971" y="258670"/>
                  <a:pt x="249247" y="245507"/>
                  <a:pt x="265473" y="245507"/>
                </a:cubicBezTo>
                <a:cubicBezTo>
                  <a:pt x="269713" y="245507"/>
                  <a:pt x="273678" y="246336"/>
                  <a:pt x="277273" y="247993"/>
                </a:cubicBezTo>
                <a:lnTo>
                  <a:pt x="327887" y="190185"/>
                </a:lnTo>
                <a:cubicBezTo>
                  <a:pt x="325766" y="186135"/>
                  <a:pt x="324475" y="181625"/>
                  <a:pt x="324475" y="176746"/>
                </a:cubicBezTo>
                <a:cubicBezTo>
                  <a:pt x="324475" y="160545"/>
                  <a:pt x="337751" y="147290"/>
                  <a:pt x="353977" y="147290"/>
                </a:cubicBezTo>
                <a:cubicBezTo>
                  <a:pt x="370203" y="147290"/>
                  <a:pt x="383478" y="160545"/>
                  <a:pt x="383478" y="176746"/>
                </a:cubicBezTo>
                <a:cubicBezTo>
                  <a:pt x="383478" y="178403"/>
                  <a:pt x="383294" y="179968"/>
                  <a:pt x="383017" y="181532"/>
                </a:cubicBezTo>
                <a:lnTo>
                  <a:pt x="428745" y="219549"/>
                </a:lnTo>
                <a:cubicBezTo>
                  <a:pt x="432801" y="217340"/>
                  <a:pt x="437503" y="216051"/>
                  <a:pt x="442481" y="216051"/>
                </a:cubicBezTo>
                <a:cubicBezTo>
                  <a:pt x="445984" y="216051"/>
                  <a:pt x="449303" y="216696"/>
                  <a:pt x="452346" y="217892"/>
                </a:cubicBezTo>
                <a:lnTo>
                  <a:pt x="499456" y="147382"/>
                </a:lnTo>
                <a:cubicBezTo>
                  <a:pt x="494662" y="142135"/>
                  <a:pt x="491619" y="135323"/>
                  <a:pt x="491619" y="127683"/>
                </a:cubicBezTo>
                <a:cubicBezTo>
                  <a:pt x="491619" y="111390"/>
                  <a:pt x="504895" y="98227"/>
                  <a:pt x="521121" y="98227"/>
                </a:cubicBezTo>
                <a:close/>
                <a:moveTo>
                  <a:pt x="235971" y="78539"/>
                </a:moveTo>
                <a:lnTo>
                  <a:pt x="255588" y="78539"/>
                </a:lnTo>
                <a:lnTo>
                  <a:pt x="255588" y="98227"/>
                </a:lnTo>
                <a:lnTo>
                  <a:pt x="235971" y="98227"/>
                </a:lnTo>
                <a:close/>
                <a:moveTo>
                  <a:pt x="196595" y="78539"/>
                </a:moveTo>
                <a:lnTo>
                  <a:pt x="216353" y="78539"/>
                </a:lnTo>
                <a:lnTo>
                  <a:pt x="216353" y="98227"/>
                </a:lnTo>
                <a:lnTo>
                  <a:pt x="196595" y="98227"/>
                </a:lnTo>
                <a:close/>
                <a:moveTo>
                  <a:pt x="157361" y="78539"/>
                </a:moveTo>
                <a:lnTo>
                  <a:pt x="176978" y="78539"/>
                </a:lnTo>
                <a:lnTo>
                  <a:pt x="176978" y="98227"/>
                </a:lnTo>
                <a:lnTo>
                  <a:pt x="157361" y="98227"/>
                </a:lnTo>
                <a:close/>
                <a:moveTo>
                  <a:pt x="137631" y="58909"/>
                </a:moveTo>
                <a:lnTo>
                  <a:pt x="137631" y="176728"/>
                </a:lnTo>
                <a:cubicBezTo>
                  <a:pt x="181049" y="176728"/>
                  <a:pt x="216356" y="211981"/>
                  <a:pt x="216356" y="255242"/>
                </a:cubicBezTo>
                <a:cubicBezTo>
                  <a:pt x="216356" y="278714"/>
                  <a:pt x="205939" y="299792"/>
                  <a:pt x="189530" y="314152"/>
                </a:cubicBezTo>
                <a:lnTo>
                  <a:pt x="206492" y="314152"/>
                </a:lnTo>
                <a:cubicBezTo>
                  <a:pt x="233871" y="314152"/>
                  <a:pt x="257471" y="330260"/>
                  <a:pt x="268625" y="353455"/>
                </a:cubicBezTo>
                <a:lnTo>
                  <a:pt x="570344" y="353455"/>
                </a:lnTo>
                <a:lnTo>
                  <a:pt x="570344" y="58909"/>
                </a:lnTo>
                <a:close/>
                <a:moveTo>
                  <a:pt x="117996" y="19605"/>
                </a:moveTo>
                <a:lnTo>
                  <a:pt x="117996" y="39303"/>
                </a:lnTo>
                <a:lnTo>
                  <a:pt x="589979" y="39303"/>
                </a:lnTo>
                <a:lnTo>
                  <a:pt x="589979" y="19605"/>
                </a:lnTo>
                <a:close/>
                <a:moveTo>
                  <a:pt x="98360" y="0"/>
                </a:moveTo>
                <a:lnTo>
                  <a:pt x="609614" y="0"/>
                </a:lnTo>
                <a:lnTo>
                  <a:pt x="609614" y="58909"/>
                </a:lnTo>
                <a:lnTo>
                  <a:pt x="589979" y="58909"/>
                </a:lnTo>
                <a:lnTo>
                  <a:pt x="589979" y="373061"/>
                </a:lnTo>
                <a:lnTo>
                  <a:pt x="363851" y="373061"/>
                </a:lnTo>
                <a:lnTo>
                  <a:pt x="363851" y="453416"/>
                </a:lnTo>
                <a:cubicBezTo>
                  <a:pt x="375282" y="457466"/>
                  <a:pt x="383486" y="468328"/>
                  <a:pt x="383486" y="481122"/>
                </a:cubicBezTo>
                <a:cubicBezTo>
                  <a:pt x="383486" y="497322"/>
                  <a:pt x="370212" y="510577"/>
                  <a:pt x="353987" y="510577"/>
                </a:cubicBezTo>
                <a:cubicBezTo>
                  <a:pt x="337763" y="510577"/>
                  <a:pt x="324489" y="497322"/>
                  <a:pt x="324489" y="481122"/>
                </a:cubicBezTo>
                <a:cubicBezTo>
                  <a:pt x="324489" y="468328"/>
                  <a:pt x="332693" y="457466"/>
                  <a:pt x="344124" y="453416"/>
                </a:cubicBezTo>
                <a:lnTo>
                  <a:pt x="344124" y="373061"/>
                </a:lnTo>
                <a:lnTo>
                  <a:pt x="274525" y="373061"/>
                </a:lnTo>
                <a:cubicBezTo>
                  <a:pt x="274986" y="376282"/>
                  <a:pt x="275354" y="379596"/>
                  <a:pt x="275354" y="382910"/>
                </a:cubicBezTo>
                <a:lnTo>
                  <a:pt x="275354" y="520334"/>
                </a:lnTo>
                <a:cubicBezTo>
                  <a:pt x="275354" y="542056"/>
                  <a:pt x="257655" y="559637"/>
                  <a:pt x="235992" y="559637"/>
                </a:cubicBezTo>
                <a:cubicBezTo>
                  <a:pt x="228801" y="559637"/>
                  <a:pt x="222164" y="557520"/>
                  <a:pt x="216356" y="554206"/>
                </a:cubicBezTo>
                <a:lnTo>
                  <a:pt x="216356" y="608697"/>
                </a:lnTo>
                <a:lnTo>
                  <a:pt x="196629" y="608697"/>
                </a:lnTo>
                <a:lnTo>
                  <a:pt x="196629" y="540031"/>
                </a:lnTo>
                <a:lnTo>
                  <a:pt x="78633" y="540031"/>
                </a:lnTo>
                <a:lnTo>
                  <a:pt x="78633" y="608697"/>
                </a:lnTo>
                <a:lnTo>
                  <a:pt x="58998" y="608697"/>
                </a:lnTo>
                <a:lnTo>
                  <a:pt x="58998" y="554206"/>
                </a:lnTo>
                <a:cubicBezTo>
                  <a:pt x="53190" y="557520"/>
                  <a:pt x="46553" y="559637"/>
                  <a:pt x="39362" y="559637"/>
                </a:cubicBezTo>
                <a:cubicBezTo>
                  <a:pt x="17607" y="559637"/>
                  <a:pt x="0" y="542056"/>
                  <a:pt x="0" y="520334"/>
                </a:cubicBezTo>
                <a:lnTo>
                  <a:pt x="0" y="382910"/>
                </a:lnTo>
                <a:cubicBezTo>
                  <a:pt x="0" y="344987"/>
                  <a:pt x="30881" y="314152"/>
                  <a:pt x="68861" y="314152"/>
                </a:cubicBezTo>
                <a:lnTo>
                  <a:pt x="85823" y="314152"/>
                </a:lnTo>
                <a:cubicBezTo>
                  <a:pt x="69414" y="299792"/>
                  <a:pt x="58998" y="278714"/>
                  <a:pt x="58998" y="255242"/>
                </a:cubicBezTo>
                <a:cubicBezTo>
                  <a:pt x="58998" y="218792"/>
                  <a:pt x="84164" y="188049"/>
                  <a:pt x="117996" y="179305"/>
                </a:cubicBezTo>
                <a:lnTo>
                  <a:pt x="117996" y="58909"/>
                </a:lnTo>
                <a:lnTo>
                  <a:pt x="98360" y="58909"/>
                </a:lnTo>
                <a:close/>
              </a:path>
            </a:pathLst>
          </a:custGeom>
          <a:solidFill>
            <a:srgbClr val="29ABE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dna-deoxyribonucleic-acid_30777"/>
          <p:cNvSpPr>
            <a:spLocks noChangeAspect="1"/>
          </p:cNvSpPr>
          <p:nvPr/>
        </p:nvSpPr>
        <p:spPr bwMode="auto">
          <a:xfrm>
            <a:off x="3552611" y="3516555"/>
            <a:ext cx="346352" cy="609685"/>
          </a:xfrm>
          <a:custGeom>
            <a:avLst/>
            <a:gdLst>
              <a:gd name="T0" fmla="*/ 859 w 1451"/>
              <a:gd name="T1" fmla="*/ 1375 h 2641"/>
              <a:gd name="T2" fmla="*/ 1195 w 1451"/>
              <a:gd name="T3" fmla="*/ 1483 h 2641"/>
              <a:gd name="T4" fmla="*/ 1408 w 1451"/>
              <a:gd name="T5" fmla="*/ 1700 h 2641"/>
              <a:gd name="T6" fmla="*/ 1391 w 1451"/>
              <a:gd name="T7" fmla="*/ 1803 h 2641"/>
              <a:gd name="T8" fmla="*/ 1195 w 1451"/>
              <a:gd name="T9" fmla="*/ 1738 h 2641"/>
              <a:gd name="T10" fmla="*/ 1095 w 1451"/>
              <a:gd name="T11" fmla="*/ 1925 h 2641"/>
              <a:gd name="T12" fmla="*/ 859 w 1451"/>
              <a:gd name="T13" fmla="*/ 2063 h 2641"/>
              <a:gd name="T14" fmla="*/ 1195 w 1451"/>
              <a:gd name="T15" fmla="*/ 2171 h 2641"/>
              <a:gd name="T16" fmla="*/ 1408 w 1451"/>
              <a:gd name="T17" fmla="*/ 2387 h 2641"/>
              <a:gd name="T18" fmla="*/ 1391 w 1451"/>
              <a:gd name="T19" fmla="*/ 2491 h 2641"/>
              <a:gd name="T20" fmla="*/ 1195 w 1451"/>
              <a:gd name="T21" fmla="*/ 2425 h 2641"/>
              <a:gd name="T22" fmla="*/ 1095 w 1451"/>
              <a:gd name="T23" fmla="*/ 2613 h 2641"/>
              <a:gd name="T24" fmla="*/ 725 w 1451"/>
              <a:gd name="T25" fmla="*/ 2641 h 2641"/>
              <a:gd name="T26" fmla="*/ 356 w 1451"/>
              <a:gd name="T27" fmla="*/ 2613 h 2641"/>
              <a:gd name="T28" fmla="*/ 256 w 1451"/>
              <a:gd name="T29" fmla="*/ 2425 h 2641"/>
              <a:gd name="T30" fmla="*/ 60 w 1451"/>
              <a:gd name="T31" fmla="*/ 2491 h 2641"/>
              <a:gd name="T32" fmla="*/ 42 w 1451"/>
              <a:gd name="T33" fmla="*/ 2387 h 2641"/>
              <a:gd name="T34" fmla="*/ 256 w 1451"/>
              <a:gd name="T35" fmla="*/ 2171 h 2641"/>
              <a:gd name="T36" fmla="*/ 591 w 1451"/>
              <a:gd name="T37" fmla="*/ 2063 h 2641"/>
              <a:gd name="T38" fmla="*/ 356 w 1451"/>
              <a:gd name="T39" fmla="*/ 1925 h 2641"/>
              <a:gd name="T40" fmla="*/ 256 w 1451"/>
              <a:gd name="T41" fmla="*/ 1738 h 2641"/>
              <a:gd name="T42" fmla="*/ 60 w 1451"/>
              <a:gd name="T43" fmla="*/ 1803 h 2641"/>
              <a:gd name="T44" fmla="*/ 42 w 1451"/>
              <a:gd name="T45" fmla="*/ 1699 h 2641"/>
              <a:gd name="T46" fmla="*/ 256 w 1451"/>
              <a:gd name="T47" fmla="*/ 1483 h 2641"/>
              <a:gd name="T48" fmla="*/ 591 w 1451"/>
              <a:gd name="T49" fmla="*/ 1375 h 2641"/>
              <a:gd name="T50" fmla="*/ 356 w 1451"/>
              <a:gd name="T51" fmla="*/ 1238 h 2641"/>
              <a:gd name="T52" fmla="*/ 256 w 1451"/>
              <a:gd name="T53" fmla="*/ 1050 h 2641"/>
              <a:gd name="T54" fmla="*/ 60 w 1451"/>
              <a:gd name="T55" fmla="*/ 1116 h 2641"/>
              <a:gd name="T56" fmla="*/ 42 w 1451"/>
              <a:gd name="T57" fmla="*/ 1012 h 2641"/>
              <a:gd name="T58" fmla="*/ 256 w 1451"/>
              <a:gd name="T59" fmla="*/ 796 h 2641"/>
              <a:gd name="T60" fmla="*/ 591 w 1451"/>
              <a:gd name="T61" fmla="*/ 688 h 2641"/>
              <a:gd name="T62" fmla="*/ 356 w 1451"/>
              <a:gd name="T63" fmla="*/ 550 h 2641"/>
              <a:gd name="T64" fmla="*/ 256 w 1451"/>
              <a:gd name="T65" fmla="*/ 363 h 2641"/>
              <a:gd name="T66" fmla="*/ 60 w 1451"/>
              <a:gd name="T67" fmla="*/ 428 h 2641"/>
              <a:gd name="T68" fmla="*/ 42 w 1451"/>
              <a:gd name="T69" fmla="*/ 324 h 2641"/>
              <a:gd name="T70" fmla="*/ 256 w 1451"/>
              <a:gd name="T71" fmla="*/ 108 h 2641"/>
              <a:gd name="T72" fmla="*/ 1087 w 1451"/>
              <a:gd name="T73" fmla="*/ 0 h 2641"/>
              <a:gd name="T74" fmla="*/ 1195 w 1451"/>
              <a:gd name="T75" fmla="*/ 250 h 2641"/>
              <a:gd name="T76" fmla="*/ 1441 w 1451"/>
              <a:gd name="T77" fmla="*/ 392 h 2641"/>
              <a:gd name="T78" fmla="*/ 1373 w 1451"/>
              <a:gd name="T79" fmla="*/ 425 h 2641"/>
              <a:gd name="T80" fmla="*/ 1195 w 1451"/>
              <a:gd name="T81" fmla="*/ 443 h 2641"/>
              <a:gd name="T82" fmla="*/ 859 w 1451"/>
              <a:gd name="T83" fmla="*/ 568 h 2641"/>
              <a:gd name="T84" fmla="*/ 1087 w 1451"/>
              <a:gd name="T85" fmla="*/ 688 h 2641"/>
              <a:gd name="T86" fmla="*/ 1195 w 1451"/>
              <a:gd name="T87" fmla="*/ 937 h 2641"/>
              <a:gd name="T88" fmla="*/ 1441 w 1451"/>
              <a:gd name="T89" fmla="*/ 1080 h 2641"/>
              <a:gd name="T90" fmla="*/ 1373 w 1451"/>
              <a:gd name="T91" fmla="*/ 1113 h 2641"/>
              <a:gd name="T92" fmla="*/ 1195 w 1451"/>
              <a:gd name="T93" fmla="*/ 1130 h 2641"/>
              <a:gd name="T94" fmla="*/ 859 w 1451"/>
              <a:gd name="T95" fmla="*/ 1256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51" h="2641">
                <a:moveTo>
                  <a:pt x="859" y="1256"/>
                </a:moveTo>
                <a:lnTo>
                  <a:pt x="859" y="1375"/>
                </a:lnTo>
                <a:lnTo>
                  <a:pt x="1087" y="1375"/>
                </a:lnTo>
                <a:cubicBezTo>
                  <a:pt x="1147" y="1375"/>
                  <a:pt x="1195" y="1424"/>
                  <a:pt x="1195" y="1483"/>
                </a:cubicBezTo>
                <a:lnTo>
                  <a:pt x="1195" y="1625"/>
                </a:lnTo>
                <a:lnTo>
                  <a:pt x="1408" y="1700"/>
                </a:lnTo>
                <a:cubicBezTo>
                  <a:pt x="1436" y="1709"/>
                  <a:pt x="1451" y="1740"/>
                  <a:pt x="1441" y="1767"/>
                </a:cubicBezTo>
                <a:cubicBezTo>
                  <a:pt x="1433" y="1789"/>
                  <a:pt x="1413" y="1803"/>
                  <a:pt x="1391" y="1803"/>
                </a:cubicBezTo>
                <a:cubicBezTo>
                  <a:pt x="1385" y="1803"/>
                  <a:pt x="1379" y="1802"/>
                  <a:pt x="1373" y="1800"/>
                </a:cubicBezTo>
                <a:lnTo>
                  <a:pt x="1195" y="1738"/>
                </a:lnTo>
                <a:lnTo>
                  <a:pt x="1195" y="1818"/>
                </a:lnTo>
                <a:cubicBezTo>
                  <a:pt x="1195" y="1874"/>
                  <a:pt x="1151" y="1921"/>
                  <a:pt x="1095" y="1925"/>
                </a:cubicBezTo>
                <a:lnTo>
                  <a:pt x="859" y="1943"/>
                </a:lnTo>
                <a:lnTo>
                  <a:pt x="859" y="2063"/>
                </a:lnTo>
                <a:lnTo>
                  <a:pt x="1087" y="2063"/>
                </a:lnTo>
                <a:cubicBezTo>
                  <a:pt x="1147" y="2063"/>
                  <a:pt x="1195" y="2111"/>
                  <a:pt x="1195" y="2171"/>
                </a:cubicBezTo>
                <a:lnTo>
                  <a:pt x="1195" y="2312"/>
                </a:lnTo>
                <a:lnTo>
                  <a:pt x="1408" y="2387"/>
                </a:lnTo>
                <a:cubicBezTo>
                  <a:pt x="1436" y="2397"/>
                  <a:pt x="1451" y="2427"/>
                  <a:pt x="1441" y="2455"/>
                </a:cubicBezTo>
                <a:cubicBezTo>
                  <a:pt x="1433" y="2477"/>
                  <a:pt x="1413" y="2491"/>
                  <a:pt x="1391" y="2491"/>
                </a:cubicBezTo>
                <a:cubicBezTo>
                  <a:pt x="1385" y="2491"/>
                  <a:pt x="1379" y="2490"/>
                  <a:pt x="1373" y="2488"/>
                </a:cubicBezTo>
                <a:lnTo>
                  <a:pt x="1195" y="2425"/>
                </a:lnTo>
                <a:lnTo>
                  <a:pt x="1195" y="2505"/>
                </a:lnTo>
                <a:cubicBezTo>
                  <a:pt x="1195" y="2561"/>
                  <a:pt x="1151" y="2609"/>
                  <a:pt x="1095" y="2613"/>
                </a:cubicBezTo>
                <a:lnTo>
                  <a:pt x="734" y="2640"/>
                </a:lnTo>
                <a:cubicBezTo>
                  <a:pt x="731" y="2641"/>
                  <a:pt x="728" y="2641"/>
                  <a:pt x="725" y="2641"/>
                </a:cubicBezTo>
                <a:cubicBezTo>
                  <a:pt x="723" y="2641"/>
                  <a:pt x="720" y="2641"/>
                  <a:pt x="717" y="2640"/>
                </a:cubicBezTo>
                <a:lnTo>
                  <a:pt x="356" y="2613"/>
                </a:lnTo>
                <a:cubicBezTo>
                  <a:pt x="300" y="2609"/>
                  <a:pt x="256" y="2561"/>
                  <a:pt x="256" y="2505"/>
                </a:cubicBezTo>
                <a:lnTo>
                  <a:pt x="256" y="2425"/>
                </a:lnTo>
                <a:lnTo>
                  <a:pt x="78" y="2488"/>
                </a:lnTo>
                <a:cubicBezTo>
                  <a:pt x="72" y="2490"/>
                  <a:pt x="66" y="2491"/>
                  <a:pt x="60" y="2491"/>
                </a:cubicBezTo>
                <a:cubicBezTo>
                  <a:pt x="38" y="2491"/>
                  <a:pt x="17" y="2477"/>
                  <a:pt x="10" y="2455"/>
                </a:cubicBezTo>
                <a:cubicBezTo>
                  <a:pt x="0" y="2427"/>
                  <a:pt x="15" y="2397"/>
                  <a:pt x="42" y="2387"/>
                </a:cubicBezTo>
                <a:lnTo>
                  <a:pt x="256" y="2312"/>
                </a:lnTo>
                <a:lnTo>
                  <a:pt x="256" y="2171"/>
                </a:lnTo>
                <a:cubicBezTo>
                  <a:pt x="256" y="2111"/>
                  <a:pt x="304" y="2063"/>
                  <a:pt x="364" y="2063"/>
                </a:cubicBezTo>
                <a:lnTo>
                  <a:pt x="591" y="2063"/>
                </a:lnTo>
                <a:lnTo>
                  <a:pt x="591" y="1943"/>
                </a:lnTo>
                <a:lnTo>
                  <a:pt x="356" y="1925"/>
                </a:lnTo>
                <a:cubicBezTo>
                  <a:pt x="300" y="1921"/>
                  <a:pt x="256" y="1874"/>
                  <a:pt x="256" y="1818"/>
                </a:cubicBezTo>
                <a:lnTo>
                  <a:pt x="256" y="1738"/>
                </a:lnTo>
                <a:lnTo>
                  <a:pt x="78" y="1800"/>
                </a:lnTo>
                <a:cubicBezTo>
                  <a:pt x="72" y="1802"/>
                  <a:pt x="66" y="1803"/>
                  <a:pt x="60" y="1803"/>
                </a:cubicBezTo>
                <a:cubicBezTo>
                  <a:pt x="38" y="1803"/>
                  <a:pt x="17" y="1789"/>
                  <a:pt x="10" y="1767"/>
                </a:cubicBezTo>
                <a:cubicBezTo>
                  <a:pt x="0" y="1740"/>
                  <a:pt x="15" y="1709"/>
                  <a:pt x="42" y="1699"/>
                </a:cubicBezTo>
                <a:lnTo>
                  <a:pt x="256" y="1625"/>
                </a:lnTo>
                <a:lnTo>
                  <a:pt x="256" y="1483"/>
                </a:lnTo>
                <a:cubicBezTo>
                  <a:pt x="256" y="1424"/>
                  <a:pt x="304" y="1375"/>
                  <a:pt x="364" y="1375"/>
                </a:cubicBezTo>
                <a:lnTo>
                  <a:pt x="591" y="1375"/>
                </a:lnTo>
                <a:lnTo>
                  <a:pt x="591" y="1256"/>
                </a:lnTo>
                <a:lnTo>
                  <a:pt x="356" y="1238"/>
                </a:lnTo>
                <a:cubicBezTo>
                  <a:pt x="300" y="1234"/>
                  <a:pt x="256" y="1186"/>
                  <a:pt x="256" y="1130"/>
                </a:cubicBezTo>
                <a:lnTo>
                  <a:pt x="256" y="1050"/>
                </a:lnTo>
                <a:lnTo>
                  <a:pt x="78" y="1113"/>
                </a:lnTo>
                <a:cubicBezTo>
                  <a:pt x="72" y="1115"/>
                  <a:pt x="66" y="1116"/>
                  <a:pt x="60" y="1116"/>
                </a:cubicBezTo>
                <a:cubicBezTo>
                  <a:pt x="38" y="1116"/>
                  <a:pt x="17" y="1102"/>
                  <a:pt x="10" y="1080"/>
                </a:cubicBezTo>
                <a:cubicBezTo>
                  <a:pt x="0" y="1052"/>
                  <a:pt x="15" y="1022"/>
                  <a:pt x="42" y="1012"/>
                </a:cubicBezTo>
                <a:lnTo>
                  <a:pt x="256" y="937"/>
                </a:lnTo>
                <a:lnTo>
                  <a:pt x="256" y="796"/>
                </a:lnTo>
                <a:cubicBezTo>
                  <a:pt x="256" y="736"/>
                  <a:pt x="304" y="688"/>
                  <a:pt x="364" y="688"/>
                </a:cubicBezTo>
                <a:lnTo>
                  <a:pt x="591" y="688"/>
                </a:lnTo>
                <a:lnTo>
                  <a:pt x="591" y="568"/>
                </a:lnTo>
                <a:lnTo>
                  <a:pt x="356" y="550"/>
                </a:lnTo>
                <a:cubicBezTo>
                  <a:pt x="300" y="546"/>
                  <a:pt x="256" y="499"/>
                  <a:pt x="256" y="443"/>
                </a:cubicBezTo>
                <a:lnTo>
                  <a:pt x="256" y="363"/>
                </a:lnTo>
                <a:lnTo>
                  <a:pt x="78" y="425"/>
                </a:lnTo>
                <a:cubicBezTo>
                  <a:pt x="72" y="427"/>
                  <a:pt x="66" y="428"/>
                  <a:pt x="60" y="428"/>
                </a:cubicBezTo>
                <a:cubicBezTo>
                  <a:pt x="38" y="428"/>
                  <a:pt x="17" y="414"/>
                  <a:pt x="10" y="392"/>
                </a:cubicBezTo>
                <a:cubicBezTo>
                  <a:pt x="0" y="365"/>
                  <a:pt x="15" y="334"/>
                  <a:pt x="42" y="324"/>
                </a:cubicBezTo>
                <a:lnTo>
                  <a:pt x="256" y="250"/>
                </a:lnTo>
                <a:lnTo>
                  <a:pt x="256" y="108"/>
                </a:lnTo>
                <a:cubicBezTo>
                  <a:pt x="256" y="48"/>
                  <a:pt x="304" y="0"/>
                  <a:pt x="364" y="0"/>
                </a:cubicBezTo>
                <a:lnTo>
                  <a:pt x="1087" y="0"/>
                </a:lnTo>
                <a:cubicBezTo>
                  <a:pt x="1147" y="0"/>
                  <a:pt x="1195" y="48"/>
                  <a:pt x="1195" y="108"/>
                </a:cubicBezTo>
                <a:lnTo>
                  <a:pt x="1195" y="250"/>
                </a:lnTo>
                <a:lnTo>
                  <a:pt x="1408" y="324"/>
                </a:lnTo>
                <a:cubicBezTo>
                  <a:pt x="1436" y="334"/>
                  <a:pt x="1451" y="365"/>
                  <a:pt x="1441" y="392"/>
                </a:cubicBezTo>
                <a:cubicBezTo>
                  <a:pt x="1433" y="414"/>
                  <a:pt x="1413" y="428"/>
                  <a:pt x="1391" y="428"/>
                </a:cubicBezTo>
                <a:cubicBezTo>
                  <a:pt x="1385" y="428"/>
                  <a:pt x="1379" y="427"/>
                  <a:pt x="1373" y="425"/>
                </a:cubicBezTo>
                <a:lnTo>
                  <a:pt x="1195" y="363"/>
                </a:lnTo>
                <a:lnTo>
                  <a:pt x="1195" y="443"/>
                </a:lnTo>
                <a:cubicBezTo>
                  <a:pt x="1195" y="499"/>
                  <a:pt x="1151" y="546"/>
                  <a:pt x="1095" y="550"/>
                </a:cubicBezTo>
                <a:lnTo>
                  <a:pt x="859" y="568"/>
                </a:lnTo>
                <a:lnTo>
                  <a:pt x="859" y="688"/>
                </a:lnTo>
                <a:lnTo>
                  <a:pt x="1087" y="688"/>
                </a:lnTo>
                <a:cubicBezTo>
                  <a:pt x="1147" y="688"/>
                  <a:pt x="1195" y="736"/>
                  <a:pt x="1195" y="796"/>
                </a:cubicBezTo>
                <a:lnTo>
                  <a:pt x="1195" y="937"/>
                </a:lnTo>
                <a:lnTo>
                  <a:pt x="1408" y="1012"/>
                </a:lnTo>
                <a:cubicBezTo>
                  <a:pt x="1436" y="1022"/>
                  <a:pt x="1451" y="1052"/>
                  <a:pt x="1441" y="1080"/>
                </a:cubicBezTo>
                <a:cubicBezTo>
                  <a:pt x="1433" y="1102"/>
                  <a:pt x="1413" y="1116"/>
                  <a:pt x="1391" y="1116"/>
                </a:cubicBezTo>
                <a:cubicBezTo>
                  <a:pt x="1385" y="1116"/>
                  <a:pt x="1379" y="1115"/>
                  <a:pt x="1373" y="1113"/>
                </a:cubicBezTo>
                <a:lnTo>
                  <a:pt x="1195" y="1050"/>
                </a:lnTo>
                <a:lnTo>
                  <a:pt x="1195" y="1130"/>
                </a:lnTo>
                <a:cubicBezTo>
                  <a:pt x="1195" y="1186"/>
                  <a:pt x="1151" y="1234"/>
                  <a:pt x="1095" y="1238"/>
                </a:cubicBezTo>
                <a:lnTo>
                  <a:pt x="859" y="1256"/>
                </a:lnTo>
                <a:close/>
              </a:path>
            </a:pathLst>
          </a:custGeom>
          <a:solidFill>
            <a:srgbClr val="D14747"/>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zh-CN" altLang="en-US"/>
          </a:p>
        </p:txBody>
      </p:sp>
      <p:sp>
        <p:nvSpPr>
          <p:cNvPr id="24" name="TextBox 10"/>
          <p:cNvSpPr txBox="1"/>
          <p:nvPr/>
        </p:nvSpPr>
        <p:spPr>
          <a:xfrm>
            <a:off x="535615" y="847198"/>
            <a:ext cx="1723549"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肺功能</a:t>
            </a:r>
          </a:p>
        </p:txBody>
      </p:sp>
      <p:sp>
        <p:nvSpPr>
          <p:cNvPr id="25"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26" name="TextBox 12"/>
          <p:cNvSpPr txBox="1"/>
          <p:nvPr/>
        </p:nvSpPr>
        <p:spPr>
          <a:xfrm>
            <a:off x="554665" y="1485103"/>
            <a:ext cx="202491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Pulmonary function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1000"/>
                                        <p:tgtEl>
                                          <p:spTgt spid="54"/>
                                        </p:tgtEl>
                                      </p:cBhvr>
                                    </p:animEffect>
                                    <p:anim calcmode="lin" valueType="num">
                                      <p:cBhvr>
                                        <p:cTn id="27" dur="1000" fill="hold"/>
                                        <p:tgtEl>
                                          <p:spTgt spid="54"/>
                                        </p:tgtEl>
                                        <p:attrNameLst>
                                          <p:attrName>ppt_x</p:attrName>
                                        </p:attrNameLst>
                                      </p:cBhvr>
                                      <p:tavLst>
                                        <p:tav tm="0">
                                          <p:val>
                                            <p:strVal val="#ppt_x"/>
                                          </p:val>
                                        </p:tav>
                                        <p:tav tm="100000">
                                          <p:val>
                                            <p:strVal val="#ppt_x"/>
                                          </p:val>
                                        </p:tav>
                                      </p:tavLst>
                                    </p:anim>
                                    <p:anim calcmode="lin" valueType="num">
                                      <p:cBhvr>
                                        <p:cTn id="28" dur="1000" fill="hold"/>
                                        <p:tgtEl>
                                          <p:spTgt spid="5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1000"/>
                                        <p:tgtEl>
                                          <p:spTgt spid="66"/>
                                        </p:tgtEl>
                                      </p:cBhvr>
                                    </p:animEffect>
                                    <p:anim calcmode="lin" valueType="num">
                                      <p:cBhvr>
                                        <p:cTn id="39" dur="1000" fill="hold"/>
                                        <p:tgtEl>
                                          <p:spTgt spid="66"/>
                                        </p:tgtEl>
                                        <p:attrNameLst>
                                          <p:attrName>ppt_x</p:attrName>
                                        </p:attrNameLst>
                                      </p:cBhvr>
                                      <p:tavLst>
                                        <p:tav tm="0">
                                          <p:val>
                                            <p:strVal val="#ppt_x"/>
                                          </p:val>
                                        </p:tav>
                                        <p:tav tm="100000">
                                          <p:val>
                                            <p:strVal val="#ppt_x"/>
                                          </p:val>
                                        </p:tav>
                                      </p:tavLst>
                                    </p:anim>
                                    <p:anim calcmode="lin" valueType="num">
                                      <p:cBhvr>
                                        <p:cTn id="40" dur="1000" fill="hold"/>
                                        <p:tgtEl>
                                          <p:spTgt spid="6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48">
                                            <p:bg/>
                                          </p:spTgt>
                                        </p:tgtEl>
                                        <p:attrNameLst>
                                          <p:attrName>style.visibility</p:attrName>
                                        </p:attrNameLst>
                                      </p:cBhvr>
                                      <p:to>
                                        <p:strVal val="visible"/>
                                      </p:to>
                                    </p:set>
                                    <p:animEffect transition="in" filter="fade">
                                      <p:cBhvr>
                                        <p:cTn id="85" dur="1000"/>
                                        <p:tgtEl>
                                          <p:spTgt spid="48">
                                            <p:bg/>
                                          </p:spTgt>
                                        </p:tgtEl>
                                      </p:cBhvr>
                                    </p:animEffect>
                                    <p:anim calcmode="lin" valueType="num">
                                      <p:cBhvr>
                                        <p:cTn id="86" dur="1000" fill="hold"/>
                                        <p:tgtEl>
                                          <p:spTgt spid="48">
                                            <p:bg/>
                                          </p:spTgt>
                                        </p:tgtEl>
                                        <p:attrNameLst>
                                          <p:attrName>ppt_x</p:attrName>
                                        </p:attrNameLst>
                                      </p:cBhvr>
                                      <p:tavLst>
                                        <p:tav tm="0">
                                          <p:val>
                                            <p:strVal val="#ppt_x"/>
                                          </p:val>
                                        </p:tav>
                                        <p:tav tm="100000">
                                          <p:val>
                                            <p:strVal val="#ppt_x"/>
                                          </p:val>
                                        </p:tav>
                                      </p:tavLst>
                                    </p:anim>
                                    <p:anim calcmode="lin" valueType="num">
                                      <p:cBhvr>
                                        <p:cTn id="87" dur="1000" fill="hold"/>
                                        <p:tgtEl>
                                          <p:spTgt spid="48">
                                            <p:bg/>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48">
                                            <p:txEl>
                                              <p:pRg st="1" end="1"/>
                                            </p:txEl>
                                          </p:spTgt>
                                        </p:tgtEl>
                                        <p:attrNameLst>
                                          <p:attrName>style.visibility</p:attrName>
                                        </p:attrNameLst>
                                      </p:cBhvr>
                                      <p:to>
                                        <p:strVal val="visible"/>
                                      </p:to>
                                    </p:set>
                                    <p:animEffect transition="in" filter="fade">
                                      <p:cBhvr>
                                        <p:cTn id="92" dur="1000"/>
                                        <p:tgtEl>
                                          <p:spTgt spid="48">
                                            <p:txEl>
                                              <p:pRg st="1" end="1"/>
                                            </p:txEl>
                                          </p:spTgt>
                                        </p:tgtEl>
                                      </p:cBhvr>
                                    </p:animEffect>
                                    <p:anim calcmode="lin" valueType="num">
                                      <p:cBhvr>
                                        <p:cTn id="93" dur="1000" fill="hold"/>
                                        <p:tgtEl>
                                          <p:spTgt spid="48">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48">
                                            <p:txEl>
                                              <p:pRg st="2" end="2"/>
                                            </p:txEl>
                                          </p:spTgt>
                                        </p:tgtEl>
                                        <p:attrNameLst>
                                          <p:attrName>style.visibility</p:attrName>
                                        </p:attrNameLst>
                                      </p:cBhvr>
                                      <p:to>
                                        <p:strVal val="visible"/>
                                      </p:to>
                                    </p:set>
                                    <p:animEffect transition="in" filter="fade">
                                      <p:cBhvr>
                                        <p:cTn id="99" dur="1000"/>
                                        <p:tgtEl>
                                          <p:spTgt spid="48">
                                            <p:txEl>
                                              <p:pRg st="2" end="2"/>
                                            </p:txEl>
                                          </p:spTgt>
                                        </p:tgtEl>
                                      </p:cBhvr>
                                    </p:animEffect>
                                    <p:anim calcmode="lin" valueType="num">
                                      <p:cBhvr>
                                        <p:cTn id="100"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1"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48">
                                            <p:txEl>
                                              <p:pRg st="3" end="3"/>
                                            </p:txEl>
                                          </p:spTgt>
                                        </p:tgtEl>
                                        <p:attrNameLst>
                                          <p:attrName>style.visibility</p:attrName>
                                        </p:attrNameLst>
                                      </p:cBhvr>
                                      <p:to>
                                        <p:strVal val="visible"/>
                                      </p:to>
                                    </p:set>
                                    <p:animEffect transition="in" filter="fade">
                                      <p:cBhvr>
                                        <p:cTn id="106" dur="1000"/>
                                        <p:tgtEl>
                                          <p:spTgt spid="48">
                                            <p:txEl>
                                              <p:pRg st="3" end="3"/>
                                            </p:txEl>
                                          </p:spTgt>
                                        </p:tgtEl>
                                      </p:cBhvr>
                                    </p:animEffect>
                                    <p:anim calcmode="lin" valueType="num">
                                      <p:cBhvr>
                                        <p:cTn id="107" dur="1000" fill="hold"/>
                                        <p:tgtEl>
                                          <p:spTgt spid="48">
                                            <p:txEl>
                                              <p:pRg st="3" end="3"/>
                                            </p:txEl>
                                          </p:spTgt>
                                        </p:tgtEl>
                                        <p:attrNameLst>
                                          <p:attrName>ppt_x</p:attrName>
                                        </p:attrNameLst>
                                      </p:cBhvr>
                                      <p:tavLst>
                                        <p:tav tm="0">
                                          <p:val>
                                            <p:strVal val="#ppt_x"/>
                                          </p:val>
                                        </p:tav>
                                        <p:tav tm="100000">
                                          <p:val>
                                            <p:strVal val="#ppt_x"/>
                                          </p:val>
                                        </p:tav>
                                      </p:tavLst>
                                    </p:anim>
                                    <p:anim calcmode="lin" valueType="num">
                                      <p:cBhvr>
                                        <p:cTn id="108" dur="1000" fill="hold"/>
                                        <p:tgtEl>
                                          <p:spTgt spid="4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48" grpId="0" build="p" animBg="1"/>
      <p:bldP spid="54" grpId="0" animBg="1"/>
      <p:bldP spid="56" grpId="0"/>
      <p:bldP spid="57" grpId="0"/>
      <p:bldP spid="58" grpId="0"/>
      <p:bldP spid="59" grpId="0"/>
      <p:bldP spid="66"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17929" y="6210653"/>
            <a:ext cx="1005403" cy="338554"/>
          </a:xfrm>
          <a:prstGeom prst="rect">
            <a:avLst/>
          </a:prstGeom>
          <a:noFill/>
        </p:spPr>
        <p:txBody>
          <a:bodyPr wrap="none" rtlCol="0">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心脏彩超</a:t>
            </a:r>
          </a:p>
        </p:txBody>
      </p:sp>
      <p:sp>
        <p:nvSpPr>
          <p:cNvPr id="20" name="文本框 19"/>
          <p:cNvSpPr txBox="1"/>
          <p:nvPr/>
        </p:nvSpPr>
        <p:spPr>
          <a:xfrm>
            <a:off x="-17929" y="6415089"/>
            <a:ext cx="1632178"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Echocardiography</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pic>
        <p:nvPicPr>
          <p:cNvPr id="2" name="图片 1"/>
          <p:cNvPicPr>
            <a:picLocks noChangeAspect="1"/>
          </p:cNvPicPr>
          <p:nvPr/>
        </p:nvPicPr>
        <p:blipFill rotWithShape="1">
          <a:blip r:embed="rId3" cstate="email"/>
          <a:srcRect/>
          <a:stretch>
            <a:fillRect/>
          </a:stretch>
        </p:blipFill>
        <p:spPr>
          <a:xfrm>
            <a:off x="987474" y="2001607"/>
            <a:ext cx="5089476" cy="3510511"/>
          </a:xfrm>
          <a:prstGeom prst="roundRect">
            <a:avLst>
              <a:gd name="adj" fmla="val 2662"/>
            </a:avLst>
          </a:prstGeom>
          <a:solidFill>
            <a:srgbClr val="FFFFFF">
              <a:shade val="85000"/>
            </a:srgbClr>
          </a:solidFill>
          <a:ln>
            <a:noFill/>
          </a:ln>
          <a:effectLst>
            <a:reflection blurRad="12700" stA="38000" endPos="28000" dist="5000" dir="5400000" sy="-100000" algn="bl" rotWithShape="0"/>
          </a:effectLst>
        </p:spPr>
      </p:pic>
      <p:sp>
        <p:nvSpPr>
          <p:cNvPr id="6" name="Rectangle 3"/>
          <p:cNvSpPr>
            <a:spLocks noGrp="1" noChangeArrowheads="1"/>
          </p:cNvSpPr>
          <p:nvPr>
            <p:ph type="body" idx="1"/>
          </p:nvPr>
        </p:nvSpPr>
        <p:spPr>
          <a:xfrm>
            <a:off x="6924117" y="1507183"/>
            <a:ext cx="4123762" cy="4499358"/>
          </a:xfrm>
        </p:spPr>
        <p:txBody>
          <a:bodyPr>
            <a:noAutofit/>
          </a:bodyPr>
          <a:lstStyle/>
          <a:p>
            <a:pPr>
              <a:lnSpc>
                <a:spcPct val="160000"/>
              </a:lnSpc>
            </a:pPr>
            <a:r>
              <a:rPr lang="zh-CN" altLang="zh-CN" sz="2000" b="1" dirty="0">
                <a:solidFill>
                  <a:srgbClr val="624752"/>
                </a:solidFill>
                <a:latin typeface="微软雅黑" panose="020B0503020204020204" pitchFamily="34" charset="-122"/>
                <a:ea typeface="微软雅黑" panose="020B0503020204020204" pitchFamily="34" charset="-122"/>
              </a:rPr>
              <a:t>左室射血分数：65%</a:t>
            </a:r>
          </a:p>
          <a:p>
            <a:pPr>
              <a:lnSpc>
                <a:spcPct val="160000"/>
              </a:lnSpc>
              <a:buFont typeface="Wingdings" panose="05000000000000000000" pitchFamily="2" charset="2"/>
              <a:buNone/>
            </a:pPr>
            <a:r>
              <a:rPr lang="zh-CN" altLang="zh-CN" sz="2000" b="1" dirty="0">
                <a:solidFill>
                  <a:srgbClr val="624752"/>
                </a:solidFill>
                <a:latin typeface="微软雅黑" panose="020B0503020204020204" pitchFamily="34" charset="-122"/>
                <a:ea typeface="微软雅黑" panose="020B0503020204020204" pitchFamily="34" charset="-122"/>
              </a:rPr>
              <a:t>结论：心内结构未见明显异常</a:t>
            </a:r>
            <a:endParaRPr lang="en-US" altLang="zh-CN" sz="2000" b="1" dirty="0">
              <a:solidFill>
                <a:srgbClr val="624752"/>
              </a:solidFill>
              <a:latin typeface="微软雅黑" panose="020B0503020204020204" pitchFamily="34" charset="-122"/>
              <a:ea typeface="微软雅黑" panose="020B0503020204020204" pitchFamily="34" charset="-122"/>
            </a:endParaRPr>
          </a:p>
          <a:p>
            <a:pPr>
              <a:lnSpc>
                <a:spcPct val="160000"/>
              </a:lnSpc>
            </a:pPr>
            <a:r>
              <a:rPr lang="zh-CN" altLang="en-US" sz="2000" dirty="0">
                <a:solidFill>
                  <a:srgbClr val="624752"/>
                </a:solidFill>
                <a:latin typeface="微软雅黑" panose="020B0503020204020204" pitchFamily="34" charset="-122"/>
                <a:ea typeface="微软雅黑" panose="020B0503020204020204" pitchFamily="34" charset="-122"/>
              </a:rPr>
              <a:t>注：心脏彩超是唯一能动态显示心腔内结构、心脏的搏动和血液流动的仪器，对人体没有任何损伤。心脏探头就像摄像机的镜头，随着探头的转动，心脏的各个结构清晰地显示在屏幕上。</a:t>
            </a:r>
            <a:endParaRPr lang="zh-CN" altLang="zh-CN" sz="2000" dirty="0">
              <a:solidFill>
                <a:srgbClr val="624752"/>
              </a:solidFill>
              <a:latin typeface="微软雅黑" panose="020B0503020204020204" pitchFamily="34" charset="-122"/>
              <a:ea typeface="微软雅黑" panose="020B0503020204020204" pitchFamily="34" charset="-122"/>
            </a:endParaRPr>
          </a:p>
        </p:txBody>
      </p:sp>
      <p:sp>
        <p:nvSpPr>
          <p:cNvPr id="8" name="TextBox 10"/>
          <p:cNvSpPr txBox="1"/>
          <p:nvPr/>
        </p:nvSpPr>
        <p:spPr>
          <a:xfrm>
            <a:off x="535615" y="847198"/>
            <a:ext cx="223651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心脏彩超</a:t>
            </a:r>
          </a:p>
        </p:txBody>
      </p:sp>
      <p:sp>
        <p:nvSpPr>
          <p:cNvPr id="9"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10" name="TextBox 12"/>
          <p:cNvSpPr txBox="1"/>
          <p:nvPr/>
        </p:nvSpPr>
        <p:spPr>
          <a:xfrm>
            <a:off x="554665" y="1485103"/>
            <a:ext cx="188224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Echocardiography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17929" y="6210653"/>
            <a:ext cx="595035" cy="338554"/>
          </a:xfrm>
          <a:prstGeom prst="rect">
            <a:avLst/>
          </a:prstGeom>
          <a:noFill/>
        </p:spPr>
        <p:txBody>
          <a:bodyPr wrap="none" rtlCol="0">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其它</a:t>
            </a:r>
          </a:p>
        </p:txBody>
      </p:sp>
      <p:sp>
        <p:nvSpPr>
          <p:cNvPr id="20" name="文本框 19"/>
          <p:cNvSpPr txBox="1"/>
          <p:nvPr/>
        </p:nvSpPr>
        <p:spPr>
          <a:xfrm>
            <a:off x="-17929" y="6415089"/>
            <a:ext cx="721672"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Others</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8" name="Text Placeholder 13"/>
          <p:cNvSpPr>
            <a:spLocks noGrp="1"/>
          </p:cNvSpPr>
          <p:nvPr/>
        </p:nvSpPr>
        <p:spPr>
          <a:xfrm>
            <a:off x="2678253" y="2237792"/>
            <a:ext cx="1038512" cy="404203"/>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dirty="0">
                <a:solidFill>
                  <a:srgbClr val="624752"/>
                </a:solidFill>
              </a:rPr>
              <a:t>head</a:t>
            </a:r>
          </a:p>
        </p:txBody>
      </p:sp>
      <p:sp>
        <p:nvSpPr>
          <p:cNvPr id="9" name="Text Placeholder 16"/>
          <p:cNvSpPr>
            <a:spLocks noGrp="1"/>
          </p:cNvSpPr>
          <p:nvPr/>
        </p:nvSpPr>
        <p:spPr>
          <a:xfrm>
            <a:off x="4909690" y="5256869"/>
            <a:ext cx="2545744" cy="953784"/>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rgbClr val="624752"/>
                </a:solidFill>
                <a:latin typeface="华文中宋" panose="02010600040101010101" pitchFamily="2" charset="-122"/>
                <a:ea typeface="华文中宋" panose="02010600040101010101" pitchFamily="2" charset="-122"/>
              </a:rPr>
              <a:t>下肢静脉超声未见</a:t>
            </a:r>
            <a:endParaRPr lang="en-US" altLang="zh-CN" sz="2000" b="1" dirty="0">
              <a:solidFill>
                <a:srgbClr val="624752"/>
              </a:solidFill>
              <a:latin typeface="华文中宋" panose="02010600040101010101" pitchFamily="2" charset="-122"/>
              <a:ea typeface="华文中宋" panose="02010600040101010101" pitchFamily="2" charset="-122"/>
            </a:endParaRPr>
          </a:p>
          <a:p>
            <a:pPr algn="ctr">
              <a:lnSpc>
                <a:spcPct val="100000"/>
              </a:lnSpc>
            </a:pPr>
            <a:r>
              <a:rPr lang="zh-CN" altLang="en-US" sz="2000" b="1" dirty="0">
                <a:solidFill>
                  <a:srgbClr val="624752"/>
                </a:solidFill>
                <a:latin typeface="华文中宋" panose="02010600040101010101" pitchFamily="2" charset="-122"/>
                <a:ea typeface="华文中宋" panose="02010600040101010101" pitchFamily="2" charset="-122"/>
              </a:rPr>
              <a:t>血栓形成</a:t>
            </a:r>
          </a:p>
        </p:txBody>
      </p:sp>
      <p:sp>
        <p:nvSpPr>
          <p:cNvPr id="10" name="Freeform 5"/>
          <p:cNvSpPr/>
          <p:nvPr/>
        </p:nvSpPr>
        <p:spPr bwMode="auto">
          <a:xfrm>
            <a:off x="6067857" y="1814116"/>
            <a:ext cx="1597210" cy="2610479"/>
          </a:xfrm>
          <a:custGeom>
            <a:avLst/>
            <a:gdLst>
              <a:gd name="T0" fmla="*/ 527 w 567"/>
              <a:gd name="T1" fmla="*/ 418 h 926"/>
              <a:gd name="T2" fmla="*/ 301 w 567"/>
              <a:gd name="T3" fmla="*/ 44 h 926"/>
              <a:gd name="T4" fmla="*/ 191 w 567"/>
              <a:gd name="T5" fmla="*/ 38 h 926"/>
              <a:gd name="T6" fmla="*/ 0 w 567"/>
              <a:gd name="T7" fmla="*/ 268 h 926"/>
              <a:gd name="T8" fmla="*/ 177 w 567"/>
              <a:gd name="T9" fmla="*/ 575 h 926"/>
              <a:gd name="T10" fmla="*/ 301 w 567"/>
              <a:gd name="T11" fmla="*/ 791 h 926"/>
              <a:gd name="T12" fmla="*/ 307 w 567"/>
              <a:gd name="T13" fmla="*/ 926 h 926"/>
              <a:gd name="T14" fmla="*/ 318 w 567"/>
              <a:gd name="T15" fmla="*/ 908 h 926"/>
              <a:gd name="T16" fmla="*/ 527 w 567"/>
              <a:gd name="T17" fmla="*/ 550 h 926"/>
              <a:gd name="T18" fmla="*/ 527 w 567"/>
              <a:gd name="T19" fmla="*/ 418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7" h="926">
                <a:moveTo>
                  <a:pt x="527" y="418"/>
                </a:moveTo>
                <a:cubicBezTo>
                  <a:pt x="476" y="331"/>
                  <a:pt x="301" y="44"/>
                  <a:pt x="301" y="44"/>
                </a:cubicBezTo>
                <a:cubicBezTo>
                  <a:pt x="301" y="44"/>
                  <a:pt x="260" y="0"/>
                  <a:pt x="191" y="38"/>
                </a:cubicBezTo>
                <a:cubicBezTo>
                  <a:pt x="122" y="77"/>
                  <a:pt x="0" y="268"/>
                  <a:pt x="0" y="268"/>
                </a:cubicBezTo>
                <a:cubicBezTo>
                  <a:pt x="177" y="575"/>
                  <a:pt x="177" y="575"/>
                  <a:pt x="177" y="575"/>
                </a:cubicBezTo>
                <a:cubicBezTo>
                  <a:pt x="301" y="791"/>
                  <a:pt x="301" y="791"/>
                  <a:pt x="301" y="791"/>
                </a:cubicBezTo>
                <a:cubicBezTo>
                  <a:pt x="301" y="791"/>
                  <a:pt x="339" y="863"/>
                  <a:pt x="307" y="926"/>
                </a:cubicBezTo>
                <a:cubicBezTo>
                  <a:pt x="318" y="908"/>
                  <a:pt x="318" y="908"/>
                  <a:pt x="318" y="908"/>
                </a:cubicBezTo>
                <a:cubicBezTo>
                  <a:pt x="527" y="550"/>
                  <a:pt x="527" y="550"/>
                  <a:pt x="527" y="550"/>
                </a:cubicBezTo>
                <a:cubicBezTo>
                  <a:pt x="527" y="550"/>
                  <a:pt x="567" y="485"/>
                  <a:pt x="527" y="418"/>
                </a:cubicBezTo>
                <a:close/>
              </a:path>
            </a:pathLst>
          </a:custGeom>
          <a:solidFill>
            <a:srgbClr val="D14747"/>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rgbClr val="624752"/>
              </a:solidFill>
            </a:endParaRPr>
          </a:p>
        </p:txBody>
      </p:sp>
      <p:sp>
        <p:nvSpPr>
          <p:cNvPr id="11" name="Freeform 6"/>
          <p:cNvSpPr/>
          <p:nvPr/>
        </p:nvSpPr>
        <p:spPr bwMode="auto">
          <a:xfrm>
            <a:off x="4607415" y="1859308"/>
            <a:ext cx="2308402" cy="2392839"/>
          </a:xfrm>
          <a:custGeom>
            <a:avLst/>
            <a:gdLst>
              <a:gd name="T0" fmla="*/ 334 w 819"/>
              <a:gd name="T1" fmla="*/ 0 h 849"/>
              <a:gd name="T2" fmla="*/ 765 w 819"/>
              <a:gd name="T3" fmla="*/ 0 h 849"/>
              <a:gd name="T4" fmla="*/ 819 w 819"/>
              <a:gd name="T5" fmla="*/ 28 h 849"/>
              <a:gd name="T6" fmla="*/ 741 w 819"/>
              <a:gd name="T7" fmla="*/ 16 h 849"/>
              <a:gd name="T8" fmla="*/ 634 w 819"/>
              <a:gd name="T9" fmla="*/ 127 h 849"/>
              <a:gd name="T10" fmla="*/ 217 w 819"/>
              <a:gd name="T11" fmla="*/ 849 h 849"/>
              <a:gd name="T12" fmla="*/ 23 w 819"/>
              <a:gd name="T13" fmla="*/ 511 h 849"/>
              <a:gd name="T14" fmla="*/ 20 w 819"/>
              <a:gd name="T15" fmla="*/ 435 h 849"/>
              <a:gd name="T16" fmla="*/ 228 w 819"/>
              <a:gd name="T17" fmla="*/ 75 h 849"/>
              <a:gd name="T18" fmla="*/ 334 w 819"/>
              <a:gd name="T1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9" h="849">
                <a:moveTo>
                  <a:pt x="334" y="0"/>
                </a:moveTo>
                <a:cubicBezTo>
                  <a:pt x="765" y="0"/>
                  <a:pt x="765" y="0"/>
                  <a:pt x="765" y="0"/>
                </a:cubicBezTo>
                <a:cubicBezTo>
                  <a:pt x="765" y="0"/>
                  <a:pt x="797" y="0"/>
                  <a:pt x="819" y="28"/>
                </a:cubicBezTo>
                <a:cubicBezTo>
                  <a:pt x="819" y="28"/>
                  <a:pt x="790" y="1"/>
                  <a:pt x="741" y="16"/>
                </a:cubicBezTo>
                <a:cubicBezTo>
                  <a:pt x="692" y="31"/>
                  <a:pt x="634" y="127"/>
                  <a:pt x="634" y="127"/>
                </a:cubicBezTo>
                <a:cubicBezTo>
                  <a:pt x="217" y="849"/>
                  <a:pt x="217" y="849"/>
                  <a:pt x="217" y="849"/>
                </a:cubicBezTo>
                <a:cubicBezTo>
                  <a:pt x="23" y="511"/>
                  <a:pt x="23" y="511"/>
                  <a:pt x="23" y="511"/>
                </a:cubicBezTo>
                <a:cubicBezTo>
                  <a:pt x="23" y="511"/>
                  <a:pt x="0" y="470"/>
                  <a:pt x="20" y="435"/>
                </a:cubicBezTo>
                <a:cubicBezTo>
                  <a:pt x="39" y="400"/>
                  <a:pt x="228" y="75"/>
                  <a:pt x="228" y="75"/>
                </a:cubicBezTo>
                <a:cubicBezTo>
                  <a:pt x="228" y="75"/>
                  <a:pt x="262" y="0"/>
                  <a:pt x="334" y="0"/>
                </a:cubicBezTo>
                <a:close/>
              </a:path>
            </a:pathLst>
          </a:custGeom>
          <a:solidFill>
            <a:srgbClr val="29ABE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rgbClr val="624752"/>
              </a:solidFill>
            </a:endParaRPr>
          </a:p>
        </p:txBody>
      </p:sp>
      <p:sp>
        <p:nvSpPr>
          <p:cNvPr id="12" name="Freeform 7"/>
          <p:cNvSpPr/>
          <p:nvPr/>
        </p:nvSpPr>
        <p:spPr bwMode="auto">
          <a:xfrm>
            <a:off x="4669258" y="3297153"/>
            <a:ext cx="2353595" cy="1208313"/>
          </a:xfrm>
          <a:custGeom>
            <a:avLst/>
            <a:gdLst>
              <a:gd name="T0" fmla="*/ 797 w 835"/>
              <a:gd name="T1" fmla="*/ 265 h 429"/>
              <a:gd name="T2" fmla="*/ 673 w 835"/>
              <a:gd name="T3" fmla="*/ 49 h 429"/>
              <a:gd name="T4" fmla="*/ 167 w 835"/>
              <a:gd name="T5" fmla="*/ 49 h 429"/>
              <a:gd name="T6" fmla="*/ 0 w 835"/>
              <a:gd name="T7" fmla="*/ 0 h 429"/>
              <a:gd name="T8" fmla="*/ 210 w 835"/>
              <a:gd name="T9" fmla="*/ 365 h 429"/>
              <a:gd name="T10" fmla="*/ 295 w 835"/>
              <a:gd name="T11" fmla="*/ 429 h 429"/>
              <a:gd name="T12" fmla="*/ 723 w 835"/>
              <a:gd name="T13" fmla="*/ 429 h 429"/>
              <a:gd name="T14" fmla="*/ 803 w 835"/>
              <a:gd name="T15" fmla="*/ 400 h 429"/>
              <a:gd name="T16" fmla="*/ 797 w 835"/>
              <a:gd name="T17" fmla="*/ 26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5" h="429">
                <a:moveTo>
                  <a:pt x="797" y="265"/>
                </a:moveTo>
                <a:cubicBezTo>
                  <a:pt x="673" y="49"/>
                  <a:pt x="673" y="49"/>
                  <a:pt x="673" y="49"/>
                </a:cubicBezTo>
                <a:cubicBezTo>
                  <a:pt x="539" y="49"/>
                  <a:pt x="275" y="49"/>
                  <a:pt x="167" y="49"/>
                </a:cubicBezTo>
                <a:cubicBezTo>
                  <a:pt x="35" y="49"/>
                  <a:pt x="8" y="11"/>
                  <a:pt x="0" y="0"/>
                </a:cubicBezTo>
                <a:cubicBezTo>
                  <a:pt x="0" y="0"/>
                  <a:pt x="175" y="303"/>
                  <a:pt x="210" y="365"/>
                </a:cubicBezTo>
                <a:cubicBezTo>
                  <a:pt x="246" y="427"/>
                  <a:pt x="295" y="429"/>
                  <a:pt x="295" y="429"/>
                </a:cubicBezTo>
                <a:cubicBezTo>
                  <a:pt x="295" y="429"/>
                  <a:pt x="657" y="429"/>
                  <a:pt x="723" y="429"/>
                </a:cubicBezTo>
                <a:cubicBezTo>
                  <a:pt x="788" y="429"/>
                  <a:pt x="803" y="400"/>
                  <a:pt x="803" y="400"/>
                </a:cubicBezTo>
                <a:cubicBezTo>
                  <a:pt x="835" y="337"/>
                  <a:pt x="797" y="265"/>
                  <a:pt x="797" y="265"/>
                </a:cubicBezTo>
                <a:close/>
              </a:path>
            </a:pathLst>
          </a:custGeom>
          <a:solidFill>
            <a:srgbClr val="CED8ED">
              <a:alpha val="75000"/>
            </a:srgb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rgbClr val="624752"/>
              </a:solidFill>
            </a:endParaRPr>
          </a:p>
        </p:txBody>
      </p:sp>
      <p:sp>
        <p:nvSpPr>
          <p:cNvPr id="13" name="Text Placeholder 13"/>
          <p:cNvSpPr>
            <a:spLocks noGrp="1"/>
          </p:cNvSpPr>
          <p:nvPr/>
        </p:nvSpPr>
        <p:spPr>
          <a:xfrm>
            <a:off x="8483295" y="2237792"/>
            <a:ext cx="2772229" cy="40874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dirty="0">
                <a:solidFill>
                  <a:srgbClr val="624752"/>
                </a:solidFill>
              </a:rPr>
              <a:t>Electrocardiogram</a:t>
            </a:r>
          </a:p>
        </p:txBody>
      </p:sp>
      <p:sp>
        <p:nvSpPr>
          <p:cNvPr id="14" name="Text Placeholder 16"/>
          <p:cNvSpPr>
            <a:spLocks noGrp="1"/>
          </p:cNvSpPr>
          <p:nvPr/>
        </p:nvSpPr>
        <p:spPr>
          <a:xfrm>
            <a:off x="8469551" y="2442164"/>
            <a:ext cx="2545744" cy="724719"/>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624752"/>
              </a:solidFill>
            </a:endParaRPr>
          </a:p>
          <a:p>
            <a:r>
              <a:rPr lang="zh-CN" altLang="en-US" sz="2000" b="1" dirty="0">
                <a:solidFill>
                  <a:srgbClr val="624752"/>
                </a:solidFill>
                <a:latin typeface="华文中宋" panose="02010600040101010101" pitchFamily="2" charset="-122"/>
                <a:ea typeface="华文中宋" panose="02010600040101010101" pitchFamily="2" charset="-122"/>
              </a:rPr>
              <a:t>心电图：大致正常</a:t>
            </a:r>
          </a:p>
        </p:txBody>
      </p:sp>
      <p:sp>
        <p:nvSpPr>
          <p:cNvPr id="15" name="Text Placeholder 13"/>
          <p:cNvSpPr>
            <a:spLocks noGrp="1"/>
          </p:cNvSpPr>
          <p:nvPr/>
        </p:nvSpPr>
        <p:spPr>
          <a:xfrm>
            <a:off x="4788463" y="4872749"/>
            <a:ext cx="2772229" cy="40874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dirty="0">
                <a:solidFill>
                  <a:srgbClr val="624752"/>
                </a:solidFill>
              </a:rPr>
              <a:t>Under the vein</a:t>
            </a:r>
          </a:p>
        </p:txBody>
      </p:sp>
      <p:sp>
        <p:nvSpPr>
          <p:cNvPr id="16" name="Text Placeholder 16"/>
          <p:cNvSpPr>
            <a:spLocks noGrp="1"/>
          </p:cNvSpPr>
          <p:nvPr/>
        </p:nvSpPr>
        <p:spPr>
          <a:xfrm>
            <a:off x="1188949" y="2492227"/>
            <a:ext cx="2545744" cy="1340227"/>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50000"/>
              </a:lnSpc>
            </a:pPr>
            <a:r>
              <a:rPr lang="zh-CN" altLang="en-US" sz="2000" b="1" dirty="0">
                <a:solidFill>
                  <a:srgbClr val="624752"/>
                </a:solidFill>
                <a:latin typeface="华文中宋" panose="02010600040101010101" pitchFamily="2" charset="-122"/>
                <a:ea typeface="华文中宋" panose="02010600040101010101" pitchFamily="2" charset="-122"/>
              </a:rPr>
              <a:t>全身骨扫描、头部</a:t>
            </a:r>
            <a:r>
              <a:rPr lang="en-US" altLang="zh-CN" sz="2000" b="1" dirty="0">
                <a:solidFill>
                  <a:srgbClr val="624752"/>
                </a:solidFill>
                <a:latin typeface="华文中宋" panose="02010600040101010101" pitchFamily="2" charset="-122"/>
                <a:ea typeface="华文中宋" panose="02010600040101010101" pitchFamily="2" charset="-122"/>
              </a:rPr>
              <a:t>CT</a:t>
            </a:r>
            <a:r>
              <a:rPr lang="zh-CN" altLang="en-US" sz="2000" b="1" dirty="0">
                <a:solidFill>
                  <a:srgbClr val="624752"/>
                </a:solidFill>
                <a:latin typeface="华文中宋" panose="02010600040101010101" pitchFamily="2" charset="-122"/>
                <a:ea typeface="华文中宋" panose="02010600040101010101" pitchFamily="2" charset="-122"/>
              </a:rPr>
              <a:t>未见肿瘤转移</a:t>
            </a:r>
          </a:p>
        </p:txBody>
      </p:sp>
      <p:sp>
        <p:nvSpPr>
          <p:cNvPr id="17" name="Title 9"/>
          <p:cNvSpPr>
            <a:spLocks noGrp="1"/>
          </p:cNvSpPr>
          <p:nvPr/>
        </p:nvSpPr>
        <p:spPr>
          <a:xfrm>
            <a:off x="1602577" y="486798"/>
            <a:ext cx="9144000" cy="594359"/>
          </a:xfrm>
          <a:prstGeom prst="rect">
            <a:avLst/>
          </a:prstGeom>
        </p:spPr>
        <p:txBody>
          <a:bodyPr vert="horz" lIns="91440" tIns="45720" rIns="91440" bIns="45720" rtlCol="0" anchor="b">
            <a:noAutofit/>
          </a:bodyPr>
          <a:lstStyle>
            <a:lvl1pPr algn="ctr" defTabSz="914400" rtl="0" eaLnBrk="1" latinLnBrk="0" hangingPunct="1">
              <a:lnSpc>
                <a:spcPts val="4300"/>
              </a:lnSpc>
              <a:spcBef>
                <a:spcPct val="0"/>
              </a:spcBef>
              <a:buNone/>
              <a:defRPr sz="4000" b="0" kern="1200">
                <a:solidFill>
                  <a:schemeClr val="accent1"/>
                </a:solidFill>
                <a:latin typeface="Lato" panose="020F0502020204030203" pitchFamily="34" charset="0"/>
                <a:ea typeface="+mj-ea"/>
                <a:cs typeface="+mj-cs"/>
              </a:defRPr>
            </a:lvl1pPr>
          </a:lstStyle>
          <a:p>
            <a:r>
              <a:rPr lang="en-US" dirty="0">
                <a:solidFill>
                  <a:srgbClr val="624752"/>
                </a:solidFill>
              </a:rPr>
              <a:t>Physical test indicators are normal or not</a:t>
            </a:r>
            <a:r>
              <a:rPr lang="zh-CN" altLang="en-US" dirty="0">
                <a:solidFill>
                  <a:srgbClr val="624752"/>
                </a:solidFill>
              </a:rPr>
              <a:t>？</a:t>
            </a:r>
            <a:endParaRPr lang="id-ID" dirty="0">
              <a:solidFill>
                <a:srgbClr val="624752"/>
              </a:solidFill>
            </a:endParaRPr>
          </a:p>
        </p:txBody>
      </p:sp>
      <p:sp>
        <p:nvSpPr>
          <p:cNvPr id="21" name="Subtitle 10"/>
          <p:cNvSpPr>
            <a:spLocks noGrp="1"/>
          </p:cNvSpPr>
          <p:nvPr/>
        </p:nvSpPr>
        <p:spPr>
          <a:xfrm>
            <a:off x="1241025" y="1008089"/>
            <a:ext cx="9144000" cy="322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100" kern="1200">
                <a:solidFill>
                  <a:schemeClr val="bg1">
                    <a:lumMod val="95000"/>
                  </a:schemeClr>
                </a:solidFill>
                <a:latin typeface="Lato" panose="020F050202020403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ato" panose="020F050202020403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ato" panose="020F050202020403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ato" panose="020F050202020403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624752"/>
                </a:solidFill>
              </a:rPr>
              <a:t>write your relevant text here</a:t>
            </a:r>
          </a:p>
        </p:txBody>
      </p:sp>
      <p:sp>
        <p:nvSpPr>
          <p:cNvPr id="22" name="Text Placeholder 16"/>
          <p:cNvSpPr>
            <a:spLocks noGrp="1"/>
          </p:cNvSpPr>
          <p:nvPr/>
        </p:nvSpPr>
        <p:spPr>
          <a:xfrm>
            <a:off x="1188949" y="3421318"/>
            <a:ext cx="2545744" cy="1340226"/>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id-ID" dirty="0">
                <a:solidFill>
                  <a:srgbClr val="624752"/>
                </a:solidFill>
              </a:rPr>
              <a:t>Sed ut perspiciatis unde omnis iste natus error sit voluptatem accusantium nyang penting baraka pue hsit voluptatem accusantium nyang penting baraka pue hem baraka chem tok tok em baraka chem tok tok </a:t>
            </a:r>
          </a:p>
        </p:txBody>
      </p:sp>
      <p:sp>
        <p:nvSpPr>
          <p:cNvPr id="23" name="Text Placeholder 16"/>
          <p:cNvSpPr>
            <a:spLocks noGrp="1"/>
          </p:cNvSpPr>
          <p:nvPr/>
        </p:nvSpPr>
        <p:spPr>
          <a:xfrm>
            <a:off x="8483295" y="3247282"/>
            <a:ext cx="2545744" cy="1340226"/>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95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dirty="0">
                <a:solidFill>
                  <a:srgbClr val="624752"/>
                </a:solidFill>
              </a:rPr>
              <a:t>Sed ut perspiciatis unde omnis iste natus error sit voluptatem accusantium nyang penting baraka pue hsit voluptatem accusantium nyang penting baraka pue hem baraka chem tok tok em baraka chem tok tok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animBg="1"/>
      <p:bldP spid="13" grpId="0"/>
      <p:bldP spid="14" grpId="0"/>
      <p:bldP spid="15" grpId="0"/>
      <p:bldP spid="16" grpId="0"/>
      <p:bldP spid="17"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17929" y="6210653"/>
            <a:ext cx="1210588" cy="338554"/>
          </a:xfrm>
          <a:prstGeom prst="rect">
            <a:avLst/>
          </a:prstGeom>
          <a:noFill/>
        </p:spPr>
        <p:txBody>
          <a:bodyPr wrap="none" rtlCol="0">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本病例特点</a:t>
            </a:r>
          </a:p>
        </p:txBody>
      </p:sp>
      <p:sp>
        <p:nvSpPr>
          <p:cNvPr id="20" name="文本框 19"/>
          <p:cNvSpPr txBox="1"/>
          <p:nvPr/>
        </p:nvSpPr>
        <p:spPr>
          <a:xfrm>
            <a:off x="-17929" y="6415089"/>
            <a:ext cx="2590774"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The characteristics of this case</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8" name="Donut 1"/>
          <p:cNvSpPr/>
          <p:nvPr/>
        </p:nvSpPr>
        <p:spPr>
          <a:xfrm>
            <a:off x="4232939" y="2047743"/>
            <a:ext cx="3719419" cy="3719419"/>
          </a:xfrm>
          <a:prstGeom prst="donut">
            <a:avLst>
              <a:gd name="adj" fmla="val 6020"/>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5"/>
          <p:cNvGrpSpPr/>
          <p:nvPr/>
        </p:nvGrpSpPr>
        <p:grpSpPr>
          <a:xfrm>
            <a:off x="2003634" y="2398178"/>
            <a:ext cx="2395466" cy="272518"/>
            <a:chOff x="1450904" y="1721091"/>
            <a:chExt cx="2710732" cy="308384"/>
          </a:xfrm>
          <a:solidFill>
            <a:srgbClr val="624752"/>
          </a:solidFill>
        </p:grpSpPr>
        <p:cxnSp>
          <p:nvCxnSpPr>
            <p:cNvPr id="10" name="Straight Connector 15"/>
            <p:cNvCxnSpPr/>
            <p:nvPr/>
          </p:nvCxnSpPr>
          <p:spPr>
            <a:xfrm>
              <a:off x="1620763" y="1817776"/>
              <a:ext cx="2282900" cy="0"/>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cxnSp>
          <p:nvCxnSpPr>
            <p:cNvPr id="11" name="Straight Connector 16"/>
            <p:cNvCxnSpPr/>
            <p:nvPr/>
          </p:nvCxnSpPr>
          <p:spPr>
            <a:xfrm>
              <a:off x="3891789" y="1817776"/>
              <a:ext cx="269847" cy="211699"/>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sp>
          <p:nvSpPr>
            <p:cNvPr id="12" name="Oval 17"/>
            <p:cNvSpPr/>
            <p:nvPr/>
          </p:nvSpPr>
          <p:spPr>
            <a:xfrm>
              <a:off x="1450904" y="1721091"/>
              <a:ext cx="173279" cy="173279"/>
            </a:xfrm>
            <a:prstGeom prst="ellipse">
              <a:avLst/>
            </a:prstGeom>
            <a:grpFill/>
            <a:ln>
              <a:solidFill>
                <a:srgbClr val="624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8"/>
          <p:cNvGrpSpPr/>
          <p:nvPr/>
        </p:nvGrpSpPr>
        <p:grpSpPr>
          <a:xfrm flipH="1">
            <a:off x="7823090" y="2398178"/>
            <a:ext cx="2405960" cy="272518"/>
            <a:chOff x="1050967" y="1340902"/>
            <a:chExt cx="2379320" cy="269501"/>
          </a:xfrm>
          <a:solidFill>
            <a:srgbClr val="624752"/>
          </a:solidFill>
        </p:grpSpPr>
        <p:cxnSp>
          <p:nvCxnSpPr>
            <p:cNvPr id="14" name="Straight Connector 19"/>
            <p:cNvCxnSpPr/>
            <p:nvPr/>
          </p:nvCxnSpPr>
          <p:spPr>
            <a:xfrm>
              <a:off x="1199409" y="1425396"/>
              <a:ext cx="1995055" cy="0"/>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cxnSp>
          <p:nvCxnSpPr>
            <p:cNvPr id="15" name="Straight Connector 20"/>
            <p:cNvCxnSpPr/>
            <p:nvPr/>
          </p:nvCxnSpPr>
          <p:spPr>
            <a:xfrm>
              <a:off x="3194464" y="1425396"/>
              <a:ext cx="235823" cy="185007"/>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sp>
          <p:nvSpPr>
            <p:cNvPr id="16" name="Oval 21"/>
            <p:cNvSpPr/>
            <p:nvPr/>
          </p:nvSpPr>
          <p:spPr>
            <a:xfrm>
              <a:off x="1050967" y="1340902"/>
              <a:ext cx="151431" cy="151431"/>
            </a:xfrm>
            <a:prstGeom prst="ellipse">
              <a:avLst/>
            </a:prstGeom>
            <a:grpFill/>
            <a:ln>
              <a:solidFill>
                <a:srgbClr val="624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22"/>
          <p:cNvGrpSpPr/>
          <p:nvPr/>
        </p:nvGrpSpPr>
        <p:grpSpPr>
          <a:xfrm flipV="1">
            <a:off x="2189619" y="5370852"/>
            <a:ext cx="2405960" cy="272518"/>
            <a:chOff x="1050967" y="1340902"/>
            <a:chExt cx="2379320" cy="269501"/>
          </a:xfrm>
          <a:solidFill>
            <a:srgbClr val="624752"/>
          </a:solidFill>
        </p:grpSpPr>
        <p:cxnSp>
          <p:nvCxnSpPr>
            <p:cNvPr id="21" name="Straight Connector 23"/>
            <p:cNvCxnSpPr/>
            <p:nvPr/>
          </p:nvCxnSpPr>
          <p:spPr>
            <a:xfrm>
              <a:off x="1199409" y="1425396"/>
              <a:ext cx="1995055" cy="0"/>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cxnSp>
          <p:nvCxnSpPr>
            <p:cNvPr id="22" name="Straight Connector 24"/>
            <p:cNvCxnSpPr/>
            <p:nvPr/>
          </p:nvCxnSpPr>
          <p:spPr>
            <a:xfrm>
              <a:off x="3194464" y="1425396"/>
              <a:ext cx="235823" cy="185007"/>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sp>
          <p:nvSpPr>
            <p:cNvPr id="23" name="Oval 25"/>
            <p:cNvSpPr/>
            <p:nvPr/>
          </p:nvSpPr>
          <p:spPr>
            <a:xfrm>
              <a:off x="1050967" y="1340902"/>
              <a:ext cx="151431" cy="151431"/>
            </a:xfrm>
            <a:prstGeom prst="ellipse">
              <a:avLst/>
            </a:prstGeom>
            <a:grpFill/>
            <a:ln>
              <a:solidFill>
                <a:srgbClr val="624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6"/>
          <p:cNvGrpSpPr/>
          <p:nvPr/>
        </p:nvGrpSpPr>
        <p:grpSpPr>
          <a:xfrm flipH="1" flipV="1">
            <a:off x="7612824" y="5370852"/>
            <a:ext cx="2405960" cy="272518"/>
            <a:chOff x="1050967" y="1340902"/>
            <a:chExt cx="2379320" cy="269501"/>
          </a:xfrm>
          <a:solidFill>
            <a:srgbClr val="624752"/>
          </a:solidFill>
        </p:grpSpPr>
        <p:cxnSp>
          <p:nvCxnSpPr>
            <p:cNvPr id="25" name="Straight Connector 27"/>
            <p:cNvCxnSpPr/>
            <p:nvPr/>
          </p:nvCxnSpPr>
          <p:spPr>
            <a:xfrm>
              <a:off x="1199409" y="1425396"/>
              <a:ext cx="1995055" cy="0"/>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cxnSp>
          <p:nvCxnSpPr>
            <p:cNvPr id="26" name="Straight Connector 28"/>
            <p:cNvCxnSpPr/>
            <p:nvPr/>
          </p:nvCxnSpPr>
          <p:spPr>
            <a:xfrm>
              <a:off x="3194464" y="1425396"/>
              <a:ext cx="235823" cy="185007"/>
            </a:xfrm>
            <a:prstGeom prst="line">
              <a:avLst/>
            </a:prstGeom>
            <a:grpFill/>
            <a:ln w="28575">
              <a:solidFill>
                <a:srgbClr val="624752"/>
              </a:solidFill>
            </a:ln>
          </p:spPr>
          <p:style>
            <a:lnRef idx="1">
              <a:schemeClr val="accent1"/>
            </a:lnRef>
            <a:fillRef idx="0">
              <a:schemeClr val="accent1"/>
            </a:fillRef>
            <a:effectRef idx="0">
              <a:schemeClr val="accent1"/>
            </a:effectRef>
            <a:fontRef idx="minor">
              <a:schemeClr val="tx1"/>
            </a:fontRef>
          </p:style>
        </p:cxnSp>
        <p:sp>
          <p:nvSpPr>
            <p:cNvPr id="27" name="Oval 29"/>
            <p:cNvSpPr/>
            <p:nvPr/>
          </p:nvSpPr>
          <p:spPr>
            <a:xfrm>
              <a:off x="1050967" y="1340902"/>
              <a:ext cx="151431" cy="151431"/>
            </a:xfrm>
            <a:prstGeom prst="ellipse">
              <a:avLst/>
            </a:prstGeom>
            <a:grpFill/>
            <a:ln>
              <a:solidFill>
                <a:srgbClr val="624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31"/>
          <p:cNvSpPr txBox="1"/>
          <p:nvPr/>
        </p:nvSpPr>
        <p:spPr>
          <a:xfrm>
            <a:off x="7609794" y="1963027"/>
            <a:ext cx="3065453" cy="499624"/>
          </a:xfrm>
          <a:prstGeom prst="rect">
            <a:avLst/>
          </a:prstGeom>
          <a:noFill/>
        </p:spPr>
        <p:txBody>
          <a:bodyPr wrap="square" rtlCol="0">
            <a:spAutoFit/>
          </a:bodyPr>
          <a:lstStyle/>
          <a:p>
            <a:pPr algn="ctr">
              <a:lnSpc>
                <a:spcPct val="150000"/>
              </a:lnSpc>
            </a:pPr>
            <a:r>
              <a:rPr lang="zh-CN" altLang="en-US" sz="2000" b="1" dirty="0">
                <a:solidFill>
                  <a:srgbClr val="624752"/>
                </a:solidFill>
                <a:latin typeface="微软雅黑" panose="020B0503020204020204" pitchFamily="34" charset="-122"/>
                <a:ea typeface="微软雅黑" panose="020B0503020204020204" pitchFamily="34" charset="-122"/>
              </a:rPr>
              <a:t>进行性吞咽困难</a:t>
            </a:r>
            <a:r>
              <a:rPr lang="en-US" altLang="zh-CN" sz="2000" b="1" dirty="0">
                <a:solidFill>
                  <a:srgbClr val="624752"/>
                </a:solidFill>
                <a:latin typeface="微软雅黑" panose="020B0503020204020204" pitchFamily="34" charset="-122"/>
                <a:ea typeface="微软雅黑" panose="020B0503020204020204" pitchFamily="34" charset="-122"/>
              </a:rPr>
              <a:t>1</a:t>
            </a:r>
            <a:r>
              <a:rPr lang="zh-CN" altLang="en-US" sz="2000" b="1" dirty="0">
                <a:solidFill>
                  <a:srgbClr val="624752"/>
                </a:solidFill>
                <a:latin typeface="微软雅黑" panose="020B0503020204020204" pitchFamily="34" charset="-122"/>
                <a:ea typeface="微软雅黑" panose="020B0503020204020204" pitchFamily="34" charset="-122"/>
              </a:rPr>
              <a:t>月</a:t>
            </a:r>
          </a:p>
        </p:txBody>
      </p:sp>
      <p:sp>
        <p:nvSpPr>
          <p:cNvPr id="31" name="TextBox 34"/>
          <p:cNvSpPr txBox="1"/>
          <p:nvPr/>
        </p:nvSpPr>
        <p:spPr>
          <a:xfrm>
            <a:off x="2003634" y="2075645"/>
            <a:ext cx="1915175" cy="407972"/>
          </a:xfrm>
          <a:prstGeom prst="rect">
            <a:avLst/>
          </a:prstGeom>
          <a:noFill/>
        </p:spPr>
        <p:txBody>
          <a:bodyPr wrap="square" rtlCol="0">
            <a:spAutoFit/>
          </a:bodyPr>
          <a:lstStyle/>
          <a:p>
            <a:pPr algn="ctr"/>
            <a:r>
              <a:rPr lang="zh-CN" altLang="zh-CN" sz="2000" b="1" dirty="0">
                <a:solidFill>
                  <a:srgbClr val="624752"/>
                </a:solidFill>
                <a:latin typeface="微软雅黑" panose="020B0503020204020204" pitchFamily="34" charset="-122"/>
                <a:ea typeface="微软雅黑" panose="020B0503020204020204" pitchFamily="34" charset="-122"/>
              </a:rPr>
              <a:t>既往体健</a:t>
            </a:r>
            <a:endParaRPr lang="en-US" sz="2000" b="1" dirty="0">
              <a:solidFill>
                <a:srgbClr val="624752"/>
              </a:solidFill>
              <a:latin typeface="微软雅黑" panose="020B0503020204020204" pitchFamily="34" charset="-122"/>
              <a:ea typeface="微软雅黑" panose="020B0503020204020204" pitchFamily="34" charset="-122"/>
            </a:endParaRPr>
          </a:p>
        </p:txBody>
      </p:sp>
      <p:sp>
        <p:nvSpPr>
          <p:cNvPr id="32" name="TextBox 35"/>
          <p:cNvSpPr txBox="1"/>
          <p:nvPr/>
        </p:nvSpPr>
        <p:spPr>
          <a:xfrm>
            <a:off x="5213867" y="4581494"/>
            <a:ext cx="1915175" cy="830997"/>
          </a:xfrm>
          <a:prstGeom prst="rect">
            <a:avLst/>
          </a:prstGeom>
          <a:noFill/>
        </p:spPr>
        <p:txBody>
          <a:bodyPr wrap="square" rtlCol="0">
            <a:spAutoFit/>
          </a:bodyPr>
          <a:lstStyle/>
          <a:p>
            <a:pPr algn="ctr"/>
            <a:r>
              <a:rPr lang="en-US" sz="2400" dirty="0">
                <a:solidFill>
                  <a:srgbClr val="624752"/>
                </a:solidFill>
                <a:latin typeface="Roboto Condensed" panose="02000000000000000000" pitchFamily="2" charset="0"/>
                <a:ea typeface="Roboto Condensed" panose="02000000000000000000" pitchFamily="2" charset="0"/>
              </a:rPr>
              <a:t>HUMAN</a:t>
            </a:r>
          </a:p>
          <a:p>
            <a:pPr algn="ctr"/>
            <a:r>
              <a:rPr lang="en-US" altLang="zh-CN" sz="2400" dirty="0">
                <a:solidFill>
                  <a:srgbClr val="624752"/>
                </a:solidFill>
                <a:latin typeface="Roboto Condensed" panose="02000000000000000000" pitchFamily="2" charset="0"/>
                <a:ea typeface="Roboto Condensed" panose="02000000000000000000" pitchFamily="2" charset="0"/>
              </a:rPr>
              <a:t>64</a:t>
            </a:r>
            <a:r>
              <a:rPr lang="zh-CN" altLang="en-US" sz="2400" b="1" dirty="0">
                <a:solidFill>
                  <a:srgbClr val="624752"/>
                </a:solidFill>
                <a:latin typeface="Roboto Condensed" panose="02000000000000000000" pitchFamily="2" charset="0"/>
                <a:ea typeface="Roboto Condensed" panose="02000000000000000000" pitchFamily="2" charset="0"/>
              </a:rPr>
              <a:t>岁，男</a:t>
            </a:r>
            <a:endParaRPr lang="en-US" sz="2400" b="1" dirty="0">
              <a:solidFill>
                <a:srgbClr val="624752"/>
              </a:solidFill>
              <a:latin typeface="Roboto Condensed" panose="02000000000000000000" pitchFamily="2" charset="0"/>
              <a:ea typeface="Roboto Condensed" panose="02000000000000000000" pitchFamily="2" charset="0"/>
            </a:endParaRPr>
          </a:p>
        </p:txBody>
      </p:sp>
      <p:sp>
        <p:nvSpPr>
          <p:cNvPr id="33" name="Donut 36"/>
          <p:cNvSpPr/>
          <p:nvPr/>
        </p:nvSpPr>
        <p:spPr>
          <a:xfrm>
            <a:off x="3989676" y="1788636"/>
            <a:ext cx="4231416" cy="4231416"/>
          </a:xfrm>
          <a:prstGeom prst="donut">
            <a:avLst>
              <a:gd name="adj" fmla="val 6020"/>
            </a:avLst>
          </a:prstGeom>
          <a:solidFill>
            <a:srgbClr val="624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752"/>
              </a:solidFill>
            </a:endParaRPr>
          </a:p>
        </p:txBody>
      </p:sp>
      <p:grpSp>
        <p:nvGrpSpPr>
          <p:cNvPr id="34" name="Group 4"/>
          <p:cNvGrpSpPr>
            <a:grpSpLocks noChangeAspect="1"/>
          </p:cNvGrpSpPr>
          <p:nvPr/>
        </p:nvGrpSpPr>
        <p:grpSpPr bwMode="auto">
          <a:xfrm>
            <a:off x="5155944" y="2483617"/>
            <a:ext cx="1874233" cy="2492313"/>
            <a:chOff x="3161" y="1051"/>
            <a:chExt cx="1336" cy="1975"/>
          </a:xfrm>
        </p:grpSpPr>
        <p:sp>
          <p:nvSpPr>
            <p:cNvPr id="35" name="AutoShape 3"/>
            <p:cNvSpPr>
              <a:spLocks noChangeAspect="1" noChangeArrowheads="1" noTextEdit="1"/>
            </p:cNvSpPr>
            <p:nvPr/>
          </p:nvSpPr>
          <p:spPr bwMode="auto">
            <a:xfrm>
              <a:off x="3161" y="1051"/>
              <a:ext cx="1336" cy="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6" name="Freeform 5"/>
            <p:cNvSpPr>
              <a:spLocks noEditPoints="1"/>
            </p:cNvSpPr>
            <p:nvPr/>
          </p:nvSpPr>
          <p:spPr bwMode="auto">
            <a:xfrm>
              <a:off x="3178" y="1176"/>
              <a:ext cx="1374" cy="1585"/>
            </a:xfrm>
            <a:custGeom>
              <a:avLst/>
              <a:gdLst>
                <a:gd name="T0" fmla="*/ 947 w 1117"/>
                <a:gd name="T1" fmla="*/ 202 h 1288"/>
                <a:gd name="T2" fmla="*/ 509 w 1117"/>
                <a:gd name="T3" fmla="*/ 14 h 1288"/>
                <a:gd name="T4" fmla="*/ 102 w 1117"/>
                <a:gd name="T5" fmla="*/ 321 h 1288"/>
                <a:gd name="T6" fmla="*/ 109 w 1117"/>
                <a:gd name="T7" fmla="*/ 450 h 1288"/>
                <a:gd name="T8" fmla="*/ 104 w 1117"/>
                <a:gd name="T9" fmla="*/ 568 h 1288"/>
                <a:gd name="T10" fmla="*/ 36 w 1117"/>
                <a:gd name="T11" fmla="*/ 683 h 1288"/>
                <a:gd name="T12" fmla="*/ 51 w 1117"/>
                <a:gd name="T13" fmla="*/ 747 h 1288"/>
                <a:gd name="T14" fmla="*/ 105 w 1117"/>
                <a:gd name="T15" fmla="*/ 755 h 1288"/>
                <a:gd name="T16" fmla="*/ 91 w 1117"/>
                <a:gd name="T17" fmla="*/ 809 h 1288"/>
                <a:gd name="T18" fmla="*/ 112 w 1117"/>
                <a:gd name="T19" fmla="*/ 840 h 1288"/>
                <a:gd name="T20" fmla="*/ 127 w 1117"/>
                <a:gd name="T21" fmla="*/ 861 h 1288"/>
                <a:gd name="T22" fmla="*/ 106 w 1117"/>
                <a:gd name="T23" fmla="*/ 883 h 1288"/>
                <a:gd name="T24" fmla="*/ 130 w 1117"/>
                <a:gd name="T25" fmla="*/ 918 h 1288"/>
                <a:gd name="T26" fmla="*/ 147 w 1117"/>
                <a:gd name="T27" fmla="*/ 983 h 1288"/>
                <a:gd name="T28" fmla="*/ 187 w 1117"/>
                <a:gd name="T29" fmla="*/ 1082 h 1288"/>
                <a:gd name="T30" fmla="*/ 318 w 1117"/>
                <a:gd name="T31" fmla="*/ 1061 h 1288"/>
                <a:gd name="T32" fmla="*/ 351 w 1117"/>
                <a:gd name="T33" fmla="*/ 1079 h 1288"/>
                <a:gd name="T34" fmla="*/ 377 w 1117"/>
                <a:gd name="T35" fmla="*/ 1259 h 1288"/>
                <a:gd name="T36" fmla="*/ 827 w 1117"/>
                <a:gd name="T37" fmla="*/ 1136 h 1288"/>
                <a:gd name="T38" fmla="*/ 801 w 1117"/>
                <a:gd name="T39" fmla="*/ 914 h 1288"/>
                <a:gd name="T40" fmla="*/ 876 w 1117"/>
                <a:gd name="T41" fmla="*/ 744 h 1288"/>
                <a:gd name="T42" fmla="*/ 947 w 1117"/>
                <a:gd name="T43" fmla="*/ 202 h 1288"/>
                <a:gd name="T44" fmla="*/ 877 w 1117"/>
                <a:gd name="T45" fmla="*/ 599 h 1288"/>
                <a:gd name="T46" fmla="*/ 642 w 1117"/>
                <a:gd name="T47" fmla="*/ 543 h 1288"/>
                <a:gd name="T48" fmla="*/ 399 w 1117"/>
                <a:gd name="T49" fmla="*/ 464 h 1288"/>
                <a:gd name="T50" fmla="*/ 180 w 1117"/>
                <a:gd name="T51" fmla="*/ 356 h 1288"/>
                <a:gd name="T52" fmla="*/ 396 w 1117"/>
                <a:gd name="T53" fmla="*/ 87 h 1288"/>
                <a:gd name="T54" fmla="*/ 881 w 1117"/>
                <a:gd name="T55" fmla="*/ 213 h 1288"/>
                <a:gd name="T56" fmla="*/ 877 w 1117"/>
                <a:gd name="T57" fmla="*/ 599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7" h="1288">
                  <a:moveTo>
                    <a:pt x="947" y="202"/>
                  </a:moveTo>
                  <a:cubicBezTo>
                    <a:pt x="947" y="202"/>
                    <a:pt x="845" y="0"/>
                    <a:pt x="509" y="14"/>
                  </a:cubicBezTo>
                  <a:cubicBezTo>
                    <a:pt x="509" y="14"/>
                    <a:pt x="149" y="21"/>
                    <a:pt x="102" y="321"/>
                  </a:cubicBezTo>
                  <a:cubicBezTo>
                    <a:pt x="102" y="321"/>
                    <a:pt x="91" y="399"/>
                    <a:pt x="109" y="450"/>
                  </a:cubicBezTo>
                  <a:cubicBezTo>
                    <a:pt x="109" y="450"/>
                    <a:pt x="139" y="519"/>
                    <a:pt x="104" y="568"/>
                  </a:cubicBezTo>
                  <a:cubicBezTo>
                    <a:pt x="104" y="568"/>
                    <a:pt x="41" y="677"/>
                    <a:pt x="36" y="683"/>
                  </a:cubicBezTo>
                  <a:cubicBezTo>
                    <a:pt x="36" y="683"/>
                    <a:pt x="0" y="735"/>
                    <a:pt x="51" y="747"/>
                  </a:cubicBezTo>
                  <a:cubicBezTo>
                    <a:pt x="51" y="747"/>
                    <a:pt x="80" y="755"/>
                    <a:pt x="105" y="755"/>
                  </a:cubicBezTo>
                  <a:cubicBezTo>
                    <a:pt x="105" y="755"/>
                    <a:pt x="96" y="799"/>
                    <a:pt x="91" y="809"/>
                  </a:cubicBezTo>
                  <a:cubicBezTo>
                    <a:pt x="91" y="809"/>
                    <a:pt x="84" y="832"/>
                    <a:pt x="112" y="840"/>
                  </a:cubicBezTo>
                  <a:cubicBezTo>
                    <a:pt x="112" y="840"/>
                    <a:pt x="135" y="853"/>
                    <a:pt x="127" y="861"/>
                  </a:cubicBezTo>
                  <a:cubicBezTo>
                    <a:pt x="127" y="861"/>
                    <a:pt x="112" y="865"/>
                    <a:pt x="106" y="883"/>
                  </a:cubicBezTo>
                  <a:cubicBezTo>
                    <a:pt x="106" y="883"/>
                    <a:pt x="105" y="908"/>
                    <a:pt x="130" y="918"/>
                  </a:cubicBezTo>
                  <a:cubicBezTo>
                    <a:pt x="130" y="918"/>
                    <a:pt x="161" y="933"/>
                    <a:pt x="147" y="983"/>
                  </a:cubicBezTo>
                  <a:cubicBezTo>
                    <a:pt x="147" y="983"/>
                    <a:pt x="116" y="1059"/>
                    <a:pt x="187" y="1082"/>
                  </a:cubicBezTo>
                  <a:cubicBezTo>
                    <a:pt x="187" y="1082"/>
                    <a:pt x="261" y="1096"/>
                    <a:pt x="318" y="1061"/>
                  </a:cubicBezTo>
                  <a:cubicBezTo>
                    <a:pt x="318" y="1061"/>
                    <a:pt x="345" y="1043"/>
                    <a:pt x="351" y="1079"/>
                  </a:cubicBezTo>
                  <a:cubicBezTo>
                    <a:pt x="351" y="1079"/>
                    <a:pt x="376" y="1231"/>
                    <a:pt x="377" y="1259"/>
                  </a:cubicBezTo>
                  <a:cubicBezTo>
                    <a:pt x="377" y="1259"/>
                    <a:pt x="750" y="1288"/>
                    <a:pt x="827" y="1136"/>
                  </a:cubicBezTo>
                  <a:lnTo>
                    <a:pt x="801" y="914"/>
                  </a:lnTo>
                  <a:cubicBezTo>
                    <a:pt x="801" y="914"/>
                    <a:pt x="783" y="832"/>
                    <a:pt x="876" y="744"/>
                  </a:cubicBezTo>
                  <a:cubicBezTo>
                    <a:pt x="875" y="748"/>
                    <a:pt x="1117" y="503"/>
                    <a:pt x="947" y="202"/>
                  </a:cubicBezTo>
                  <a:close/>
                  <a:moveTo>
                    <a:pt x="877" y="599"/>
                  </a:moveTo>
                  <a:cubicBezTo>
                    <a:pt x="877" y="599"/>
                    <a:pt x="791" y="702"/>
                    <a:pt x="642" y="543"/>
                  </a:cubicBezTo>
                  <a:cubicBezTo>
                    <a:pt x="642" y="543"/>
                    <a:pt x="580" y="458"/>
                    <a:pt x="399" y="464"/>
                  </a:cubicBezTo>
                  <a:cubicBezTo>
                    <a:pt x="399" y="464"/>
                    <a:pt x="231" y="493"/>
                    <a:pt x="180" y="356"/>
                  </a:cubicBezTo>
                  <a:cubicBezTo>
                    <a:pt x="180" y="356"/>
                    <a:pt x="121" y="181"/>
                    <a:pt x="396" y="87"/>
                  </a:cubicBezTo>
                  <a:cubicBezTo>
                    <a:pt x="396" y="87"/>
                    <a:pt x="682" y="2"/>
                    <a:pt x="881" y="213"/>
                  </a:cubicBezTo>
                  <a:cubicBezTo>
                    <a:pt x="881" y="212"/>
                    <a:pt x="1050" y="408"/>
                    <a:pt x="877" y="599"/>
                  </a:cubicBezTo>
                  <a:close/>
                </a:path>
              </a:pathLst>
            </a:custGeom>
            <a:solidFill>
              <a:srgbClr val="D14747"/>
            </a:solidFill>
            <a:ln w="0">
              <a:noFill/>
              <a:prstDash val="solid"/>
              <a:round/>
            </a:ln>
          </p:spPr>
          <p:txBody>
            <a:bodyPr vert="horz" wrap="square" lIns="91440" tIns="45720" rIns="91440" bIns="45720" numCol="1" anchor="t" anchorCtr="0" compatLnSpc="1"/>
            <a:lstStyle/>
            <a:p>
              <a:endParaRPr lang="en-US"/>
            </a:p>
          </p:txBody>
        </p:sp>
      </p:grpSp>
      <p:sp>
        <p:nvSpPr>
          <p:cNvPr id="37" name="TextBox 31"/>
          <p:cNvSpPr txBox="1"/>
          <p:nvPr/>
        </p:nvSpPr>
        <p:spPr>
          <a:xfrm>
            <a:off x="1069132" y="4931993"/>
            <a:ext cx="3455392" cy="499624"/>
          </a:xfrm>
          <a:prstGeom prst="rect">
            <a:avLst/>
          </a:prstGeom>
          <a:noFill/>
        </p:spPr>
        <p:txBody>
          <a:bodyPr wrap="square" rtlCol="0">
            <a:spAutoFit/>
          </a:bodyPr>
          <a:lstStyle/>
          <a:p>
            <a:pPr algn="ctr">
              <a:lnSpc>
                <a:spcPct val="150000"/>
              </a:lnSpc>
            </a:pPr>
            <a:r>
              <a:rPr lang="zh-CN" altLang="en-US" sz="2000" b="1" dirty="0">
                <a:solidFill>
                  <a:srgbClr val="624752"/>
                </a:solidFill>
                <a:latin typeface="微软雅黑" panose="020B0503020204020204" pitchFamily="34" charset="-122"/>
                <a:ea typeface="微软雅黑" panose="020B0503020204020204" pitchFamily="34" charset="-122"/>
              </a:rPr>
              <a:t>吸烟史，吸烟指数</a:t>
            </a:r>
            <a:r>
              <a:rPr lang="en-US" altLang="zh-CN" sz="2000" b="1" dirty="0">
                <a:solidFill>
                  <a:srgbClr val="624752"/>
                </a:solidFill>
                <a:latin typeface="微软雅黑" panose="020B0503020204020204" pitchFamily="34" charset="-122"/>
                <a:ea typeface="微软雅黑" panose="020B0503020204020204" pitchFamily="34" charset="-122"/>
              </a:rPr>
              <a:t>800 </a:t>
            </a:r>
            <a:endParaRPr lang="zh-CN" altLang="en-US" sz="2000" b="1" dirty="0">
              <a:solidFill>
                <a:srgbClr val="624752"/>
              </a:solidFill>
              <a:latin typeface="微软雅黑" panose="020B0503020204020204" pitchFamily="34" charset="-122"/>
              <a:ea typeface="微软雅黑" panose="020B0503020204020204" pitchFamily="34" charset="-122"/>
            </a:endParaRPr>
          </a:p>
        </p:txBody>
      </p:sp>
      <p:sp>
        <p:nvSpPr>
          <p:cNvPr id="38" name="TextBox 31"/>
          <p:cNvSpPr txBox="1"/>
          <p:nvPr/>
        </p:nvSpPr>
        <p:spPr>
          <a:xfrm>
            <a:off x="7832237" y="5026822"/>
            <a:ext cx="2202722" cy="499624"/>
          </a:xfrm>
          <a:prstGeom prst="rect">
            <a:avLst/>
          </a:prstGeom>
          <a:noFill/>
        </p:spPr>
        <p:txBody>
          <a:bodyPr wrap="square" rtlCol="0">
            <a:spAutoFit/>
          </a:bodyPr>
          <a:lstStyle/>
          <a:p>
            <a:pPr algn="ctr">
              <a:lnSpc>
                <a:spcPct val="150000"/>
              </a:lnSpc>
            </a:pPr>
            <a:r>
              <a:rPr lang="zh-CN" altLang="en-US" sz="2000" b="1" dirty="0">
                <a:solidFill>
                  <a:srgbClr val="624752"/>
                </a:solidFill>
                <a:latin typeface="微软雅黑" panose="020B0503020204020204" pitchFamily="34" charset="-122"/>
                <a:ea typeface="微软雅黑" panose="020B0503020204020204" pitchFamily="34" charset="-122"/>
              </a:rPr>
              <a:t> 病理诊断明确</a:t>
            </a:r>
          </a:p>
        </p:txBody>
      </p:sp>
      <p:sp>
        <p:nvSpPr>
          <p:cNvPr id="39" name="TextBox 50"/>
          <p:cNvSpPr txBox="1"/>
          <p:nvPr/>
        </p:nvSpPr>
        <p:spPr>
          <a:xfrm>
            <a:off x="8373437" y="2532467"/>
            <a:ext cx="1979204" cy="669074"/>
          </a:xfrm>
          <a:prstGeom prst="rect">
            <a:avLst/>
          </a:prstGeom>
          <a:noFill/>
        </p:spPr>
        <p:txBody>
          <a:bodyPr wrap="square" rtlCol="0">
            <a:spAutoFit/>
          </a:bodyPr>
          <a:lstStyle/>
          <a:p>
            <a:pPr>
              <a:lnSpc>
                <a:spcPct val="120000"/>
              </a:lnSpc>
            </a:pPr>
            <a:r>
              <a:rPr lang="pt-BR" sz="1200" dirty="0">
                <a:solidFill>
                  <a:srgbClr val="624752"/>
                </a:solidFill>
                <a:cs typeface="Lato Light"/>
              </a:rPr>
              <a:t>Lrem ipsum dolor sit at, consectetur adipiscing elit. Aliquam tincidunt an.. </a:t>
            </a:r>
            <a:endParaRPr lang="en-US" sz="1200" dirty="0">
              <a:solidFill>
                <a:srgbClr val="624752"/>
              </a:solidFill>
              <a:cs typeface="Lato Light"/>
            </a:endParaRPr>
          </a:p>
        </p:txBody>
      </p:sp>
      <p:sp>
        <p:nvSpPr>
          <p:cNvPr id="40" name="TextBox 50"/>
          <p:cNvSpPr txBox="1"/>
          <p:nvPr/>
        </p:nvSpPr>
        <p:spPr>
          <a:xfrm>
            <a:off x="2196742" y="2535742"/>
            <a:ext cx="1979204" cy="669074"/>
          </a:xfrm>
          <a:prstGeom prst="rect">
            <a:avLst/>
          </a:prstGeom>
          <a:noFill/>
        </p:spPr>
        <p:txBody>
          <a:bodyPr wrap="square" rtlCol="0">
            <a:spAutoFit/>
          </a:bodyPr>
          <a:lstStyle/>
          <a:p>
            <a:pPr>
              <a:lnSpc>
                <a:spcPct val="120000"/>
              </a:lnSpc>
            </a:pPr>
            <a:r>
              <a:rPr lang="pt-BR" sz="1200" dirty="0">
                <a:solidFill>
                  <a:srgbClr val="624752"/>
                </a:solidFill>
                <a:cs typeface="Lato Light"/>
              </a:rPr>
              <a:t>Lrem ipsum dolor sit at, consectetur adipiscing elit. Aliquam tincidunt an.. </a:t>
            </a:r>
            <a:endParaRPr lang="en-US" sz="1200" dirty="0">
              <a:solidFill>
                <a:srgbClr val="624752"/>
              </a:solidFill>
              <a:cs typeface="Lato Light"/>
            </a:endParaRPr>
          </a:p>
        </p:txBody>
      </p:sp>
      <p:sp>
        <p:nvSpPr>
          <p:cNvPr id="41" name="TextBox 50"/>
          <p:cNvSpPr txBox="1"/>
          <p:nvPr/>
        </p:nvSpPr>
        <p:spPr>
          <a:xfrm>
            <a:off x="2387260" y="5633497"/>
            <a:ext cx="1979204" cy="669074"/>
          </a:xfrm>
          <a:prstGeom prst="rect">
            <a:avLst/>
          </a:prstGeom>
          <a:noFill/>
        </p:spPr>
        <p:txBody>
          <a:bodyPr wrap="square" rtlCol="0">
            <a:spAutoFit/>
          </a:bodyPr>
          <a:lstStyle/>
          <a:p>
            <a:pPr>
              <a:lnSpc>
                <a:spcPct val="120000"/>
              </a:lnSpc>
            </a:pPr>
            <a:r>
              <a:rPr lang="pt-BR" sz="1200" dirty="0">
                <a:solidFill>
                  <a:srgbClr val="624752"/>
                </a:solidFill>
                <a:cs typeface="Lato Light"/>
              </a:rPr>
              <a:t>Lrem ipsum dolor sit at, consectetur adipiscing elit. Aliquam tincidunt an.. </a:t>
            </a:r>
            <a:endParaRPr lang="en-US" sz="1200" dirty="0">
              <a:solidFill>
                <a:srgbClr val="624752"/>
              </a:solidFill>
              <a:cs typeface="Lato Light"/>
            </a:endParaRPr>
          </a:p>
        </p:txBody>
      </p:sp>
      <p:sp>
        <p:nvSpPr>
          <p:cNvPr id="42" name="TextBox 50"/>
          <p:cNvSpPr txBox="1"/>
          <p:nvPr/>
        </p:nvSpPr>
        <p:spPr>
          <a:xfrm>
            <a:off x="8080647" y="5627434"/>
            <a:ext cx="1979204" cy="669074"/>
          </a:xfrm>
          <a:prstGeom prst="rect">
            <a:avLst/>
          </a:prstGeom>
          <a:noFill/>
        </p:spPr>
        <p:txBody>
          <a:bodyPr wrap="square" rtlCol="0">
            <a:spAutoFit/>
          </a:bodyPr>
          <a:lstStyle/>
          <a:p>
            <a:pPr>
              <a:lnSpc>
                <a:spcPct val="120000"/>
              </a:lnSpc>
            </a:pPr>
            <a:r>
              <a:rPr lang="pt-BR" sz="1200" dirty="0">
                <a:solidFill>
                  <a:srgbClr val="624752"/>
                </a:solidFill>
                <a:cs typeface="Lato Light"/>
              </a:rPr>
              <a:t>Lrem ipsum dolor sit at, consectetur adipiscing elit. Aliquam tincidunt an.. </a:t>
            </a:r>
            <a:endParaRPr lang="en-US" sz="1200" dirty="0">
              <a:solidFill>
                <a:srgbClr val="624752"/>
              </a:solidFill>
              <a:cs typeface="Lato Light"/>
            </a:endParaRPr>
          </a:p>
        </p:txBody>
      </p:sp>
      <p:sp>
        <p:nvSpPr>
          <p:cNvPr id="43" name="TextBox 10"/>
          <p:cNvSpPr txBox="1"/>
          <p:nvPr/>
        </p:nvSpPr>
        <p:spPr>
          <a:xfrm>
            <a:off x="535615" y="847198"/>
            <a:ext cx="2749471"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本病例特点</a:t>
            </a:r>
          </a:p>
        </p:txBody>
      </p:sp>
      <p:sp>
        <p:nvSpPr>
          <p:cNvPr id="44"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45" name="TextBox 12"/>
          <p:cNvSpPr txBox="1"/>
          <p:nvPr/>
        </p:nvSpPr>
        <p:spPr>
          <a:xfrm>
            <a:off x="554665" y="1485103"/>
            <a:ext cx="304923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The characteristics of this case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4" presetClass="entr" presetSubtype="1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randombar(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1000"/>
                                        <p:tgtEl>
                                          <p:spTgt spid="42"/>
                                        </p:tgtEl>
                                      </p:cBhvr>
                                    </p:animEffect>
                                    <p:anim calcmode="lin" valueType="num">
                                      <p:cBhvr>
                                        <p:cTn id="91" dur="1000" fill="hold"/>
                                        <p:tgtEl>
                                          <p:spTgt spid="42"/>
                                        </p:tgtEl>
                                        <p:attrNameLst>
                                          <p:attrName>ppt_x</p:attrName>
                                        </p:attrNameLst>
                                      </p:cBhvr>
                                      <p:tavLst>
                                        <p:tav tm="0">
                                          <p:val>
                                            <p:strVal val="#ppt_x"/>
                                          </p:val>
                                        </p:tav>
                                        <p:tav tm="100000">
                                          <p:val>
                                            <p:strVal val="#ppt_x"/>
                                          </p:val>
                                        </p:tav>
                                      </p:tavLst>
                                    </p:anim>
                                    <p:anim calcmode="lin" valueType="num">
                                      <p:cBhvr>
                                        <p:cTn id="9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p:bldP spid="31" grpId="0"/>
      <p:bldP spid="32" grpId="0"/>
      <p:bldP spid="33" grpId="0" animBg="1"/>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19" name="文本框 18"/>
          <p:cNvSpPr txBox="1"/>
          <p:nvPr/>
        </p:nvSpPr>
        <p:spPr>
          <a:xfrm>
            <a:off x="-17929" y="6210653"/>
            <a:ext cx="595035" cy="338554"/>
          </a:xfrm>
          <a:prstGeom prst="rect">
            <a:avLst/>
          </a:prstGeom>
          <a:noFill/>
        </p:spPr>
        <p:txBody>
          <a:bodyPr wrap="none" rtlCol="0">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结论</a:t>
            </a:r>
          </a:p>
        </p:txBody>
      </p:sp>
      <p:sp>
        <p:nvSpPr>
          <p:cNvPr id="20" name="文本框 19"/>
          <p:cNvSpPr txBox="1"/>
          <p:nvPr/>
        </p:nvSpPr>
        <p:spPr>
          <a:xfrm>
            <a:off x="-17929" y="6415089"/>
            <a:ext cx="1037463"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conclusion</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83" name="TextBox 8"/>
          <p:cNvSpPr txBox="1"/>
          <p:nvPr/>
        </p:nvSpPr>
        <p:spPr>
          <a:xfrm>
            <a:off x="577106" y="2025559"/>
            <a:ext cx="3900848" cy="3785652"/>
          </a:xfrm>
          <a:prstGeom prst="rect">
            <a:avLst/>
          </a:prstGeom>
          <a:noFill/>
        </p:spPr>
        <p:txBody>
          <a:bodyPr wrap="square" rtlCol="0">
            <a:spAutoFit/>
          </a:bodyPr>
          <a:lstStyle/>
          <a:p>
            <a:pPr>
              <a:lnSpc>
                <a:spcPct val="150000"/>
              </a:lnSpc>
            </a:pPr>
            <a:r>
              <a:rPr lang="zh-CN" altLang="en-US" sz="2000" dirty="0">
                <a:solidFill>
                  <a:srgbClr val="624752"/>
                </a:solidFill>
                <a:latin typeface="微软雅黑" panose="020B0503020204020204" pitchFamily="34" charset="-122"/>
                <a:ea typeface="微软雅黑" panose="020B0503020204020204" pitchFamily="34" charset="-122"/>
              </a:rPr>
              <a:t>手术指证明确，无手术禁忌证。</a:t>
            </a:r>
            <a:endParaRPr lang="en-US" altLang="zh-CN" sz="2000" dirty="0">
              <a:solidFill>
                <a:srgbClr val="624752"/>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624752"/>
                </a:solidFill>
                <a:latin typeface="微软雅黑" panose="020B0503020204020204" pitchFamily="34" charset="-122"/>
                <a:ea typeface="微软雅黑" panose="020B0503020204020204" pitchFamily="34" charset="-122"/>
              </a:rPr>
              <a:t>病人病理分析明确。</a:t>
            </a:r>
            <a:endParaRPr lang="en-US" altLang="zh-CN" sz="2000" dirty="0">
              <a:solidFill>
                <a:srgbClr val="624752"/>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624752"/>
                </a:solidFill>
                <a:latin typeface="微软雅黑" panose="020B0503020204020204" pitchFamily="34" charset="-122"/>
                <a:ea typeface="微软雅黑" panose="020B0503020204020204" pitchFamily="34" charset="-122"/>
              </a:rPr>
              <a:t>与家属沟通充足。</a:t>
            </a:r>
            <a:endParaRPr lang="en-US" altLang="zh-CN" sz="2000" dirty="0">
              <a:solidFill>
                <a:srgbClr val="624752"/>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624752"/>
                </a:solidFill>
                <a:latin typeface="微软雅黑" panose="020B0503020204020204" pitchFamily="34" charset="-122"/>
                <a:ea typeface="微软雅黑" panose="020B0503020204020204" pitchFamily="34" charset="-122"/>
              </a:rPr>
              <a:t>与病人交流正常。</a:t>
            </a:r>
            <a:endParaRPr lang="en-US" altLang="zh-CN" sz="2000" dirty="0">
              <a:solidFill>
                <a:srgbClr val="624752"/>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624752"/>
                </a:solidFill>
                <a:latin typeface="微软雅黑" panose="020B0503020204020204" pitchFamily="34" charset="-122"/>
                <a:ea typeface="微软雅黑" panose="020B0503020204020204" pitchFamily="34" charset="-122"/>
              </a:rPr>
              <a:t>病后康复治疗也拟定完成，</a:t>
            </a:r>
            <a:endParaRPr lang="en-US" altLang="zh-CN" sz="2000" dirty="0">
              <a:solidFill>
                <a:srgbClr val="624752"/>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624752"/>
                </a:solidFill>
                <a:latin typeface="微软雅黑" panose="020B0503020204020204" pitchFamily="34" charset="-122"/>
                <a:ea typeface="微软雅黑" panose="020B0503020204020204" pitchFamily="34" charset="-122"/>
              </a:rPr>
              <a:t>并开始实行。</a:t>
            </a:r>
          </a:p>
          <a:p>
            <a:pPr>
              <a:lnSpc>
                <a:spcPct val="150000"/>
              </a:lnSpc>
            </a:pPr>
            <a:r>
              <a:rPr lang="zh-CN" altLang="en-US" sz="2000" dirty="0">
                <a:solidFill>
                  <a:srgbClr val="624752"/>
                </a:solidFill>
                <a:latin typeface="微软雅黑" panose="020B0503020204020204" pitchFamily="34" charset="-122"/>
                <a:ea typeface="微软雅黑" panose="020B0503020204020204" pitchFamily="34" charset="-122"/>
              </a:rPr>
              <a:t>具体结论可以自行添加，具体结论可以自行添加，</a:t>
            </a:r>
            <a:endParaRPr lang="en-US" altLang="zh-HK" sz="2000" dirty="0">
              <a:solidFill>
                <a:srgbClr val="624752"/>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email"/>
          <a:stretch>
            <a:fillRect/>
          </a:stretch>
        </p:blipFill>
        <p:spPr>
          <a:xfrm>
            <a:off x="5119692" y="1374999"/>
            <a:ext cx="6709431" cy="4472954"/>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10"/>
          <p:cNvSpPr txBox="1"/>
          <p:nvPr/>
        </p:nvSpPr>
        <p:spPr>
          <a:xfrm>
            <a:off x="535615" y="847198"/>
            <a:ext cx="1210588"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结论</a:t>
            </a:r>
          </a:p>
        </p:txBody>
      </p:sp>
      <p:sp>
        <p:nvSpPr>
          <p:cNvPr id="10"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11" name="TextBox 12"/>
          <p:cNvSpPr txBox="1"/>
          <p:nvPr/>
        </p:nvSpPr>
        <p:spPr>
          <a:xfrm>
            <a:off x="554665" y="1485103"/>
            <a:ext cx="158889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The conclusion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3">
                                            <p:txEl>
                                              <p:pRg st="0" end="0"/>
                                            </p:txEl>
                                          </p:spTgt>
                                        </p:tgtEl>
                                        <p:attrNameLst>
                                          <p:attrName>style.visibility</p:attrName>
                                        </p:attrNameLst>
                                      </p:cBhvr>
                                      <p:to>
                                        <p:strVal val="visible"/>
                                      </p:to>
                                    </p:set>
                                    <p:animEffect transition="in" filter="fade">
                                      <p:cBhvr>
                                        <p:cTn id="12" dur="1000"/>
                                        <p:tgtEl>
                                          <p:spTgt spid="83">
                                            <p:txEl>
                                              <p:pRg st="0" end="0"/>
                                            </p:txEl>
                                          </p:spTgt>
                                        </p:tgtEl>
                                      </p:cBhvr>
                                    </p:animEffect>
                                    <p:anim calcmode="lin" valueType="num">
                                      <p:cBhvr>
                                        <p:cTn id="13" dur="10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3">
                                            <p:txEl>
                                              <p:pRg st="1" end="1"/>
                                            </p:txEl>
                                          </p:spTgt>
                                        </p:tgtEl>
                                        <p:attrNameLst>
                                          <p:attrName>style.visibility</p:attrName>
                                        </p:attrNameLst>
                                      </p:cBhvr>
                                      <p:to>
                                        <p:strVal val="visible"/>
                                      </p:to>
                                    </p:set>
                                    <p:animEffect transition="in" filter="fade">
                                      <p:cBhvr>
                                        <p:cTn id="19" dur="1000"/>
                                        <p:tgtEl>
                                          <p:spTgt spid="83">
                                            <p:txEl>
                                              <p:pRg st="1" end="1"/>
                                            </p:txEl>
                                          </p:spTgt>
                                        </p:tgtEl>
                                      </p:cBhvr>
                                    </p:animEffect>
                                    <p:anim calcmode="lin" valueType="num">
                                      <p:cBhvr>
                                        <p:cTn id="20" dur="1000" fill="hold"/>
                                        <p:tgtEl>
                                          <p:spTgt spid="8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3">
                                            <p:txEl>
                                              <p:pRg st="2" end="2"/>
                                            </p:txEl>
                                          </p:spTgt>
                                        </p:tgtEl>
                                        <p:attrNameLst>
                                          <p:attrName>style.visibility</p:attrName>
                                        </p:attrNameLst>
                                      </p:cBhvr>
                                      <p:to>
                                        <p:strVal val="visible"/>
                                      </p:to>
                                    </p:set>
                                    <p:animEffect transition="in" filter="fade">
                                      <p:cBhvr>
                                        <p:cTn id="26" dur="1000"/>
                                        <p:tgtEl>
                                          <p:spTgt spid="83">
                                            <p:txEl>
                                              <p:pRg st="2" end="2"/>
                                            </p:txEl>
                                          </p:spTgt>
                                        </p:tgtEl>
                                      </p:cBhvr>
                                    </p:animEffect>
                                    <p:anim calcmode="lin" valueType="num">
                                      <p:cBhvr>
                                        <p:cTn id="27" dur="1000" fill="hold"/>
                                        <p:tgtEl>
                                          <p:spTgt spid="8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3">
                                            <p:txEl>
                                              <p:pRg st="3" end="3"/>
                                            </p:txEl>
                                          </p:spTgt>
                                        </p:tgtEl>
                                        <p:attrNameLst>
                                          <p:attrName>style.visibility</p:attrName>
                                        </p:attrNameLst>
                                      </p:cBhvr>
                                      <p:to>
                                        <p:strVal val="visible"/>
                                      </p:to>
                                    </p:set>
                                    <p:animEffect transition="in" filter="fade">
                                      <p:cBhvr>
                                        <p:cTn id="33" dur="1000"/>
                                        <p:tgtEl>
                                          <p:spTgt spid="83">
                                            <p:txEl>
                                              <p:pRg st="3" end="3"/>
                                            </p:txEl>
                                          </p:spTgt>
                                        </p:tgtEl>
                                      </p:cBhvr>
                                    </p:animEffect>
                                    <p:anim calcmode="lin" valueType="num">
                                      <p:cBhvr>
                                        <p:cTn id="34" dur="1000" fill="hold"/>
                                        <p:tgtEl>
                                          <p:spTgt spid="8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3">
                                            <p:txEl>
                                              <p:pRg st="4" end="4"/>
                                            </p:txEl>
                                          </p:spTgt>
                                        </p:tgtEl>
                                        <p:attrNameLst>
                                          <p:attrName>style.visibility</p:attrName>
                                        </p:attrNameLst>
                                      </p:cBhvr>
                                      <p:to>
                                        <p:strVal val="visible"/>
                                      </p:to>
                                    </p:set>
                                    <p:animEffect transition="in" filter="fade">
                                      <p:cBhvr>
                                        <p:cTn id="40" dur="1000"/>
                                        <p:tgtEl>
                                          <p:spTgt spid="83">
                                            <p:txEl>
                                              <p:pRg st="4" end="4"/>
                                            </p:txEl>
                                          </p:spTgt>
                                        </p:tgtEl>
                                      </p:cBhvr>
                                    </p:animEffect>
                                    <p:anim calcmode="lin" valueType="num">
                                      <p:cBhvr>
                                        <p:cTn id="41" dur="1000" fill="hold"/>
                                        <p:tgtEl>
                                          <p:spTgt spid="8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3">
                                            <p:txEl>
                                              <p:pRg st="5" end="5"/>
                                            </p:txEl>
                                          </p:spTgt>
                                        </p:tgtEl>
                                        <p:attrNameLst>
                                          <p:attrName>style.visibility</p:attrName>
                                        </p:attrNameLst>
                                      </p:cBhvr>
                                      <p:to>
                                        <p:strVal val="visible"/>
                                      </p:to>
                                    </p:set>
                                    <p:animEffect transition="in" filter="fade">
                                      <p:cBhvr>
                                        <p:cTn id="47" dur="1000"/>
                                        <p:tgtEl>
                                          <p:spTgt spid="83">
                                            <p:txEl>
                                              <p:pRg st="5" end="5"/>
                                            </p:txEl>
                                          </p:spTgt>
                                        </p:tgtEl>
                                      </p:cBhvr>
                                    </p:animEffect>
                                    <p:anim calcmode="lin" valueType="num">
                                      <p:cBhvr>
                                        <p:cTn id="48" dur="1000" fill="hold"/>
                                        <p:tgtEl>
                                          <p:spTgt spid="8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8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3">
                                            <p:txEl>
                                              <p:pRg st="6" end="6"/>
                                            </p:txEl>
                                          </p:spTgt>
                                        </p:tgtEl>
                                        <p:attrNameLst>
                                          <p:attrName>style.visibility</p:attrName>
                                        </p:attrNameLst>
                                      </p:cBhvr>
                                      <p:to>
                                        <p:strVal val="visible"/>
                                      </p:to>
                                    </p:set>
                                    <p:animEffect transition="in" filter="fade">
                                      <p:cBhvr>
                                        <p:cTn id="54" dur="1000"/>
                                        <p:tgtEl>
                                          <p:spTgt spid="83">
                                            <p:txEl>
                                              <p:pRg st="6" end="6"/>
                                            </p:txEl>
                                          </p:spTgt>
                                        </p:tgtEl>
                                      </p:cBhvr>
                                    </p:animEffect>
                                    <p:anim calcmode="lin" valueType="num">
                                      <p:cBhvr>
                                        <p:cTn id="55" dur="1000" fill="hold"/>
                                        <p:tgtEl>
                                          <p:spTgt spid="8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0"/>
          <p:cNvSpPr txBox="1"/>
          <p:nvPr/>
        </p:nvSpPr>
        <p:spPr>
          <a:xfrm>
            <a:off x="554665" y="847198"/>
            <a:ext cx="223651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主要目录</a:t>
            </a:r>
          </a:p>
        </p:txBody>
      </p:sp>
      <p:sp>
        <p:nvSpPr>
          <p:cNvPr id="36" name="TextBox 11"/>
          <p:cNvSpPr txBox="1"/>
          <p:nvPr/>
        </p:nvSpPr>
        <p:spPr>
          <a:xfrm>
            <a:off x="554665" y="6933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39" name="TextBox 12"/>
          <p:cNvSpPr txBox="1"/>
          <p:nvPr/>
        </p:nvSpPr>
        <p:spPr>
          <a:xfrm>
            <a:off x="554665" y="1485103"/>
            <a:ext cx="138057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INTERVIEW</a:t>
            </a:r>
          </a:p>
        </p:txBody>
      </p:sp>
      <p:sp>
        <p:nvSpPr>
          <p:cNvPr id="40" name="Oval 1"/>
          <p:cNvSpPr/>
          <p:nvPr/>
        </p:nvSpPr>
        <p:spPr>
          <a:xfrm>
            <a:off x="664535" y="2371019"/>
            <a:ext cx="698205" cy="698205"/>
          </a:xfrm>
          <a:prstGeom prst="ellips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华文楷体" panose="02010600040101010101" pitchFamily="2" charset="-122"/>
                <a:ea typeface="华文楷体" panose="02010600040101010101" pitchFamily="2" charset="-122"/>
              </a:rPr>
              <a:t>壹</a:t>
            </a:r>
            <a:endParaRPr lang="en-US" sz="2800" dirty="0">
              <a:solidFill>
                <a:schemeClr val="bg1"/>
              </a:solidFill>
              <a:latin typeface="华文楷体" panose="02010600040101010101" pitchFamily="2" charset="-122"/>
              <a:ea typeface="华文楷体" panose="02010600040101010101" pitchFamily="2" charset="-122"/>
            </a:endParaRPr>
          </a:p>
        </p:txBody>
      </p:sp>
      <p:sp>
        <p:nvSpPr>
          <p:cNvPr id="41" name="Oval 14"/>
          <p:cNvSpPr/>
          <p:nvPr/>
        </p:nvSpPr>
        <p:spPr>
          <a:xfrm>
            <a:off x="664534" y="4682714"/>
            <a:ext cx="698205" cy="698205"/>
          </a:xfrm>
          <a:prstGeom prst="ellips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华文楷体" panose="02010600040101010101" pitchFamily="2" charset="-122"/>
                <a:ea typeface="华文楷体" panose="02010600040101010101" pitchFamily="2" charset="-122"/>
              </a:rPr>
              <a:t>叁</a:t>
            </a:r>
            <a:endParaRPr lang="en-US" altLang="zh-CN" sz="2800" dirty="0">
              <a:solidFill>
                <a:schemeClr val="bg1"/>
              </a:solidFill>
              <a:latin typeface="华文楷体" panose="02010600040101010101" pitchFamily="2" charset="-122"/>
              <a:ea typeface="华文楷体" panose="02010600040101010101" pitchFamily="2" charset="-122"/>
            </a:endParaRPr>
          </a:p>
        </p:txBody>
      </p:sp>
      <p:sp>
        <p:nvSpPr>
          <p:cNvPr id="42" name="Oval 15"/>
          <p:cNvSpPr/>
          <p:nvPr/>
        </p:nvSpPr>
        <p:spPr>
          <a:xfrm>
            <a:off x="664535" y="3526866"/>
            <a:ext cx="698205" cy="698205"/>
          </a:xfrm>
          <a:prstGeom prst="ellipse">
            <a:avLst/>
          </a:prstGeom>
          <a:solidFill>
            <a:srgbClr val="D1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华文楷体" panose="02010600040101010101" pitchFamily="2" charset="-122"/>
                <a:ea typeface="华文楷体" panose="02010600040101010101" pitchFamily="2" charset="-122"/>
              </a:rPr>
              <a:t>贰</a:t>
            </a:r>
            <a:endParaRPr lang="en-US" altLang="zh-CN" sz="2800" dirty="0">
              <a:solidFill>
                <a:schemeClr val="bg1"/>
              </a:solidFill>
              <a:latin typeface="华文楷体" panose="02010600040101010101" pitchFamily="2" charset="-122"/>
              <a:ea typeface="华文楷体" panose="02010600040101010101" pitchFamily="2" charset="-122"/>
            </a:endParaRPr>
          </a:p>
        </p:txBody>
      </p:sp>
      <p:sp>
        <p:nvSpPr>
          <p:cNvPr id="43" name="Rectangle 16"/>
          <p:cNvSpPr/>
          <p:nvPr/>
        </p:nvSpPr>
        <p:spPr>
          <a:xfrm>
            <a:off x="1578935" y="2443122"/>
            <a:ext cx="4121888"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00">
                <a:solidFill>
                  <a:schemeClr val="tx2">
                    <a:lumMod val="75000"/>
                  </a:schemeClr>
                </a:solidFill>
                <a:latin typeface="Roboto" panose="02000000000000000000" pitchFamily="2" charset="0"/>
                <a:ea typeface="Roboto" panose="02000000000000000000" pitchFamily="2" charset="0"/>
              </a:rPr>
              <a:t>Distinctively productivate dynamic total linkage vis-a-vis competitive platforms. Professionally underwhelm integrated internal or "organic"</a:t>
            </a:r>
          </a:p>
        </p:txBody>
      </p:sp>
      <p:sp>
        <p:nvSpPr>
          <p:cNvPr id="44" name="Rectangle 17"/>
          <p:cNvSpPr/>
          <p:nvPr/>
        </p:nvSpPr>
        <p:spPr>
          <a:xfrm>
            <a:off x="1578935" y="3598969"/>
            <a:ext cx="4121888"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00">
                <a:solidFill>
                  <a:schemeClr val="tx2">
                    <a:lumMod val="75000"/>
                  </a:schemeClr>
                </a:solidFill>
                <a:latin typeface="Roboto" panose="02000000000000000000" pitchFamily="2" charset="0"/>
                <a:ea typeface="Roboto" panose="02000000000000000000" pitchFamily="2" charset="0"/>
              </a:rPr>
              <a:t>Distinctively productivate dynamic total linkage vis-a-vis competitive platforms. Professionally underwhelm integrated internal or "organic"</a:t>
            </a:r>
          </a:p>
        </p:txBody>
      </p:sp>
      <p:sp>
        <p:nvSpPr>
          <p:cNvPr id="47" name="Rectangle 18"/>
          <p:cNvSpPr/>
          <p:nvPr/>
        </p:nvSpPr>
        <p:spPr>
          <a:xfrm>
            <a:off x="1578935" y="4754817"/>
            <a:ext cx="4121888"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00" dirty="0">
                <a:solidFill>
                  <a:schemeClr val="tx2">
                    <a:lumMod val="75000"/>
                  </a:schemeClr>
                </a:solidFill>
                <a:latin typeface="Roboto" panose="02000000000000000000" pitchFamily="2" charset="0"/>
                <a:ea typeface="Roboto" panose="02000000000000000000" pitchFamily="2" charset="0"/>
              </a:rPr>
              <a:t>Distinctively </a:t>
            </a:r>
            <a:r>
              <a:rPr lang="en-US" sz="1000" dirty="0" err="1">
                <a:solidFill>
                  <a:schemeClr val="tx2">
                    <a:lumMod val="75000"/>
                  </a:schemeClr>
                </a:solidFill>
                <a:latin typeface="Roboto" panose="02000000000000000000" pitchFamily="2" charset="0"/>
                <a:ea typeface="Roboto" panose="02000000000000000000" pitchFamily="2" charset="0"/>
              </a:rPr>
              <a:t>productivate</a:t>
            </a:r>
            <a:r>
              <a:rPr lang="en-US" sz="1000" dirty="0">
                <a:solidFill>
                  <a:schemeClr val="tx2">
                    <a:lumMod val="75000"/>
                  </a:schemeClr>
                </a:solidFill>
                <a:latin typeface="Roboto" panose="02000000000000000000" pitchFamily="2" charset="0"/>
                <a:ea typeface="Roboto" panose="02000000000000000000" pitchFamily="2" charset="0"/>
              </a:rPr>
              <a:t> dynamic total linkage vis-a-vis competitive platforms. Professionally underwhelm integrated internal or "organic"</a:t>
            </a:r>
          </a:p>
        </p:txBody>
      </p:sp>
      <p:sp>
        <p:nvSpPr>
          <p:cNvPr id="48" name="Oval 19"/>
          <p:cNvSpPr/>
          <p:nvPr/>
        </p:nvSpPr>
        <p:spPr>
          <a:xfrm>
            <a:off x="6601047" y="2371019"/>
            <a:ext cx="698205" cy="698205"/>
          </a:xfrm>
          <a:prstGeom prst="ellipse">
            <a:avLst/>
          </a:prstGeom>
          <a:solidFill>
            <a:srgbClr val="D1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华文楷体" panose="02010600040101010101" pitchFamily="2" charset="-122"/>
                <a:ea typeface="华文楷体" panose="02010600040101010101" pitchFamily="2" charset="-122"/>
              </a:rPr>
              <a:t>肆</a:t>
            </a:r>
            <a:endParaRPr lang="en-US" altLang="zh-CN" sz="2800" dirty="0">
              <a:solidFill>
                <a:schemeClr val="bg1"/>
              </a:solidFill>
              <a:latin typeface="华文楷体" panose="02010600040101010101" pitchFamily="2" charset="-122"/>
              <a:ea typeface="华文楷体" panose="02010600040101010101" pitchFamily="2" charset="-122"/>
            </a:endParaRPr>
          </a:p>
        </p:txBody>
      </p:sp>
      <p:sp>
        <p:nvSpPr>
          <p:cNvPr id="49" name="Oval 20"/>
          <p:cNvSpPr/>
          <p:nvPr/>
        </p:nvSpPr>
        <p:spPr>
          <a:xfrm>
            <a:off x="6601046" y="4682714"/>
            <a:ext cx="698205" cy="698205"/>
          </a:xfrm>
          <a:prstGeom prst="ellipse">
            <a:avLst/>
          </a:prstGeom>
          <a:solidFill>
            <a:srgbClr val="D1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华文楷体" panose="02010600040101010101" pitchFamily="2" charset="-122"/>
                <a:ea typeface="华文楷体" panose="02010600040101010101" pitchFamily="2" charset="-122"/>
              </a:rPr>
              <a:t>六</a:t>
            </a:r>
            <a:endParaRPr lang="en-US" altLang="zh-CN" sz="2800" dirty="0">
              <a:solidFill>
                <a:schemeClr val="bg1"/>
              </a:solidFill>
              <a:latin typeface="华文楷体" panose="02010600040101010101" pitchFamily="2" charset="-122"/>
              <a:ea typeface="华文楷体" panose="02010600040101010101" pitchFamily="2" charset="-122"/>
            </a:endParaRPr>
          </a:p>
        </p:txBody>
      </p:sp>
      <p:sp>
        <p:nvSpPr>
          <p:cNvPr id="50" name="Oval 21"/>
          <p:cNvSpPr/>
          <p:nvPr/>
        </p:nvSpPr>
        <p:spPr>
          <a:xfrm>
            <a:off x="6601047" y="3526866"/>
            <a:ext cx="698205" cy="698205"/>
          </a:xfrm>
          <a:prstGeom prst="ellipse">
            <a:avLst/>
          </a:prstGeom>
          <a:solidFill>
            <a:srgbClr val="29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800" dirty="0">
                <a:solidFill>
                  <a:schemeClr val="bg1"/>
                </a:solidFill>
                <a:latin typeface="华文楷体" panose="02010600040101010101" pitchFamily="2" charset="-122"/>
                <a:ea typeface="华文楷体" panose="02010600040101010101" pitchFamily="2" charset="-122"/>
              </a:rPr>
              <a:t>伍</a:t>
            </a:r>
            <a:endParaRPr lang="en-US" altLang="zh-CN" sz="2800" dirty="0">
              <a:solidFill>
                <a:schemeClr val="bg1"/>
              </a:solidFill>
              <a:latin typeface="华文楷体" panose="02010600040101010101" pitchFamily="2" charset="-122"/>
              <a:ea typeface="华文楷体" panose="02010600040101010101" pitchFamily="2" charset="-122"/>
            </a:endParaRPr>
          </a:p>
        </p:txBody>
      </p:sp>
      <p:sp>
        <p:nvSpPr>
          <p:cNvPr id="51" name="Rectangle 22"/>
          <p:cNvSpPr/>
          <p:nvPr/>
        </p:nvSpPr>
        <p:spPr>
          <a:xfrm>
            <a:off x="7515447" y="2443122"/>
            <a:ext cx="4121888"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00">
                <a:solidFill>
                  <a:schemeClr val="tx2">
                    <a:lumMod val="75000"/>
                  </a:schemeClr>
                </a:solidFill>
                <a:latin typeface="Roboto" panose="02000000000000000000" pitchFamily="2" charset="0"/>
                <a:ea typeface="Roboto" panose="02000000000000000000" pitchFamily="2" charset="0"/>
              </a:rPr>
              <a:t>Distinctively productivate dynamic total linkage vis-a-vis competitive platforms. Professionally underwhelm integrated internal or "organic"</a:t>
            </a:r>
          </a:p>
        </p:txBody>
      </p:sp>
      <p:sp>
        <p:nvSpPr>
          <p:cNvPr id="53" name="Rectangle 23"/>
          <p:cNvSpPr/>
          <p:nvPr/>
        </p:nvSpPr>
        <p:spPr>
          <a:xfrm>
            <a:off x="7515447" y="3598969"/>
            <a:ext cx="4121888"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00">
                <a:solidFill>
                  <a:schemeClr val="tx2">
                    <a:lumMod val="75000"/>
                  </a:schemeClr>
                </a:solidFill>
                <a:latin typeface="Roboto" panose="02000000000000000000" pitchFamily="2" charset="0"/>
                <a:ea typeface="Roboto" panose="02000000000000000000" pitchFamily="2" charset="0"/>
              </a:rPr>
              <a:t>Distinctively productivate dynamic total linkage vis-a-vis competitive platforms. Professionally underwhelm integrated internal or "organic"</a:t>
            </a:r>
          </a:p>
        </p:txBody>
      </p:sp>
      <p:sp>
        <p:nvSpPr>
          <p:cNvPr id="54" name="Rectangle 24"/>
          <p:cNvSpPr/>
          <p:nvPr/>
        </p:nvSpPr>
        <p:spPr>
          <a:xfrm>
            <a:off x="7515447" y="4754817"/>
            <a:ext cx="4121888"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000">
                <a:solidFill>
                  <a:schemeClr val="tx2">
                    <a:lumMod val="75000"/>
                  </a:schemeClr>
                </a:solidFill>
                <a:latin typeface="Roboto" panose="02000000000000000000" pitchFamily="2" charset="0"/>
                <a:ea typeface="Roboto" panose="02000000000000000000" pitchFamily="2" charset="0"/>
              </a:rPr>
              <a:t>Distinctively productivate dynamic total linkage vis-a-vis competitive platforms. Professionally underwhelm integrated internal or "organic"</a:t>
            </a:r>
          </a:p>
        </p:txBody>
      </p:sp>
      <p:cxnSp>
        <p:nvCxnSpPr>
          <p:cNvPr id="55" name="直接连接符 54"/>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58" name="文本框 57"/>
          <p:cNvSpPr txBox="1"/>
          <p:nvPr/>
        </p:nvSpPr>
        <p:spPr>
          <a:xfrm>
            <a:off x="-17929" y="6415089"/>
            <a:ext cx="1402948"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MAIN CONTENT</a:t>
            </a:r>
            <a:endParaRPr lang="zh-CN" altLang="en-US" sz="1400" dirty="0">
              <a:solidFill>
                <a:srgbClr val="946C7C"/>
              </a:solidFill>
              <a:latin typeface="Bahnschrift Light" panose="020B0502040204020203" pitchFamily="34" charset="0"/>
            </a:endParaRPr>
          </a:p>
        </p:txBody>
      </p:sp>
      <p:sp>
        <p:nvSpPr>
          <p:cNvPr id="59" name="矩形 58"/>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1000"/>
                                        <p:tgtEl>
                                          <p:spTgt spid="51"/>
                                        </p:tgtEl>
                                      </p:cBhvr>
                                    </p:animEffect>
                                    <p:anim calcmode="lin" valueType="num">
                                      <p:cBhvr>
                                        <p:cTn id="49" dur="1000" fill="hold"/>
                                        <p:tgtEl>
                                          <p:spTgt spid="51"/>
                                        </p:tgtEl>
                                        <p:attrNameLst>
                                          <p:attrName>ppt_x</p:attrName>
                                        </p:attrNameLst>
                                      </p:cBhvr>
                                      <p:tavLst>
                                        <p:tav tm="0">
                                          <p:val>
                                            <p:strVal val="#ppt_x"/>
                                          </p:val>
                                        </p:tav>
                                        <p:tav tm="100000">
                                          <p:val>
                                            <p:strVal val="#ppt_x"/>
                                          </p:val>
                                        </p:tav>
                                      </p:tavLst>
                                    </p:anim>
                                    <p:anim calcmode="lin" valueType="num">
                                      <p:cBhvr>
                                        <p:cTn id="5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4" grpId="0"/>
      <p:bldP spid="47" grpId="0"/>
      <p:bldP spid="48" grpId="0" animBg="1"/>
      <p:bldP spid="49" grpId="0" animBg="1"/>
      <p:bldP spid="50" grpId="0" animBg="1"/>
      <p:bldP spid="51"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cstate="email">
            <a:grayscl/>
          </a:blip>
          <a:stretch>
            <a:fillRect/>
          </a:stretch>
        </p:blipFill>
        <p:spPr>
          <a:xfrm>
            <a:off x="8741582" y="815831"/>
            <a:ext cx="2824008" cy="5442654"/>
          </a:xfrm>
          <a:prstGeom prst="rect">
            <a:avLst/>
          </a:prstGeom>
        </p:spPr>
      </p:pic>
      <p:pic>
        <p:nvPicPr>
          <p:cNvPr id="13" name="图片 12"/>
          <p:cNvPicPr>
            <a:picLocks noChangeAspect="1"/>
          </p:cNvPicPr>
          <p:nvPr/>
        </p:nvPicPr>
        <p:blipFill>
          <a:blip r:embed="rId4" cstate="email"/>
          <a:stretch>
            <a:fillRect/>
          </a:stretch>
        </p:blipFill>
        <p:spPr>
          <a:xfrm>
            <a:off x="802065" y="815831"/>
            <a:ext cx="2824008" cy="5442654"/>
          </a:xfrm>
          <a:prstGeom prst="rect">
            <a:avLst/>
          </a:prstGeom>
        </p:spPr>
      </p:pic>
      <p:pic>
        <p:nvPicPr>
          <p:cNvPr id="46" name="图片 45"/>
          <p:cNvPicPr>
            <a:picLocks noChangeAspect="1"/>
          </p:cNvPicPr>
          <p:nvPr/>
        </p:nvPicPr>
        <p:blipFill>
          <a:blip r:embed="rId5" cstate="email"/>
          <a:stretch>
            <a:fillRect/>
          </a:stretch>
        </p:blipFill>
        <p:spPr>
          <a:xfrm>
            <a:off x="4349838" y="3645169"/>
            <a:ext cx="3909360" cy="3002164"/>
          </a:xfrm>
          <a:prstGeom prst="rect">
            <a:avLst/>
          </a:prstGeom>
        </p:spPr>
      </p:pic>
      <p:sp>
        <p:nvSpPr>
          <p:cNvPr id="10" name="文本框 9"/>
          <p:cNvSpPr txBox="1"/>
          <p:nvPr/>
        </p:nvSpPr>
        <p:spPr>
          <a:xfrm>
            <a:off x="3231332" y="1572989"/>
            <a:ext cx="5499904" cy="2123658"/>
          </a:xfrm>
          <a:prstGeom prst="rect">
            <a:avLst/>
          </a:prstGeom>
          <a:noFill/>
          <a:effectLst>
            <a:outerShdw blurRad="177800" sx="102000" sy="102000" algn="ctr" rotWithShape="0">
              <a:prstClr val="black">
                <a:alpha val="40000"/>
              </a:prstClr>
            </a:outerShdw>
          </a:effectLst>
        </p:spPr>
        <p:txBody>
          <a:bodyPr wrap="none" rtlCol="0">
            <a:spAutoFit/>
          </a:bodyPr>
          <a:lstStyle/>
          <a:p>
            <a:pPr algn="ctr"/>
            <a:r>
              <a:rPr lang="en-US" altLang="zh-CN" sz="6600" spc="140" dirty="0">
                <a:solidFill>
                  <a:srgbClr val="D14747"/>
                </a:solidFill>
                <a:latin typeface="Lucida Sans Unicode" panose="020B0602030504020204" pitchFamily="34" charset="0"/>
                <a:ea typeface="微软雅黑" panose="020B0503020204020204" pitchFamily="34" charset="-122"/>
                <a:cs typeface="Lucida Sans Unicode" panose="020B0602030504020204" pitchFamily="34" charset="0"/>
              </a:rPr>
              <a:t>THANKS</a:t>
            </a:r>
          </a:p>
          <a:p>
            <a:pPr algn="ctr"/>
            <a:r>
              <a:rPr lang="en-US" altLang="zh-CN" sz="6600" spc="140" dirty="0">
                <a:solidFill>
                  <a:srgbClr val="D14747"/>
                </a:solidFill>
                <a:latin typeface="Lucida Sans Unicode" panose="020B0602030504020204" pitchFamily="34" charset="0"/>
                <a:ea typeface="微软雅黑" panose="020B0503020204020204" pitchFamily="34" charset="-122"/>
                <a:cs typeface="Lucida Sans Unicode" panose="020B0602030504020204" pitchFamily="34" charset="0"/>
              </a:rPr>
              <a:t>WATHCHING</a:t>
            </a:r>
            <a:endParaRPr lang="zh-CN" altLang="en-US" sz="6600" spc="140" dirty="0">
              <a:solidFill>
                <a:srgbClr val="D14747"/>
              </a:solidFill>
              <a:latin typeface="Lucida Sans Unicode" panose="020B0602030504020204" pitchFamily="34" charset="0"/>
              <a:ea typeface="微软雅黑" panose="020B0503020204020204" pitchFamily="34" charset="-122"/>
              <a:cs typeface="Lucida Sans Unicode" panose="020B0602030504020204" pitchFamily="34" charset="0"/>
            </a:endParaRPr>
          </a:p>
        </p:txBody>
      </p:sp>
      <p:pic>
        <p:nvPicPr>
          <p:cNvPr id="23" name="图片 22"/>
          <p:cNvPicPr>
            <a:picLocks noChangeAspect="1"/>
          </p:cNvPicPr>
          <p:nvPr/>
        </p:nvPicPr>
        <p:blipFill>
          <a:blip r:embed="rId6" cstate="email"/>
          <a:stretch>
            <a:fillRect/>
          </a:stretch>
        </p:blipFill>
        <p:spPr>
          <a:xfrm>
            <a:off x="7678177" y="1508495"/>
            <a:ext cx="962778" cy="1095004"/>
          </a:xfrm>
          <a:prstGeom prst="rect">
            <a:avLst/>
          </a:prstGeom>
        </p:spPr>
      </p:pic>
      <p:sp>
        <p:nvSpPr>
          <p:cNvPr id="37" name="文本框 36"/>
          <p:cNvSpPr txBox="1"/>
          <p:nvPr/>
        </p:nvSpPr>
        <p:spPr>
          <a:xfrm>
            <a:off x="4094050" y="3595592"/>
            <a:ext cx="4354864" cy="707886"/>
          </a:xfrm>
          <a:prstGeom prst="rect">
            <a:avLst/>
          </a:prstGeom>
          <a:noFill/>
          <a:effectLst>
            <a:outerShdw blurRad="177800" sx="102000" sy="102000" algn="ctr" rotWithShape="0">
              <a:prstClr val="black">
                <a:alpha val="40000"/>
              </a:prstClr>
            </a:outerShdw>
          </a:effectLst>
        </p:spPr>
        <p:txBody>
          <a:bodyPr wrap="square" rtlCol="0">
            <a:spAutoFit/>
          </a:bodyPr>
          <a:lstStyle/>
          <a:p>
            <a:pPr algn="ctr"/>
            <a:r>
              <a:rPr lang="en-US" altLang="zh-CN" sz="4000" spc="140" dirty="0">
                <a:solidFill>
                  <a:srgbClr val="D14747"/>
                </a:solidFill>
                <a:latin typeface="Lucida Sans Unicode" panose="020B0602030504020204" pitchFamily="34" charset="0"/>
                <a:cs typeface="Lucida Sans Unicode" panose="020B0602030504020204" pitchFamily="34" charset="0"/>
              </a:rPr>
              <a:t>C</a:t>
            </a:r>
            <a:r>
              <a:rPr lang="en-US" altLang="zh-CN" sz="4000" spc="140" dirty="0">
                <a:solidFill>
                  <a:srgbClr val="29ABE2"/>
                </a:solidFill>
                <a:latin typeface="Lucida Sans Unicode" panose="020B0602030504020204" pitchFamily="34" charset="0"/>
                <a:cs typeface="Lucida Sans Unicode" panose="020B0602030504020204" pitchFamily="34" charset="0"/>
              </a:rPr>
              <a:t>ASE REPORTER</a:t>
            </a:r>
            <a:endParaRPr lang="zh-CN" altLang="en-US" sz="4000" spc="140" dirty="0">
              <a:solidFill>
                <a:srgbClr val="29ABE2"/>
              </a:solidFill>
              <a:latin typeface="Lucida Sans Unicode" panose="020B0602030504020204" pitchFamily="34" charset="0"/>
              <a:cs typeface="Lucida Sans Unicode" panose="020B0602030504020204" pitchFamily="34" charset="0"/>
            </a:endParaRPr>
          </a:p>
        </p:txBody>
      </p:sp>
      <p:pic>
        <p:nvPicPr>
          <p:cNvPr id="56" name="图片 55"/>
          <p:cNvPicPr>
            <a:picLocks noChangeAspect="1"/>
          </p:cNvPicPr>
          <p:nvPr/>
        </p:nvPicPr>
        <p:blipFill>
          <a:blip r:embed="rId7" cstate="email"/>
          <a:stretch>
            <a:fillRect/>
          </a:stretch>
        </p:blipFill>
        <p:spPr>
          <a:xfrm flipH="1">
            <a:off x="-17814" y="501134"/>
            <a:ext cx="3983970" cy="3887228"/>
          </a:xfrm>
          <a:prstGeom prst="rect">
            <a:avLst/>
          </a:prstGeom>
        </p:spPr>
      </p:pic>
      <p:sp>
        <p:nvSpPr>
          <p:cNvPr id="2" name="矩形 1"/>
          <p:cNvSpPr/>
          <p:nvPr/>
        </p:nvSpPr>
        <p:spPr>
          <a:xfrm>
            <a:off x="4028031" y="936982"/>
            <a:ext cx="4530263" cy="461665"/>
          </a:xfrm>
          <a:prstGeom prst="rect">
            <a:avLst/>
          </a:prstGeom>
        </p:spPr>
        <p:txBody>
          <a:bodyPr wrap="square">
            <a:spAutoFit/>
          </a:bodyPr>
          <a:lstStyle/>
          <a:p>
            <a:r>
              <a:rPr lang="zh-CN" altLang="en-US" sz="2400" b="1" dirty="0">
                <a:solidFill>
                  <a:srgbClr val="624752"/>
                </a:solidFill>
              </a:rPr>
              <a:t>首都医科大学附属北京</a:t>
            </a:r>
            <a:r>
              <a:rPr lang="en-US" altLang="zh-CN" sz="2400" b="1" dirty="0">
                <a:solidFill>
                  <a:srgbClr val="624752"/>
                </a:solidFill>
              </a:rPr>
              <a:t>X</a:t>
            </a:r>
            <a:r>
              <a:rPr lang="zh-CN" altLang="en-US" sz="2400" b="1" dirty="0">
                <a:solidFill>
                  <a:srgbClr val="624752"/>
                </a:solidFill>
              </a:rPr>
              <a:t>阳医院</a:t>
            </a:r>
          </a:p>
        </p:txBody>
      </p:sp>
      <p:sp>
        <p:nvSpPr>
          <p:cNvPr id="4" name="文本框 3"/>
          <p:cNvSpPr txBox="1"/>
          <p:nvPr/>
        </p:nvSpPr>
        <p:spPr>
          <a:xfrm>
            <a:off x="9865485" y="2040401"/>
            <a:ext cx="615553" cy="1169551"/>
          </a:xfrm>
          <a:prstGeom prst="rect">
            <a:avLst/>
          </a:prstGeom>
          <a:noFill/>
        </p:spPr>
        <p:txBody>
          <a:bodyPr vert="eaVert" wrap="none" rtlCol="0">
            <a:spAutoFit/>
          </a:bodyPr>
          <a:lstStyle/>
          <a:p>
            <a:r>
              <a:rPr lang="zh-CN" altLang="en-US" sz="2800" dirty="0">
                <a:solidFill>
                  <a:srgbClr val="29ACE3"/>
                </a:solidFill>
                <a:latin typeface="汉仪超粗宋繁" panose="02010600000101010101" pitchFamily="2" charset="-122"/>
                <a:ea typeface="汉仪超粗宋繁" panose="02010600000101010101" pitchFamily="2" charset="-122"/>
              </a:rPr>
              <a:t>胸</a:t>
            </a:r>
            <a:r>
              <a:rPr lang="zh-CN" altLang="en-US" sz="2800" dirty="0">
                <a:solidFill>
                  <a:srgbClr val="D14747"/>
                </a:solidFill>
                <a:latin typeface="汉仪超粗宋繁" panose="02010600000101010101" pitchFamily="2" charset="-122"/>
                <a:ea typeface="汉仪超粗宋繁" panose="02010600000101010101" pitchFamily="2" charset="-122"/>
              </a:rPr>
              <a:t>外</a:t>
            </a:r>
            <a:r>
              <a:rPr lang="zh-CN" altLang="en-US" sz="2800" dirty="0">
                <a:solidFill>
                  <a:srgbClr val="29ACE3"/>
                </a:solidFill>
                <a:latin typeface="汉仪超粗宋繁" panose="02010600000101010101" pitchFamily="2" charset="-122"/>
                <a:ea typeface="汉仪超粗宋繁" panose="02010600000101010101" pitchFamily="2" charset="-122"/>
              </a:rPr>
              <a:t>科</a:t>
            </a:r>
          </a:p>
        </p:txBody>
      </p:sp>
      <p:pic>
        <p:nvPicPr>
          <p:cNvPr id="52" name="图片 51"/>
          <p:cNvPicPr>
            <a:picLocks noChangeAspect="1"/>
          </p:cNvPicPr>
          <p:nvPr/>
        </p:nvPicPr>
        <p:blipFill>
          <a:blip r:embed="rId7" cstate="email"/>
          <a:stretch>
            <a:fillRect/>
          </a:stretch>
        </p:blipFill>
        <p:spPr>
          <a:xfrm>
            <a:off x="8448914" y="501134"/>
            <a:ext cx="3983970" cy="38872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7000">
              <a:srgbClr val="F9F8FA"/>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圆角矩形 13"/>
          <p:cNvSpPr/>
          <p:nvPr/>
        </p:nvSpPr>
        <p:spPr>
          <a:xfrm>
            <a:off x="1149906" y="2317929"/>
            <a:ext cx="2017062" cy="3281792"/>
          </a:xfrm>
          <a:prstGeom prst="roundRect">
            <a:avLst>
              <a:gd name="adj" fmla="val 10056"/>
            </a:avLst>
          </a:prstGeom>
          <a:solidFill>
            <a:schemeClr val="bg1">
              <a:alpha val="89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pic>
        <p:nvPicPr>
          <p:cNvPr id="11" name="图片 10"/>
          <p:cNvPicPr>
            <a:picLocks noChangeAspect="1"/>
          </p:cNvPicPr>
          <p:nvPr/>
        </p:nvPicPr>
        <p:blipFill>
          <a:blip r:embed="rId3" cstate="email"/>
          <a:stretch>
            <a:fillRect/>
          </a:stretch>
        </p:blipFill>
        <p:spPr>
          <a:xfrm>
            <a:off x="4534590" y="1314735"/>
            <a:ext cx="2503448" cy="4824846"/>
          </a:xfrm>
          <a:prstGeom prst="rect">
            <a:avLst/>
          </a:prstGeom>
          <a:effectLst>
            <a:outerShdw blurRad="76200" dir="13500000" sy="23000" kx="1200000" algn="br" rotWithShape="0">
              <a:prstClr val="black">
                <a:alpha val="20000"/>
              </a:prstClr>
            </a:outerShdw>
          </a:effectLst>
        </p:spPr>
      </p:pic>
      <p:sp>
        <p:nvSpPr>
          <p:cNvPr id="6" name="Rectangle 3"/>
          <p:cNvSpPr txBox="1">
            <a:spLocks noChangeArrowheads="1"/>
          </p:cNvSpPr>
          <p:nvPr/>
        </p:nvSpPr>
        <p:spPr>
          <a:xfrm>
            <a:off x="1356551" y="2384299"/>
            <a:ext cx="2017062" cy="3279553"/>
          </a:xfrm>
          <a:prstGeom prst="rect">
            <a:avLst/>
          </a:prstGeom>
          <a:noFill/>
          <a:ln>
            <a:noFill/>
          </a:ln>
          <a:effectLst/>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ltLang="zh-CN" b="1" u="sng" dirty="0">
              <a:solidFill>
                <a:schemeClr val="tx1">
                  <a:lumMod val="65000"/>
                  <a:lumOff val="35000"/>
                </a:schemeClr>
              </a:solidFill>
            </a:endParaRPr>
          </a:p>
          <a:p>
            <a:r>
              <a:rPr lang="zh-CN" altLang="zh-CN" sz="2000" b="1" dirty="0">
                <a:solidFill>
                  <a:srgbClr val="624752"/>
                </a:solidFill>
                <a:latin typeface="微软雅黑" panose="020B0503020204020204" pitchFamily="34" charset="-122"/>
                <a:ea typeface="微软雅黑" panose="020B0503020204020204" pitchFamily="34" charset="-122"/>
              </a:rPr>
              <a:t>患者</a:t>
            </a:r>
            <a:r>
              <a:rPr lang="zh-CN" altLang="en-US" sz="2000" b="1" dirty="0">
                <a:solidFill>
                  <a:srgbClr val="624752"/>
                </a:solidFill>
                <a:latin typeface="微软雅黑" panose="020B0503020204020204" pitchFamily="34" charset="-122"/>
                <a:ea typeface="微软雅黑" panose="020B0503020204020204" pitchFamily="34" charset="-122"/>
              </a:rPr>
              <a:t>：</a:t>
            </a:r>
            <a:r>
              <a:rPr lang="zh-CN" altLang="zh-CN" sz="2000" b="1" dirty="0">
                <a:solidFill>
                  <a:srgbClr val="624752"/>
                </a:solidFill>
                <a:latin typeface="微软雅黑" panose="020B0503020204020204" pitchFamily="34" charset="-122"/>
                <a:ea typeface="微软雅黑" panose="020B0503020204020204" pitchFamily="34" charset="-122"/>
              </a:rPr>
              <a:t> 男</a:t>
            </a:r>
            <a:endParaRPr lang="en-US" altLang="zh-CN" sz="2000" b="1" dirty="0">
              <a:solidFill>
                <a:srgbClr val="624752"/>
              </a:solidFill>
              <a:latin typeface="微软雅黑" panose="020B0503020204020204" pitchFamily="34" charset="-122"/>
              <a:ea typeface="微软雅黑" panose="020B0503020204020204" pitchFamily="34" charset="-122"/>
            </a:endParaRPr>
          </a:p>
          <a:p>
            <a:endParaRPr lang="en-US" altLang="zh-CN" sz="2000" b="1" dirty="0">
              <a:solidFill>
                <a:srgbClr val="624752"/>
              </a:solidFill>
              <a:latin typeface="微软雅黑" panose="020B0503020204020204" pitchFamily="34" charset="-122"/>
              <a:ea typeface="微软雅黑" panose="020B0503020204020204" pitchFamily="34" charset="-122"/>
            </a:endParaRPr>
          </a:p>
          <a:p>
            <a:r>
              <a:rPr lang="zh-CN" altLang="en-US" sz="2000" b="1" dirty="0">
                <a:solidFill>
                  <a:srgbClr val="624752"/>
                </a:solidFill>
                <a:latin typeface="微软雅黑" panose="020B0503020204020204" pitchFamily="34" charset="-122"/>
                <a:ea typeface="微软雅黑" panose="020B0503020204020204" pitchFamily="34" charset="-122"/>
              </a:rPr>
              <a:t>年龄：</a:t>
            </a:r>
            <a:r>
              <a:rPr lang="zh-CN" altLang="zh-CN" sz="2000" b="1" dirty="0">
                <a:solidFill>
                  <a:srgbClr val="624752"/>
                </a:solidFill>
                <a:latin typeface="微软雅黑" panose="020B0503020204020204" pitchFamily="34" charset="-122"/>
                <a:ea typeface="微软雅黑" panose="020B0503020204020204" pitchFamily="34" charset="-122"/>
              </a:rPr>
              <a:t>64岁</a:t>
            </a:r>
            <a:endParaRPr lang="en-US" altLang="zh-CN" sz="2000" b="1" dirty="0">
              <a:solidFill>
                <a:srgbClr val="624752"/>
              </a:solidFill>
              <a:latin typeface="微软雅黑" panose="020B0503020204020204" pitchFamily="34" charset="-122"/>
              <a:ea typeface="微软雅黑" panose="020B0503020204020204" pitchFamily="34" charset="-122"/>
            </a:endParaRPr>
          </a:p>
          <a:p>
            <a:endParaRPr lang="zh-CN" altLang="zh-CN" sz="2000" b="1" dirty="0">
              <a:solidFill>
                <a:srgbClr val="624752"/>
              </a:solidFill>
              <a:latin typeface="微软雅黑" panose="020B0503020204020204" pitchFamily="34" charset="-122"/>
              <a:ea typeface="微软雅黑" panose="020B0503020204020204" pitchFamily="34" charset="-122"/>
            </a:endParaRPr>
          </a:p>
          <a:p>
            <a:r>
              <a:rPr lang="zh-CN" altLang="zh-CN" sz="2000" b="1" dirty="0">
                <a:solidFill>
                  <a:srgbClr val="624752"/>
                </a:solidFill>
                <a:latin typeface="微软雅黑" panose="020B0503020204020204" pitchFamily="34" charset="-122"/>
                <a:ea typeface="微软雅黑" panose="020B0503020204020204" pitchFamily="34" charset="-122"/>
              </a:rPr>
              <a:t>身高：156cm</a:t>
            </a:r>
            <a:endParaRPr lang="en-US" altLang="zh-CN" sz="2000" b="1" dirty="0">
              <a:solidFill>
                <a:srgbClr val="624752"/>
              </a:solidFill>
              <a:latin typeface="微软雅黑" panose="020B0503020204020204" pitchFamily="34" charset="-122"/>
              <a:ea typeface="微软雅黑" panose="020B0503020204020204" pitchFamily="34" charset="-122"/>
            </a:endParaRPr>
          </a:p>
          <a:p>
            <a:endParaRPr lang="en-US" altLang="zh-CN" sz="2000" b="1" dirty="0">
              <a:solidFill>
                <a:srgbClr val="624752"/>
              </a:solidFill>
              <a:latin typeface="微软雅黑" panose="020B0503020204020204" pitchFamily="34" charset="-122"/>
              <a:ea typeface="微软雅黑" panose="020B0503020204020204" pitchFamily="34" charset="-122"/>
            </a:endParaRPr>
          </a:p>
          <a:p>
            <a:r>
              <a:rPr lang="zh-CN" altLang="zh-CN" sz="2000" b="1" dirty="0">
                <a:solidFill>
                  <a:srgbClr val="624752"/>
                </a:solidFill>
                <a:latin typeface="微软雅黑" panose="020B0503020204020204" pitchFamily="34" charset="-122"/>
                <a:ea typeface="微软雅黑" panose="020B0503020204020204" pitchFamily="34" charset="-122"/>
              </a:rPr>
              <a:t>体重：58kg </a:t>
            </a:r>
            <a:endParaRPr lang="en-US" altLang="zh-CN" sz="2000" b="1" dirty="0">
              <a:solidFill>
                <a:srgbClr val="624752"/>
              </a:solidFill>
              <a:latin typeface="微软雅黑" panose="020B0503020204020204" pitchFamily="34" charset="-122"/>
              <a:ea typeface="微软雅黑" panose="020B0503020204020204" pitchFamily="34" charset="-122"/>
            </a:endParaRPr>
          </a:p>
          <a:p>
            <a:r>
              <a:rPr lang="zh-CN" altLang="zh-CN" sz="2000" b="1" dirty="0">
                <a:solidFill>
                  <a:srgbClr val="624752"/>
                </a:solidFill>
                <a:latin typeface="微软雅黑" panose="020B0503020204020204" pitchFamily="34" charset="-122"/>
                <a:ea typeface="微软雅黑" panose="020B0503020204020204" pitchFamily="34" charset="-122"/>
              </a:rPr>
              <a:t>    </a:t>
            </a: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8" name="Rectangle 3"/>
          <p:cNvSpPr>
            <a:spLocks noGrp="1" noChangeArrowheads="1"/>
          </p:cNvSpPr>
          <p:nvPr>
            <p:ph type="body" idx="1"/>
          </p:nvPr>
        </p:nvSpPr>
        <p:spPr>
          <a:xfrm>
            <a:off x="6696706" y="1305174"/>
            <a:ext cx="3568728" cy="648061"/>
          </a:xfrm>
          <a:ln w="6350">
            <a:noFill/>
            <a:prstDash val="dash"/>
          </a:ln>
        </p:spPr>
        <p:txBody>
          <a:bodyPr>
            <a:noAutofit/>
          </a:bodyPr>
          <a:lstStyle/>
          <a:p>
            <a:pPr marL="457200" indent="-457200">
              <a:lnSpc>
                <a:spcPct val="150000"/>
              </a:lnSpc>
              <a:buFont typeface="+mj-lt"/>
              <a:buAutoNum type="alphaLcPeriod"/>
            </a:pPr>
            <a:r>
              <a:rPr lang="zh-CN" altLang="zh-CN" sz="2000" b="1" dirty="0">
                <a:solidFill>
                  <a:srgbClr val="624752"/>
                </a:solidFill>
                <a:latin typeface="微软雅黑" panose="020B0503020204020204" pitchFamily="34" charset="-122"/>
                <a:ea typeface="微软雅黑" panose="020B0503020204020204" pitchFamily="34" charset="-122"/>
              </a:rPr>
              <a:t>进行性吞咽困难1月。 </a:t>
            </a:r>
          </a:p>
        </p:txBody>
      </p:sp>
      <p:sp>
        <p:nvSpPr>
          <p:cNvPr id="10" name="Rectangle 3"/>
          <p:cNvSpPr txBox="1">
            <a:spLocks noChangeArrowheads="1"/>
          </p:cNvSpPr>
          <p:nvPr/>
        </p:nvSpPr>
        <p:spPr>
          <a:xfrm>
            <a:off x="7244683" y="2317929"/>
            <a:ext cx="4722592" cy="1153054"/>
          </a:xfrm>
          <a:prstGeom prst="rect">
            <a:avLst/>
          </a:prstGeom>
          <a:ln w="6350">
            <a:noFill/>
            <a:prstDash val="dash"/>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pPr>
            <a:r>
              <a:rPr lang="en-US" altLang="zh-CN" sz="2000" b="1" dirty="0">
                <a:solidFill>
                  <a:srgbClr val="624752"/>
                </a:solidFill>
                <a:latin typeface="微软雅黑" panose="020B0503020204020204" pitchFamily="34" charset="-122"/>
                <a:ea typeface="微软雅黑" panose="020B0503020204020204" pitchFamily="34" charset="-122"/>
              </a:rPr>
              <a:t>b.    </a:t>
            </a:r>
            <a:r>
              <a:rPr lang="zh-CN" altLang="en-US" sz="2000" b="1" dirty="0">
                <a:solidFill>
                  <a:srgbClr val="624752"/>
                </a:solidFill>
                <a:latin typeface="微软雅黑" panose="020B0503020204020204" pitchFamily="34" charset="-122"/>
                <a:ea typeface="微软雅黑" panose="020B0503020204020204" pitchFamily="34" charset="-122"/>
              </a:rPr>
              <a:t>近半月来症状进行性加重，现仅能进流质饮食。</a:t>
            </a:r>
          </a:p>
          <a:p>
            <a:pPr>
              <a:lnSpc>
                <a:spcPct val="150000"/>
              </a:lnSpc>
            </a:pPr>
            <a:endParaRPr lang="zh-CN" altLang="zh-CN" sz="2000" b="1" dirty="0">
              <a:solidFill>
                <a:schemeClr val="tx1">
                  <a:lumMod val="65000"/>
                  <a:lumOff val="35000"/>
                </a:schemeClr>
              </a:solidFill>
            </a:endParaRPr>
          </a:p>
        </p:txBody>
      </p:sp>
      <p:sp>
        <p:nvSpPr>
          <p:cNvPr id="12" name="Rectangle 3"/>
          <p:cNvSpPr txBox="1">
            <a:spLocks noChangeArrowheads="1"/>
          </p:cNvSpPr>
          <p:nvPr/>
        </p:nvSpPr>
        <p:spPr>
          <a:xfrm>
            <a:off x="7846613" y="3798994"/>
            <a:ext cx="3568728" cy="648061"/>
          </a:xfrm>
          <a:prstGeom prst="rect">
            <a:avLst/>
          </a:prstGeom>
          <a:ln w="6350">
            <a:noFill/>
            <a:prstDash val="dash"/>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pPr>
            <a:r>
              <a:rPr lang="en-US" altLang="zh-CN" sz="2000" b="1" dirty="0">
                <a:solidFill>
                  <a:srgbClr val="624752"/>
                </a:solidFill>
                <a:latin typeface="微软雅黑" panose="020B0503020204020204" pitchFamily="34" charset="-122"/>
                <a:ea typeface="微软雅黑" panose="020B0503020204020204" pitchFamily="34" charset="-122"/>
              </a:rPr>
              <a:t>c.    </a:t>
            </a:r>
            <a:r>
              <a:rPr lang="zh-CN" altLang="zh-CN" sz="2000" b="1" dirty="0">
                <a:solidFill>
                  <a:srgbClr val="624752"/>
                </a:solidFill>
                <a:latin typeface="微软雅黑" panose="020B0503020204020204" pitchFamily="34" charset="-122"/>
                <a:ea typeface="微软雅黑" panose="020B0503020204020204" pitchFamily="34" charset="-122"/>
              </a:rPr>
              <a:t>体重下降5Kg</a:t>
            </a:r>
            <a:r>
              <a:rPr lang="zh-CN" altLang="zh-CN" b="1" dirty="0">
                <a:solidFill>
                  <a:schemeClr val="tx1">
                    <a:lumMod val="65000"/>
                    <a:lumOff val="35000"/>
                  </a:schemeClr>
                </a:solidFill>
              </a:rPr>
              <a:t>。</a:t>
            </a:r>
          </a:p>
        </p:txBody>
      </p:sp>
      <p:sp>
        <p:nvSpPr>
          <p:cNvPr id="13" name="Rectangle 3"/>
          <p:cNvSpPr txBox="1">
            <a:spLocks noChangeArrowheads="1"/>
          </p:cNvSpPr>
          <p:nvPr/>
        </p:nvSpPr>
        <p:spPr>
          <a:xfrm>
            <a:off x="7244683" y="4845489"/>
            <a:ext cx="4722592" cy="1294092"/>
          </a:xfrm>
          <a:prstGeom prst="rect">
            <a:avLst/>
          </a:prstGeom>
          <a:ln w="6350">
            <a:noFill/>
            <a:prstDash val="dash"/>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50000"/>
              </a:lnSpc>
            </a:pPr>
            <a:r>
              <a:rPr lang="en-US" altLang="zh-CN" sz="2000" b="1" dirty="0">
                <a:solidFill>
                  <a:srgbClr val="624752"/>
                </a:solidFill>
                <a:latin typeface="微软雅黑" panose="020B0503020204020204" pitchFamily="34" charset="-122"/>
                <a:ea typeface="微软雅黑" panose="020B0503020204020204" pitchFamily="34" charset="-122"/>
              </a:rPr>
              <a:t>d.    </a:t>
            </a:r>
            <a:r>
              <a:rPr lang="zh-CN" altLang="zh-CN" sz="2000" b="1" dirty="0">
                <a:solidFill>
                  <a:srgbClr val="624752"/>
                </a:solidFill>
                <a:latin typeface="微软雅黑" panose="020B0503020204020204" pitchFamily="34" charset="-122"/>
                <a:ea typeface="微软雅黑" panose="020B0503020204020204" pitchFamily="34" charset="-122"/>
              </a:rPr>
              <a:t>无胸痛，无腹痛，无咳嗽</a:t>
            </a:r>
            <a:r>
              <a:rPr lang="zh-CN" altLang="en-US" sz="2000" b="1" dirty="0">
                <a:solidFill>
                  <a:srgbClr val="624752"/>
                </a:solidFill>
                <a:latin typeface="微软雅黑" panose="020B0503020204020204" pitchFamily="34" charset="-122"/>
                <a:ea typeface="微软雅黑" panose="020B0503020204020204" pitchFamily="34" charset="-122"/>
              </a:rPr>
              <a:t>，</a:t>
            </a:r>
            <a:r>
              <a:rPr lang="zh-CN" altLang="zh-CN" sz="2000" b="1" dirty="0">
                <a:solidFill>
                  <a:srgbClr val="624752"/>
                </a:solidFill>
                <a:latin typeface="微软雅黑" panose="020B0503020204020204" pitchFamily="34" charset="-122"/>
                <a:ea typeface="微软雅黑" panose="020B0503020204020204" pitchFamily="34" charset="-122"/>
              </a:rPr>
              <a:t>无呕血黑便，无声音嘶哑。</a:t>
            </a:r>
          </a:p>
        </p:txBody>
      </p:sp>
      <p:sp>
        <p:nvSpPr>
          <p:cNvPr id="25" name="TextBox 10"/>
          <p:cNvSpPr txBox="1"/>
          <p:nvPr/>
        </p:nvSpPr>
        <p:spPr>
          <a:xfrm>
            <a:off x="535615" y="847198"/>
            <a:ext cx="4512774"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病人资料</a:t>
            </a:r>
            <a:r>
              <a:rPr lang="en-US" altLang="zh-CN" sz="4000" b="1" dirty="0">
                <a:solidFill>
                  <a:srgbClr val="624752"/>
                </a:solidFill>
                <a:latin typeface="微软雅黑" panose="020B0503020204020204" pitchFamily="34" charset="-122"/>
                <a:ea typeface="微软雅黑" panose="020B0503020204020204" pitchFamily="34" charset="-122"/>
              </a:rPr>
              <a:t>-</a:t>
            </a:r>
            <a:r>
              <a:rPr lang="zh-CN" altLang="en-US" sz="4000" b="1" dirty="0">
                <a:solidFill>
                  <a:srgbClr val="624752"/>
                </a:solidFill>
                <a:latin typeface="微软雅黑" panose="020B0503020204020204" pitchFamily="34" charset="-122"/>
                <a:ea typeface="微软雅黑" panose="020B0503020204020204" pitchFamily="34" charset="-122"/>
              </a:rPr>
              <a:t>病人病史</a:t>
            </a:r>
          </a:p>
        </p:txBody>
      </p:sp>
      <p:sp>
        <p:nvSpPr>
          <p:cNvPr id="26"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27" name="TextBox 12"/>
          <p:cNvSpPr txBox="1"/>
          <p:nvPr/>
        </p:nvSpPr>
        <p:spPr>
          <a:xfrm>
            <a:off x="554665" y="1485103"/>
            <a:ext cx="343549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Patient information-Patient history</a:t>
            </a:r>
          </a:p>
        </p:txBody>
      </p:sp>
      <p:sp>
        <p:nvSpPr>
          <p:cNvPr id="28" name="文本框 27"/>
          <p:cNvSpPr txBox="1"/>
          <p:nvPr/>
        </p:nvSpPr>
        <p:spPr>
          <a:xfrm>
            <a:off x="-17929" y="6415089"/>
            <a:ext cx="2953053"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Patient information-Patient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7000">
              <a:srgbClr val="F9F8FA"/>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1896673"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Past, personal history</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13" name="Text Placeholder 15"/>
          <p:cNvSpPr>
            <a:spLocks noGrp="1"/>
          </p:cNvSpPr>
          <p:nvPr/>
        </p:nvSpPr>
        <p:spPr>
          <a:xfrm>
            <a:off x="8292082" y="4218060"/>
            <a:ext cx="2655053" cy="530612"/>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zh-CN" sz="1400" dirty="0">
                <a:solidFill>
                  <a:srgbClr val="624752"/>
                </a:solidFill>
              </a:rPr>
              <a:t>体重下降5Kg。</a:t>
            </a:r>
          </a:p>
        </p:txBody>
      </p:sp>
      <p:sp>
        <p:nvSpPr>
          <p:cNvPr id="14" name="Content Placeholder 19"/>
          <p:cNvSpPr>
            <a:spLocks noGrp="1"/>
          </p:cNvSpPr>
          <p:nvPr/>
        </p:nvSpPr>
        <p:spPr>
          <a:xfrm>
            <a:off x="8292082" y="3846413"/>
            <a:ext cx="2655053" cy="29210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solidFill>
                  <a:srgbClr val="624752"/>
                </a:solidFill>
              </a:rPr>
              <a:t>AND</a:t>
            </a:r>
            <a:endParaRPr lang="id-ID" sz="1800" b="1" dirty="0">
              <a:solidFill>
                <a:srgbClr val="624752"/>
              </a:solidFill>
            </a:endParaRPr>
          </a:p>
        </p:txBody>
      </p:sp>
      <p:sp>
        <p:nvSpPr>
          <p:cNvPr id="16" name="Shape 2157"/>
          <p:cNvSpPr/>
          <p:nvPr/>
        </p:nvSpPr>
        <p:spPr>
          <a:xfrm>
            <a:off x="3401817" y="3171525"/>
            <a:ext cx="1529008" cy="976059"/>
          </a:xfrm>
          <a:custGeom>
            <a:avLst/>
            <a:gdLst/>
            <a:ahLst/>
            <a:cxnLst>
              <a:cxn ang="0">
                <a:pos x="wd2" y="hd2"/>
              </a:cxn>
              <a:cxn ang="5400000">
                <a:pos x="wd2" y="hd2"/>
              </a:cxn>
              <a:cxn ang="10800000">
                <a:pos x="wd2" y="hd2"/>
              </a:cxn>
              <a:cxn ang="16200000">
                <a:pos x="wd2" y="hd2"/>
              </a:cxn>
            </a:cxnLst>
            <a:rect l="0" t="0" r="r" b="b"/>
            <a:pathLst>
              <a:path w="21600" h="21600" extrusionOk="0">
                <a:moveTo>
                  <a:pt x="21542" y="0"/>
                </a:moveTo>
                <a:lnTo>
                  <a:pt x="0" y="21600"/>
                </a:lnTo>
                <a:lnTo>
                  <a:pt x="17555" y="21445"/>
                </a:lnTo>
                <a:lnTo>
                  <a:pt x="21600" y="16069"/>
                </a:lnTo>
                <a:cubicBezTo>
                  <a:pt x="21600" y="16069"/>
                  <a:pt x="21542" y="0"/>
                  <a:pt x="21542" y="0"/>
                </a:cubicBezTo>
                <a:close/>
              </a:path>
            </a:pathLst>
          </a:custGeom>
          <a:solidFill>
            <a:srgbClr val="DCDEE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sp>
        <p:nvSpPr>
          <p:cNvPr id="17" name="Shape 2158"/>
          <p:cNvSpPr/>
          <p:nvPr/>
        </p:nvSpPr>
        <p:spPr>
          <a:xfrm>
            <a:off x="5264948" y="4487997"/>
            <a:ext cx="1164003" cy="731390"/>
          </a:xfrm>
          <a:custGeom>
            <a:avLst/>
            <a:gdLst/>
            <a:ahLst/>
            <a:cxnLst>
              <a:cxn ang="0">
                <a:pos x="wd2" y="hd2"/>
              </a:cxn>
              <a:cxn ang="5400000">
                <a:pos x="wd2" y="hd2"/>
              </a:cxn>
              <a:cxn ang="10800000">
                <a:pos x="wd2" y="hd2"/>
              </a:cxn>
              <a:cxn ang="16200000">
                <a:pos x="wd2" y="hd2"/>
              </a:cxn>
            </a:cxnLst>
            <a:rect l="0" t="0" r="r" b="b"/>
            <a:pathLst>
              <a:path w="21600" h="21600" extrusionOk="0">
                <a:moveTo>
                  <a:pt x="0" y="193"/>
                </a:moveTo>
                <a:lnTo>
                  <a:pt x="76" y="21600"/>
                </a:lnTo>
                <a:lnTo>
                  <a:pt x="21600" y="21444"/>
                </a:lnTo>
                <a:lnTo>
                  <a:pt x="17491" y="10762"/>
                </a:lnTo>
                <a:lnTo>
                  <a:pt x="21524" y="0"/>
                </a:lnTo>
                <a:cubicBezTo>
                  <a:pt x="21524" y="0"/>
                  <a:pt x="0" y="193"/>
                  <a:pt x="0" y="193"/>
                </a:cubicBezTo>
                <a:close/>
              </a:path>
            </a:pathLst>
          </a:custGeom>
          <a:solidFill>
            <a:srgbClr val="29ABE2">
              <a:alpha val="8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sp>
        <p:nvSpPr>
          <p:cNvPr id="21" name="Shape 2159"/>
          <p:cNvSpPr/>
          <p:nvPr/>
        </p:nvSpPr>
        <p:spPr>
          <a:xfrm>
            <a:off x="1911311" y="3544151"/>
            <a:ext cx="1163992" cy="732629"/>
          </a:xfrm>
          <a:custGeom>
            <a:avLst/>
            <a:gdLst/>
            <a:ahLst/>
            <a:cxnLst>
              <a:cxn ang="0">
                <a:pos x="wd2" y="hd2"/>
              </a:cxn>
              <a:cxn ang="5400000">
                <a:pos x="wd2" y="hd2"/>
              </a:cxn>
              <a:cxn ang="10800000">
                <a:pos x="wd2" y="hd2"/>
              </a:cxn>
              <a:cxn ang="16200000">
                <a:pos x="wd2" y="hd2"/>
              </a:cxn>
            </a:cxnLst>
            <a:rect l="0" t="0" r="r" b="b"/>
            <a:pathLst>
              <a:path w="21600" h="21600" extrusionOk="0">
                <a:moveTo>
                  <a:pt x="21525" y="0"/>
                </a:moveTo>
                <a:lnTo>
                  <a:pt x="21600" y="21370"/>
                </a:lnTo>
                <a:lnTo>
                  <a:pt x="76" y="21600"/>
                </a:lnTo>
                <a:lnTo>
                  <a:pt x="4109" y="10862"/>
                </a:lnTo>
                <a:lnTo>
                  <a:pt x="0" y="192"/>
                </a:lnTo>
                <a:cubicBezTo>
                  <a:pt x="0" y="192"/>
                  <a:pt x="21525" y="0"/>
                  <a:pt x="21525" y="0"/>
                </a:cubicBezTo>
                <a:close/>
              </a:path>
            </a:pathLst>
          </a:custGeom>
          <a:solidFill>
            <a:srgbClr val="D14747"/>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sp>
        <p:nvSpPr>
          <p:cNvPr id="22" name="Shape 2169"/>
          <p:cNvSpPr/>
          <p:nvPr/>
        </p:nvSpPr>
        <p:spPr>
          <a:xfrm>
            <a:off x="2678062" y="3171525"/>
            <a:ext cx="2258131" cy="738781"/>
          </a:xfrm>
          <a:custGeom>
            <a:avLst/>
            <a:gdLst/>
            <a:ahLst/>
            <a:cxnLst>
              <a:cxn ang="0">
                <a:pos x="wd2" y="hd2"/>
              </a:cxn>
              <a:cxn ang="5400000">
                <a:pos x="wd2" y="hd2"/>
              </a:cxn>
              <a:cxn ang="10800000">
                <a:pos x="wd2" y="hd2"/>
              </a:cxn>
              <a:cxn ang="16200000">
                <a:pos x="wd2" y="hd2"/>
              </a:cxn>
            </a:cxnLst>
            <a:rect l="0" t="0" r="r" b="b"/>
            <a:pathLst>
              <a:path w="21600" h="21600" extrusionOk="0">
                <a:moveTo>
                  <a:pt x="39" y="21600"/>
                </a:moveTo>
                <a:lnTo>
                  <a:pt x="2" y="10985"/>
                </a:lnTo>
                <a:lnTo>
                  <a:pt x="0" y="371"/>
                </a:lnTo>
                <a:lnTo>
                  <a:pt x="21561" y="0"/>
                </a:lnTo>
                <a:lnTo>
                  <a:pt x="21600" y="21229"/>
                </a:lnTo>
                <a:cubicBezTo>
                  <a:pt x="21600" y="21229"/>
                  <a:pt x="39" y="21600"/>
                  <a:pt x="39" y="21600"/>
                </a:cubicBezTo>
                <a:close/>
              </a:path>
            </a:pathLst>
          </a:custGeom>
          <a:solidFill>
            <a:srgbClr val="29ABE2"/>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sp>
        <p:nvSpPr>
          <p:cNvPr id="23" name="Shape 2172"/>
          <p:cNvSpPr/>
          <p:nvPr/>
        </p:nvSpPr>
        <p:spPr>
          <a:xfrm>
            <a:off x="3401817" y="4129703"/>
            <a:ext cx="2258131" cy="738808"/>
          </a:xfrm>
          <a:custGeom>
            <a:avLst/>
            <a:gdLst/>
            <a:ahLst/>
            <a:cxnLst>
              <a:cxn ang="0">
                <a:pos x="wd2" y="hd2"/>
              </a:cxn>
              <a:cxn ang="5400000">
                <a:pos x="wd2" y="hd2"/>
              </a:cxn>
              <a:cxn ang="10800000">
                <a:pos x="wd2" y="hd2"/>
              </a:cxn>
              <a:cxn ang="16200000">
                <a:pos x="wd2" y="hd2"/>
              </a:cxn>
            </a:cxnLst>
            <a:rect l="0" t="0" r="r" b="b"/>
            <a:pathLst>
              <a:path w="21600" h="21600" extrusionOk="0">
                <a:moveTo>
                  <a:pt x="39" y="21600"/>
                </a:moveTo>
                <a:lnTo>
                  <a:pt x="0" y="371"/>
                </a:lnTo>
                <a:lnTo>
                  <a:pt x="21561" y="0"/>
                </a:lnTo>
                <a:lnTo>
                  <a:pt x="21598" y="10614"/>
                </a:lnTo>
                <a:lnTo>
                  <a:pt x="21600" y="21229"/>
                </a:lnTo>
                <a:cubicBezTo>
                  <a:pt x="21600" y="21229"/>
                  <a:pt x="39" y="21600"/>
                  <a:pt x="39" y="21600"/>
                </a:cubicBezTo>
                <a:close/>
              </a:path>
            </a:pathLst>
          </a:custGeom>
          <a:solidFill>
            <a:srgbClr val="D14747"/>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sp>
        <p:nvSpPr>
          <p:cNvPr id="24" name="Shape 2849"/>
          <p:cNvSpPr/>
          <p:nvPr/>
        </p:nvSpPr>
        <p:spPr>
          <a:xfrm flipH="1">
            <a:off x="5386000" y="3974900"/>
            <a:ext cx="2654318" cy="1009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12700" cap="flat">
            <a:solidFill>
              <a:srgbClr val="DCDEE0"/>
            </a:solidFill>
            <a:prstDash val="solid"/>
            <a:miter lim="400000"/>
            <a:headEnd type="oval" w="med" len="med"/>
            <a:tailEnd type="oval" w="med" len="med"/>
          </a:ln>
          <a:effectLst/>
        </p:spPr>
        <p:txBody>
          <a:bodyPr wrap="square" lIns="50800" tIns="50800" rIns="50800" bIns="508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a:solidFill>
                <a:srgbClr val="624752"/>
              </a:solidFill>
            </a:endParaRPr>
          </a:p>
        </p:txBody>
      </p:sp>
      <p:sp>
        <p:nvSpPr>
          <p:cNvPr id="25" name="Text Placeholder 15"/>
          <p:cNvSpPr>
            <a:spLocks noGrp="1"/>
          </p:cNvSpPr>
          <p:nvPr/>
        </p:nvSpPr>
        <p:spPr>
          <a:xfrm>
            <a:off x="6085337" y="3113699"/>
            <a:ext cx="2655053" cy="513987"/>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zh-CN" sz="1400" dirty="0">
                <a:solidFill>
                  <a:srgbClr val="624752"/>
                </a:solidFill>
              </a:rPr>
              <a:t>近半月来症状进行性加重，现仅能进流质饮食。</a:t>
            </a:r>
          </a:p>
        </p:txBody>
      </p:sp>
      <p:sp>
        <p:nvSpPr>
          <p:cNvPr id="26" name="Content Placeholder 19"/>
          <p:cNvSpPr>
            <a:spLocks noGrp="1"/>
          </p:cNvSpPr>
          <p:nvPr/>
        </p:nvSpPr>
        <p:spPr>
          <a:xfrm>
            <a:off x="6085337" y="2742052"/>
            <a:ext cx="2655053" cy="29210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solidFill>
                  <a:srgbClr val="624752"/>
                </a:solidFill>
              </a:rPr>
              <a:t>AND</a:t>
            </a:r>
            <a:endParaRPr lang="id-ID" sz="1800" b="1" dirty="0">
              <a:solidFill>
                <a:srgbClr val="624752"/>
              </a:solidFill>
            </a:endParaRPr>
          </a:p>
        </p:txBody>
      </p:sp>
      <p:sp>
        <p:nvSpPr>
          <p:cNvPr id="27" name="Shape 2849"/>
          <p:cNvSpPr/>
          <p:nvPr/>
        </p:nvSpPr>
        <p:spPr>
          <a:xfrm flipH="1">
            <a:off x="3179255" y="2870538"/>
            <a:ext cx="2654318" cy="18154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12700" cap="flat">
            <a:solidFill>
              <a:srgbClr val="DCDEE0"/>
            </a:solidFill>
            <a:prstDash val="solid"/>
            <a:miter lim="400000"/>
            <a:headEnd type="oval" w="med" len="med"/>
            <a:tailEnd type="oval" w="med" len="med"/>
          </a:ln>
          <a:effectLst/>
        </p:spPr>
        <p:txBody>
          <a:bodyPr wrap="square" lIns="50800" tIns="50800" rIns="50800" bIns="508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a:solidFill>
                <a:srgbClr val="624752"/>
              </a:solidFill>
            </a:endParaRPr>
          </a:p>
        </p:txBody>
      </p:sp>
      <p:sp>
        <p:nvSpPr>
          <p:cNvPr id="28" name="Shape 2849"/>
          <p:cNvSpPr/>
          <p:nvPr/>
        </p:nvSpPr>
        <p:spPr>
          <a:xfrm flipH="1" flipV="1">
            <a:off x="5776547" y="5334894"/>
            <a:ext cx="2263769" cy="1368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12700" cap="flat">
            <a:solidFill>
              <a:srgbClr val="DCDEE0"/>
            </a:solidFill>
            <a:prstDash val="solid"/>
            <a:miter lim="400000"/>
            <a:headEnd type="oval" w="med" len="med"/>
            <a:tailEnd type="oval" w="med" len="med"/>
          </a:ln>
          <a:effectLst/>
        </p:spPr>
        <p:txBody>
          <a:bodyPr wrap="square" lIns="50800" tIns="50800" rIns="50800" bIns="508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a:solidFill>
                <a:srgbClr val="624752"/>
              </a:solidFill>
            </a:endParaRPr>
          </a:p>
        </p:txBody>
      </p:sp>
      <p:sp>
        <p:nvSpPr>
          <p:cNvPr id="29" name="Text Placeholder 15"/>
          <p:cNvSpPr>
            <a:spLocks noGrp="1"/>
          </p:cNvSpPr>
          <p:nvPr/>
        </p:nvSpPr>
        <p:spPr>
          <a:xfrm>
            <a:off x="8292082" y="5334894"/>
            <a:ext cx="2655053" cy="523914"/>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zh-CN" sz="1400" dirty="0">
                <a:solidFill>
                  <a:srgbClr val="624752"/>
                </a:solidFill>
              </a:rPr>
              <a:t>无胸痛，无腹痛，无咳嗽，无呕血黑便，无声音嘶哑。</a:t>
            </a:r>
          </a:p>
        </p:txBody>
      </p:sp>
      <p:sp>
        <p:nvSpPr>
          <p:cNvPr id="30" name="Content Placeholder 19"/>
          <p:cNvSpPr>
            <a:spLocks noGrp="1"/>
          </p:cNvSpPr>
          <p:nvPr/>
        </p:nvSpPr>
        <p:spPr>
          <a:xfrm>
            <a:off x="8292082" y="4963247"/>
            <a:ext cx="2655053" cy="29210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rgbClr val="624752"/>
                </a:solidFill>
              </a:rPr>
              <a:t>END</a:t>
            </a:r>
            <a:endParaRPr lang="id-ID" sz="1800" b="1" dirty="0">
              <a:solidFill>
                <a:srgbClr val="624752"/>
              </a:solidFill>
            </a:endParaRPr>
          </a:p>
        </p:txBody>
      </p:sp>
      <p:sp>
        <p:nvSpPr>
          <p:cNvPr id="31" name="Text Placeholder 15"/>
          <p:cNvSpPr>
            <a:spLocks noGrp="1"/>
          </p:cNvSpPr>
          <p:nvPr/>
        </p:nvSpPr>
        <p:spPr>
          <a:xfrm>
            <a:off x="8292082" y="2250347"/>
            <a:ext cx="2655053" cy="513987"/>
          </a:xfrm>
          <a:prstGeom prst="rect">
            <a:avLst/>
          </a:prstGeom>
        </p:spPr>
        <p:txBody>
          <a:bodyPr vert="horz" lIns="0" tIns="0" rIns="0" bIns="0" rtlCol="0">
            <a:normAutofit/>
          </a:bodyPr>
          <a:lstStyle>
            <a:lvl1pPr marL="0" indent="0" algn="l" defTabSz="914400" rtl="0" eaLnBrk="1" latinLnBrk="0" hangingPunct="1">
              <a:lnSpc>
                <a:spcPts val="1700"/>
              </a:lnSpc>
              <a:spcBef>
                <a:spcPts val="1000"/>
              </a:spcBef>
              <a:buFont typeface="Arial" panose="020B0604020202020204" pitchFamily="34" charset="0"/>
              <a:buNone/>
              <a:defRPr sz="1200" kern="1200">
                <a:solidFill>
                  <a:schemeClr val="tx2"/>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CN" altLang="zh-CN" sz="1400" dirty="0">
                <a:solidFill>
                  <a:srgbClr val="624752"/>
                </a:solidFill>
              </a:rPr>
              <a:t>进行性吞咽困难1月</a:t>
            </a:r>
            <a:endParaRPr lang="en-US" sz="1400" dirty="0">
              <a:solidFill>
                <a:srgbClr val="624752"/>
              </a:solidFill>
            </a:endParaRPr>
          </a:p>
        </p:txBody>
      </p:sp>
      <p:sp>
        <p:nvSpPr>
          <p:cNvPr id="32" name="Content Placeholder 19"/>
          <p:cNvSpPr>
            <a:spLocks noGrp="1"/>
          </p:cNvSpPr>
          <p:nvPr/>
        </p:nvSpPr>
        <p:spPr>
          <a:xfrm>
            <a:off x="8292082" y="1878700"/>
            <a:ext cx="2655053" cy="29210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50000"/>
                  </a:schemeClr>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solidFill>
                  <a:srgbClr val="624752"/>
                </a:solidFill>
              </a:rPr>
              <a:t>START</a:t>
            </a:r>
          </a:p>
        </p:txBody>
      </p:sp>
      <p:sp>
        <p:nvSpPr>
          <p:cNvPr id="33" name="Shape 2849"/>
          <p:cNvSpPr/>
          <p:nvPr/>
        </p:nvSpPr>
        <p:spPr>
          <a:xfrm flipH="1">
            <a:off x="2350718" y="2007186"/>
            <a:ext cx="5689600" cy="13794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12700" cap="flat">
            <a:solidFill>
              <a:srgbClr val="DCDEE0"/>
            </a:solidFill>
            <a:prstDash val="solid"/>
            <a:miter lim="400000"/>
            <a:headEnd type="oval" w="med" len="med"/>
            <a:tailEnd type="oval" w="med" len="med"/>
          </a:ln>
          <a:effectLst/>
        </p:spPr>
        <p:txBody>
          <a:bodyPr wrap="square" lIns="50800" tIns="50800" rIns="50800" bIns="508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a:solidFill>
                <a:srgbClr val="624752"/>
              </a:solidFill>
            </a:endParaRPr>
          </a:p>
        </p:txBody>
      </p:sp>
      <p:grpSp>
        <p:nvGrpSpPr>
          <p:cNvPr id="34" name="Group 2"/>
          <p:cNvGrpSpPr/>
          <p:nvPr/>
        </p:nvGrpSpPr>
        <p:grpSpPr>
          <a:xfrm>
            <a:off x="6361309" y="4571908"/>
            <a:ext cx="564976" cy="564974"/>
            <a:chOff x="6106466" y="4515778"/>
            <a:chExt cx="919823" cy="919822"/>
          </a:xfrm>
        </p:grpSpPr>
        <p:sp>
          <p:nvSpPr>
            <p:cNvPr id="41" name="Shape 2163"/>
            <p:cNvSpPr/>
            <p:nvPr/>
          </p:nvSpPr>
          <p:spPr>
            <a:xfrm>
              <a:off x="6106466" y="4515778"/>
              <a:ext cx="919823" cy="9198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sp>
          <p:nvSpPr>
            <p:cNvPr id="42" name="Shape 1962"/>
            <p:cNvSpPr/>
            <p:nvPr/>
          </p:nvSpPr>
          <p:spPr>
            <a:xfrm>
              <a:off x="6397781" y="4671540"/>
              <a:ext cx="331097" cy="569072"/>
            </a:xfrm>
            <a:custGeom>
              <a:avLst/>
              <a:gdLst/>
              <a:ahLst/>
              <a:cxnLst>
                <a:cxn ang="0">
                  <a:pos x="wd2" y="hd2"/>
                </a:cxn>
                <a:cxn ang="5400000">
                  <a:pos x="wd2" y="hd2"/>
                </a:cxn>
                <a:cxn ang="10800000">
                  <a:pos x="wd2" y="hd2"/>
                </a:cxn>
                <a:cxn ang="16200000">
                  <a:pos x="wd2" y="hd2"/>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14B4F7"/>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grpSp>
      <p:grpSp>
        <p:nvGrpSpPr>
          <p:cNvPr id="35" name="Group 1"/>
          <p:cNvGrpSpPr/>
          <p:nvPr/>
        </p:nvGrpSpPr>
        <p:grpSpPr>
          <a:xfrm>
            <a:off x="1397843" y="3627687"/>
            <a:ext cx="564976" cy="564974"/>
            <a:chOff x="1143000" y="3571556"/>
            <a:chExt cx="919824" cy="919823"/>
          </a:xfrm>
        </p:grpSpPr>
        <p:sp>
          <p:nvSpPr>
            <p:cNvPr id="39" name="Shape 2166"/>
            <p:cNvSpPr/>
            <p:nvPr/>
          </p:nvSpPr>
          <p:spPr>
            <a:xfrm>
              <a:off x="1143000" y="3571556"/>
              <a:ext cx="919824" cy="919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sp>
          <p:nvSpPr>
            <p:cNvPr id="40" name="Shape 1963"/>
            <p:cNvSpPr/>
            <p:nvPr/>
          </p:nvSpPr>
          <p:spPr>
            <a:xfrm>
              <a:off x="1378717" y="3757751"/>
              <a:ext cx="420049" cy="589491"/>
            </a:xfrm>
            <a:custGeom>
              <a:avLst/>
              <a:gdLst/>
              <a:ahLst/>
              <a:cxnLst>
                <a:cxn ang="0">
                  <a:pos x="wd2" y="hd2"/>
                </a:cxn>
                <a:cxn ang="5400000">
                  <a:pos x="wd2" y="hd2"/>
                </a:cxn>
                <a:cxn ang="10800000">
                  <a:pos x="wd2" y="hd2"/>
                </a:cxn>
                <a:cxn ang="16200000">
                  <a:pos x="wd2" y="hd2"/>
                </a:cxn>
              </a:cxnLst>
              <a:rect l="0" t="0" r="r" b="b"/>
              <a:pathLst>
                <a:path w="21258" h="21600" extrusionOk="0">
                  <a:moveTo>
                    <a:pt x="10629" y="5988"/>
                  </a:moveTo>
                  <a:cubicBezTo>
                    <a:pt x="8340" y="5988"/>
                    <a:pt x="6494" y="4651"/>
                    <a:pt x="6494" y="2994"/>
                  </a:cubicBezTo>
                  <a:cubicBezTo>
                    <a:pt x="6494" y="1337"/>
                    <a:pt x="8340" y="0"/>
                    <a:pt x="10629" y="0"/>
                  </a:cubicBezTo>
                  <a:cubicBezTo>
                    <a:pt x="12918" y="0"/>
                    <a:pt x="14764" y="1337"/>
                    <a:pt x="14764" y="2994"/>
                  </a:cubicBezTo>
                  <a:cubicBezTo>
                    <a:pt x="14764" y="4651"/>
                    <a:pt x="12918" y="5988"/>
                    <a:pt x="10629" y="5988"/>
                  </a:cubicBezTo>
                  <a:close/>
                  <a:moveTo>
                    <a:pt x="15355" y="9089"/>
                  </a:moveTo>
                  <a:lnTo>
                    <a:pt x="15355" y="20103"/>
                  </a:lnTo>
                  <a:cubicBezTo>
                    <a:pt x="15355" y="20932"/>
                    <a:pt x="14432" y="21600"/>
                    <a:pt x="13287" y="21600"/>
                  </a:cubicBezTo>
                  <a:cubicBezTo>
                    <a:pt x="12143" y="21600"/>
                    <a:pt x="11220" y="20932"/>
                    <a:pt x="11220" y="20103"/>
                  </a:cubicBezTo>
                  <a:lnTo>
                    <a:pt x="11220" y="14970"/>
                  </a:lnTo>
                  <a:lnTo>
                    <a:pt x="10038" y="14970"/>
                  </a:lnTo>
                  <a:lnTo>
                    <a:pt x="10038" y="20103"/>
                  </a:lnTo>
                  <a:cubicBezTo>
                    <a:pt x="10038" y="20932"/>
                    <a:pt x="9115" y="21600"/>
                    <a:pt x="7971" y="21600"/>
                  </a:cubicBezTo>
                  <a:cubicBezTo>
                    <a:pt x="6826" y="21600"/>
                    <a:pt x="5903" y="20932"/>
                    <a:pt x="5903" y="20103"/>
                  </a:cubicBezTo>
                  <a:lnTo>
                    <a:pt x="5903" y="9089"/>
                  </a:lnTo>
                  <a:lnTo>
                    <a:pt x="512" y="5186"/>
                  </a:lnTo>
                  <a:cubicBezTo>
                    <a:pt x="-171" y="4678"/>
                    <a:pt x="-171" y="3876"/>
                    <a:pt x="512" y="3368"/>
                  </a:cubicBezTo>
                  <a:cubicBezTo>
                    <a:pt x="1214" y="2874"/>
                    <a:pt x="2321" y="2874"/>
                    <a:pt x="3023" y="3368"/>
                  </a:cubicBezTo>
                  <a:lnTo>
                    <a:pt x="7232" y="6416"/>
                  </a:lnTo>
                  <a:lnTo>
                    <a:pt x="14026" y="6416"/>
                  </a:lnTo>
                  <a:lnTo>
                    <a:pt x="18235" y="3368"/>
                  </a:lnTo>
                  <a:cubicBezTo>
                    <a:pt x="18937" y="2874"/>
                    <a:pt x="20044" y="2874"/>
                    <a:pt x="20746" y="3368"/>
                  </a:cubicBezTo>
                  <a:cubicBezTo>
                    <a:pt x="21429" y="3876"/>
                    <a:pt x="21429" y="4678"/>
                    <a:pt x="20746" y="5186"/>
                  </a:cubicBezTo>
                  <a:cubicBezTo>
                    <a:pt x="20746" y="5186"/>
                    <a:pt x="15355" y="9089"/>
                    <a:pt x="15355" y="9089"/>
                  </a:cubicBezTo>
                  <a:close/>
                </a:path>
              </a:pathLst>
            </a:custGeom>
            <a:solidFill>
              <a:srgbClr val="14B4F7"/>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0000"/>
                </a:lnSpc>
                <a:spcBef>
                  <a:spcPts val="0"/>
                </a:spcBef>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solidFill>
                  <a:srgbClr val="624752"/>
                </a:solidFill>
              </a:endParaRPr>
            </a:p>
          </p:txBody>
        </p:sp>
      </p:grpSp>
      <p:sp>
        <p:nvSpPr>
          <p:cNvPr id="44" name="TextBox 10"/>
          <p:cNvSpPr txBox="1"/>
          <p:nvPr/>
        </p:nvSpPr>
        <p:spPr>
          <a:xfrm>
            <a:off x="535615" y="847198"/>
            <a:ext cx="3262432"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既往、个人史</a:t>
            </a:r>
          </a:p>
        </p:txBody>
      </p:sp>
      <p:sp>
        <p:nvSpPr>
          <p:cNvPr id="45"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46" name="TextBox 12"/>
          <p:cNvSpPr txBox="1"/>
          <p:nvPr/>
        </p:nvSpPr>
        <p:spPr>
          <a:xfrm>
            <a:off x="554665" y="1485103"/>
            <a:ext cx="218438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Past, personal history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left)">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randombar(horizontal)">
                                      <p:cBhvr>
                                        <p:cTn id="61" dur="500"/>
                                        <p:tgtEl>
                                          <p:spTgt spid="1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randombar(horizont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ipe(left)">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P spid="21" grpId="0" animBg="1"/>
      <p:bldP spid="22" grpId="0" animBg="1"/>
      <p:bldP spid="23" grpId="0" animBg="1"/>
      <p:bldP spid="24" grpId="0" animBg="1"/>
      <p:bldP spid="25" grpId="0"/>
      <p:bldP spid="26" grpId="0"/>
      <p:bldP spid="27" grpId="0" animBg="1"/>
      <p:bldP spid="28" grpId="0" animBg="1"/>
      <p:bldP spid="29" grpId="0"/>
      <p:bldP spid="30" grpId="0"/>
      <p:bldP spid="31" grpId="0"/>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email">
            <a:grayscl/>
          </a:blip>
          <a:stretch>
            <a:fillRect/>
          </a:stretch>
        </p:blipFill>
        <p:spPr>
          <a:xfrm>
            <a:off x="9150198" y="1057132"/>
            <a:ext cx="2599983" cy="5010895"/>
          </a:xfrm>
          <a:prstGeom prst="rect">
            <a:avLst/>
          </a:prstGeom>
          <a:ln>
            <a:noFill/>
          </a:ln>
          <a:effectLst>
            <a:outerShdw blurRad="76200" dir="18900000" sy="23000" kx="-1200000" algn="bl" rotWithShape="0">
              <a:prstClr val="black">
                <a:alpha val="20000"/>
              </a:prstClr>
            </a:outerShdw>
          </a:effectLst>
        </p:spPr>
      </p:pic>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1896673"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Physical examination</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6" name="Freeform 5"/>
          <p:cNvSpPr/>
          <p:nvPr/>
        </p:nvSpPr>
        <p:spPr bwMode="auto">
          <a:xfrm flipV="1">
            <a:off x="2758004" y="4156728"/>
            <a:ext cx="2602897" cy="1869954"/>
          </a:xfrm>
          <a:custGeom>
            <a:avLst/>
            <a:gdLst>
              <a:gd name="T0" fmla="*/ 489 w 699"/>
              <a:gd name="T1" fmla="*/ 0 h 562"/>
              <a:gd name="T2" fmla="*/ 212 w 699"/>
              <a:gd name="T3" fmla="*/ 0 h 562"/>
              <a:gd name="T4" fmla="*/ 211 w 699"/>
              <a:gd name="T5" fmla="*/ 0 h 562"/>
              <a:gd name="T6" fmla="*/ 211 w 699"/>
              <a:gd name="T7" fmla="*/ 0 h 562"/>
              <a:gd name="T8" fmla="*/ 2 w 699"/>
              <a:gd name="T9" fmla="*/ 209 h 562"/>
              <a:gd name="T10" fmla="*/ 0 w 699"/>
              <a:gd name="T11" fmla="*/ 562 h 562"/>
              <a:gd name="T12" fmla="*/ 181 w 699"/>
              <a:gd name="T13" fmla="*/ 427 h 562"/>
              <a:gd name="T14" fmla="*/ 489 w 699"/>
              <a:gd name="T15" fmla="*/ 421 h 562"/>
              <a:gd name="T16" fmla="*/ 699 w 699"/>
              <a:gd name="T17" fmla="*/ 210 h 562"/>
              <a:gd name="T18" fmla="*/ 489 w 699"/>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9" h="562">
                <a:moveTo>
                  <a:pt x="489" y="0"/>
                </a:moveTo>
                <a:cubicBezTo>
                  <a:pt x="212" y="0"/>
                  <a:pt x="212" y="0"/>
                  <a:pt x="212" y="0"/>
                </a:cubicBezTo>
                <a:cubicBezTo>
                  <a:pt x="212" y="0"/>
                  <a:pt x="212" y="0"/>
                  <a:pt x="211" y="0"/>
                </a:cubicBezTo>
                <a:cubicBezTo>
                  <a:pt x="211" y="0"/>
                  <a:pt x="211" y="0"/>
                  <a:pt x="211" y="0"/>
                </a:cubicBezTo>
                <a:cubicBezTo>
                  <a:pt x="95" y="0"/>
                  <a:pt x="2" y="93"/>
                  <a:pt x="2" y="209"/>
                </a:cubicBezTo>
                <a:cubicBezTo>
                  <a:pt x="2" y="325"/>
                  <a:pt x="0" y="562"/>
                  <a:pt x="0" y="562"/>
                </a:cubicBezTo>
                <a:cubicBezTo>
                  <a:pt x="0" y="562"/>
                  <a:pt x="53" y="446"/>
                  <a:pt x="181" y="427"/>
                </a:cubicBezTo>
                <a:cubicBezTo>
                  <a:pt x="197" y="424"/>
                  <a:pt x="489" y="421"/>
                  <a:pt x="489" y="421"/>
                </a:cubicBezTo>
                <a:cubicBezTo>
                  <a:pt x="605" y="421"/>
                  <a:pt x="699" y="327"/>
                  <a:pt x="699" y="210"/>
                </a:cubicBezTo>
                <a:cubicBezTo>
                  <a:pt x="699" y="94"/>
                  <a:pt x="605" y="0"/>
                  <a:pt x="489" y="0"/>
                </a:cubicBezTo>
                <a:close/>
              </a:path>
            </a:pathLst>
          </a:custGeom>
          <a:noFill/>
          <a:ln>
            <a:solidFill>
              <a:schemeClr val="accent1">
                <a:shade val="50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reeform 5"/>
          <p:cNvSpPr/>
          <p:nvPr/>
        </p:nvSpPr>
        <p:spPr bwMode="auto">
          <a:xfrm>
            <a:off x="1351637" y="2054804"/>
            <a:ext cx="2365894" cy="2076450"/>
          </a:xfrm>
          <a:custGeom>
            <a:avLst/>
            <a:gdLst>
              <a:gd name="T0" fmla="*/ 489 w 699"/>
              <a:gd name="T1" fmla="*/ 0 h 562"/>
              <a:gd name="T2" fmla="*/ 212 w 699"/>
              <a:gd name="T3" fmla="*/ 0 h 562"/>
              <a:gd name="T4" fmla="*/ 211 w 699"/>
              <a:gd name="T5" fmla="*/ 0 h 562"/>
              <a:gd name="T6" fmla="*/ 211 w 699"/>
              <a:gd name="T7" fmla="*/ 0 h 562"/>
              <a:gd name="T8" fmla="*/ 2 w 699"/>
              <a:gd name="T9" fmla="*/ 209 h 562"/>
              <a:gd name="T10" fmla="*/ 0 w 699"/>
              <a:gd name="T11" fmla="*/ 562 h 562"/>
              <a:gd name="T12" fmla="*/ 181 w 699"/>
              <a:gd name="T13" fmla="*/ 427 h 562"/>
              <a:gd name="T14" fmla="*/ 489 w 699"/>
              <a:gd name="T15" fmla="*/ 421 h 562"/>
              <a:gd name="T16" fmla="*/ 699 w 699"/>
              <a:gd name="T17" fmla="*/ 210 h 562"/>
              <a:gd name="T18" fmla="*/ 489 w 699"/>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9" h="562">
                <a:moveTo>
                  <a:pt x="489" y="0"/>
                </a:moveTo>
                <a:cubicBezTo>
                  <a:pt x="212" y="0"/>
                  <a:pt x="212" y="0"/>
                  <a:pt x="212" y="0"/>
                </a:cubicBezTo>
                <a:cubicBezTo>
                  <a:pt x="212" y="0"/>
                  <a:pt x="212" y="0"/>
                  <a:pt x="211" y="0"/>
                </a:cubicBezTo>
                <a:cubicBezTo>
                  <a:pt x="211" y="0"/>
                  <a:pt x="211" y="0"/>
                  <a:pt x="211" y="0"/>
                </a:cubicBezTo>
                <a:cubicBezTo>
                  <a:pt x="95" y="0"/>
                  <a:pt x="2" y="93"/>
                  <a:pt x="2" y="209"/>
                </a:cubicBezTo>
                <a:cubicBezTo>
                  <a:pt x="2" y="325"/>
                  <a:pt x="0" y="562"/>
                  <a:pt x="0" y="562"/>
                </a:cubicBezTo>
                <a:cubicBezTo>
                  <a:pt x="0" y="562"/>
                  <a:pt x="53" y="446"/>
                  <a:pt x="181" y="427"/>
                </a:cubicBezTo>
                <a:cubicBezTo>
                  <a:pt x="197" y="424"/>
                  <a:pt x="489" y="421"/>
                  <a:pt x="489" y="421"/>
                </a:cubicBezTo>
                <a:cubicBezTo>
                  <a:pt x="605" y="421"/>
                  <a:pt x="699" y="327"/>
                  <a:pt x="699" y="210"/>
                </a:cubicBezTo>
                <a:cubicBezTo>
                  <a:pt x="699" y="94"/>
                  <a:pt x="605" y="0"/>
                  <a:pt x="489" y="0"/>
                </a:cubicBezTo>
                <a:close/>
              </a:path>
            </a:pathLst>
          </a:custGeom>
          <a:noFill/>
          <a:ln>
            <a:solidFill>
              <a:schemeClr val="accent1">
                <a:shade val="50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0" name="Freeform 5"/>
          <p:cNvSpPr/>
          <p:nvPr/>
        </p:nvSpPr>
        <p:spPr bwMode="auto">
          <a:xfrm flipV="1">
            <a:off x="6561062" y="4156728"/>
            <a:ext cx="2602897" cy="1869954"/>
          </a:xfrm>
          <a:custGeom>
            <a:avLst/>
            <a:gdLst>
              <a:gd name="T0" fmla="*/ 489 w 699"/>
              <a:gd name="T1" fmla="*/ 0 h 562"/>
              <a:gd name="T2" fmla="*/ 212 w 699"/>
              <a:gd name="T3" fmla="*/ 0 h 562"/>
              <a:gd name="T4" fmla="*/ 211 w 699"/>
              <a:gd name="T5" fmla="*/ 0 h 562"/>
              <a:gd name="T6" fmla="*/ 211 w 699"/>
              <a:gd name="T7" fmla="*/ 0 h 562"/>
              <a:gd name="T8" fmla="*/ 2 w 699"/>
              <a:gd name="T9" fmla="*/ 209 h 562"/>
              <a:gd name="T10" fmla="*/ 0 w 699"/>
              <a:gd name="T11" fmla="*/ 562 h 562"/>
              <a:gd name="T12" fmla="*/ 181 w 699"/>
              <a:gd name="T13" fmla="*/ 427 h 562"/>
              <a:gd name="T14" fmla="*/ 489 w 699"/>
              <a:gd name="T15" fmla="*/ 421 h 562"/>
              <a:gd name="T16" fmla="*/ 699 w 699"/>
              <a:gd name="T17" fmla="*/ 210 h 562"/>
              <a:gd name="T18" fmla="*/ 489 w 699"/>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9" h="562">
                <a:moveTo>
                  <a:pt x="489" y="0"/>
                </a:moveTo>
                <a:cubicBezTo>
                  <a:pt x="212" y="0"/>
                  <a:pt x="212" y="0"/>
                  <a:pt x="212" y="0"/>
                </a:cubicBezTo>
                <a:cubicBezTo>
                  <a:pt x="212" y="0"/>
                  <a:pt x="212" y="0"/>
                  <a:pt x="211" y="0"/>
                </a:cubicBezTo>
                <a:cubicBezTo>
                  <a:pt x="211" y="0"/>
                  <a:pt x="211" y="0"/>
                  <a:pt x="211" y="0"/>
                </a:cubicBezTo>
                <a:cubicBezTo>
                  <a:pt x="95" y="0"/>
                  <a:pt x="2" y="93"/>
                  <a:pt x="2" y="209"/>
                </a:cubicBezTo>
                <a:cubicBezTo>
                  <a:pt x="2" y="325"/>
                  <a:pt x="0" y="562"/>
                  <a:pt x="0" y="562"/>
                </a:cubicBezTo>
                <a:cubicBezTo>
                  <a:pt x="0" y="562"/>
                  <a:pt x="53" y="446"/>
                  <a:pt x="181" y="427"/>
                </a:cubicBezTo>
                <a:cubicBezTo>
                  <a:pt x="197" y="424"/>
                  <a:pt x="489" y="421"/>
                  <a:pt x="489" y="421"/>
                </a:cubicBezTo>
                <a:cubicBezTo>
                  <a:pt x="605" y="421"/>
                  <a:pt x="699" y="327"/>
                  <a:pt x="699" y="210"/>
                </a:cubicBezTo>
                <a:cubicBezTo>
                  <a:pt x="699" y="94"/>
                  <a:pt x="605" y="0"/>
                  <a:pt x="489" y="0"/>
                </a:cubicBezTo>
                <a:close/>
              </a:path>
            </a:pathLst>
          </a:custGeom>
          <a:noFill/>
          <a:ln>
            <a:solidFill>
              <a:schemeClr val="accent1">
                <a:shade val="50000"/>
              </a:schemeClr>
            </a:solidFill>
          </a:ln>
          <a:effectLst>
            <a:outerShdw blurRad="50800" dist="38100" algn="l"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2" name="Freeform 5"/>
          <p:cNvSpPr/>
          <p:nvPr/>
        </p:nvSpPr>
        <p:spPr bwMode="auto">
          <a:xfrm>
            <a:off x="4964914" y="2054804"/>
            <a:ext cx="2365894" cy="2076450"/>
          </a:xfrm>
          <a:custGeom>
            <a:avLst/>
            <a:gdLst>
              <a:gd name="T0" fmla="*/ 489 w 699"/>
              <a:gd name="T1" fmla="*/ 0 h 562"/>
              <a:gd name="T2" fmla="*/ 212 w 699"/>
              <a:gd name="T3" fmla="*/ 0 h 562"/>
              <a:gd name="T4" fmla="*/ 211 w 699"/>
              <a:gd name="T5" fmla="*/ 0 h 562"/>
              <a:gd name="T6" fmla="*/ 211 w 699"/>
              <a:gd name="T7" fmla="*/ 0 h 562"/>
              <a:gd name="T8" fmla="*/ 2 w 699"/>
              <a:gd name="T9" fmla="*/ 209 h 562"/>
              <a:gd name="T10" fmla="*/ 0 w 699"/>
              <a:gd name="T11" fmla="*/ 562 h 562"/>
              <a:gd name="T12" fmla="*/ 181 w 699"/>
              <a:gd name="T13" fmla="*/ 427 h 562"/>
              <a:gd name="T14" fmla="*/ 489 w 699"/>
              <a:gd name="T15" fmla="*/ 421 h 562"/>
              <a:gd name="T16" fmla="*/ 699 w 699"/>
              <a:gd name="T17" fmla="*/ 210 h 562"/>
              <a:gd name="T18" fmla="*/ 489 w 699"/>
              <a:gd name="T19" fmla="*/ 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9" h="562">
                <a:moveTo>
                  <a:pt x="489" y="0"/>
                </a:moveTo>
                <a:cubicBezTo>
                  <a:pt x="212" y="0"/>
                  <a:pt x="212" y="0"/>
                  <a:pt x="212" y="0"/>
                </a:cubicBezTo>
                <a:cubicBezTo>
                  <a:pt x="212" y="0"/>
                  <a:pt x="212" y="0"/>
                  <a:pt x="211" y="0"/>
                </a:cubicBezTo>
                <a:cubicBezTo>
                  <a:pt x="211" y="0"/>
                  <a:pt x="211" y="0"/>
                  <a:pt x="211" y="0"/>
                </a:cubicBezTo>
                <a:cubicBezTo>
                  <a:pt x="95" y="0"/>
                  <a:pt x="2" y="93"/>
                  <a:pt x="2" y="209"/>
                </a:cubicBezTo>
                <a:cubicBezTo>
                  <a:pt x="2" y="325"/>
                  <a:pt x="0" y="562"/>
                  <a:pt x="0" y="562"/>
                </a:cubicBezTo>
                <a:cubicBezTo>
                  <a:pt x="0" y="562"/>
                  <a:pt x="53" y="446"/>
                  <a:pt x="181" y="427"/>
                </a:cubicBezTo>
                <a:cubicBezTo>
                  <a:pt x="197" y="424"/>
                  <a:pt x="489" y="421"/>
                  <a:pt x="489" y="421"/>
                </a:cubicBezTo>
                <a:cubicBezTo>
                  <a:pt x="605" y="421"/>
                  <a:pt x="699" y="327"/>
                  <a:pt x="699" y="210"/>
                </a:cubicBezTo>
                <a:cubicBezTo>
                  <a:pt x="699" y="94"/>
                  <a:pt x="605" y="0"/>
                  <a:pt x="489" y="0"/>
                </a:cubicBezTo>
                <a:close/>
              </a:path>
            </a:pathLst>
          </a:custGeom>
          <a:noFill/>
          <a:ln>
            <a:solidFill>
              <a:schemeClr val="accent1">
                <a:shade val="50000"/>
              </a:schemeClr>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grpSp>
        <p:nvGrpSpPr>
          <p:cNvPr id="2" name="组合 1"/>
          <p:cNvGrpSpPr/>
          <p:nvPr/>
        </p:nvGrpSpPr>
        <p:grpSpPr>
          <a:xfrm>
            <a:off x="0" y="3950374"/>
            <a:ext cx="12192000" cy="443208"/>
            <a:chOff x="0" y="3321724"/>
            <a:chExt cx="12192000" cy="443208"/>
          </a:xfrm>
          <a:solidFill>
            <a:srgbClr val="D14747"/>
          </a:solidFill>
        </p:grpSpPr>
        <p:sp>
          <p:nvSpPr>
            <p:cNvPr id="8" name="Shape 624"/>
            <p:cNvSpPr/>
            <p:nvPr/>
          </p:nvSpPr>
          <p:spPr>
            <a:xfrm>
              <a:off x="1454247" y="3321724"/>
              <a:ext cx="1695305" cy="443208"/>
            </a:xfrm>
            <a:prstGeom prst="rect">
              <a:avLst/>
            </a:prstGeom>
            <a:grpFill/>
            <a:ln w="25400">
              <a:noFill/>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defRPr sz="3200">
                  <a:solidFill>
                    <a:srgbClr val="FFFFFF"/>
                  </a:solidFill>
                  <a:latin typeface="+mn-lt"/>
                  <a:ea typeface="+mn-ea"/>
                  <a:cs typeface="+mn-cs"/>
                  <a:sym typeface="Helvetica Light"/>
                </a:defRPr>
              </a:pPr>
              <a:endParaRPr dirty="0"/>
            </a:p>
          </p:txBody>
        </p:sp>
        <p:sp>
          <p:nvSpPr>
            <p:cNvPr id="13" name="Shape 624"/>
            <p:cNvSpPr/>
            <p:nvPr/>
          </p:nvSpPr>
          <p:spPr>
            <a:xfrm>
              <a:off x="0" y="3321724"/>
              <a:ext cx="1503424" cy="443208"/>
            </a:xfrm>
            <a:prstGeom prst="rect">
              <a:avLst/>
            </a:prstGeom>
            <a:grpFill/>
            <a:ln w="25400">
              <a:noFill/>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defRPr sz="3200">
                  <a:solidFill>
                    <a:srgbClr val="FFFFFF"/>
                  </a:solidFill>
                  <a:latin typeface="+mn-lt"/>
                  <a:ea typeface="+mn-ea"/>
                  <a:cs typeface="+mn-cs"/>
                  <a:sym typeface="Helvetica Light"/>
                </a:defRPr>
              </a:pPr>
              <a:endParaRPr dirty="0"/>
            </a:p>
          </p:txBody>
        </p:sp>
        <p:sp>
          <p:nvSpPr>
            <p:cNvPr id="14" name="Shape 626"/>
            <p:cNvSpPr/>
            <p:nvPr/>
          </p:nvSpPr>
          <p:spPr>
            <a:xfrm>
              <a:off x="3111017" y="3321724"/>
              <a:ext cx="2035132" cy="443208"/>
            </a:xfrm>
            <a:prstGeom prst="rect">
              <a:avLst/>
            </a:prstGeom>
            <a:grpFill/>
            <a:ln w="25400">
              <a:noFill/>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defRPr sz="3200">
                  <a:solidFill>
                    <a:srgbClr val="FFFFFF"/>
                  </a:solidFill>
                  <a:latin typeface="+mn-lt"/>
                  <a:ea typeface="+mn-ea"/>
                  <a:cs typeface="+mn-cs"/>
                  <a:sym typeface="Helvetica Light"/>
                </a:defRPr>
              </a:pPr>
              <a:endParaRPr dirty="0"/>
            </a:p>
          </p:txBody>
        </p:sp>
        <p:sp>
          <p:nvSpPr>
            <p:cNvPr id="15" name="Shape 628"/>
            <p:cNvSpPr/>
            <p:nvPr/>
          </p:nvSpPr>
          <p:spPr>
            <a:xfrm>
              <a:off x="5142959" y="3321724"/>
              <a:ext cx="1840618" cy="443208"/>
            </a:xfrm>
            <a:prstGeom prst="rect">
              <a:avLst/>
            </a:prstGeom>
            <a:grpFill/>
            <a:ln w="25400">
              <a:noFill/>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defRPr sz="3200">
                  <a:solidFill>
                    <a:srgbClr val="FFFFFF"/>
                  </a:solidFill>
                  <a:latin typeface="+mn-lt"/>
                  <a:ea typeface="+mn-ea"/>
                  <a:cs typeface="+mn-cs"/>
                  <a:sym typeface="Helvetica Light"/>
                </a:defRPr>
              </a:pPr>
              <a:endParaRPr dirty="0"/>
            </a:p>
          </p:txBody>
        </p:sp>
        <p:sp>
          <p:nvSpPr>
            <p:cNvPr id="16" name="Shape 630"/>
            <p:cNvSpPr/>
            <p:nvPr/>
          </p:nvSpPr>
          <p:spPr>
            <a:xfrm>
              <a:off x="6979844" y="3321724"/>
              <a:ext cx="1840618" cy="443208"/>
            </a:xfrm>
            <a:prstGeom prst="rect">
              <a:avLst/>
            </a:prstGeom>
            <a:grpFill/>
            <a:ln w="25400">
              <a:noFill/>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defRPr sz="3200">
                  <a:solidFill>
                    <a:srgbClr val="FFFFFF"/>
                  </a:solidFill>
                  <a:latin typeface="+mn-lt"/>
                  <a:ea typeface="+mn-ea"/>
                  <a:cs typeface="+mn-cs"/>
                  <a:sym typeface="Helvetica Light"/>
                </a:defRPr>
              </a:pPr>
              <a:endParaRPr dirty="0"/>
            </a:p>
          </p:txBody>
        </p:sp>
        <p:sp>
          <p:nvSpPr>
            <p:cNvPr id="17" name="Shape 632"/>
            <p:cNvSpPr/>
            <p:nvPr/>
          </p:nvSpPr>
          <p:spPr>
            <a:xfrm>
              <a:off x="8816729" y="3321724"/>
              <a:ext cx="3375271" cy="443208"/>
            </a:xfrm>
            <a:prstGeom prst="rect">
              <a:avLst/>
            </a:prstGeom>
            <a:grpFill/>
            <a:ln w="25400">
              <a:noFill/>
              <a:miter lim="400000"/>
            </a:ln>
          </p:spPr>
          <p:txBody>
            <a:bodyPr lIns="50800" tIns="50800" rIns="50800" bIns="508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defRPr sz="3200">
                  <a:solidFill>
                    <a:srgbClr val="FFFFFF"/>
                  </a:solidFill>
                  <a:latin typeface="+mn-lt"/>
                  <a:ea typeface="+mn-ea"/>
                  <a:cs typeface="+mn-cs"/>
                  <a:sym typeface="Helvetica Light"/>
                </a:defRPr>
              </a:pPr>
              <a:endParaRPr dirty="0"/>
            </a:p>
          </p:txBody>
        </p:sp>
      </p:grpSp>
      <p:sp>
        <p:nvSpPr>
          <p:cNvPr id="23" name="Text Placeholder 10"/>
          <p:cNvSpPr>
            <a:spLocks noGrp="1"/>
          </p:cNvSpPr>
          <p:nvPr/>
        </p:nvSpPr>
        <p:spPr>
          <a:xfrm>
            <a:off x="2199660" y="4011138"/>
            <a:ext cx="1368360" cy="204373"/>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400" dirty="0">
                <a:solidFill>
                  <a:schemeClr val="bg1"/>
                </a:solidFill>
              </a:rPr>
              <a:t>淋巴系统</a:t>
            </a:r>
            <a:endParaRPr lang="en-GB" sz="2400" dirty="0">
              <a:solidFill>
                <a:schemeClr val="bg1"/>
              </a:solidFill>
            </a:endParaRPr>
          </a:p>
        </p:txBody>
      </p:sp>
      <p:sp>
        <p:nvSpPr>
          <p:cNvPr id="26" name="Text Placeholder 10"/>
          <p:cNvSpPr>
            <a:spLocks noGrp="1"/>
          </p:cNvSpPr>
          <p:nvPr/>
        </p:nvSpPr>
        <p:spPr>
          <a:xfrm>
            <a:off x="5200723" y="2293202"/>
            <a:ext cx="1834384" cy="2043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solidFill>
                  <a:srgbClr val="624752"/>
                </a:solidFill>
              </a:rPr>
              <a:t>B</a:t>
            </a:r>
            <a:endParaRPr lang="en-GB" sz="2800" b="1" dirty="0">
              <a:solidFill>
                <a:srgbClr val="624752"/>
              </a:solidFill>
            </a:endParaRPr>
          </a:p>
        </p:txBody>
      </p:sp>
      <p:sp>
        <p:nvSpPr>
          <p:cNvPr id="30" name="Text Placeholder 10"/>
          <p:cNvSpPr>
            <a:spLocks noGrp="1"/>
          </p:cNvSpPr>
          <p:nvPr/>
        </p:nvSpPr>
        <p:spPr>
          <a:xfrm>
            <a:off x="6922997" y="4764740"/>
            <a:ext cx="1834384" cy="40764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b="1" dirty="0">
                <a:solidFill>
                  <a:srgbClr val="624752"/>
                </a:solidFill>
                <a:effectLst>
                  <a:outerShdw blurRad="38100" dist="38100" dir="2700000" algn="tl">
                    <a:srgbClr val="000000">
                      <a:alpha val="43137"/>
                    </a:srgbClr>
                  </a:outerShdw>
                </a:effectLst>
              </a:rPr>
              <a:t>D</a:t>
            </a:r>
          </a:p>
          <a:p>
            <a:pPr algn="ctr"/>
            <a:endParaRPr lang="en-GB" sz="1600" dirty="0">
              <a:solidFill>
                <a:schemeClr val="bg1"/>
              </a:solidFill>
              <a:effectLst>
                <a:outerShdw blurRad="38100" dist="38100" dir="2700000" algn="tl">
                  <a:srgbClr val="000000">
                    <a:alpha val="43137"/>
                  </a:srgbClr>
                </a:outerShdw>
              </a:effectLst>
            </a:endParaRPr>
          </a:p>
        </p:txBody>
      </p:sp>
      <p:sp>
        <p:nvSpPr>
          <p:cNvPr id="31" name="Text Placeholder 11"/>
          <p:cNvSpPr>
            <a:spLocks noGrp="1"/>
          </p:cNvSpPr>
          <p:nvPr/>
        </p:nvSpPr>
        <p:spPr>
          <a:xfrm>
            <a:off x="6617943" y="5132565"/>
            <a:ext cx="2525008" cy="821959"/>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100" b="1" dirty="0">
                <a:solidFill>
                  <a:srgbClr val="624752"/>
                </a:solidFill>
                <a:latin typeface="华文中宋" panose="02010600040101010101" pitchFamily="2" charset="-122"/>
                <a:ea typeface="华文中宋" panose="02010600040101010101" pitchFamily="2" charset="-122"/>
              </a:rPr>
              <a:t>胸廓对称，双肺呼吸音清，未及啰音</a:t>
            </a:r>
          </a:p>
        </p:txBody>
      </p:sp>
      <p:sp>
        <p:nvSpPr>
          <p:cNvPr id="32" name="Text Placeholder 10"/>
          <p:cNvSpPr>
            <a:spLocks noGrp="1"/>
          </p:cNvSpPr>
          <p:nvPr/>
        </p:nvSpPr>
        <p:spPr>
          <a:xfrm>
            <a:off x="3088642" y="4790701"/>
            <a:ext cx="1834384" cy="2043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800" b="1" dirty="0">
                <a:solidFill>
                  <a:srgbClr val="624752"/>
                </a:solidFill>
                <a:effectLst>
                  <a:outerShdw blurRad="38100" dist="38100" dir="2700000" algn="tl">
                    <a:srgbClr val="000000">
                      <a:alpha val="43137"/>
                    </a:srgbClr>
                  </a:outerShdw>
                </a:effectLst>
              </a:rPr>
              <a:t>C</a:t>
            </a:r>
          </a:p>
        </p:txBody>
      </p:sp>
      <p:sp>
        <p:nvSpPr>
          <p:cNvPr id="33" name="Text Placeholder 11"/>
          <p:cNvSpPr>
            <a:spLocks noGrp="1"/>
          </p:cNvSpPr>
          <p:nvPr/>
        </p:nvSpPr>
        <p:spPr>
          <a:xfrm>
            <a:off x="3037389" y="5146677"/>
            <a:ext cx="2044125" cy="64343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400" b="1" dirty="0">
                <a:solidFill>
                  <a:srgbClr val="624752"/>
                </a:solidFill>
                <a:latin typeface="华文中宋" panose="02010600040101010101" pitchFamily="2" charset="-122"/>
                <a:ea typeface="华文中宋" panose="02010600040101010101" pitchFamily="2" charset="-122"/>
              </a:rPr>
              <a:t>全身浅表淋巴结未及肿大</a:t>
            </a:r>
          </a:p>
        </p:txBody>
      </p:sp>
      <p:sp>
        <p:nvSpPr>
          <p:cNvPr id="34" name="Text Placeholder 10"/>
          <p:cNvSpPr>
            <a:spLocks noGrp="1"/>
          </p:cNvSpPr>
          <p:nvPr/>
        </p:nvSpPr>
        <p:spPr>
          <a:xfrm>
            <a:off x="1578989" y="2295444"/>
            <a:ext cx="1834384" cy="20437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b="1" dirty="0">
                <a:solidFill>
                  <a:srgbClr val="624752"/>
                </a:solidFill>
              </a:rPr>
              <a:t>A</a:t>
            </a:r>
            <a:endParaRPr lang="en-GB" sz="2800" b="1" dirty="0">
              <a:solidFill>
                <a:srgbClr val="624752"/>
              </a:solidFill>
            </a:endParaRPr>
          </a:p>
        </p:txBody>
      </p:sp>
      <p:sp>
        <p:nvSpPr>
          <p:cNvPr id="35" name="Text Placeholder 11"/>
          <p:cNvSpPr>
            <a:spLocks noGrp="1"/>
          </p:cNvSpPr>
          <p:nvPr/>
        </p:nvSpPr>
        <p:spPr>
          <a:xfrm>
            <a:off x="1667870" y="2646625"/>
            <a:ext cx="1833825" cy="314964"/>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400" b="1" dirty="0">
                <a:solidFill>
                  <a:srgbClr val="624752"/>
                </a:solidFill>
                <a:latin typeface="华文中宋" panose="02010600040101010101" pitchFamily="2" charset="-122"/>
                <a:ea typeface="华文中宋" panose="02010600040101010101" pitchFamily="2" charset="-122"/>
              </a:rPr>
              <a:t>基本情况属于稳定</a:t>
            </a:r>
          </a:p>
        </p:txBody>
      </p:sp>
      <p:sp>
        <p:nvSpPr>
          <p:cNvPr id="36" name="Text Placeholder 10"/>
          <p:cNvSpPr>
            <a:spLocks noGrp="1"/>
          </p:cNvSpPr>
          <p:nvPr/>
        </p:nvSpPr>
        <p:spPr>
          <a:xfrm>
            <a:off x="733197" y="3995781"/>
            <a:ext cx="1368360" cy="379872"/>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400" dirty="0">
                <a:solidFill>
                  <a:schemeClr val="bg1"/>
                </a:solidFill>
              </a:rPr>
              <a:t>基本</a:t>
            </a:r>
            <a:endParaRPr lang="en-GB" sz="2400" dirty="0">
              <a:solidFill>
                <a:schemeClr val="bg1"/>
              </a:solidFill>
            </a:endParaRPr>
          </a:p>
        </p:txBody>
      </p:sp>
      <p:sp>
        <p:nvSpPr>
          <p:cNvPr id="38" name="Text Placeholder 11"/>
          <p:cNvSpPr>
            <a:spLocks noGrp="1"/>
          </p:cNvSpPr>
          <p:nvPr/>
        </p:nvSpPr>
        <p:spPr>
          <a:xfrm>
            <a:off x="5230948" y="2641418"/>
            <a:ext cx="1833825" cy="860476"/>
          </a:xfrm>
          <a:prstGeom prst="rect">
            <a:avLst/>
          </a:prstGeom>
        </p:spPr>
        <p:txBody>
          <a:bodyPr vert="horz" lIns="0" tIns="0" rIns="0" bIns="0" rtlCol="0">
            <a:normAutofit/>
          </a:bodyPr>
          <a:lstStyle>
            <a:lvl1pPr marL="0" indent="0" algn="l" defTabSz="914400" rtl="0" eaLnBrk="1" latinLnBrk="0" hangingPunct="1">
              <a:lnSpc>
                <a:spcPts val="1400"/>
              </a:lnSpc>
              <a:spcBef>
                <a:spcPts val="1000"/>
              </a:spcBef>
              <a:buFont typeface="Arial" panose="020B0604020202020204" pitchFamily="34" charset="0"/>
              <a:buNone/>
              <a:defRPr sz="1050" kern="1200">
                <a:solidFill>
                  <a:schemeClr val="bg1">
                    <a:lumMod val="50000"/>
                  </a:schemeClr>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400" b="1" dirty="0">
                <a:solidFill>
                  <a:srgbClr val="624752"/>
                </a:solidFill>
                <a:latin typeface="华文中宋" panose="02010600040101010101" pitchFamily="2" charset="-122"/>
                <a:ea typeface="华文中宋" panose="02010600040101010101" pitchFamily="2" charset="-122"/>
              </a:rPr>
              <a:t>轻度脱水，营养不良外貌</a:t>
            </a:r>
          </a:p>
        </p:txBody>
      </p:sp>
      <p:sp>
        <p:nvSpPr>
          <p:cNvPr id="39" name="Text Placeholder 10"/>
          <p:cNvSpPr>
            <a:spLocks noGrp="1"/>
          </p:cNvSpPr>
          <p:nvPr/>
        </p:nvSpPr>
        <p:spPr>
          <a:xfrm>
            <a:off x="4377377" y="4013879"/>
            <a:ext cx="1368360" cy="204373"/>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400" dirty="0">
                <a:solidFill>
                  <a:schemeClr val="bg1"/>
                </a:solidFill>
              </a:rPr>
              <a:t>状态</a:t>
            </a:r>
            <a:endParaRPr lang="en-GB" sz="2400" dirty="0">
              <a:solidFill>
                <a:schemeClr val="bg1"/>
              </a:solidFill>
            </a:endParaRPr>
          </a:p>
        </p:txBody>
      </p:sp>
      <p:sp>
        <p:nvSpPr>
          <p:cNvPr id="40" name="Text Placeholder 10"/>
          <p:cNvSpPr>
            <a:spLocks noGrp="1"/>
          </p:cNvSpPr>
          <p:nvPr/>
        </p:nvSpPr>
        <p:spPr>
          <a:xfrm>
            <a:off x="5947890" y="4024245"/>
            <a:ext cx="1368360" cy="204373"/>
          </a:xfrm>
          <a:prstGeom prst="rect">
            <a:avLst/>
          </a:prstGeom>
          <a:noFill/>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400" dirty="0">
                <a:solidFill>
                  <a:schemeClr val="bg1"/>
                </a:solidFill>
              </a:rPr>
              <a:t>胸腔</a:t>
            </a:r>
            <a:endParaRPr lang="en-GB" sz="2400" dirty="0">
              <a:solidFill>
                <a:schemeClr val="bg1"/>
              </a:solidFill>
            </a:endParaRPr>
          </a:p>
        </p:txBody>
      </p:sp>
      <p:pic>
        <p:nvPicPr>
          <p:cNvPr id="41" name="图片 40"/>
          <p:cNvPicPr>
            <a:picLocks noChangeAspect="1"/>
          </p:cNvPicPr>
          <p:nvPr/>
        </p:nvPicPr>
        <p:blipFill>
          <a:blip r:embed="rId4" cstate="email"/>
          <a:stretch>
            <a:fillRect/>
          </a:stretch>
        </p:blipFill>
        <p:spPr>
          <a:xfrm>
            <a:off x="8530583" y="1761590"/>
            <a:ext cx="3983970" cy="3887228"/>
          </a:xfrm>
          <a:prstGeom prst="rect">
            <a:avLst/>
          </a:prstGeom>
        </p:spPr>
      </p:pic>
      <p:sp>
        <p:nvSpPr>
          <p:cNvPr id="45" name="TextBox 10"/>
          <p:cNvSpPr txBox="1"/>
          <p:nvPr/>
        </p:nvSpPr>
        <p:spPr>
          <a:xfrm>
            <a:off x="535615" y="847198"/>
            <a:ext cx="223651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体格检查</a:t>
            </a:r>
          </a:p>
        </p:txBody>
      </p:sp>
      <p:sp>
        <p:nvSpPr>
          <p:cNvPr id="46"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47" name="TextBox 12"/>
          <p:cNvSpPr txBox="1"/>
          <p:nvPr/>
        </p:nvSpPr>
        <p:spPr>
          <a:xfrm>
            <a:off x="554665" y="1485103"/>
            <a:ext cx="2184381"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Physical examination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heel(1)">
                                      <p:cBhvr>
                                        <p:cTn id="78" dur="20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down)">
                                      <p:cBhvr>
                                        <p:cTn id="83" dur="500"/>
                                        <p:tgtEl>
                                          <p:spTgt spid="3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down)">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fade">
                                      <p:cBhvr>
                                        <p:cTn id="91" dur="1000"/>
                                        <p:tgtEl>
                                          <p:spTgt spid="10"/>
                                        </p:tgtEl>
                                      </p:cBhvr>
                                    </p:animEffect>
                                    <p:anim calcmode="lin" valueType="num">
                                      <p:cBhvr>
                                        <p:cTn id="92" dur="1000" fill="hold"/>
                                        <p:tgtEl>
                                          <p:spTgt spid="10"/>
                                        </p:tgtEl>
                                        <p:attrNameLst>
                                          <p:attrName>ppt_x</p:attrName>
                                        </p:attrNameLst>
                                      </p:cBhvr>
                                      <p:tavLst>
                                        <p:tav tm="0">
                                          <p:val>
                                            <p:strVal val="#ppt_x"/>
                                          </p:val>
                                        </p:tav>
                                        <p:tav tm="100000">
                                          <p:val>
                                            <p:strVal val="#ppt_x"/>
                                          </p:val>
                                        </p:tav>
                                      </p:tavLst>
                                    </p:anim>
                                    <p:anim calcmode="lin" valueType="num">
                                      <p:cBhvr>
                                        <p:cTn id="9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animBg="1"/>
      <p:bldP spid="23" grpId="0"/>
      <p:bldP spid="26" grpId="0"/>
      <p:bldP spid="30" grpId="0"/>
      <p:bldP spid="31" grpId="0"/>
      <p:bldP spid="32" grpId="0"/>
      <p:bldP spid="33" grpId="0"/>
      <p:bldP spid="34" grpId="0"/>
      <p:bldP spid="35" grpId="0"/>
      <p:bldP spid="36"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21014" y="6435740"/>
            <a:ext cx="2720617"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Laboratory tests – blood  routine</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11" name="TextBox 18"/>
          <p:cNvSpPr txBox="1"/>
          <p:nvPr/>
        </p:nvSpPr>
        <p:spPr>
          <a:xfrm>
            <a:off x="5524500" y="2127802"/>
            <a:ext cx="5848349" cy="1446550"/>
          </a:xfrm>
          <a:prstGeom prst="rect">
            <a:avLst/>
          </a:prstGeom>
          <a:solidFill>
            <a:srgbClr val="29ABE2"/>
          </a:solidFill>
        </p:spPr>
        <p:txBody>
          <a:bodyPr wrap="square" rtlCol="0">
            <a:spAutoFit/>
          </a:bodyPr>
          <a:lstStyle/>
          <a:p>
            <a:endParaRPr lang="en-US" altLang="zh-CN"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zh-CN"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血常规：白细胞 6.41×109/L</a:t>
            </a:r>
            <a:endPar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r>
              <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zh-CN"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血红蛋白 141g/L</a:t>
            </a:r>
            <a:endPar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endParaRPr lang="zh-CN" altLang="zh-CN"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0"/>
          <p:cNvSpPr txBox="1"/>
          <p:nvPr/>
        </p:nvSpPr>
        <p:spPr>
          <a:xfrm>
            <a:off x="535615" y="847198"/>
            <a:ext cx="1723549"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血常规</a:t>
            </a:r>
          </a:p>
        </p:txBody>
      </p:sp>
      <p:sp>
        <p:nvSpPr>
          <p:cNvPr id="16"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17" name="TextBox 12"/>
          <p:cNvSpPr txBox="1"/>
          <p:nvPr/>
        </p:nvSpPr>
        <p:spPr>
          <a:xfrm>
            <a:off x="554665" y="1485103"/>
            <a:ext cx="194796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a:solidFill>
                  <a:srgbClr val="624752"/>
                </a:solidFill>
                <a:latin typeface="Roboto" panose="02000000000000000000" pitchFamily="2" charset="0"/>
                <a:ea typeface="Roboto" panose="02000000000000000000" pitchFamily="2" charset="0"/>
                <a:cs typeface="Open Sans" panose="020B0606030504020204" pitchFamily="34" charset="0"/>
              </a:rPr>
              <a:t>R</a:t>
            </a:r>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outine blood test</a:t>
            </a:r>
          </a:p>
        </p:txBody>
      </p:sp>
      <p:sp>
        <p:nvSpPr>
          <p:cNvPr id="21" name="TextBox 18"/>
          <p:cNvSpPr txBox="1"/>
          <p:nvPr/>
        </p:nvSpPr>
        <p:spPr>
          <a:xfrm>
            <a:off x="5524500" y="4003795"/>
            <a:ext cx="5848349" cy="1446550"/>
          </a:xfrm>
          <a:prstGeom prst="rect">
            <a:avLst/>
          </a:prstGeom>
          <a:solidFill>
            <a:srgbClr val="D14747"/>
          </a:solidFill>
        </p:spPr>
        <p:txBody>
          <a:bodyPr wrap="square" rtlCol="0">
            <a:spAutoFit/>
          </a:bodyPr>
          <a:lstStyle/>
          <a:p>
            <a:endParaRPr lang="en-US" altLang="zh-CN"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zh-CN"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血常规：白细胞 6.41×109/L</a:t>
            </a:r>
            <a:endPar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r>
              <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zh-CN"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血红蛋白 141g/L</a:t>
            </a:r>
            <a:endParaRPr lang="en-US" altLang="zh-CN" sz="2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endParaRPr lang="zh-CN" altLang="zh-CN"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图片 2"/>
          <p:cNvPicPr>
            <a:picLocks noChangeAspect="1"/>
          </p:cNvPicPr>
          <p:nvPr/>
        </p:nvPicPr>
        <p:blipFill rotWithShape="1">
          <a:blip r:embed="rId3" cstate="email"/>
          <a:srcRect/>
          <a:stretch>
            <a:fillRect/>
          </a:stretch>
        </p:blipFill>
        <p:spPr>
          <a:xfrm>
            <a:off x="935665" y="2135582"/>
            <a:ext cx="4274537" cy="3314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2674130"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Laboratory tests - biochemistry</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grpSp>
        <p:nvGrpSpPr>
          <p:cNvPr id="89" name="Group 3"/>
          <p:cNvGrpSpPr/>
          <p:nvPr/>
        </p:nvGrpSpPr>
        <p:grpSpPr>
          <a:xfrm>
            <a:off x="0" y="1821222"/>
            <a:ext cx="4673600" cy="3948113"/>
            <a:chOff x="-307974" y="1955800"/>
            <a:chExt cx="4673600" cy="3948113"/>
          </a:xfrm>
        </p:grpSpPr>
        <p:sp>
          <p:nvSpPr>
            <p:cNvPr id="90" name="Freeform 5"/>
            <p:cNvSpPr/>
            <p:nvPr/>
          </p:nvSpPr>
          <p:spPr bwMode="auto">
            <a:xfrm>
              <a:off x="3609975" y="3351213"/>
              <a:ext cx="560388" cy="390525"/>
            </a:xfrm>
            <a:custGeom>
              <a:avLst/>
              <a:gdLst>
                <a:gd name="T0" fmla="*/ 348 w 353"/>
                <a:gd name="T1" fmla="*/ 209 h 246"/>
                <a:gd name="T2" fmla="*/ 0 w 353"/>
                <a:gd name="T3" fmla="*/ 246 h 246"/>
                <a:gd name="T4" fmla="*/ 140 w 353"/>
                <a:gd name="T5" fmla="*/ 33 h 246"/>
                <a:gd name="T6" fmla="*/ 353 w 353"/>
                <a:gd name="T7" fmla="*/ 0 h 246"/>
                <a:gd name="T8" fmla="*/ 348 w 353"/>
                <a:gd name="T9" fmla="*/ 209 h 246"/>
              </a:gdLst>
              <a:ahLst/>
              <a:cxnLst>
                <a:cxn ang="0">
                  <a:pos x="T0" y="T1"/>
                </a:cxn>
                <a:cxn ang="0">
                  <a:pos x="T2" y="T3"/>
                </a:cxn>
                <a:cxn ang="0">
                  <a:pos x="T4" y="T5"/>
                </a:cxn>
                <a:cxn ang="0">
                  <a:pos x="T6" y="T7"/>
                </a:cxn>
                <a:cxn ang="0">
                  <a:pos x="T8" y="T9"/>
                </a:cxn>
              </a:cxnLst>
              <a:rect l="0" t="0" r="r" b="b"/>
              <a:pathLst>
                <a:path w="353" h="246">
                  <a:moveTo>
                    <a:pt x="348" y="209"/>
                  </a:moveTo>
                  <a:lnTo>
                    <a:pt x="0" y="246"/>
                  </a:lnTo>
                  <a:lnTo>
                    <a:pt x="140" y="33"/>
                  </a:lnTo>
                  <a:lnTo>
                    <a:pt x="353" y="0"/>
                  </a:lnTo>
                  <a:lnTo>
                    <a:pt x="348" y="209"/>
                  </a:ln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6"/>
            <p:cNvSpPr/>
            <p:nvPr/>
          </p:nvSpPr>
          <p:spPr bwMode="auto">
            <a:xfrm>
              <a:off x="206375" y="3795713"/>
              <a:ext cx="996950" cy="1352550"/>
            </a:xfrm>
            <a:custGeom>
              <a:avLst/>
              <a:gdLst>
                <a:gd name="T0" fmla="*/ 231 w 265"/>
                <a:gd name="T1" fmla="*/ 0 h 360"/>
                <a:gd name="T2" fmla="*/ 99 w 265"/>
                <a:gd name="T3" fmla="*/ 33 h 360"/>
                <a:gd name="T4" fmla="*/ 0 w 265"/>
                <a:gd name="T5" fmla="*/ 349 h 360"/>
                <a:gd name="T6" fmla="*/ 209 w 265"/>
                <a:gd name="T7" fmla="*/ 353 h 360"/>
                <a:gd name="T8" fmla="*/ 231 w 265"/>
                <a:gd name="T9" fmla="*/ 0 h 360"/>
              </a:gdLst>
              <a:ahLst/>
              <a:cxnLst>
                <a:cxn ang="0">
                  <a:pos x="T0" y="T1"/>
                </a:cxn>
                <a:cxn ang="0">
                  <a:pos x="T2" y="T3"/>
                </a:cxn>
                <a:cxn ang="0">
                  <a:pos x="T4" y="T5"/>
                </a:cxn>
                <a:cxn ang="0">
                  <a:pos x="T6" y="T7"/>
                </a:cxn>
                <a:cxn ang="0">
                  <a:pos x="T8" y="T9"/>
                </a:cxn>
              </a:cxnLst>
              <a:rect l="0" t="0" r="r" b="b"/>
              <a:pathLst>
                <a:path w="265" h="360">
                  <a:moveTo>
                    <a:pt x="231" y="0"/>
                  </a:moveTo>
                  <a:cubicBezTo>
                    <a:pt x="231" y="0"/>
                    <a:pt x="130" y="36"/>
                    <a:pt x="99" y="33"/>
                  </a:cubicBezTo>
                  <a:cubicBezTo>
                    <a:pt x="68" y="31"/>
                    <a:pt x="0" y="349"/>
                    <a:pt x="0" y="349"/>
                  </a:cubicBezTo>
                  <a:cubicBezTo>
                    <a:pt x="0" y="349"/>
                    <a:pt x="185" y="347"/>
                    <a:pt x="209" y="353"/>
                  </a:cubicBezTo>
                  <a:cubicBezTo>
                    <a:pt x="233" y="360"/>
                    <a:pt x="265" y="21"/>
                    <a:pt x="231" y="0"/>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7"/>
            <p:cNvSpPr/>
            <p:nvPr/>
          </p:nvSpPr>
          <p:spPr bwMode="auto">
            <a:xfrm>
              <a:off x="812800" y="3246438"/>
              <a:ext cx="2413000" cy="2263775"/>
            </a:xfrm>
            <a:custGeom>
              <a:avLst/>
              <a:gdLst>
                <a:gd name="T0" fmla="*/ 42 w 642"/>
                <a:gd name="T1" fmla="*/ 494 h 602"/>
                <a:gd name="T2" fmla="*/ 18 w 642"/>
                <a:gd name="T3" fmla="*/ 247 h 602"/>
                <a:gd name="T4" fmla="*/ 251 w 642"/>
                <a:gd name="T5" fmla="*/ 20 h 602"/>
                <a:gd name="T6" fmla="*/ 589 w 642"/>
                <a:gd name="T7" fmla="*/ 4 h 602"/>
                <a:gd name="T8" fmla="*/ 570 w 642"/>
                <a:gd name="T9" fmla="*/ 463 h 602"/>
                <a:gd name="T10" fmla="*/ 42 w 642"/>
                <a:gd name="T11" fmla="*/ 494 h 602"/>
              </a:gdLst>
              <a:ahLst/>
              <a:cxnLst>
                <a:cxn ang="0">
                  <a:pos x="T0" y="T1"/>
                </a:cxn>
                <a:cxn ang="0">
                  <a:pos x="T2" y="T3"/>
                </a:cxn>
                <a:cxn ang="0">
                  <a:pos x="T4" y="T5"/>
                </a:cxn>
                <a:cxn ang="0">
                  <a:pos x="T6" y="T7"/>
                </a:cxn>
                <a:cxn ang="0">
                  <a:pos x="T8" y="T9"/>
                </a:cxn>
                <a:cxn ang="0">
                  <a:pos x="T10" y="T11"/>
                </a:cxn>
              </a:cxnLst>
              <a:rect l="0" t="0" r="r" b="b"/>
              <a:pathLst>
                <a:path w="642" h="602">
                  <a:moveTo>
                    <a:pt x="42" y="494"/>
                  </a:moveTo>
                  <a:cubicBezTo>
                    <a:pt x="0" y="477"/>
                    <a:pt x="18" y="247"/>
                    <a:pt x="18" y="247"/>
                  </a:cubicBezTo>
                  <a:cubicBezTo>
                    <a:pt x="26" y="199"/>
                    <a:pt x="112" y="51"/>
                    <a:pt x="251" y="20"/>
                  </a:cubicBezTo>
                  <a:cubicBezTo>
                    <a:pt x="262" y="18"/>
                    <a:pt x="536" y="7"/>
                    <a:pt x="589" y="4"/>
                  </a:cubicBezTo>
                  <a:cubicBezTo>
                    <a:pt x="642" y="0"/>
                    <a:pt x="570" y="463"/>
                    <a:pt x="570" y="463"/>
                  </a:cubicBezTo>
                  <a:cubicBezTo>
                    <a:pt x="570" y="463"/>
                    <a:pt x="306" y="602"/>
                    <a:pt x="42" y="494"/>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8"/>
            <p:cNvSpPr/>
            <p:nvPr/>
          </p:nvSpPr>
          <p:spPr bwMode="auto">
            <a:xfrm>
              <a:off x="981075" y="4581525"/>
              <a:ext cx="447675" cy="307975"/>
            </a:xfrm>
            <a:custGeom>
              <a:avLst/>
              <a:gdLst>
                <a:gd name="T0" fmla="*/ 119 w 119"/>
                <a:gd name="T1" fmla="*/ 8 h 82"/>
                <a:gd name="T2" fmla="*/ 22 w 119"/>
                <a:gd name="T3" fmla="*/ 22 h 82"/>
                <a:gd name="T4" fmla="*/ 119 w 119"/>
                <a:gd name="T5" fmla="*/ 8 h 82"/>
              </a:gdLst>
              <a:ahLst/>
              <a:cxnLst>
                <a:cxn ang="0">
                  <a:pos x="T0" y="T1"/>
                </a:cxn>
                <a:cxn ang="0">
                  <a:pos x="T2" y="T3"/>
                </a:cxn>
                <a:cxn ang="0">
                  <a:pos x="T4" y="T5"/>
                </a:cxn>
              </a:cxnLst>
              <a:rect l="0" t="0" r="r" b="b"/>
              <a:pathLst>
                <a:path w="119" h="82">
                  <a:moveTo>
                    <a:pt x="119" y="8"/>
                  </a:moveTo>
                  <a:cubicBezTo>
                    <a:pt x="119" y="8"/>
                    <a:pt x="44" y="43"/>
                    <a:pt x="22" y="22"/>
                  </a:cubicBezTo>
                  <a:cubicBezTo>
                    <a:pt x="0" y="0"/>
                    <a:pt x="56" y="82"/>
                    <a:pt x="119" y="8"/>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9"/>
            <p:cNvSpPr/>
            <p:nvPr/>
          </p:nvSpPr>
          <p:spPr bwMode="auto">
            <a:xfrm>
              <a:off x="1074738" y="1955800"/>
              <a:ext cx="1895475" cy="2000250"/>
            </a:xfrm>
            <a:custGeom>
              <a:avLst/>
              <a:gdLst>
                <a:gd name="T0" fmla="*/ 435 w 504"/>
                <a:gd name="T1" fmla="*/ 2 h 532"/>
                <a:gd name="T2" fmla="*/ 431 w 504"/>
                <a:gd name="T3" fmla="*/ 0 h 532"/>
                <a:gd name="T4" fmla="*/ 388 w 504"/>
                <a:gd name="T5" fmla="*/ 69 h 532"/>
                <a:gd name="T6" fmla="*/ 297 w 504"/>
                <a:gd name="T7" fmla="*/ 120 h 532"/>
                <a:gd name="T8" fmla="*/ 132 w 504"/>
                <a:gd name="T9" fmla="*/ 251 h 532"/>
                <a:gd name="T10" fmla="*/ 0 w 504"/>
                <a:gd name="T11" fmla="*/ 489 h 532"/>
                <a:gd name="T12" fmla="*/ 68 w 504"/>
                <a:gd name="T13" fmla="*/ 532 h 532"/>
                <a:gd name="T14" fmla="*/ 234 w 504"/>
                <a:gd name="T15" fmla="*/ 417 h 532"/>
                <a:gd name="T16" fmla="*/ 275 w 504"/>
                <a:gd name="T17" fmla="*/ 281 h 532"/>
                <a:gd name="T18" fmla="*/ 360 w 504"/>
                <a:gd name="T19" fmla="*/ 192 h 532"/>
                <a:gd name="T20" fmla="*/ 465 w 504"/>
                <a:gd name="T21" fmla="*/ 106 h 532"/>
                <a:gd name="T22" fmla="*/ 435 w 504"/>
                <a:gd name="T23" fmla="*/ 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532">
                  <a:moveTo>
                    <a:pt x="435" y="2"/>
                  </a:moveTo>
                  <a:cubicBezTo>
                    <a:pt x="433" y="1"/>
                    <a:pt x="431" y="0"/>
                    <a:pt x="431" y="0"/>
                  </a:cubicBezTo>
                  <a:cubicBezTo>
                    <a:pt x="388" y="69"/>
                    <a:pt x="388" y="69"/>
                    <a:pt x="388" y="69"/>
                  </a:cubicBezTo>
                  <a:cubicBezTo>
                    <a:pt x="297" y="120"/>
                    <a:pt x="297" y="120"/>
                    <a:pt x="297" y="120"/>
                  </a:cubicBezTo>
                  <a:cubicBezTo>
                    <a:pt x="297" y="120"/>
                    <a:pt x="151" y="224"/>
                    <a:pt x="132" y="251"/>
                  </a:cubicBezTo>
                  <a:cubicBezTo>
                    <a:pt x="113" y="277"/>
                    <a:pt x="0" y="489"/>
                    <a:pt x="0" y="489"/>
                  </a:cubicBezTo>
                  <a:cubicBezTo>
                    <a:pt x="68" y="532"/>
                    <a:pt x="68" y="532"/>
                    <a:pt x="68" y="532"/>
                  </a:cubicBezTo>
                  <a:cubicBezTo>
                    <a:pt x="68" y="532"/>
                    <a:pt x="228" y="445"/>
                    <a:pt x="234" y="417"/>
                  </a:cubicBezTo>
                  <a:cubicBezTo>
                    <a:pt x="240" y="390"/>
                    <a:pt x="260" y="293"/>
                    <a:pt x="275" y="281"/>
                  </a:cubicBezTo>
                  <a:cubicBezTo>
                    <a:pt x="289" y="269"/>
                    <a:pt x="340" y="195"/>
                    <a:pt x="360" y="192"/>
                  </a:cubicBezTo>
                  <a:cubicBezTo>
                    <a:pt x="381" y="189"/>
                    <a:pt x="420" y="177"/>
                    <a:pt x="465" y="106"/>
                  </a:cubicBezTo>
                  <a:cubicBezTo>
                    <a:pt x="504" y="43"/>
                    <a:pt x="450" y="10"/>
                    <a:pt x="435" y="2"/>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10"/>
            <p:cNvSpPr/>
            <p:nvPr/>
          </p:nvSpPr>
          <p:spPr bwMode="auto">
            <a:xfrm>
              <a:off x="766763" y="2873375"/>
              <a:ext cx="1255713" cy="1774825"/>
            </a:xfrm>
            <a:custGeom>
              <a:avLst/>
              <a:gdLst>
                <a:gd name="T0" fmla="*/ 330 w 334"/>
                <a:gd name="T1" fmla="*/ 145 h 472"/>
                <a:gd name="T2" fmla="*/ 150 w 334"/>
                <a:gd name="T3" fmla="*/ 444 h 472"/>
                <a:gd name="T4" fmla="*/ 330 w 334"/>
                <a:gd name="T5" fmla="*/ 145 h 472"/>
              </a:gdLst>
              <a:ahLst/>
              <a:cxnLst>
                <a:cxn ang="0">
                  <a:pos x="T0" y="T1"/>
                </a:cxn>
                <a:cxn ang="0">
                  <a:pos x="T2" y="T3"/>
                </a:cxn>
                <a:cxn ang="0">
                  <a:pos x="T4" y="T5"/>
                </a:cxn>
              </a:cxnLst>
              <a:rect l="0" t="0" r="r" b="b"/>
              <a:pathLst>
                <a:path w="334" h="472">
                  <a:moveTo>
                    <a:pt x="330" y="145"/>
                  </a:moveTo>
                  <a:cubicBezTo>
                    <a:pt x="334" y="150"/>
                    <a:pt x="299" y="416"/>
                    <a:pt x="150" y="444"/>
                  </a:cubicBezTo>
                  <a:cubicBezTo>
                    <a:pt x="0" y="472"/>
                    <a:pt x="230" y="0"/>
                    <a:pt x="330" y="145"/>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11"/>
            <p:cNvSpPr/>
            <p:nvPr/>
          </p:nvSpPr>
          <p:spPr bwMode="auto">
            <a:xfrm>
              <a:off x="2535238" y="2005013"/>
              <a:ext cx="184150" cy="255588"/>
            </a:xfrm>
            <a:custGeom>
              <a:avLst/>
              <a:gdLst>
                <a:gd name="T0" fmla="*/ 38 w 49"/>
                <a:gd name="T1" fmla="*/ 0 h 68"/>
                <a:gd name="T2" fmla="*/ 47 w 49"/>
                <a:gd name="T3" fmla="*/ 12 h 68"/>
                <a:gd name="T4" fmla="*/ 12 w 49"/>
                <a:gd name="T5" fmla="*/ 68 h 68"/>
                <a:gd name="T6" fmla="*/ 0 w 49"/>
                <a:gd name="T7" fmla="*/ 60 h 68"/>
                <a:gd name="T8" fmla="*/ 38 w 49"/>
                <a:gd name="T9" fmla="*/ 0 h 68"/>
              </a:gdLst>
              <a:ahLst/>
              <a:cxnLst>
                <a:cxn ang="0">
                  <a:pos x="T0" y="T1"/>
                </a:cxn>
                <a:cxn ang="0">
                  <a:pos x="T2" y="T3"/>
                </a:cxn>
                <a:cxn ang="0">
                  <a:pos x="T4" y="T5"/>
                </a:cxn>
                <a:cxn ang="0">
                  <a:pos x="T6" y="T7"/>
                </a:cxn>
                <a:cxn ang="0">
                  <a:pos x="T8" y="T9"/>
                </a:cxn>
              </a:cxnLst>
              <a:rect l="0" t="0" r="r" b="b"/>
              <a:pathLst>
                <a:path w="49" h="68">
                  <a:moveTo>
                    <a:pt x="38" y="0"/>
                  </a:moveTo>
                  <a:cubicBezTo>
                    <a:pt x="38" y="0"/>
                    <a:pt x="49" y="1"/>
                    <a:pt x="47" y="12"/>
                  </a:cubicBezTo>
                  <a:cubicBezTo>
                    <a:pt x="45" y="23"/>
                    <a:pt x="12" y="68"/>
                    <a:pt x="12" y="68"/>
                  </a:cubicBezTo>
                  <a:cubicBezTo>
                    <a:pt x="0" y="60"/>
                    <a:pt x="0" y="60"/>
                    <a:pt x="0" y="60"/>
                  </a:cubicBezTo>
                  <a:lnTo>
                    <a:pt x="38" y="0"/>
                  </a:ln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12"/>
            <p:cNvSpPr/>
            <p:nvPr/>
          </p:nvSpPr>
          <p:spPr bwMode="auto">
            <a:xfrm>
              <a:off x="2312988" y="2527300"/>
              <a:ext cx="115888" cy="150813"/>
            </a:xfrm>
            <a:custGeom>
              <a:avLst/>
              <a:gdLst>
                <a:gd name="T0" fmla="*/ 9 w 31"/>
                <a:gd name="T1" fmla="*/ 0 h 40"/>
                <a:gd name="T2" fmla="*/ 31 w 31"/>
                <a:gd name="T3" fmla="*/ 40 h 40"/>
                <a:gd name="T4" fmla="*/ 9 w 31"/>
                <a:gd name="T5" fmla="*/ 0 h 40"/>
              </a:gdLst>
              <a:ahLst/>
              <a:cxnLst>
                <a:cxn ang="0">
                  <a:pos x="T0" y="T1"/>
                </a:cxn>
                <a:cxn ang="0">
                  <a:pos x="T2" y="T3"/>
                </a:cxn>
                <a:cxn ang="0">
                  <a:pos x="T4" y="T5"/>
                </a:cxn>
              </a:cxnLst>
              <a:rect l="0" t="0" r="r" b="b"/>
              <a:pathLst>
                <a:path w="31" h="40">
                  <a:moveTo>
                    <a:pt x="9" y="0"/>
                  </a:moveTo>
                  <a:cubicBezTo>
                    <a:pt x="31" y="40"/>
                    <a:pt x="31" y="40"/>
                    <a:pt x="31" y="40"/>
                  </a:cubicBezTo>
                  <a:cubicBezTo>
                    <a:pt x="31" y="40"/>
                    <a:pt x="0" y="16"/>
                    <a:pt x="9"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13"/>
            <p:cNvSpPr/>
            <p:nvPr/>
          </p:nvSpPr>
          <p:spPr bwMode="auto">
            <a:xfrm>
              <a:off x="1914525" y="2892425"/>
              <a:ext cx="157163" cy="131763"/>
            </a:xfrm>
            <a:custGeom>
              <a:avLst/>
              <a:gdLst>
                <a:gd name="T0" fmla="*/ 0 w 42"/>
                <a:gd name="T1" fmla="*/ 0 h 35"/>
                <a:gd name="T2" fmla="*/ 42 w 42"/>
                <a:gd name="T3" fmla="*/ 35 h 35"/>
                <a:gd name="T4" fmla="*/ 0 w 42"/>
                <a:gd name="T5" fmla="*/ 0 h 35"/>
              </a:gdLst>
              <a:ahLst/>
              <a:cxnLst>
                <a:cxn ang="0">
                  <a:pos x="T0" y="T1"/>
                </a:cxn>
                <a:cxn ang="0">
                  <a:pos x="T2" y="T3"/>
                </a:cxn>
                <a:cxn ang="0">
                  <a:pos x="T4" y="T5"/>
                </a:cxn>
              </a:cxnLst>
              <a:rect l="0" t="0" r="r" b="b"/>
              <a:pathLst>
                <a:path w="42" h="35">
                  <a:moveTo>
                    <a:pt x="0" y="0"/>
                  </a:moveTo>
                  <a:cubicBezTo>
                    <a:pt x="42" y="35"/>
                    <a:pt x="42" y="35"/>
                    <a:pt x="42" y="35"/>
                  </a:cubicBezTo>
                  <a:cubicBezTo>
                    <a:pt x="42" y="35"/>
                    <a:pt x="11" y="17"/>
                    <a:pt x="0"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14"/>
            <p:cNvSpPr/>
            <p:nvPr/>
          </p:nvSpPr>
          <p:spPr bwMode="auto">
            <a:xfrm>
              <a:off x="955675" y="4403725"/>
              <a:ext cx="601663" cy="173038"/>
            </a:xfrm>
            <a:custGeom>
              <a:avLst/>
              <a:gdLst>
                <a:gd name="T0" fmla="*/ 0 w 160"/>
                <a:gd name="T1" fmla="*/ 2 h 46"/>
                <a:gd name="T2" fmla="*/ 154 w 160"/>
                <a:gd name="T3" fmla="*/ 11 h 46"/>
                <a:gd name="T4" fmla="*/ 0 w 160"/>
                <a:gd name="T5" fmla="*/ 2 h 46"/>
              </a:gdLst>
              <a:ahLst/>
              <a:cxnLst>
                <a:cxn ang="0">
                  <a:pos x="T0" y="T1"/>
                </a:cxn>
                <a:cxn ang="0">
                  <a:pos x="T2" y="T3"/>
                </a:cxn>
                <a:cxn ang="0">
                  <a:pos x="T4" y="T5"/>
                </a:cxn>
              </a:cxnLst>
              <a:rect l="0" t="0" r="r" b="b"/>
              <a:pathLst>
                <a:path w="160" h="46">
                  <a:moveTo>
                    <a:pt x="0" y="2"/>
                  </a:moveTo>
                  <a:cubicBezTo>
                    <a:pt x="0" y="2"/>
                    <a:pt x="148" y="22"/>
                    <a:pt x="154" y="11"/>
                  </a:cubicBezTo>
                  <a:cubicBezTo>
                    <a:pt x="160" y="0"/>
                    <a:pt x="92" y="46"/>
                    <a:pt x="0" y="2"/>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15"/>
            <p:cNvSpPr/>
            <p:nvPr/>
          </p:nvSpPr>
          <p:spPr bwMode="auto">
            <a:xfrm>
              <a:off x="2222500" y="2381250"/>
              <a:ext cx="41275" cy="52388"/>
            </a:xfrm>
            <a:custGeom>
              <a:avLst/>
              <a:gdLst>
                <a:gd name="T0" fmla="*/ 9 w 26"/>
                <a:gd name="T1" fmla="*/ 0 h 33"/>
                <a:gd name="T2" fmla="*/ 26 w 26"/>
                <a:gd name="T3" fmla="*/ 33 h 33"/>
                <a:gd name="T4" fmla="*/ 0 w 26"/>
                <a:gd name="T5" fmla="*/ 5 h 33"/>
                <a:gd name="T6" fmla="*/ 9 w 26"/>
                <a:gd name="T7" fmla="*/ 0 h 33"/>
              </a:gdLst>
              <a:ahLst/>
              <a:cxnLst>
                <a:cxn ang="0">
                  <a:pos x="T0" y="T1"/>
                </a:cxn>
                <a:cxn ang="0">
                  <a:pos x="T2" y="T3"/>
                </a:cxn>
                <a:cxn ang="0">
                  <a:pos x="T4" y="T5"/>
                </a:cxn>
                <a:cxn ang="0">
                  <a:pos x="T6" y="T7"/>
                </a:cxn>
              </a:cxnLst>
              <a:rect l="0" t="0" r="r" b="b"/>
              <a:pathLst>
                <a:path w="26" h="33">
                  <a:moveTo>
                    <a:pt x="9" y="0"/>
                  </a:moveTo>
                  <a:lnTo>
                    <a:pt x="26" y="33"/>
                  </a:lnTo>
                  <a:lnTo>
                    <a:pt x="0" y="5"/>
                  </a:lnTo>
                  <a:lnTo>
                    <a:pt x="9" y="0"/>
                  </a:ln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Freeform 16"/>
            <p:cNvSpPr/>
            <p:nvPr/>
          </p:nvSpPr>
          <p:spPr bwMode="auto">
            <a:xfrm>
              <a:off x="2159000" y="2406650"/>
              <a:ext cx="96838" cy="42863"/>
            </a:xfrm>
            <a:custGeom>
              <a:avLst/>
              <a:gdLst>
                <a:gd name="T0" fmla="*/ 21 w 61"/>
                <a:gd name="T1" fmla="*/ 0 h 27"/>
                <a:gd name="T2" fmla="*/ 61 w 61"/>
                <a:gd name="T3" fmla="*/ 27 h 27"/>
                <a:gd name="T4" fmla="*/ 0 w 61"/>
                <a:gd name="T5" fmla="*/ 15 h 27"/>
                <a:gd name="T6" fmla="*/ 21 w 61"/>
                <a:gd name="T7" fmla="*/ 0 h 27"/>
              </a:gdLst>
              <a:ahLst/>
              <a:cxnLst>
                <a:cxn ang="0">
                  <a:pos x="T0" y="T1"/>
                </a:cxn>
                <a:cxn ang="0">
                  <a:pos x="T2" y="T3"/>
                </a:cxn>
                <a:cxn ang="0">
                  <a:pos x="T4" y="T5"/>
                </a:cxn>
                <a:cxn ang="0">
                  <a:pos x="T6" y="T7"/>
                </a:cxn>
              </a:cxnLst>
              <a:rect l="0" t="0" r="r" b="b"/>
              <a:pathLst>
                <a:path w="61" h="27">
                  <a:moveTo>
                    <a:pt x="21" y="0"/>
                  </a:moveTo>
                  <a:lnTo>
                    <a:pt x="61" y="27"/>
                  </a:lnTo>
                  <a:lnTo>
                    <a:pt x="0" y="15"/>
                  </a:lnTo>
                  <a:lnTo>
                    <a:pt x="21" y="0"/>
                  </a:ln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17"/>
            <p:cNvSpPr/>
            <p:nvPr/>
          </p:nvSpPr>
          <p:spPr bwMode="auto">
            <a:xfrm>
              <a:off x="1604963" y="3252788"/>
              <a:ext cx="271463" cy="150813"/>
            </a:xfrm>
            <a:custGeom>
              <a:avLst/>
              <a:gdLst>
                <a:gd name="T0" fmla="*/ 0 w 72"/>
                <a:gd name="T1" fmla="*/ 14 h 40"/>
                <a:gd name="T2" fmla="*/ 68 w 72"/>
                <a:gd name="T3" fmla="*/ 10 h 40"/>
                <a:gd name="T4" fmla="*/ 0 w 72"/>
                <a:gd name="T5" fmla="*/ 14 h 40"/>
              </a:gdLst>
              <a:ahLst/>
              <a:cxnLst>
                <a:cxn ang="0">
                  <a:pos x="T0" y="T1"/>
                </a:cxn>
                <a:cxn ang="0">
                  <a:pos x="T2" y="T3"/>
                </a:cxn>
                <a:cxn ang="0">
                  <a:pos x="T4" y="T5"/>
                </a:cxn>
              </a:cxnLst>
              <a:rect l="0" t="0" r="r" b="b"/>
              <a:pathLst>
                <a:path w="72" h="40">
                  <a:moveTo>
                    <a:pt x="0" y="14"/>
                  </a:moveTo>
                  <a:cubicBezTo>
                    <a:pt x="0" y="14"/>
                    <a:pt x="64" y="20"/>
                    <a:pt x="68" y="10"/>
                  </a:cubicBezTo>
                  <a:cubicBezTo>
                    <a:pt x="72" y="0"/>
                    <a:pt x="57" y="40"/>
                    <a:pt x="0" y="14"/>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Freeform 18"/>
            <p:cNvSpPr/>
            <p:nvPr/>
          </p:nvSpPr>
          <p:spPr bwMode="auto">
            <a:xfrm>
              <a:off x="801688" y="4302125"/>
              <a:ext cx="93663" cy="655638"/>
            </a:xfrm>
            <a:custGeom>
              <a:avLst/>
              <a:gdLst>
                <a:gd name="T0" fmla="*/ 14 w 25"/>
                <a:gd name="T1" fmla="*/ 0 h 174"/>
                <a:gd name="T2" fmla="*/ 22 w 25"/>
                <a:gd name="T3" fmla="*/ 160 h 174"/>
                <a:gd name="T4" fmla="*/ 14 w 25"/>
                <a:gd name="T5" fmla="*/ 0 h 174"/>
              </a:gdLst>
              <a:ahLst/>
              <a:cxnLst>
                <a:cxn ang="0">
                  <a:pos x="T0" y="T1"/>
                </a:cxn>
                <a:cxn ang="0">
                  <a:pos x="T2" y="T3"/>
                </a:cxn>
                <a:cxn ang="0">
                  <a:pos x="T4" y="T5"/>
                </a:cxn>
              </a:cxnLst>
              <a:rect l="0" t="0" r="r" b="b"/>
              <a:pathLst>
                <a:path w="25" h="174">
                  <a:moveTo>
                    <a:pt x="14" y="0"/>
                  </a:moveTo>
                  <a:cubicBezTo>
                    <a:pt x="14" y="0"/>
                    <a:pt x="20" y="145"/>
                    <a:pt x="22" y="160"/>
                  </a:cubicBezTo>
                  <a:cubicBezTo>
                    <a:pt x="25" y="174"/>
                    <a:pt x="0" y="54"/>
                    <a:pt x="14"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19"/>
            <p:cNvSpPr/>
            <p:nvPr/>
          </p:nvSpPr>
          <p:spPr bwMode="auto">
            <a:xfrm>
              <a:off x="3175" y="3848100"/>
              <a:ext cx="744538" cy="1662113"/>
            </a:xfrm>
            <a:custGeom>
              <a:avLst/>
              <a:gdLst>
                <a:gd name="T0" fmla="*/ 198 w 198"/>
                <a:gd name="T1" fmla="*/ 12 h 442"/>
                <a:gd name="T2" fmla="*/ 0 w 198"/>
                <a:gd name="T3" fmla="*/ 0 h 442"/>
                <a:gd name="T4" fmla="*/ 0 w 198"/>
                <a:gd name="T5" fmla="*/ 431 h 442"/>
                <a:gd name="T6" fmla="*/ 143 w 198"/>
                <a:gd name="T7" fmla="*/ 431 h 442"/>
                <a:gd name="T8" fmla="*/ 198 w 198"/>
                <a:gd name="T9" fmla="*/ 12 h 442"/>
              </a:gdLst>
              <a:ahLst/>
              <a:cxnLst>
                <a:cxn ang="0">
                  <a:pos x="T0" y="T1"/>
                </a:cxn>
                <a:cxn ang="0">
                  <a:pos x="T2" y="T3"/>
                </a:cxn>
                <a:cxn ang="0">
                  <a:pos x="T4" y="T5"/>
                </a:cxn>
                <a:cxn ang="0">
                  <a:pos x="T6" y="T7"/>
                </a:cxn>
                <a:cxn ang="0">
                  <a:pos x="T8" y="T9"/>
                </a:cxn>
              </a:cxnLst>
              <a:rect l="0" t="0" r="r" b="b"/>
              <a:pathLst>
                <a:path w="198" h="442">
                  <a:moveTo>
                    <a:pt x="198" y="12"/>
                  </a:moveTo>
                  <a:cubicBezTo>
                    <a:pt x="0" y="0"/>
                    <a:pt x="0" y="0"/>
                    <a:pt x="0" y="0"/>
                  </a:cubicBezTo>
                  <a:cubicBezTo>
                    <a:pt x="0" y="431"/>
                    <a:pt x="0" y="431"/>
                    <a:pt x="0" y="431"/>
                  </a:cubicBezTo>
                  <a:cubicBezTo>
                    <a:pt x="76" y="431"/>
                    <a:pt x="147" y="442"/>
                    <a:pt x="143" y="431"/>
                  </a:cubicBezTo>
                  <a:cubicBezTo>
                    <a:pt x="135" y="408"/>
                    <a:pt x="198" y="12"/>
                    <a:pt x="198" y="12"/>
                  </a:cubicBezTo>
                  <a:close/>
                </a:path>
              </a:pathLst>
            </a:custGeom>
            <a:solidFill>
              <a:srgbClr val="6247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20"/>
            <p:cNvSpPr/>
            <p:nvPr/>
          </p:nvSpPr>
          <p:spPr bwMode="auto">
            <a:xfrm>
              <a:off x="1098550" y="2192338"/>
              <a:ext cx="3267075" cy="3711575"/>
            </a:xfrm>
            <a:custGeom>
              <a:avLst/>
              <a:gdLst>
                <a:gd name="T0" fmla="*/ 604 w 869"/>
                <a:gd name="T1" fmla="*/ 939 h 987"/>
                <a:gd name="T2" fmla="*/ 672 w 869"/>
                <a:gd name="T3" fmla="*/ 396 h 987"/>
                <a:gd name="T4" fmla="*/ 798 w 869"/>
                <a:gd name="T5" fmla="*/ 199 h 987"/>
                <a:gd name="T6" fmla="*/ 802 w 869"/>
                <a:gd name="T7" fmla="*/ 202 h 987"/>
                <a:gd name="T8" fmla="*/ 830 w 869"/>
                <a:gd name="T9" fmla="*/ 205 h 987"/>
                <a:gd name="T10" fmla="*/ 865 w 869"/>
                <a:gd name="T11" fmla="*/ 152 h 987"/>
                <a:gd name="T12" fmla="*/ 850 w 869"/>
                <a:gd name="T13" fmla="*/ 127 h 987"/>
                <a:gd name="T14" fmla="*/ 666 w 869"/>
                <a:gd name="T15" fmla="*/ 9 h 987"/>
                <a:gd name="T16" fmla="*/ 638 w 869"/>
                <a:gd name="T17" fmla="*/ 6 h 987"/>
                <a:gd name="T18" fmla="*/ 603 w 869"/>
                <a:gd name="T19" fmla="*/ 59 h 987"/>
                <a:gd name="T20" fmla="*/ 619 w 869"/>
                <a:gd name="T21" fmla="*/ 84 h 987"/>
                <a:gd name="T22" fmla="*/ 626 w 869"/>
                <a:gd name="T23" fmla="*/ 88 h 987"/>
                <a:gd name="T24" fmla="*/ 503 w 869"/>
                <a:gd name="T25" fmla="*/ 279 h 987"/>
                <a:gd name="T26" fmla="*/ 30 w 869"/>
                <a:gd name="T27" fmla="*/ 570 h 987"/>
                <a:gd name="T28" fmla="*/ 13 w 869"/>
                <a:gd name="T29" fmla="*/ 585 h 987"/>
                <a:gd name="T30" fmla="*/ 26 w 869"/>
                <a:gd name="T31" fmla="*/ 645 h 987"/>
                <a:gd name="T32" fmla="*/ 538 w 869"/>
                <a:gd name="T33" fmla="*/ 974 h 987"/>
                <a:gd name="T34" fmla="*/ 598 w 869"/>
                <a:gd name="T35" fmla="*/ 960 h 987"/>
                <a:gd name="T36" fmla="*/ 604 w 869"/>
                <a:gd name="T37" fmla="*/ 939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9" h="987">
                  <a:moveTo>
                    <a:pt x="604" y="939"/>
                  </a:moveTo>
                  <a:cubicBezTo>
                    <a:pt x="672" y="396"/>
                    <a:pt x="672" y="396"/>
                    <a:pt x="672" y="396"/>
                  </a:cubicBezTo>
                  <a:cubicBezTo>
                    <a:pt x="798" y="199"/>
                    <a:pt x="798" y="199"/>
                    <a:pt x="798" y="199"/>
                  </a:cubicBezTo>
                  <a:cubicBezTo>
                    <a:pt x="802" y="202"/>
                    <a:pt x="802" y="202"/>
                    <a:pt x="802" y="202"/>
                  </a:cubicBezTo>
                  <a:cubicBezTo>
                    <a:pt x="814" y="209"/>
                    <a:pt x="827" y="211"/>
                    <a:pt x="830" y="205"/>
                  </a:cubicBezTo>
                  <a:cubicBezTo>
                    <a:pt x="865" y="152"/>
                    <a:pt x="865" y="152"/>
                    <a:pt x="865" y="152"/>
                  </a:cubicBezTo>
                  <a:cubicBezTo>
                    <a:pt x="869" y="146"/>
                    <a:pt x="862" y="135"/>
                    <a:pt x="850" y="127"/>
                  </a:cubicBezTo>
                  <a:cubicBezTo>
                    <a:pt x="666" y="9"/>
                    <a:pt x="666" y="9"/>
                    <a:pt x="666" y="9"/>
                  </a:cubicBezTo>
                  <a:cubicBezTo>
                    <a:pt x="654" y="2"/>
                    <a:pt x="642" y="0"/>
                    <a:pt x="638" y="6"/>
                  </a:cubicBezTo>
                  <a:cubicBezTo>
                    <a:pt x="603" y="59"/>
                    <a:pt x="603" y="59"/>
                    <a:pt x="603" y="59"/>
                  </a:cubicBezTo>
                  <a:cubicBezTo>
                    <a:pt x="600" y="65"/>
                    <a:pt x="607" y="76"/>
                    <a:pt x="619" y="84"/>
                  </a:cubicBezTo>
                  <a:cubicBezTo>
                    <a:pt x="626" y="88"/>
                    <a:pt x="626" y="88"/>
                    <a:pt x="626" y="88"/>
                  </a:cubicBezTo>
                  <a:cubicBezTo>
                    <a:pt x="503" y="279"/>
                    <a:pt x="503" y="279"/>
                    <a:pt x="503" y="279"/>
                  </a:cubicBezTo>
                  <a:cubicBezTo>
                    <a:pt x="30" y="570"/>
                    <a:pt x="30" y="570"/>
                    <a:pt x="30" y="570"/>
                  </a:cubicBezTo>
                  <a:cubicBezTo>
                    <a:pt x="24" y="573"/>
                    <a:pt x="18" y="578"/>
                    <a:pt x="13" y="585"/>
                  </a:cubicBezTo>
                  <a:cubicBezTo>
                    <a:pt x="0" y="605"/>
                    <a:pt x="6" y="632"/>
                    <a:pt x="26" y="645"/>
                  </a:cubicBezTo>
                  <a:cubicBezTo>
                    <a:pt x="538" y="974"/>
                    <a:pt x="538" y="974"/>
                    <a:pt x="538" y="974"/>
                  </a:cubicBezTo>
                  <a:cubicBezTo>
                    <a:pt x="558" y="987"/>
                    <a:pt x="585" y="981"/>
                    <a:pt x="598" y="960"/>
                  </a:cubicBezTo>
                  <a:cubicBezTo>
                    <a:pt x="602" y="954"/>
                    <a:pt x="604" y="946"/>
                    <a:pt x="604" y="939"/>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6" name="Freeform 21"/>
            <p:cNvSpPr/>
            <p:nvPr/>
          </p:nvSpPr>
          <p:spPr bwMode="auto">
            <a:xfrm>
              <a:off x="2236788" y="2460625"/>
              <a:ext cx="2128838" cy="3443288"/>
            </a:xfrm>
            <a:custGeom>
              <a:avLst/>
              <a:gdLst>
                <a:gd name="T0" fmla="*/ 301 w 566"/>
                <a:gd name="T1" fmla="*/ 868 h 916"/>
                <a:gd name="T2" fmla="*/ 369 w 566"/>
                <a:gd name="T3" fmla="*/ 325 h 916"/>
                <a:gd name="T4" fmla="*/ 495 w 566"/>
                <a:gd name="T5" fmla="*/ 128 h 916"/>
                <a:gd name="T6" fmla="*/ 499 w 566"/>
                <a:gd name="T7" fmla="*/ 131 h 916"/>
                <a:gd name="T8" fmla="*/ 527 w 566"/>
                <a:gd name="T9" fmla="*/ 134 h 916"/>
                <a:gd name="T10" fmla="*/ 562 w 566"/>
                <a:gd name="T11" fmla="*/ 81 h 916"/>
                <a:gd name="T12" fmla="*/ 547 w 566"/>
                <a:gd name="T13" fmla="*/ 56 h 916"/>
                <a:gd name="T14" fmla="*/ 460 w 566"/>
                <a:gd name="T15" fmla="*/ 0 h 916"/>
                <a:gd name="T16" fmla="*/ 417 w 566"/>
                <a:gd name="T17" fmla="*/ 67 h 916"/>
                <a:gd name="T18" fmla="*/ 395 w 566"/>
                <a:gd name="T19" fmla="*/ 54 h 916"/>
                <a:gd name="T20" fmla="*/ 264 w 566"/>
                <a:gd name="T21" fmla="*/ 259 h 916"/>
                <a:gd name="T22" fmla="*/ 92 w 566"/>
                <a:gd name="T23" fmla="*/ 590 h 916"/>
                <a:gd name="T24" fmla="*/ 0 w 566"/>
                <a:gd name="T25" fmla="*/ 752 h 916"/>
                <a:gd name="T26" fmla="*/ 235 w 566"/>
                <a:gd name="T27" fmla="*/ 903 h 916"/>
                <a:gd name="T28" fmla="*/ 295 w 566"/>
                <a:gd name="T29" fmla="*/ 889 h 916"/>
                <a:gd name="T30" fmla="*/ 301 w 566"/>
                <a:gd name="T31" fmla="*/ 868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6" h="916">
                  <a:moveTo>
                    <a:pt x="301" y="868"/>
                  </a:moveTo>
                  <a:cubicBezTo>
                    <a:pt x="369" y="325"/>
                    <a:pt x="369" y="325"/>
                    <a:pt x="369" y="325"/>
                  </a:cubicBezTo>
                  <a:cubicBezTo>
                    <a:pt x="495" y="128"/>
                    <a:pt x="495" y="128"/>
                    <a:pt x="495" y="128"/>
                  </a:cubicBezTo>
                  <a:cubicBezTo>
                    <a:pt x="499" y="131"/>
                    <a:pt x="499" y="131"/>
                    <a:pt x="499" y="131"/>
                  </a:cubicBezTo>
                  <a:cubicBezTo>
                    <a:pt x="511" y="138"/>
                    <a:pt x="524" y="140"/>
                    <a:pt x="527" y="134"/>
                  </a:cubicBezTo>
                  <a:cubicBezTo>
                    <a:pt x="562" y="81"/>
                    <a:pt x="562" y="81"/>
                    <a:pt x="562" y="81"/>
                  </a:cubicBezTo>
                  <a:cubicBezTo>
                    <a:pt x="566" y="75"/>
                    <a:pt x="559" y="64"/>
                    <a:pt x="547" y="56"/>
                  </a:cubicBezTo>
                  <a:cubicBezTo>
                    <a:pt x="460" y="0"/>
                    <a:pt x="460" y="0"/>
                    <a:pt x="460" y="0"/>
                  </a:cubicBezTo>
                  <a:cubicBezTo>
                    <a:pt x="417" y="67"/>
                    <a:pt x="417" y="67"/>
                    <a:pt x="417" y="67"/>
                  </a:cubicBezTo>
                  <a:cubicBezTo>
                    <a:pt x="395" y="54"/>
                    <a:pt x="395" y="54"/>
                    <a:pt x="395" y="54"/>
                  </a:cubicBezTo>
                  <a:cubicBezTo>
                    <a:pt x="264" y="259"/>
                    <a:pt x="264" y="259"/>
                    <a:pt x="264" y="259"/>
                  </a:cubicBezTo>
                  <a:cubicBezTo>
                    <a:pt x="92" y="590"/>
                    <a:pt x="92" y="590"/>
                    <a:pt x="92" y="590"/>
                  </a:cubicBezTo>
                  <a:cubicBezTo>
                    <a:pt x="0" y="752"/>
                    <a:pt x="0" y="752"/>
                    <a:pt x="0" y="752"/>
                  </a:cubicBezTo>
                  <a:cubicBezTo>
                    <a:pt x="235" y="903"/>
                    <a:pt x="235" y="903"/>
                    <a:pt x="235" y="903"/>
                  </a:cubicBezTo>
                  <a:cubicBezTo>
                    <a:pt x="255" y="916"/>
                    <a:pt x="282" y="910"/>
                    <a:pt x="295" y="889"/>
                  </a:cubicBezTo>
                  <a:cubicBezTo>
                    <a:pt x="299" y="883"/>
                    <a:pt x="301" y="875"/>
                    <a:pt x="301" y="868"/>
                  </a:cubicBezTo>
                  <a:close/>
                </a:path>
              </a:pathLst>
            </a:custGeom>
            <a:solidFill>
              <a:srgbClr val="85AC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Freeform 22"/>
            <p:cNvSpPr/>
            <p:nvPr/>
          </p:nvSpPr>
          <p:spPr bwMode="auto">
            <a:xfrm>
              <a:off x="2827338" y="2551113"/>
              <a:ext cx="1538288" cy="3352800"/>
            </a:xfrm>
            <a:custGeom>
              <a:avLst/>
              <a:gdLst>
                <a:gd name="T0" fmla="*/ 144 w 409"/>
                <a:gd name="T1" fmla="*/ 844 h 892"/>
                <a:gd name="T2" fmla="*/ 212 w 409"/>
                <a:gd name="T3" fmla="*/ 301 h 892"/>
                <a:gd name="T4" fmla="*/ 338 w 409"/>
                <a:gd name="T5" fmla="*/ 104 h 892"/>
                <a:gd name="T6" fmla="*/ 342 w 409"/>
                <a:gd name="T7" fmla="*/ 107 h 892"/>
                <a:gd name="T8" fmla="*/ 370 w 409"/>
                <a:gd name="T9" fmla="*/ 110 h 892"/>
                <a:gd name="T10" fmla="*/ 405 w 409"/>
                <a:gd name="T11" fmla="*/ 57 h 892"/>
                <a:gd name="T12" fmla="*/ 390 w 409"/>
                <a:gd name="T13" fmla="*/ 32 h 892"/>
                <a:gd name="T14" fmla="*/ 339 w 409"/>
                <a:gd name="T15" fmla="*/ 0 h 892"/>
                <a:gd name="T16" fmla="*/ 293 w 409"/>
                <a:gd name="T17" fmla="*/ 73 h 892"/>
                <a:gd name="T18" fmla="*/ 272 w 409"/>
                <a:gd name="T19" fmla="*/ 59 h 892"/>
                <a:gd name="T20" fmla="*/ 144 w 409"/>
                <a:gd name="T21" fmla="*/ 258 h 892"/>
                <a:gd name="T22" fmla="*/ 91 w 409"/>
                <a:gd name="T23" fmla="*/ 484 h 892"/>
                <a:gd name="T24" fmla="*/ 0 w 409"/>
                <a:gd name="T25" fmla="*/ 829 h 892"/>
                <a:gd name="T26" fmla="*/ 78 w 409"/>
                <a:gd name="T27" fmla="*/ 879 h 892"/>
                <a:gd name="T28" fmla="*/ 138 w 409"/>
                <a:gd name="T29" fmla="*/ 865 h 892"/>
                <a:gd name="T30" fmla="*/ 144 w 409"/>
                <a:gd name="T31" fmla="*/ 84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9" h="892">
                  <a:moveTo>
                    <a:pt x="144" y="844"/>
                  </a:moveTo>
                  <a:cubicBezTo>
                    <a:pt x="212" y="301"/>
                    <a:pt x="212" y="301"/>
                    <a:pt x="212" y="301"/>
                  </a:cubicBezTo>
                  <a:cubicBezTo>
                    <a:pt x="338" y="104"/>
                    <a:pt x="338" y="104"/>
                    <a:pt x="338" y="104"/>
                  </a:cubicBezTo>
                  <a:cubicBezTo>
                    <a:pt x="342" y="107"/>
                    <a:pt x="342" y="107"/>
                    <a:pt x="342" y="107"/>
                  </a:cubicBezTo>
                  <a:cubicBezTo>
                    <a:pt x="354" y="114"/>
                    <a:pt x="367" y="116"/>
                    <a:pt x="370" y="110"/>
                  </a:cubicBezTo>
                  <a:cubicBezTo>
                    <a:pt x="405" y="57"/>
                    <a:pt x="405" y="57"/>
                    <a:pt x="405" y="57"/>
                  </a:cubicBezTo>
                  <a:cubicBezTo>
                    <a:pt x="409" y="51"/>
                    <a:pt x="402" y="40"/>
                    <a:pt x="390" y="32"/>
                  </a:cubicBezTo>
                  <a:cubicBezTo>
                    <a:pt x="339" y="0"/>
                    <a:pt x="339" y="0"/>
                    <a:pt x="339" y="0"/>
                  </a:cubicBezTo>
                  <a:cubicBezTo>
                    <a:pt x="293" y="73"/>
                    <a:pt x="293" y="73"/>
                    <a:pt x="293" y="73"/>
                  </a:cubicBezTo>
                  <a:cubicBezTo>
                    <a:pt x="272" y="59"/>
                    <a:pt x="272" y="59"/>
                    <a:pt x="272" y="59"/>
                  </a:cubicBezTo>
                  <a:cubicBezTo>
                    <a:pt x="144" y="258"/>
                    <a:pt x="144" y="258"/>
                    <a:pt x="144" y="258"/>
                  </a:cubicBezTo>
                  <a:cubicBezTo>
                    <a:pt x="91" y="484"/>
                    <a:pt x="91" y="484"/>
                    <a:pt x="91" y="484"/>
                  </a:cubicBezTo>
                  <a:cubicBezTo>
                    <a:pt x="0" y="829"/>
                    <a:pt x="0" y="829"/>
                    <a:pt x="0" y="829"/>
                  </a:cubicBezTo>
                  <a:cubicBezTo>
                    <a:pt x="78" y="879"/>
                    <a:pt x="78" y="879"/>
                    <a:pt x="78" y="879"/>
                  </a:cubicBezTo>
                  <a:cubicBezTo>
                    <a:pt x="98" y="892"/>
                    <a:pt x="125" y="886"/>
                    <a:pt x="138" y="865"/>
                  </a:cubicBezTo>
                  <a:cubicBezTo>
                    <a:pt x="142" y="859"/>
                    <a:pt x="144" y="851"/>
                    <a:pt x="144" y="844"/>
                  </a:cubicBezTo>
                  <a:close/>
                </a:path>
              </a:pathLst>
            </a:custGeom>
            <a:solidFill>
              <a:srgbClr val="AFD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23"/>
            <p:cNvSpPr/>
            <p:nvPr/>
          </p:nvSpPr>
          <p:spPr bwMode="auto">
            <a:xfrm>
              <a:off x="1222375" y="3889375"/>
              <a:ext cx="2222500" cy="1909763"/>
            </a:xfrm>
            <a:custGeom>
              <a:avLst/>
              <a:gdLst>
                <a:gd name="T0" fmla="*/ 591 w 591"/>
                <a:gd name="T1" fmla="*/ 95 h 508"/>
                <a:gd name="T2" fmla="*/ 229 w 591"/>
                <a:gd name="T3" fmla="*/ 0 h 508"/>
                <a:gd name="T4" fmla="*/ 28 w 591"/>
                <a:gd name="T5" fmla="*/ 124 h 508"/>
                <a:gd name="T6" fmla="*/ 12 w 591"/>
                <a:gd name="T7" fmla="*/ 138 h 508"/>
                <a:gd name="T8" fmla="*/ 24 w 591"/>
                <a:gd name="T9" fmla="*/ 194 h 508"/>
                <a:gd name="T10" fmla="*/ 494 w 591"/>
                <a:gd name="T11" fmla="*/ 496 h 508"/>
                <a:gd name="T12" fmla="*/ 550 w 591"/>
                <a:gd name="T13" fmla="*/ 484 h 508"/>
                <a:gd name="T14" fmla="*/ 556 w 591"/>
                <a:gd name="T15" fmla="*/ 464 h 508"/>
                <a:gd name="T16" fmla="*/ 591 w 591"/>
                <a:gd name="T17" fmla="*/ 9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508">
                  <a:moveTo>
                    <a:pt x="591" y="95"/>
                  </a:moveTo>
                  <a:cubicBezTo>
                    <a:pt x="229" y="0"/>
                    <a:pt x="229" y="0"/>
                    <a:pt x="229" y="0"/>
                  </a:cubicBezTo>
                  <a:cubicBezTo>
                    <a:pt x="28" y="124"/>
                    <a:pt x="28" y="124"/>
                    <a:pt x="28" y="124"/>
                  </a:cubicBezTo>
                  <a:cubicBezTo>
                    <a:pt x="21" y="128"/>
                    <a:pt x="16" y="132"/>
                    <a:pt x="12" y="138"/>
                  </a:cubicBezTo>
                  <a:cubicBezTo>
                    <a:pt x="0" y="157"/>
                    <a:pt x="5" y="182"/>
                    <a:pt x="24" y="194"/>
                  </a:cubicBezTo>
                  <a:cubicBezTo>
                    <a:pt x="494" y="496"/>
                    <a:pt x="494" y="496"/>
                    <a:pt x="494" y="496"/>
                  </a:cubicBezTo>
                  <a:cubicBezTo>
                    <a:pt x="513" y="508"/>
                    <a:pt x="538" y="502"/>
                    <a:pt x="550" y="484"/>
                  </a:cubicBezTo>
                  <a:cubicBezTo>
                    <a:pt x="554" y="478"/>
                    <a:pt x="556" y="471"/>
                    <a:pt x="556" y="464"/>
                  </a:cubicBezTo>
                  <a:lnTo>
                    <a:pt x="591" y="95"/>
                  </a:ln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24"/>
            <p:cNvSpPr/>
            <p:nvPr/>
          </p:nvSpPr>
          <p:spPr bwMode="auto">
            <a:xfrm>
              <a:off x="2425700" y="4468813"/>
              <a:ext cx="996950" cy="1330325"/>
            </a:xfrm>
            <a:custGeom>
              <a:avLst/>
              <a:gdLst>
                <a:gd name="T0" fmla="*/ 236 w 265"/>
                <a:gd name="T1" fmla="*/ 310 h 354"/>
                <a:gd name="T2" fmla="*/ 265 w 265"/>
                <a:gd name="T3" fmla="*/ 75 h 354"/>
                <a:gd name="T4" fmla="*/ 148 w 265"/>
                <a:gd name="T5" fmla="*/ 0 h 354"/>
                <a:gd name="T6" fmla="*/ 0 w 265"/>
                <a:gd name="T7" fmla="*/ 230 h 354"/>
                <a:gd name="T8" fmla="*/ 174 w 265"/>
                <a:gd name="T9" fmla="*/ 342 h 354"/>
                <a:gd name="T10" fmla="*/ 230 w 265"/>
                <a:gd name="T11" fmla="*/ 330 h 354"/>
                <a:gd name="T12" fmla="*/ 236 w 265"/>
                <a:gd name="T13" fmla="*/ 310 h 354"/>
              </a:gdLst>
              <a:ahLst/>
              <a:cxnLst>
                <a:cxn ang="0">
                  <a:pos x="T0" y="T1"/>
                </a:cxn>
                <a:cxn ang="0">
                  <a:pos x="T2" y="T3"/>
                </a:cxn>
                <a:cxn ang="0">
                  <a:pos x="T4" y="T5"/>
                </a:cxn>
                <a:cxn ang="0">
                  <a:pos x="T6" y="T7"/>
                </a:cxn>
                <a:cxn ang="0">
                  <a:pos x="T8" y="T9"/>
                </a:cxn>
                <a:cxn ang="0">
                  <a:pos x="T10" y="T11"/>
                </a:cxn>
                <a:cxn ang="0">
                  <a:pos x="T12" y="T13"/>
                </a:cxn>
              </a:cxnLst>
              <a:rect l="0" t="0" r="r" b="b"/>
              <a:pathLst>
                <a:path w="265" h="354">
                  <a:moveTo>
                    <a:pt x="236" y="310"/>
                  </a:moveTo>
                  <a:cubicBezTo>
                    <a:pt x="265" y="75"/>
                    <a:pt x="265" y="75"/>
                    <a:pt x="265" y="75"/>
                  </a:cubicBezTo>
                  <a:cubicBezTo>
                    <a:pt x="148" y="0"/>
                    <a:pt x="148" y="0"/>
                    <a:pt x="148" y="0"/>
                  </a:cubicBezTo>
                  <a:cubicBezTo>
                    <a:pt x="0" y="230"/>
                    <a:pt x="0" y="230"/>
                    <a:pt x="0" y="230"/>
                  </a:cubicBezTo>
                  <a:cubicBezTo>
                    <a:pt x="174" y="342"/>
                    <a:pt x="174" y="342"/>
                    <a:pt x="174" y="342"/>
                  </a:cubicBezTo>
                  <a:cubicBezTo>
                    <a:pt x="193" y="354"/>
                    <a:pt x="218" y="348"/>
                    <a:pt x="230" y="330"/>
                  </a:cubicBezTo>
                  <a:cubicBezTo>
                    <a:pt x="234" y="324"/>
                    <a:pt x="236" y="317"/>
                    <a:pt x="236" y="310"/>
                  </a:cubicBez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25"/>
            <p:cNvSpPr/>
            <p:nvPr/>
          </p:nvSpPr>
          <p:spPr bwMode="auto">
            <a:xfrm>
              <a:off x="3082925" y="2538413"/>
              <a:ext cx="568325" cy="804863"/>
            </a:xfrm>
            <a:custGeom>
              <a:avLst/>
              <a:gdLst>
                <a:gd name="T0" fmla="*/ 57 w 358"/>
                <a:gd name="T1" fmla="*/ 507 h 507"/>
                <a:gd name="T2" fmla="*/ 0 w 358"/>
                <a:gd name="T3" fmla="*/ 469 h 507"/>
                <a:gd name="T4" fmla="*/ 301 w 358"/>
                <a:gd name="T5" fmla="*/ 0 h 507"/>
                <a:gd name="T6" fmla="*/ 358 w 358"/>
                <a:gd name="T7" fmla="*/ 38 h 507"/>
                <a:gd name="T8" fmla="*/ 57 w 358"/>
                <a:gd name="T9" fmla="*/ 507 h 507"/>
              </a:gdLst>
              <a:ahLst/>
              <a:cxnLst>
                <a:cxn ang="0">
                  <a:pos x="T0" y="T1"/>
                </a:cxn>
                <a:cxn ang="0">
                  <a:pos x="T2" y="T3"/>
                </a:cxn>
                <a:cxn ang="0">
                  <a:pos x="T4" y="T5"/>
                </a:cxn>
                <a:cxn ang="0">
                  <a:pos x="T6" y="T7"/>
                </a:cxn>
                <a:cxn ang="0">
                  <a:pos x="T8" y="T9"/>
                </a:cxn>
              </a:cxnLst>
              <a:rect l="0" t="0" r="r" b="b"/>
              <a:pathLst>
                <a:path w="358" h="507">
                  <a:moveTo>
                    <a:pt x="57" y="507"/>
                  </a:moveTo>
                  <a:lnTo>
                    <a:pt x="0" y="469"/>
                  </a:lnTo>
                  <a:lnTo>
                    <a:pt x="301" y="0"/>
                  </a:lnTo>
                  <a:lnTo>
                    <a:pt x="358" y="38"/>
                  </a:lnTo>
                  <a:lnTo>
                    <a:pt x="57" y="5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26"/>
            <p:cNvSpPr/>
            <p:nvPr/>
          </p:nvSpPr>
          <p:spPr bwMode="auto">
            <a:xfrm>
              <a:off x="3444875" y="2478088"/>
              <a:ext cx="568325" cy="384175"/>
            </a:xfrm>
            <a:custGeom>
              <a:avLst/>
              <a:gdLst>
                <a:gd name="T0" fmla="*/ 343 w 358"/>
                <a:gd name="T1" fmla="*/ 242 h 242"/>
                <a:gd name="T2" fmla="*/ 0 w 358"/>
                <a:gd name="T3" fmla="*/ 22 h 242"/>
                <a:gd name="T4" fmla="*/ 12 w 358"/>
                <a:gd name="T5" fmla="*/ 0 h 242"/>
                <a:gd name="T6" fmla="*/ 358 w 358"/>
                <a:gd name="T7" fmla="*/ 221 h 242"/>
                <a:gd name="T8" fmla="*/ 343 w 358"/>
                <a:gd name="T9" fmla="*/ 242 h 242"/>
              </a:gdLst>
              <a:ahLst/>
              <a:cxnLst>
                <a:cxn ang="0">
                  <a:pos x="T0" y="T1"/>
                </a:cxn>
                <a:cxn ang="0">
                  <a:pos x="T2" y="T3"/>
                </a:cxn>
                <a:cxn ang="0">
                  <a:pos x="T4" y="T5"/>
                </a:cxn>
                <a:cxn ang="0">
                  <a:pos x="T6" y="T7"/>
                </a:cxn>
                <a:cxn ang="0">
                  <a:pos x="T8" y="T9"/>
                </a:cxn>
              </a:cxnLst>
              <a:rect l="0" t="0" r="r" b="b"/>
              <a:pathLst>
                <a:path w="358" h="242">
                  <a:moveTo>
                    <a:pt x="343" y="242"/>
                  </a:moveTo>
                  <a:lnTo>
                    <a:pt x="0" y="22"/>
                  </a:lnTo>
                  <a:lnTo>
                    <a:pt x="12" y="0"/>
                  </a:lnTo>
                  <a:lnTo>
                    <a:pt x="358" y="221"/>
                  </a:lnTo>
                  <a:lnTo>
                    <a:pt x="343" y="2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27"/>
            <p:cNvSpPr/>
            <p:nvPr/>
          </p:nvSpPr>
          <p:spPr bwMode="auto">
            <a:xfrm>
              <a:off x="2052638" y="3419475"/>
              <a:ext cx="1035050" cy="928688"/>
            </a:xfrm>
            <a:custGeom>
              <a:avLst/>
              <a:gdLst>
                <a:gd name="T0" fmla="*/ 595 w 652"/>
                <a:gd name="T1" fmla="*/ 0 h 585"/>
                <a:gd name="T2" fmla="*/ 0 w 652"/>
                <a:gd name="T3" fmla="*/ 443 h 585"/>
                <a:gd name="T4" fmla="*/ 218 w 652"/>
                <a:gd name="T5" fmla="*/ 585 h 585"/>
                <a:gd name="T6" fmla="*/ 652 w 652"/>
                <a:gd name="T7" fmla="*/ 35 h 585"/>
                <a:gd name="T8" fmla="*/ 595 w 652"/>
                <a:gd name="T9" fmla="*/ 0 h 585"/>
              </a:gdLst>
              <a:ahLst/>
              <a:cxnLst>
                <a:cxn ang="0">
                  <a:pos x="T0" y="T1"/>
                </a:cxn>
                <a:cxn ang="0">
                  <a:pos x="T2" y="T3"/>
                </a:cxn>
                <a:cxn ang="0">
                  <a:pos x="T4" y="T5"/>
                </a:cxn>
                <a:cxn ang="0">
                  <a:pos x="T6" y="T7"/>
                </a:cxn>
                <a:cxn ang="0">
                  <a:pos x="T8" y="T9"/>
                </a:cxn>
              </a:cxnLst>
              <a:rect l="0" t="0" r="r" b="b"/>
              <a:pathLst>
                <a:path w="652" h="585">
                  <a:moveTo>
                    <a:pt x="595" y="0"/>
                  </a:moveTo>
                  <a:lnTo>
                    <a:pt x="0" y="443"/>
                  </a:lnTo>
                  <a:lnTo>
                    <a:pt x="218" y="585"/>
                  </a:lnTo>
                  <a:lnTo>
                    <a:pt x="652" y="35"/>
                  </a:lnTo>
                  <a:lnTo>
                    <a:pt x="595" y="0"/>
                  </a:lnTo>
                  <a:close/>
                </a:path>
              </a:pathLst>
            </a:custGeom>
            <a:solidFill>
              <a:srgbClr val="FFFFFF">
                <a:alpha val="61961"/>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28"/>
            <p:cNvSpPr/>
            <p:nvPr/>
          </p:nvSpPr>
          <p:spPr bwMode="auto">
            <a:xfrm>
              <a:off x="2266950" y="4111625"/>
              <a:ext cx="985838" cy="1489075"/>
            </a:xfrm>
            <a:custGeom>
              <a:avLst/>
              <a:gdLst>
                <a:gd name="T0" fmla="*/ 384 w 621"/>
                <a:gd name="T1" fmla="*/ 0 h 938"/>
                <a:gd name="T2" fmla="*/ 0 w 621"/>
                <a:gd name="T3" fmla="*/ 705 h 938"/>
                <a:gd name="T4" fmla="*/ 363 w 621"/>
                <a:gd name="T5" fmla="*/ 938 h 938"/>
                <a:gd name="T6" fmla="*/ 621 w 621"/>
                <a:gd name="T7" fmla="*/ 66 h 938"/>
                <a:gd name="T8" fmla="*/ 384 w 621"/>
                <a:gd name="T9" fmla="*/ 0 h 938"/>
              </a:gdLst>
              <a:ahLst/>
              <a:cxnLst>
                <a:cxn ang="0">
                  <a:pos x="T0" y="T1"/>
                </a:cxn>
                <a:cxn ang="0">
                  <a:pos x="T2" y="T3"/>
                </a:cxn>
                <a:cxn ang="0">
                  <a:pos x="T4" y="T5"/>
                </a:cxn>
                <a:cxn ang="0">
                  <a:pos x="T6" y="T7"/>
                </a:cxn>
                <a:cxn ang="0">
                  <a:pos x="T8" y="T9"/>
                </a:cxn>
              </a:cxnLst>
              <a:rect l="0" t="0" r="r" b="b"/>
              <a:pathLst>
                <a:path w="621" h="938">
                  <a:moveTo>
                    <a:pt x="384" y="0"/>
                  </a:moveTo>
                  <a:lnTo>
                    <a:pt x="0" y="705"/>
                  </a:lnTo>
                  <a:lnTo>
                    <a:pt x="363" y="938"/>
                  </a:lnTo>
                  <a:lnTo>
                    <a:pt x="621" y="66"/>
                  </a:lnTo>
                  <a:lnTo>
                    <a:pt x="384" y="0"/>
                  </a:ln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Freeform 29"/>
            <p:cNvSpPr/>
            <p:nvPr/>
          </p:nvSpPr>
          <p:spPr bwMode="auto">
            <a:xfrm>
              <a:off x="2200275" y="4983163"/>
              <a:ext cx="409575" cy="296863"/>
            </a:xfrm>
            <a:custGeom>
              <a:avLst/>
              <a:gdLst>
                <a:gd name="T0" fmla="*/ 237 w 258"/>
                <a:gd name="T1" fmla="*/ 187 h 187"/>
                <a:gd name="T2" fmla="*/ 0 w 258"/>
                <a:gd name="T3" fmla="*/ 36 h 187"/>
                <a:gd name="T4" fmla="*/ 21 w 258"/>
                <a:gd name="T5" fmla="*/ 0 h 187"/>
                <a:gd name="T6" fmla="*/ 258 w 258"/>
                <a:gd name="T7" fmla="*/ 152 h 187"/>
                <a:gd name="T8" fmla="*/ 237 w 258"/>
                <a:gd name="T9" fmla="*/ 187 h 187"/>
              </a:gdLst>
              <a:ahLst/>
              <a:cxnLst>
                <a:cxn ang="0">
                  <a:pos x="T0" y="T1"/>
                </a:cxn>
                <a:cxn ang="0">
                  <a:pos x="T2" y="T3"/>
                </a:cxn>
                <a:cxn ang="0">
                  <a:pos x="T4" y="T5"/>
                </a:cxn>
                <a:cxn ang="0">
                  <a:pos x="T6" y="T7"/>
                </a:cxn>
                <a:cxn ang="0">
                  <a:pos x="T8" y="T9"/>
                </a:cxn>
              </a:cxnLst>
              <a:rect l="0" t="0" r="r" b="b"/>
              <a:pathLst>
                <a:path w="258" h="187">
                  <a:moveTo>
                    <a:pt x="237" y="187"/>
                  </a:moveTo>
                  <a:lnTo>
                    <a:pt x="0" y="36"/>
                  </a:lnTo>
                  <a:lnTo>
                    <a:pt x="21" y="0"/>
                  </a:lnTo>
                  <a:lnTo>
                    <a:pt x="258" y="152"/>
                  </a:lnTo>
                  <a:lnTo>
                    <a:pt x="237" y="187"/>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Freeform 30"/>
            <p:cNvSpPr/>
            <p:nvPr/>
          </p:nvSpPr>
          <p:spPr bwMode="auto">
            <a:xfrm>
              <a:off x="2274888" y="4862513"/>
              <a:ext cx="301625" cy="222250"/>
            </a:xfrm>
            <a:custGeom>
              <a:avLst/>
              <a:gdLst>
                <a:gd name="T0" fmla="*/ 166 w 190"/>
                <a:gd name="T1" fmla="*/ 140 h 140"/>
                <a:gd name="T2" fmla="*/ 0 w 190"/>
                <a:gd name="T3" fmla="*/ 33 h 140"/>
                <a:gd name="T4" fmla="*/ 21 w 190"/>
                <a:gd name="T5" fmla="*/ 0 h 140"/>
                <a:gd name="T6" fmla="*/ 190 w 190"/>
                <a:gd name="T7" fmla="*/ 107 h 140"/>
                <a:gd name="T8" fmla="*/ 166 w 190"/>
                <a:gd name="T9" fmla="*/ 140 h 140"/>
              </a:gdLst>
              <a:ahLst/>
              <a:cxnLst>
                <a:cxn ang="0">
                  <a:pos x="T0" y="T1"/>
                </a:cxn>
                <a:cxn ang="0">
                  <a:pos x="T2" y="T3"/>
                </a:cxn>
                <a:cxn ang="0">
                  <a:pos x="T4" y="T5"/>
                </a:cxn>
                <a:cxn ang="0">
                  <a:pos x="T6" y="T7"/>
                </a:cxn>
                <a:cxn ang="0">
                  <a:pos x="T8" y="T9"/>
                </a:cxn>
              </a:cxnLst>
              <a:rect l="0" t="0" r="r" b="b"/>
              <a:pathLst>
                <a:path w="190" h="140">
                  <a:moveTo>
                    <a:pt x="166" y="140"/>
                  </a:moveTo>
                  <a:lnTo>
                    <a:pt x="0" y="33"/>
                  </a:lnTo>
                  <a:lnTo>
                    <a:pt x="21" y="0"/>
                  </a:lnTo>
                  <a:lnTo>
                    <a:pt x="190" y="107"/>
                  </a:lnTo>
                  <a:lnTo>
                    <a:pt x="166"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6" name="Freeform 31"/>
            <p:cNvSpPr/>
            <p:nvPr/>
          </p:nvSpPr>
          <p:spPr bwMode="auto">
            <a:xfrm>
              <a:off x="2354263" y="4743450"/>
              <a:ext cx="296863" cy="220663"/>
            </a:xfrm>
            <a:custGeom>
              <a:avLst/>
              <a:gdLst>
                <a:gd name="T0" fmla="*/ 166 w 187"/>
                <a:gd name="T1" fmla="*/ 139 h 139"/>
                <a:gd name="T2" fmla="*/ 0 w 187"/>
                <a:gd name="T3" fmla="*/ 33 h 139"/>
                <a:gd name="T4" fmla="*/ 21 w 187"/>
                <a:gd name="T5" fmla="*/ 0 h 139"/>
                <a:gd name="T6" fmla="*/ 187 w 187"/>
                <a:gd name="T7" fmla="*/ 106 h 139"/>
                <a:gd name="T8" fmla="*/ 166 w 187"/>
                <a:gd name="T9" fmla="*/ 139 h 139"/>
              </a:gdLst>
              <a:ahLst/>
              <a:cxnLst>
                <a:cxn ang="0">
                  <a:pos x="T0" y="T1"/>
                </a:cxn>
                <a:cxn ang="0">
                  <a:pos x="T2" y="T3"/>
                </a:cxn>
                <a:cxn ang="0">
                  <a:pos x="T4" y="T5"/>
                </a:cxn>
                <a:cxn ang="0">
                  <a:pos x="T6" y="T7"/>
                </a:cxn>
                <a:cxn ang="0">
                  <a:pos x="T8" y="T9"/>
                </a:cxn>
              </a:cxnLst>
              <a:rect l="0" t="0" r="r" b="b"/>
              <a:pathLst>
                <a:path w="187" h="139">
                  <a:moveTo>
                    <a:pt x="166" y="139"/>
                  </a:moveTo>
                  <a:lnTo>
                    <a:pt x="0" y="33"/>
                  </a:lnTo>
                  <a:lnTo>
                    <a:pt x="21" y="0"/>
                  </a:lnTo>
                  <a:lnTo>
                    <a:pt x="187" y="106"/>
                  </a:lnTo>
                  <a:lnTo>
                    <a:pt x="166" y="139"/>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7" name="Freeform 32"/>
            <p:cNvSpPr/>
            <p:nvPr/>
          </p:nvSpPr>
          <p:spPr bwMode="auto">
            <a:xfrm>
              <a:off x="2433638" y="4622800"/>
              <a:ext cx="296863" cy="220663"/>
            </a:xfrm>
            <a:custGeom>
              <a:avLst/>
              <a:gdLst>
                <a:gd name="T0" fmla="*/ 165 w 187"/>
                <a:gd name="T1" fmla="*/ 139 h 139"/>
                <a:gd name="T2" fmla="*/ 0 w 187"/>
                <a:gd name="T3" fmla="*/ 33 h 139"/>
                <a:gd name="T4" fmla="*/ 21 w 187"/>
                <a:gd name="T5" fmla="*/ 0 h 139"/>
                <a:gd name="T6" fmla="*/ 187 w 187"/>
                <a:gd name="T7" fmla="*/ 106 h 139"/>
                <a:gd name="T8" fmla="*/ 165 w 187"/>
                <a:gd name="T9" fmla="*/ 139 h 139"/>
              </a:gdLst>
              <a:ahLst/>
              <a:cxnLst>
                <a:cxn ang="0">
                  <a:pos x="T0" y="T1"/>
                </a:cxn>
                <a:cxn ang="0">
                  <a:pos x="T2" y="T3"/>
                </a:cxn>
                <a:cxn ang="0">
                  <a:pos x="T4" y="T5"/>
                </a:cxn>
                <a:cxn ang="0">
                  <a:pos x="T6" y="T7"/>
                </a:cxn>
                <a:cxn ang="0">
                  <a:pos x="T8" y="T9"/>
                </a:cxn>
              </a:cxnLst>
              <a:rect l="0" t="0" r="r" b="b"/>
              <a:pathLst>
                <a:path w="187" h="139">
                  <a:moveTo>
                    <a:pt x="165" y="139"/>
                  </a:moveTo>
                  <a:lnTo>
                    <a:pt x="0" y="33"/>
                  </a:lnTo>
                  <a:lnTo>
                    <a:pt x="21" y="0"/>
                  </a:lnTo>
                  <a:lnTo>
                    <a:pt x="187" y="106"/>
                  </a:lnTo>
                  <a:lnTo>
                    <a:pt x="165" y="139"/>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8" name="Freeform 33"/>
            <p:cNvSpPr/>
            <p:nvPr/>
          </p:nvSpPr>
          <p:spPr bwMode="auto">
            <a:xfrm>
              <a:off x="2508250" y="4502150"/>
              <a:ext cx="409575" cy="293688"/>
            </a:xfrm>
            <a:custGeom>
              <a:avLst/>
              <a:gdLst>
                <a:gd name="T0" fmla="*/ 237 w 258"/>
                <a:gd name="T1" fmla="*/ 185 h 185"/>
                <a:gd name="T2" fmla="*/ 0 w 258"/>
                <a:gd name="T3" fmla="*/ 33 h 185"/>
                <a:gd name="T4" fmla="*/ 21 w 258"/>
                <a:gd name="T5" fmla="*/ 0 h 185"/>
                <a:gd name="T6" fmla="*/ 258 w 258"/>
                <a:gd name="T7" fmla="*/ 152 h 185"/>
                <a:gd name="T8" fmla="*/ 237 w 258"/>
                <a:gd name="T9" fmla="*/ 185 h 185"/>
              </a:gdLst>
              <a:ahLst/>
              <a:cxnLst>
                <a:cxn ang="0">
                  <a:pos x="T0" y="T1"/>
                </a:cxn>
                <a:cxn ang="0">
                  <a:pos x="T2" y="T3"/>
                </a:cxn>
                <a:cxn ang="0">
                  <a:pos x="T4" y="T5"/>
                </a:cxn>
                <a:cxn ang="0">
                  <a:pos x="T6" y="T7"/>
                </a:cxn>
                <a:cxn ang="0">
                  <a:pos x="T8" y="T9"/>
                </a:cxn>
              </a:cxnLst>
              <a:rect l="0" t="0" r="r" b="b"/>
              <a:pathLst>
                <a:path w="258" h="185">
                  <a:moveTo>
                    <a:pt x="237" y="185"/>
                  </a:moveTo>
                  <a:lnTo>
                    <a:pt x="0" y="33"/>
                  </a:lnTo>
                  <a:lnTo>
                    <a:pt x="21" y="0"/>
                  </a:lnTo>
                  <a:lnTo>
                    <a:pt x="258" y="152"/>
                  </a:lnTo>
                  <a:lnTo>
                    <a:pt x="237" y="185"/>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9" name="Freeform 34"/>
            <p:cNvSpPr/>
            <p:nvPr/>
          </p:nvSpPr>
          <p:spPr bwMode="auto">
            <a:xfrm>
              <a:off x="2508250" y="4502150"/>
              <a:ext cx="409575" cy="293688"/>
            </a:xfrm>
            <a:custGeom>
              <a:avLst/>
              <a:gdLst>
                <a:gd name="T0" fmla="*/ 237 w 258"/>
                <a:gd name="T1" fmla="*/ 185 h 185"/>
                <a:gd name="T2" fmla="*/ 0 w 258"/>
                <a:gd name="T3" fmla="*/ 33 h 185"/>
                <a:gd name="T4" fmla="*/ 21 w 258"/>
                <a:gd name="T5" fmla="*/ 0 h 185"/>
                <a:gd name="T6" fmla="*/ 258 w 258"/>
                <a:gd name="T7" fmla="*/ 152 h 185"/>
                <a:gd name="T8" fmla="*/ 237 w 258"/>
                <a:gd name="T9" fmla="*/ 185 h 185"/>
              </a:gdLst>
              <a:ahLst/>
              <a:cxnLst>
                <a:cxn ang="0">
                  <a:pos x="T0" y="T1"/>
                </a:cxn>
                <a:cxn ang="0">
                  <a:pos x="T2" y="T3"/>
                </a:cxn>
                <a:cxn ang="0">
                  <a:pos x="T4" y="T5"/>
                </a:cxn>
                <a:cxn ang="0">
                  <a:pos x="T6" y="T7"/>
                </a:cxn>
                <a:cxn ang="0">
                  <a:pos x="T8" y="T9"/>
                </a:cxn>
              </a:cxnLst>
              <a:rect l="0" t="0" r="r" b="b"/>
              <a:pathLst>
                <a:path w="258" h="185">
                  <a:moveTo>
                    <a:pt x="237" y="185"/>
                  </a:moveTo>
                  <a:lnTo>
                    <a:pt x="0" y="33"/>
                  </a:lnTo>
                  <a:lnTo>
                    <a:pt x="21" y="0"/>
                  </a:lnTo>
                  <a:lnTo>
                    <a:pt x="258" y="152"/>
                  </a:lnTo>
                  <a:lnTo>
                    <a:pt x="237" y="185"/>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0" name="Freeform 35"/>
            <p:cNvSpPr/>
            <p:nvPr/>
          </p:nvSpPr>
          <p:spPr bwMode="auto">
            <a:xfrm>
              <a:off x="2587625" y="4381500"/>
              <a:ext cx="296863" cy="222250"/>
            </a:xfrm>
            <a:custGeom>
              <a:avLst/>
              <a:gdLst>
                <a:gd name="T0" fmla="*/ 166 w 187"/>
                <a:gd name="T1" fmla="*/ 140 h 140"/>
                <a:gd name="T2" fmla="*/ 0 w 187"/>
                <a:gd name="T3" fmla="*/ 33 h 140"/>
                <a:gd name="T4" fmla="*/ 21 w 187"/>
                <a:gd name="T5" fmla="*/ 0 h 140"/>
                <a:gd name="T6" fmla="*/ 187 w 187"/>
                <a:gd name="T7" fmla="*/ 107 h 140"/>
                <a:gd name="T8" fmla="*/ 166 w 187"/>
                <a:gd name="T9" fmla="*/ 140 h 140"/>
              </a:gdLst>
              <a:ahLst/>
              <a:cxnLst>
                <a:cxn ang="0">
                  <a:pos x="T0" y="T1"/>
                </a:cxn>
                <a:cxn ang="0">
                  <a:pos x="T2" y="T3"/>
                </a:cxn>
                <a:cxn ang="0">
                  <a:pos x="T4" y="T5"/>
                </a:cxn>
                <a:cxn ang="0">
                  <a:pos x="T6" y="T7"/>
                </a:cxn>
                <a:cxn ang="0">
                  <a:pos x="T8" y="T9"/>
                </a:cxn>
              </a:cxnLst>
              <a:rect l="0" t="0" r="r" b="b"/>
              <a:pathLst>
                <a:path w="187" h="140">
                  <a:moveTo>
                    <a:pt x="166" y="140"/>
                  </a:moveTo>
                  <a:lnTo>
                    <a:pt x="0" y="33"/>
                  </a:lnTo>
                  <a:lnTo>
                    <a:pt x="21" y="0"/>
                  </a:lnTo>
                  <a:lnTo>
                    <a:pt x="187" y="107"/>
                  </a:lnTo>
                  <a:lnTo>
                    <a:pt x="166"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1" name="Freeform 36"/>
            <p:cNvSpPr/>
            <p:nvPr/>
          </p:nvSpPr>
          <p:spPr bwMode="auto">
            <a:xfrm>
              <a:off x="2662238" y="4260850"/>
              <a:ext cx="301625" cy="222250"/>
            </a:xfrm>
            <a:custGeom>
              <a:avLst/>
              <a:gdLst>
                <a:gd name="T0" fmla="*/ 168 w 190"/>
                <a:gd name="T1" fmla="*/ 140 h 140"/>
                <a:gd name="T2" fmla="*/ 0 w 190"/>
                <a:gd name="T3" fmla="*/ 33 h 140"/>
                <a:gd name="T4" fmla="*/ 24 w 190"/>
                <a:gd name="T5" fmla="*/ 0 h 140"/>
                <a:gd name="T6" fmla="*/ 190 w 190"/>
                <a:gd name="T7" fmla="*/ 107 h 140"/>
                <a:gd name="T8" fmla="*/ 168 w 190"/>
                <a:gd name="T9" fmla="*/ 140 h 140"/>
              </a:gdLst>
              <a:ahLst/>
              <a:cxnLst>
                <a:cxn ang="0">
                  <a:pos x="T0" y="T1"/>
                </a:cxn>
                <a:cxn ang="0">
                  <a:pos x="T2" y="T3"/>
                </a:cxn>
                <a:cxn ang="0">
                  <a:pos x="T4" y="T5"/>
                </a:cxn>
                <a:cxn ang="0">
                  <a:pos x="T6" y="T7"/>
                </a:cxn>
                <a:cxn ang="0">
                  <a:pos x="T8" y="T9"/>
                </a:cxn>
              </a:cxnLst>
              <a:rect l="0" t="0" r="r" b="b"/>
              <a:pathLst>
                <a:path w="190" h="140">
                  <a:moveTo>
                    <a:pt x="168" y="140"/>
                  </a:moveTo>
                  <a:lnTo>
                    <a:pt x="0" y="33"/>
                  </a:lnTo>
                  <a:lnTo>
                    <a:pt x="24" y="0"/>
                  </a:lnTo>
                  <a:lnTo>
                    <a:pt x="190" y="107"/>
                  </a:lnTo>
                  <a:lnTo>
                    <a:pt x="168"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2" name="Freeform 37"/>
            <p:cNvSpPr/>
            <p:nvPr/>
          </p:nvSpPr>
          <p:spPr bwMode="auto">
            <a:xfrm>
              <a:off x="2741613" y="4140200"/>
              <a:ext cx="296863" cy="222250"/>
            </a:xfrm>
            <a:custGeom>
              <a:avLst/>
              <a:gdLst>
                <a:gd name="T0" fmla="*/ 166 w 187"/>
                <a:gd name="T1" fmla="*/ 140 h 140"/>
                <a:gd name="T2" fmla="*/ 0 w 187"/>
                <a:gd name="T3" fmla="*/ 34 h 140"/>
                <a:gd name="T4" fmla="*/ 21 w 187"/>
                <a:gd name="T5" fmla="*/ 0 h 140"/>
                <a:gd name="T6" fmla="*/ 187 w 187"/>
                <a:gd name="T7" fmla="*/ 107 h 140"/>
                <a:gd name="T8" fmla="*/ 166 w 187"/>
                <a:gd name="T9" fmla="*/ 140 h 140"/>
              </a:gdLst>
              <a:ahLst/>
              <a:cxnLst>
                <a:cxn ang="0">
                  <a:pos x="T0" y="T1"/>
                </a:cxn>
                <a:cxn ang="0">
                  <a:pos x="T2" y="T3"/>
                </a:cxn>
                <a:cxn ang="0">
                  <a:pos x="T4" y="T5"/>
                </a:cxn>
                <a:cxn ang="0">
                  <a:pos x="T6" y="T7"/>
                </a:cxn>
                <a:cxn ang="0">
                  <a:pos x="T8" y="T9"/>
                </a:cxn>
              </a:cxnLst>
              <a:rect l="0" t="0" r="r" b="b"/>
              <a:pathLst>
                <a:path w="187" h="140">
                  <a:moveTo>
                    <a:pt x="166" y="140"/>
                  </a:moveTo>
                  <a:lnTo>
                    <a:pt x="0" y="34"/>
                  </a:lnTo>
                  <a:lnTo>
                    <a:pt x="21" y="0"/>
                  </a:lnTo>
                  <a:lnTo>
                    <a:pt x="187" y="107"/>
                  </a:lnTo>
                  <a:lnTo>
                    <a:pt x="166"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3" name="Freeform 38"/>
            <p:cNvSpPr/>
            <p:nvPr/>
          </p:nvSpPr>
          <p:spPr bwMode="auto">
            <a:xfrm>
              <a:off x="2820988" y="4016375"/>
              <a:ext cx="409575" cy="296863"/>
            </a:xfrm>
            <a:custGeom>
              <a:avLst/>
              <a:gdLst>
                <a:gd name="T0" fmla="*/ 234 w 258"/>
                <a:gd name="T1" fmla="*/ 187 h 187"/>
                <a:gd name="T2" fmla="*/ 0 w 258"/>
                <a:gd name="T3" fmla="*/ 36 h 187"/>
                <a:gd name="T4" fmla="*/ 21 w 258"/>
                <a:gd name="T5" fmla="*/ 0 h 187"/>
                <a:gd name="T6" fmla="*/ 258 w 258"/>
                <a:gd name="T7" fmla="*/ 154 h 187"/>
                <a:gd name="T8" fmla="*/ 234 w 258"/>
                <a:gd name="T9" fmla="*/ 187 h 187"/>
              </a:gdLst>
              <a:ahLst/>
              <a:cxnLst>
                <a:cxn ang="0">
                  <a:pos x="T0" y="T1"/>
                </a:cxn>
                <a:cxn ang="0">
                  <a:pos x="T2" y="T3"/>
                </a:cxn>
                <a:cxn ang="0">
                  <a:pos x="T4" y="T5"/>
                </a:cxn>
                <a:cxn ang="0">
                  <a:pos x="T6" y="T7"/>
                </a:cxn>
                <a:cxn ang="0">
                  <a:pos x="T8" y="T9"/>
                </a:cxn>
              </a:cxnLst>
              <a:rect l="0" t="0" r="r" b="b"/>
              <a:pathLst>
                <a:path w="258" h="187">
                  <a:moveTo>
                    <a:pt x="234" y="187"/>
                  </a:moveTo>
                  <a:lnTo>
                    <a:pt x="0" y="36"/>
                  </a:lnTo>
                  <a:lnTo>
                    <a:pt x="21" y="0"/>
                  </a:lnTo>
                  <a:lnTo>
                    <a:pt x="258" y="154"/>
                  </a:lnTo>
                  <a:lnTo>
                    <a:pt x="234" y="187"/>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Freeform 39"/>
            <p:cNvSpPr/>
            <p:nvPr/>
          </p:nvSpPr>
          <p:spPr bwMode="auto">
            <a:xfrm>
              <a:off x="4079875" y="2249488"/>
              <a:ext cx="165100" cy="165100"/>
            </a:xfrm>
            <a:custGeom>
              <a:avLst/>
              <a:gdLst>
                <a:gd name="T0" fmla="*/ 38 w 44"/>
                <a:gd name="T1" fmla="*/ 32 h 44"/>
                <a:gd name="T2" fmla="*/ 12 w 44"/>
                <a:gd name="T3" fmla="*/ 38 h 44"/>
                <a:gd name="T4" fmla="*/ 6 w 44"/>
                <a:gd name="T5" fmla="*/ 12 h 44"/>
                <a:gd name="T6" fmla="*/ 32 w 44"/>
                <a:gd name="T7" fmla="*/ 6 h 44"/>
                <a:gd name="T8" fmla="*/ 38 w 44"/>
                <a:gd name="T9" fmla="*/ 32 h 44"/>
              </a:gdLst>
              <a:ahLst/>
              <a:cxnLst>
                <a:cxn ang="0">
                  <a:pos x="T0" y="T1"/>
                </a:cxn>
                <a:cxn ang="0">
                  <a:pos x="T2" y="T3"/>
                </a:cxn>
                <a:cxn ang="0">
                  <a:pos x="T4" y="T5"/>
                </a:cxn>
                <a:cxn ang="0">
                  <a:pos x="T6" y="T7"/>
                </a:cxn>
                <a:cxn ang="0">
                  <a:pos x="T8" y="T9"/>
                </a:cxn>
              </a:cxnLst>
              <a:rect l="0" t="0" r="r" b="b"/>
              <a:pathLst>
                <a:path w="44" h="44">
                  <a:moveTo>
                    <a:pt x="38" y="32"/>
                  </a:moveTo>
                  <a:cubicBezTo>
                    <a:pt x="32" y="41"/>
                    <a:pt x="21" y="44"/>
                    <a:pt x="12" y="38"/>
                  </a:cubicBezTo>
                  <a:cubicBezTo>
                    <a:pt x="3" y="32"/>
                    <a:pt x="0" y="21"/>
                    <a:pt x="6" y="12"/>
                  </a:cubicBezTo>
                  <a:cubicBezTo>
                    <a:pt x="12" y="3"/>
                    <a:pt x="23" y="0"/>
                    <a:pt x="32" y="6"/>
                  </a:cubicBezTo>
                  <a:cubicBezTo>
                    <a:pt x="41" y="12"/>
                    <a:pt x="44" y="24"/>
                    <a:pt x="38" y="32"/>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Freeform 40"/>
            <p:cNvSpPr/>
            <p:nvPr/>
          </p:nvSpPr>
          <p:spPr bwMode="auto">
            <a:xfrm>
              <a:off x="4013200" y="2049463"/>
              <a:ext cx="142875" cy="142875"/>
            </a:xfrm>
            <a:custGeom>
              <a:avLst/>
              <a:gdLst>
                <a:gd name="T0" fmla="*/ 33 w 38"/>
                <a:gd name="T1" fmla="*/ 28 h 38"/>
                <a:gd name="T2" fmla="*/ 10 w 38"/>
                <a:gd name="T3" fmla="*/ 33 h 38"/>
                <a:gd name="T4" fmla="*/ 5 w 38"/>
                <a:gd name="T5" fmla="*/ 10 h 38"/>
                <a:gd name="T6" fmla="*/ 28 w 38"/>
                <a:gd name="T7" fmla="*/ 5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28" y="36"/>
                    <a:pt x="18" y="38"/>
                    <a:pt x="10" y="33"/>
                  </a:cubicBezTo>
                  <a:cubicBezTo>
                    <a:pt x="2" y="28"/>
                    <a:pt x="0" y="18"/>
                    <a:pt x="5" y="10"/>
                  </a:cubicBezTo>
                  <a:cubicBezTo>
                    <a:pt x="10" y="3"/>
                    <a:pt x="20" y="0"/>
                    <a:pt x="28" y="5"/>
                  </a:cubicBezTo>
                  <a:cubicBezTo>
                    <a:pt x="36" y="10"/>
                    <a:pt x="38" y="20"/>
                    <a:pt x="33" y="28"/>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Freeform 41"/>
            <p:cNvSpPr/>
            <p:nvPr/>
          </p:nvSpPr>
          <p:spPr bwMode="auto">
            <a:xfrm>
              <a:off x="3749675" y="2174875"/>
              <a:ext cx="90488" cy="88900"/>
            </a:xfrm>
            <a:custGeom>
              <a:avLst/>
              <a:gdLst>
                <a:gd name="T0" fmla="*/ 21 w 24"/>
                <a:gd name="T1" fmla="*/ 18 h 24"/>
                <a:gd name="T2" fmla="*/ 6 w 24"/>
                <a:gd name="T3" fmla="*/ 21 h 24"/>
                <a:gd name="T4" fmla="*/ 3 w 24"/>
                <a:gd name="T5" fmla="*/ 6 h 24"/>
                <a:gd name="T6" fmla="*/ 17 w 24"/>
                <a:gd name="T7" fmla="*/ 3 h 24"/>
                <a:gd name="T8" fmla="*/ 21 w 24"/>
                <a:gd name="T9" fmla="*/ 18 h 24"/>
              </a:gdLst>
              <a:ahLst/>
              <a:cxnLst>
                <a:cxn ang="0">
                  <a:pos x="T0" y="T1"/>
                </a:cxn>
                <a:cxn ang="0">
                  <a:pos x="T2" y="T3"/>
                </a:cxn>
                <a:cxn ang="0">
                  <a:pos x="T4" y="T5"/>
                </a:cxn>
                <a:cxn ang="0">
                  <a:pos x="T6" y="T7"/>
                </a:cxn>
                <a:cxn ang="0">
                  <a:pos x="T8" y="T9"/>
                </a:cxn>
              </a:cxnLst>
              <a:rect l="0" t="0" r="r" b="b"/>
              <a:pathLst>
                <a:path w="24" h="24">
                  <a:moveTo>
                    <a:pt x="21" y="18"/>
                  </a:moveTo>
                  <a:cubicBezTo>
                    <a:pt x="17" y="23"/>
                    <a:pt x="11" y="24"/>
                    <a:pt x="6" y="21"/>
                  </a:cubicBezTo>
                  <a:cubicBezTo>
                    <a:pt x="1" y="18"/>
                    <a:pt x="0" y="11"/>
                    <a:pt x="3" y="6"/>
                  </a:cubicBezTo>
                  <a:cubicBezTo>
                    <a:pt x="6" y="1"/>
                    <a:pt x="12" y="0"/>
                    <a:pt x="17" y="3"/>
                  </a:cubicBezTo>
                  <a:cubicBezTo>
                    <a:pt x="22" y="6"/>
                    <a:pt x="24" y="13"/>
                    <a:pt x="21" y="18"/>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7" name="Freeform 42"/>
            <p:cNvSpPr/>
            <p:nvPr/>
          </p:nvSpPr>
          <p:spPr bwMode="auto">
            <a:xfrm>
              <a:off x="3222625" y="4460875"/>
              <a:ext cx="131763" cy="127000"/>
            </a:xfrm>
            <a:custGeom>
              <a:avLst/>
              <a:gdLst>
                <a:gd name="T0" fmla="*/ 30 w 35"/>
                <a:gd name="T1" fmla="*/ 25 h 34"/>
                <a:gd name="T2" fmla="*/ 9 w 35"/>
                <a:gd name="T3" fmla="*/ 30 h 34"/>
                <a:gd name="T4" fmla="*/ 5 w 35"/>
                <a:gd name="T5" fmla="*/ 9 h 34"/>
                <a:gd name="T6" fmla="*/ 26 w 35"/>
                <a:gd name="T7" fmla="*/ 4 h 34"/>
                <a:gd name="T8" fmla="*/ 30 w 35"/>
                <a:gd name="T9" fmla="*/ 25 h 34"/>
              </a:gdLst>
              <a:ahLst/>
              <a:cxnLst>
                <a:cxn ang="0">
                  <a:pos x="T0" y="T1"/>
                </a:cxn>
                <a:cxn ang="0">
                  <a:pos x="T2" y="T3"/>
                </a:cxn>
                <a:cxn ang="0">
                  <a:pos x="T4" y="T5"/>
                </a:cxn>
                <a:cxn ang="0">
                  <a:pos x="T6" y="T7"/>
                </a:cxn>
                <a:cxn ang="0">
                  <a:pos x="T8" y="T9"/>
                </a:cxn>
              </a:cxnLst>
              <a:rect l="0" t="0" r="r" b="b"/>
              <a:pathLst>
                <a:path w="35" h="34">
                  <a:moveTo>
                    <a:pt x="30" y="25"/>
                  </a:moveTo>
                  <a:cubicBezTo>
                    <a:pt x="26" y="32"/>
                    <a:pt x="16" y="34"/>
                    <a:pt x="9" y="30"/>
                  </a:cubicBezTo>
                  <a:cubicBezTo>
                    <a:pt x="2" y="25"/>
                    <a:pt x="0" y="16"/>
                    <a:pt x="5" y="9"/>
                  </a:cubicBezTo>
                  <a:cubicBezTo>
                    <a:pt x="9" y="2"/>
                    <a:pt x="19" y="0"/>
                    <a:pt x="26" y="4"/>
                  </a:cubicBezTo>
                  <a:cubicBezTo>
                    <a:pt x="33" y="9"/>
                    <a:pt x="35" y="18"/>
                    <a:pt x="30" y="25"/>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8" name="Freeform 43"/>
            <p:cNvSpPr/>
            <p:nvPr/>
          </p:nvSpPr>
          <p:spPr bwMode="auto">
            <a:xfrm>
              <a:off x="3068638" y="3859213"/>
              <a:ext cx="127000" cy="127000"/>
            </a:xfrm>
            <a:custGeom>
              <a:avLst/>
              <a:gdLst>
                <a:gd name="T0" fmla="*/ 30 w 34"/>
                <a:gd name="T1" fmla="*/ 25 h 34"/>
                <a:gd name="T2" fmla="*/ 9 w 34"/>
                <a:gd name="T3" fmla="*/ 29 h 34"/>
                <a:gd name="T4" fmla="*/ 5 w 34"/>
                <a:gd name="T5" fmla="*/ 9 h 34"/>
                <a:gd name="T6" fmla="*/ 25 w 34"/>
                <a:gd name="T7" fmla="*/ 4 h 34"/>
                <a:gd name="T8" fmla="*/ 30 w 34"/>
                <a:gd name="T9" fmla="*/ 25 h 34"/>
              </a:gdLst>
              <a:ahLst/>
              <a:cxnLst>
                <a:cxn ang="0">
                  <a:pos x="T0" y="T1"/>
                </a:cxn>
                <a:cxn ang="0">
                  <a:pos x="T2" y="T3"/>
                </a:cxn>
                <a:cxn ang="0">
                  <a:pos x="T4" y="T5"/>
                </a:cxn>
                <a:cxn ang="0">
                  <a:pos x="T6" y="T7"/>
                </a:cxn>
                <a:cxn ang="0">
                  <a:pos x="T8" y="T9"/>
                </a:cxn>
              </a:cxnLst>
              <a:rect l="0" t="0" r="r" b="b"/>
              <a:pathLst>
                <a:path w="34" h="34">
                  <a:moveTo>
                    <a:pt x="30" y="25"/>
                  </a:moveTo>
                  <a:cubicBezTo>
                    <a:pt x="25" y="32"/>
                    <a:pt x="16" y="34"/>
                    <a:pt x="9" y="29"/>
                  </a:cubicBezTo>
                  <a:cubicBezTo>
                    <a:pt x="2" y="25"/>
                    <a:pt x="0" y="16"/>
                    <a:pt x="5" y="9"/>
                  </a:cubicBezTo>
                  <a:cubicBezTo>
                    <a:pt x="9" y="2"/>
                    <a:pt x="18" y="0"/>
                    <a:pt x="25" y="4"/>
                  </a:cubicBezTo>
                  <a:cubicBezTo>
                    <a:pt x="32" y="9"/>
                    <a:pt x="34" y="18"/>
                    <a:pt x="30" y="25"/>
                  </a:cubicBezTo>
                  <a:close/>
                </a:path>
              </a:pathLst>
            </a:custGeom>
            <a:solidFill>
              <a:srgbClr val="AFD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Freeform 44"/>
            <p:cNvSpPr/>
            <p:nvPr/>
          </p:nvSpPr>
          <p:spPr bwMode="auto">
            <a:xfrm>
              <a:off x="3376613" y="3573463"/>
              <a:ext cx="90488" cy="90488"/>
            </a:xfrm>
            <a:custGeom>
              <a:avLst/>
              <a:gdLst>
                <a:gd name="T0" fmla="*/ 21 w 24"/>
                <a:gd name="T1" fmla="*/ 17 h 24"/>
                <a:gd name="T2" fmla="*/ 7 w 24"/>
                <a:gd name="T3" fmla="*/ 21 h 24"/>
                <a:gd name="T4" fmla="*/ 3 w 24"/>
                <a:gd name="T5" fmla="*/ 6 h 24"/>
                <a:gd name="T6" fmla="*/ 18 w 24"/>
                <a:gd name="T7" fmla="*/ 3 h 24"/>
                <a:gd name="T8" fmla="*/ 21 w 24"/>
                <a:gd name="T9" fmla="*/ 17 h 24"/>
              </a:gdLst>
              <a:ahLst/>
              <a:cxnLst>
                <a:cxn ang="0">
                  <a:pos x="T0" y="T1"/>
                </a:cxn>
                <a:cxn ang="0">
                  <a:pos x="T2" y="T3"/>
                </a:cxn>
                <a:cxn ang="0">
                  <a:pos x="T4" y="T5"/>
                </a:cxn>
                <a:cxn ang="0">
                  <a:pos x="T6" y="T7"/>
                </a:cxn>
                <a:cxn ang="0">
                  <a:pos x="T8" y="T9"/>
                </a:cxn>
              </a:cxnLst>
              <a:rect l="0" t="0" r="r" b="b"/>
              <a:pathLst>
                <a:path w="24" h="24">
                  <a:moveTo>
                    <a:pt x="21" y="17"/>
                  </a:moveTo>
                  <a:cubicBezTo>
                    <a:pt x="18" y="22"/>
                    <a:pt x="11" y="24"/>
                    <a:pt x="7" y="21"/>
                  </a:cubicBezTo>
                  <a:cubicBezTo>
                    <a:pt x="2" y="18"/>
                    <a:pt x="0" y="11"/>
                    <a:pt x="3" y="6"/>
                  </a:cubicBezTo>
                  <a:cubicBezTo>
                    <a:pt x="6" y="2"/>
                    <a:pt x="13" y="0"/>
                    <a:pt x="18" y="3"/>
                  </a:cubicBezTo>
                  <a:cubicBezTo>
                    <a:pt x="22" y="6"/>
                    <a:pt x="24" y="13"/>
                    <a:pt x="21" y="17"/>
                  </a:cubicBezTo>
                  <a:close/>
                </a:path>
              </a:pathLst>
            </a:custGeom>
            <a:solidFill>
              <a:srgbClr val="85AC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0" name="Freeform 45"/>
            <p:cNvSpPr/>
            <p:nvPr/>
          </p:nvSpPr>
          <p:spPr bwMode="auto">
            <a:xfrm>
              <a:off x="2767013" y="3911600"/>
              <a:ext cx="84138" cy="82550"/>
            </a:xfrm>
            <a:custGeom>
              <a:avLst/>
              <a:gdLst>
                <a:gd name="T0" fmla="*/ 19 w 22"/>
                <a:gd name="T1" fmla="*/ 16 h 22"/>
                <a:gd name="T2" fmla="*/ 6 w 22"/>
                <a:gd name="T3" fmla="*/ 19 h 22"/>
                <a:gd name="T4" fmla="*/ 3 w 22"/>
                <a:gd name="T5" fmla="*/ 6 h 22"/>
                <a:gd name="T6" fmla="*/ 16 w 22"/>
                <a:gd name="T7" fmla="*/ 3 h 22"/>
                <a:gd name="T8" fmla="*/ 19 w 22"/>
                <a:gd name="T9" fmla="*/ 16 h 22"/>
              </a:gdLst>
              <a:ahLst/>
              <a:cxnLst>
                <a:cxn ang="0">
                  <a:pos x="T0" y="T1"/>
                </a:cxn>
                <a:cxn ang="0">
                  <a:pos x="T2" y="T3"/>
                </a:cxn>
                <a:cxn ang="0">
                  <a:pos x="T4" y="T5"/>
                </a:cxn>
                <a:cxn ang="0">
                  <a:pos x="T6" y="T7"/>
                </a:cxn>
                <a:cxn ang="0">
                  <a:pos x="T8" y="T9"/>
                </a:cxn>
              </a:cxnLst>
              <a:rect l="0" t="0" r="r" b="b"/>
              <a:pathLst>
                <a:path w="22" h="22">
                  <a:moveTo>
                    <a:pt x="19" y="16"/>
                  </a:moveTo>
                  <a:cubicBezTo>
                    <a:pt x="16" y="21"/>
                    <a:pt x="10" y="22"/>
                    <a:pt x="6" y="19"/>
                  </a:cubicBezTo>
                  <a:cubicBezTo>
                    <a:pt x="1" y="16"/>
                    <a:pt x="0" y="11"/>
                    <a:pt x="3" y="6"/>
                  </a:cubicBezTo>
                  <a:cubicBezTo>
                    <a:pt x="6" y="2"/>
                    <a:pt x="12" y="0"/>
                    <a:pt x="16" y="3"/>
                  </a:cubicBezTo>
                  <a:cubicBezTo>
                    <a:pt x="21" y="6"/>
                    <a:pt x="22" y="12"/>
                    <a:pt x="19" y="16"/>
                  </a:cubicBezTo>
                  <a:close/>
                </a:path>
              </a:pathLst>
            </a:custGeom>
            <a:solidFill>
              <a:srgbClr val="AFD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Freeform 46"/>
            <p:cNvSpPr/>
            <p:nvPr/>
          </p:nvSpPr>
          <p:spPr bwMode="auto">
            <a:xfrm>
              <a:off x="2820988" y="4603750"/>
              <a:ext cx="703263" cy="406400"/>
            </a:xfrm>
            <a:custGeom>
              <a:avLst/>
              <a:gdLst>
                <a:gd name="T0" fmla="*/ 186 w 187"/>
                <a:gd name="T1" fmla="*/ 38 h 108"/>
                <a:gd name="T2" fmla="*/ 154 w 187"/>
                <a:gd name="T3" fmla="*/ 99 h 108"/>
                <a:gd name="T4" fmla="*/ 33 w 187"/>
                <a:gd name="T5" fmla="*/ 82 h 108"/>
                <a:gd name="T6" fmla="*/ 26 w 187"/>
                <a:gd name="T7" fmla="*/ 35 h 108"/>
                <a:gd name="T8" fmla="*/ 186 w 187"/>
                <a:gd name="T9" fmla="*/ 38 h 108"/>
              </a:gdLst>
              <a:ahLst/>
              <a:cxnLst>
                <a:cxn ang="0">
                  <a:pos x="T0" y="T1"/>
                </a:cxn>
                <a:cxn ang="0">
                  <a:pos x="T2" y="T3"/>
                </a:cxn>
                <a:cxn ang="0">
                  <a:pos x="T4" y="T5"/>
                </a:cxn>
                <a:cxn ang="0">
                  <a:pos x="T6" y="T7"/>
                </a:cxn>
                <a:cxn ang="0">
                  <a:pos x="T8" y="T9"/>
                </a:cxn>
              </a:cxnLst>
              <a:rect l="0" t="0" r="r" b="b"/>
              <a:pathLst>
                <a:path w="187" h="108">
                  <a:moveTo>
                    <a:pt x="186" y="38"/>
                  </a:moveTo>
                  <a:cubicBezTo>
                    <a:pt x="186" y="38"/>
                    <a:pt x="180" y="80"/>
                    <a:pt x="154" y="99"/>
                  </a:cubicBezTo>
                  <a:cubicBezTo>
                    <a:pt x="142" y="108"/>
                    <a:pt x="65" y="96"/>
                    <a:pt x="33" y="82"/>
                  </a:cubicBezTo>
                  <a:cubicBezTo>
                    <a:pt x="0" y="68"/>
                    <a:pt x="5" y="63"/>
                    <a:pt x="26" y="35"/>
                  </a:cubicBezTo>
                  <a:cubicBezTo>
                    <a:pt x="46" y="6"/>
                    <a:pt x="187" y="0"/>
                    <a:pt x="186" y="38"/>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Freeform 47"/>
            <p:cNvSpPr/>
            <p:nvPr/>
          </p:nvSpPr>
          <p:spPr bwMode="auto">
            <a:xfrm>
              <a:off x="2873375" y="4125913"/>
              <a:ext cx="871538" cy="428625"/>
            </a:xfrm>
            <a:custGeom>
              <a:avLst/>
              <a:gdLst>
                <a:gd name="T0" fmla="*/ 200 w 232"/>
                <a:gd name="T1" fmla="*/ 23 h 114"/>
                <a:gd name="T2" fmla="*/ 223 w 232"/>
                <a:gd name="T3" fmla="*/ 66 h 114"/>
                <a:gd name="T4" fmla="*/ 161 w 232"/>
                <a:gd name="T5" fmla="*/ 113 h 114"/>
                <a:gd name="T6" fmla="*/ 16 w 232"/>
                <a:gd name="T7" fmla="*/ 79 h 114"/>
                <a:gd name="T8" fmla="*/ 39 w 232"/>
                <a:gd name="T9" fmla="*/ 13 h 114"/>
                <a:gd name="T10" fmla="*/ 200 w 232"/>
                <a:gd name="T11" fmla="*/ 23 h 114"/>
              </a:gdLst>
              <a:ahLst/>
              <a:cxnLst>
                <a:cxn ang="0">
                  <a:pos x="T0" y="T1"/>
                </a:cxn>
                <a:cxn ang="0">
                  <a:pos x="T2" y="T3"/>
                </a:cxn>
                <a:cxn ang="0">
                  <a:pos x="T4" y="T5"/>
                </a:cxn>
                <a:cxn ang="0">
                  <a:pos x="T6" y="T7"/>
                </a:cxn>
                <a:cxn ang="0">
                  <a:pos x="T8" y="T9"/>
                </a:cxn>
                <a:cxn ang="0">
                  <a:pos x="T10" y="T11"/>
                </a:cxn>
              </a:cxnLst>
              <a:rect l="0" t="0" r="r" b="b"/>
              <a:pathLst>
                <a:path w="232" h="114">
                  <a:moveTo>
                    <a:pt x="200" y="23"/>
                  </a:moveTo>
                  <a:cubicBezTo>
                    <a:pt x="200" y="23"/>
                    <a:pt x="232" y="34"/>
                    <a:pt x="223" y="66"/>
                  </a:cubicBezTo>
                  <a:cubicBezTo>
                    <a:pt x="211" y="112"/>
                    <a:pt x="188" y="110"/>
                    <a:pt x="161" y="113"/>
                  </a:cubicBezTo>
                  <a:cubicBezTo>
                    <a:pt x="153" y="114"/>
                    <a:pt x="33" y="87"/>
                    <a:pt x="16" y="79"/>
                  </a:cubicBezTo>
                  <a:cubicBezTo>
                    <a:pt x="0" y="72"/>
                    <a:pt x="1" y="26"/>
                    <a:pt x="39" y="13"/>
                  </a:cubicBezTo>
                  <a:cubicBezTo>
                    <a:pt x="78" y="0"/>
                    <a:pt x="200" y="23"/>
                    <a:pt x="200" y="23"/>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Freeform 48"/>
            <p:cNvSpPr/>
            <p:nvPr/>
          </p:nvSpPr>
          <p:spPr bwMode="auto">
            <a:xfrm>
              <a:off x="3211513" y="3711575"/>
              <a:ext cx="788988" cy="433388"/>
            </a:xfrm>
            <a:custGeom>
              <a:avLst/>
              <a:gdLst>
                <a:gd name="T0" fmla="*/ 151 w 210"/>
                <a:gd name="T1" fmla="*/ 8 h 115"/>
                <a:gd name="T2" fmla="*/ 209 w 210"/>
                <a:gd name="T3" fmla="*/ 22 h 115"/>
                <a:gd name="T4" fmla="*/ 190 w 210"/>
                <a:gd name="T5" fmla="*/ 89 h 115"/>
                <a:gd name="T6" fmla="*/ 54 w 210"/>
                <a:gd name="T7" fmla="*/ 104 h 115"/>
                <a:gd name="T8" fmla="*/ 29 w 210"/>
                <a:gd name="T9" fmla="*/ 44 h 115"/>
                <a:gd name="T10" fmla="*/ 151 w 210"/>
                <a:gd name="T11" fmla="*/ 8 h 115"/>
              </a:gdLst>
              <a:ahLst/>
              <a:cxnLst>
                <a:cxn ang="0">
                  <a:pos x="T0" y="T1"/>
                </a:cxn>
                <a:cxn ang="0">
                  <a:pos x="T2" y="T3"/>
                </a:cxn>
                <a:cxn ang="0">
                  <a:pos x="T4" y="T5"/>
                </a:cxn>
                <a:cxn ang="0">
                  <a:pos x="T6" y="T7"/>
                </a:cxn>
                <a:cxn ang="0">
                  <a:pos x="T8" y="T9"/>
                </a:cxn>
                <a:cxn ang="0">
                  <a:pos x="T10" y="T11"/>
                </a:cxn>
              </a:cxnLst>
              <a:rect l="0" t="0" r="r" b="b"/>
              <a:pathLst>
                <a:path w="210" h="115">
                  <a:moveTo>
                    <a:pt x="151" y="8"/>
                  </a:moveTo>
                  <a:cubicBezTo>
                    <a:pt x="151" y="8"/>
                    <a:pt x="210" y="6"/>
                    <a:pt x="209" y="22"/>
                  </a:cubicBezTo>
                  <a:cubicBezTo>
                    <a:pt x="209" y="39"/>
                    <a:pt x="198" y="76"/>
                    <a:pt x="190" y="89"/>
                  </a:cubicBezTo>
                  <a:cubicBezTo>
                    <a:pt x="175" y="115"/>
                    <a:pt x="72" y="106"/>
                    <a:pt x="54" y="104"/>
                  </a:cubicBezTo>
                  <a:cubicBezTo>
                    <a:pt x="36" y="102"/>
                    <a:pt x="0" y="89"/>
                    <a:pt x="29" y="44"/>
                  </a:cubicBezTo>
                  <a:cubicBezTo>
                    <a:pt x="58" y="0"/>
                    <a:pt x="151" y="8"/>
                    <a:pt x="151" y="8"/>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Freeform 49"/>
            <p:cNvSpPr/>
            <p:nvPr/>
          </p:nvSpPr>
          <p:spPr bwMode="auto">
            <a:xfrm>
              <a:off x="3775075" y="3321050"/>
              <a:ext cx="477838" cy="425450"/>
            </a:xfrm>
            <a:custGeom>
              <a:avLst/>
              <a:gdLst>
                <a:gd name="T0" fmla="*/ 52 w 127"/>
                <a:gd name="T1" fmla="*/ 18 h 113"/>
                <a:gd name="T2" fmla="*/ 38 w 127"/>
                <a:gd name="T3" fmla="*/ 84 h 113"/>
                <a:gd name="T4" fmla="*/ 103 w 127"/>
                <a:gd name="T5" fmla="*/ 96 h 113"/>
                <a:gd name="T6" fmla="*/ 120 w 127"/>
                <a:gd name="T7" fmla="*/ 21 h 113"/>
                <a:gd name="T8" fmla="*/ 52 w 127"/>
                <a:gd name="T9" fmla="*/ 18 h 113"/>
              </a:gdLst>
              <a:ahLst/>
              <a:cxnLst>
                <a:cxn ang="0">
                  <a:pos x="T0" y="T1"/>
                </a:cxn>
                <a:cxn ang="0">
                  <a:pos x="T2" y="T3"/>
                </a:cxn>
                <a:cxn ang="0">
                  <a:pos x="T4" y="T5"/>
                </a:cxn>
                <a:cxn ang="0">
                  <a:pos x="T6" y="T7"/>
                </a:cxn>
                <a:cxn ang="0">
                  <a:pos x="T8" y="T9"/>
                </a:cxn>
              </a:cxnLst>
              <a:rect l="0" t="0" r="r" b="b"/>
              <a:pathLst>
                <a:path w="127" h="113">
                  <a:moveTo>
                    <a:pt x="52" y="18"/>
                  </a:moveTo>
                  <a:cubicBezTo>
                    <a:pt x="52" y="18"/>
                    <a:pt x="0" y="56"/>
                    <a:pt x="38" y="84"/>
                  </a:cubicBezTo>
                  <a:cubicBezTo>
                    <a:pt x="77" y="113"/>
                    <a:pt x="90" y="101"/>
                    <a:pt x="103" y="96"/>
                  </a:cubicBezTo>
                  <a:cubicBezTo>
                    <a:pt x="122" y="91"/>
                    <a:pt x="127" y="35"/>
                    <a:pt x="120" y="21"/>
                  </a:cubicBezTo>
                  <a:cubicBezTo>
                    <a:pt x="110" y="1"/>
                    <a:pt x="78" y="0"/>
                    <a:pt x="52" y="18"/>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Freeform 50"/>
            <p:cNvSpPr/>
            <p:nvPr/>
          </p:nvSpPr>
          <p:spPr bwMode="auto">
            <a:xfrm>
              <a:off x="4049713" y="3422650"/>
              <a:ext cx="293688" cy="282575"/>
            </a:xfrm>
            <a:custGeom>
              <a:avLst/>
              <a:gdLst>
                <a:gd name="T0" fmla="*/ 10 w 78"/>
                <a:gd name="T1" fmla="*/ 0 h 75"/>
                <a:gd name="T2" fmla="*/ 22 w 78"/>
                <a:gd name="T3" fmla="*/ 33 h 75"/>
                <a:gd name="T4" fmla="*/ 6 w 78"/>
                <a:gd name="T5" fmla="*/ 67 h 75"/>
                <a:gd name="T6" fmla="*/ 10 w 78"/>
                <a:gd name="T7" fmla="*/ 0 h 75"/>
              </a:gdLst>
              <a:ahLst/>
              <a:cxnLst>
                <a:cxn ang="0">
                  <a:pos x="T0" y="T1"/>
                </a:cxn>
                <a:cxn ang="0">
                  <a:pos x="T2" y="T3"/>
                </a:cxn>
                <a:cxn ang="0">
                  <a:pos x="T4" y="T5"/>
                </a:cxn>
                <a:cxn ang="0">
                  <a:pos x="T6" y="T7"/>
                </a:cxn>
              </a:cxnLst>
              <a:rect l="0" t="0" r="r" b="b"/>
              <a:pathLst>
                <a:path w="78" h="75">
                  <a:moveTo>
                    <a:pt x="10" y="0"/>
                  </a:moveTo>
                  <a:cubicBezTo>
                    <a:pt x="10" y="0"/>
                    <a:pt x="21" y="21"/>
                    <a:pt x="22" y="33"/>
                  </a:cubicBezTo>
                  <a:cubicBezTo>
                    <a:pt x="22" y="45"/>
                    <a:pt x="12" y="59"/>
                    <a:pt x="6" y="67"/>
                  </a:cubicBezTo>
                  <a:cubicBezTo>
                    <a:pt x="0" y="75"/>
                    <a:pt x="78" y="40"/>
                    <a:pt x="10" y="0"/>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6" name="Freeform 51"/>
            <p:cNvSpPr/>
            <p:nvPr/>
          </p:nvSpPr>
          <p:spPr bwMode="auto">
            <a:xfrm>
              <a:off x="3373438" y="3840163"/>
              <a:ext cx="349250" cy="266700"/>
            </a:xfrm>
            <a:custGeom>
              <a:avLst/>
              <a:gdLst>
                <a:gd name="T0" fmla="*/ 19 w 93"/>
                <a:gd name="T1" fmla="*/ 9 h 71"/>
                <a:gd name="T2" fmla="*/ 11 w 93"/>
                <a:gd name="T3" fmla="*/ 59 h 71"/>
                <a:gd name="T4" fmla="*/ 72 w 93"/>
                <a:gd name="T5" fmla="*/ 57 h 71"/>
                <a:gd name="T6" fmla="*/ 81 w 93"/>
                <a:gd name="T7" fmla="*/ 9 h 71"/>
                <a:gd name="T8" fmla="*/ 19 w 93"/>
                <a:gd name="T9" fmla="*/ 9 h 71"/>
              </a:gdLst>
              <a:ahLst/>
              <a:cxnLst>
                <a:cxn ang="0">
                  <a:pos x="T0" y="T1"/>
                </a:cxn>
                <a:cxn ang="0">
                  <a:pos x="T2" y="T3"/>
                </a:cxn>
                <a:cxn ang="0">
                  <a:pos x="T4" y="T5"/>
                </a:cxn>
                <a:cxn ang="0">
                  <a:pos x="T6" y="T7"/>
                </a:cxn>
                <a:cxn ang="0">
                  <a:pos x="T8" y="T9"/>
                </a:cxn>
              </a:cxnLst>
              <a:rect l="0" t="0" r="r" b="b"/>
              <a:pathLst>
                <a:path w="93" h="71">
                  <a:moveTo>
                    <a:pt x="19" y="9"/>
                  </a:moveTo>
                  <a:cubicBezTo>
                    <a:pt x="19" y="9"/>
                    <a:pt x="0" y="47"/>
                    <a:pt x="11" y="59"/>
                  </a:cubicBezTo>
                  <a:cubicBezTo>
                    <a:pt x="23" y="71"/>
                    <a:pt x="72" y="57"/>
                    <a:pt x="72" y="57"/>
                  </a:cubicBezTo>
                  <a:cubicBezTo>
                    <a:pt x="72" y="57"/>
                    <a:pt x="93" y="17"/>
                    <a:pt x="81" y="9"/>
                  </a:cubicBezTo>
                  <a:cubicBezTo>
                    <a:pt x="68" y="0"/>
                    <a:pt x="19" y="9"/>
                    <a:pt x="19" y="9"/>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7" name="Freeform 52"/>
            <p:cNvSpPr/>
            <p:nvPr/>
          </p:nvSpPr>
          <p:spPr bwMode="auto">
            <a:xfrm>
              <a:off x="2978150" y="4230688"/>
              <a:ext cx="346075" cy="211138"/>
            </a:xfrm>
            <a:custGeom>
              <a:avLst/>
              <a:gdLst>
                <a:gd name="T0" fmla="*/ 22 w 92"/>
                <a:gd name="T1" fmla="*/ 0 h 56"/>
                <a:gd name="T2" fmla="*/ 7 w 92"/>
                <a:gd name="T3" fmla="*/ 45 h 56"/>
                <a:gd name="T4" fmla="*/ 75 w 92"/>
                <a:gd name="T5" fmla="*/ 56 h 56"/>
                <a:gd name="T6" fmla="*/ 87 w 92"/>
                <a:gd name="T7" fmla="*/ 13 h 56"/>
                <a:gd name="T8" fmla="*/ 22 w 92"/>
                <a:gd name="T9" fmla="*/ 0 h 56"/>
              </a:gdLst>
              <a:ahLst/>
              <a:cxnLst>
                <a:cxn ang="0">
                  <a:pos x="T0" y="T1"/>
                </a:cxn>
                <a:cxn ang="0">
                  <a:pos x="T2" y="T3"/>
                </a:cxn>
                <a:cxn ang="0">
                  <a:pos x="T4" y="T5"/>
                </a:cxn>
                <a:cxn ang="0">
                  <a:pos x="T6" y="T7"/>
                </a:cxn>
                <a:cxn ang="0">
                  <a:pos x="T8" y="T9"/>
                </a:cxn>
              </a:cxnLst>
              <a:rect l="0" t="0" r="r" b="b"/>
              <a:pathLst>
                <a:path w="92" h="56">
                  <a:moveTo>
                    <a:pt x="22" y="0"/>
                  </a:moveTo>
                  <a:cubicBezTo>
                    <a:pt x="22" y="0"/>
                    <a:pt x="0" y="26"/>
                    <a:pt x="7" y="45"/>
                  </a:cubicBezTo>
                  <a:cubicBezTo>
                    <a:pt x="10" y="53"/>
                    <a:pt x="75" y="56"/>
                    <a:pt x="75" y="56"/>
                  </a:cubicBezTo>
                  <a:cubicBezTo>
                    <a:pt x="75" y="56"/>
                    <a:pt x="92" y="21"/>
                    <a:pt x="87" y="13"/>
                  </a:cubicBezTo>
                  <a:cubicBezTo>
                    <a:pt x="83" y="5"/>
                    <a:pt x="22" y="0"/>
                    <a:pt x="22" y="0"/>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Freeform 53"/>
            <p:cNvSpPr/>
            <p:nvPr/>
          </p:nvSpPr>
          <p:spPr bwMode="auto">
            <a:xfrm>
              <a:off x="2947988" y="4749800"/>
              <a:ext cx="398463" cy="153988"/>
            </a:xfrm>
            <a:custGeom>
              <a:avLst/>
              <a:gdLst>
                <a:gd name="T0" fmla="*/ 17 w 106"/>
                <a:gd name="T1" fmla="*/ 0 h 41"/>
                <a:gd name="T2" fmla="*/ 10 w 106"/>
                <a:gd name="T3" fmla="*/ 35 h 41"/>
                <a:gd name="T4" fmla="*/ 70 w 106"/>
                <a:gd name="T5" fmla="*/ 36 h 41"/>
                <a:gd name="T6" fmla="*/ 17 w 106"/>
                <a:gd name="T7" fmla="*/ 0 h 41"/>
              </a:gdLst>
              <a:ahLst/>
              <a:cxnLst>
                <a:cxn ang="0">
                  <a:pos x="T0" y="T1"/>
                </a:cxn>
                <a:cxn ang="0">
                  <a:pos x="T2" y="T3"/>
                </a:cxn>
                <a:cxn ang="0">
                  <a:pos x="T4" y="T5"/>
                </a:cxn>
                <a:cxn ang="0">
                  <a:pos x="T6" y="T7"/>
                </a:cxn>
              </a:cxnLst>
              <a:rect l="0" t="0" r="r" b="b"/>
              <a:pathLst>
                <a:path w="106" h="41">
                  <a:moveTo>
                    <a:pt x="17" y="0"/>
                  </a:moveTo>
                  <a:cubicBezTo>
                    <a:pt x="17" y="0"/>
                    <a:pt x="0" y="29"/>
                    <a:pt x="10" y="35"/>
                  </a:cubicBezTo>
                  <a:cubicBezTo>
                    <a:pt x="20" y="41"/>
                    <a:pt x="70" y="36"/>
                    <a:pt x="70" y="36"/>
                  </a:cubicBezTo>
                  <a:cubicBezTo>
                    <a:pt x="70" y="36"/>
                    <a:pt x="106" y="3"/>
                    <a:pt x="17" y="0"/>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9" name="Freeform 54"/>
            <p:cNvSpPr/>
            <p:nvPr/>
          </p:nvSpPr>
          <p:spPr bwMode="auto">
            <a:xfrm>
              <a:off x="3609975" y="3867150"/>
              <a:ext cx="184150" cy="206375"/>
            </a:xfrm>
            <a:custGeom>
              <a:avLst/>
              <a:gdLst>
                <a:gd name="T0" fmla="*/ 15 w 49"/>
                <a:gd name="T1" fmla="*/ 0 h 55"/>
                <a:gd name="T2" fmla="*/ 14 w 49"/>
                <a:gd name="T3" fmla="*/ 42 h 55"/>
                <a:gd name="T4" fmla="*/ 15 w 49"/>
                <a:gd name="T5" fmla="*/ 0 h 55"/>
              </a:gdLst>
              <a:ahLst/>
              <a:cxnLst>
                <a:cxn ang="0">
                  <a:pos x="T0" y="T1"/>
                </a:cxn>
                <a:cxn ang="0">
                  <a:pos x="T2" y="T3"/>
                </a:cxn>
                <a:cxn ang="0">
                  <a:pos x="T4" y="T5"/>
                </a:cxn>
              </a:cxnLst>
              <a:rect l="0" t="0" r="r" b="b"/>
              <a:pathLst>
                <a:path w="49" h="55">
                  <a:moveTo>
                    <a:pt x="15" y="0"/>
                  </a:moveTo>
                  <a:cubicBezTo>
                    <a:pt x="15" y="0"/>
                    <a:pt x="28" y="28"/>
                    <a:pt x="14" y="42"/>
                  </a:cubicBezTo>
                  <a:cubicBezTo>
                    <a:pt x="0" y="55"/>
                    <a:pt x="49" y="30"/>
                    <a:pt x="15"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0" name="Freeform 55"/>
            <p:cNvSpPr/>
            <p:nvPr/>
          </p:nvSpPr>
          <p:spPr bwMode="auto">
            <a:xfrm>
              <a:off x="3203575" y="4279900"/>
              <a:ext cx="207963" cy="188913"/>
            </a:xfrm>
            <a:custGeom>
              <a:avLst/>
              <a:gdLst>
                <a:gd name="T0" fmla="*/ 27 w 55"/>
                <a:gd name="T1" fmla="*/ 0 h 50"/>
                <a:gd name="T2" fmla="*/ 15 w 55"/>
                <a:gd name="T3" fmla="*/ 43 h 50"/>
                <a:gd name="T4" fmla="*/ 27 w 55"/>
                <a:gd name="T5" fmla="*/ 0 h 50"/>
              </a:gdLst>
              <a:ahLst/>
              <a:cxnLst>
                <a:cxn ang="0">
                  <a:pos x="T0" y="T1"/>
                </a:cxn>
                <a:cxn ang="0">
                  <a:pos x="T2" y="T3"/>
                </a:cxn>
                <a:cxn ang="0">
                  <a:pos x="T4" y="T5"/>
                </a:cxn>
              </a:cxnLst>
              <a:rect l="0" t="0" r="r" b="b"/>
              <a:pathLst>
                <a:path w="55" h="50">
                  <a:moveTo>
                    <a:pt x="27" y="0"/>
                  </a:moveTo>
                  <a:cubicBezTo>
                    <a:pt x="27" y="0"/>
                    <a:pt x="29" y="44"/>
                    <a:pt x="15" y="43"/>
                  </a:cubicBezTo>
                  <a:cubicBezTo>
                    <a:pt x="0" y="42"/>
                    <a:pt x="55" y="50"/>
                    <a:pt x="27"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Freeform 56"/>
            <p:cNvSpPr/>
            <p:nvPr/>
          </p:nvSpPr>
          <p:spPr bwMode="auto">
            <a:xfrm>
              <a:off x="3192463" y="4776788"/>
              <a:ext cx="90488" cy="109538"/>
            </a:xfrm>
            <a:custGeom>
              <a:avLst/>
              <a:gdLst>
                <a:gd name="T0" fmla="*/ 0 w 24"/>
                <a:gd name="T1" fmla="*/ 0 h 29"/>
                <a:gd name="T2" fmla="*/ 7 w 24"/>
                <a:gd name="T3" fmla="*/ 27 h 29"/>
                <a:gd name="T4" fmla="*/ 0 w 24"/>
                <a:gd name="T5" fmla="*/ 0 h 29"/>
              </a:gdLst>
              <a:ahLst/>
              <a:cxnLst>
                <a:cxn ang="0">
                  <a:pos x="T0" y="T1"/>
                </a:cxn>
                <a:cxn ang="0">
                  <a:pos x="T2" y="T3"/>
                </a:cxn>
                <a:cxn ang="0">
                  <a:pos x="T4" y="T5"/>
                </a:cxn>
              </a:cxnLst>
              <a:rect l="0" t="0" r="r" b="b"/>
              <a:pathLst>
                <a:path w="24" h="29">
                  <a:moveTo>
                    <a:pt x="0" y="0"/>
                  </a:moveTo>
                  <a:cubicBezTo>
                    <a:pt x="0" y="0"/>
                    <a:pt x="9" y="25"/>
                    <a:pt x="7" y="27"/>
                  </a:cubicBezTo>
                  <a:cubicBezTo>
                    <a:pt x="5" y="29"/>
                    <a:pt x="24" y="11"/>
                    <a:pt x="0"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2" name="Freeform 19"/>
            <p:cNvSpPr/>
            <p:nvPr/>
          </p:nvSpPr>
          <p:spPr bwMode="auto">
            <a:xfrm>
              <a:off x="-307974" y="3834653"/>
              <a:ext cx="744538" cy="1662113"/>
            </a:xfrm>
            <a:custGeom>
              <a:avLst/>
              <a:gdLst>
                <a:gd name="T0" fmla="*/ 198 w 198"/>
                <a:gd name="T1" fmla="*/ 12 h 442"/>
                <a:gd name="T2" fmla="*/ 0 w 198"/>
                <a:gd name="T3" fmla="*/ 0 h 442"/>
                <a:gd name="T4" fmla="*/ 0 w 198"/>
                <a:gd name="T5" fmla="*/ 431 h 442"/>
                <a:gd name="T6" fmla="*/ 143 w 198"/>
                <a:gd name="T7" fmla="*/ 431 h 442"/>
                <a:gd name="T8" fmla="*/ 198 w 198"/>
                <a:gd name="T9" fmla="*/ 12 h 442"/>
              </a:gdLst>
              <a:ahLst/>
              <a:cxnLst>
                <a:cxn ang="0">
                  <a:pos x="T0" y="T1"/>
                </a:cxn>
                <a:cxn ang="0">
                  <a:pos x="T2" y="T3"/>
                </a:cxn>
                <a:cxn ang="0">
                  <a:pos x="T4" y="T5"/>
                </a:cxn>
                <a:cxn ang="0">
                  <a:pos x="T6" y="T7"/>
                </a:cxn>
                <a:cxn ang="0">
                  <a:pos x="T8" y="T9"/>
                </a:cxn>
              </a:cxnLst>
              <a:rect l="0" t="0" r="r" b="b"/>
              <a:pathLst>
                <a:path w="198" h="442">
                  <a:moveTo>
                    <a:pt x="198" y="12"/>
                  </a:moveTo>
                  <a:cubicBezTo>
                    <a:pt x="0" y="0"/>
                    <a:pt x="0" y="0"/>
                    <a:pt x="0" y="0"/>
                  </a:cubicBezTo>
                  <a:cubicBezTo>
                    <a:pt x="0" y="431"/>
                    <a:pt x="0" y="431"/>
                    <a:pt x="0" y="431"/>
                  </a:cubicBezTo>
                  <a:cubicBezTo>
                    <a:pt x="76" y="431"/>
                    <a:pt x="147" y="442"/>
                    <a:pt x="143" y="431"/>
                  </a:cubicBezTo>
                  <a:cubicBezTo>
                    <a:pt x="135" y="408"/>
                    <a:pt x="198" y="12"/>
                    <a:pt x="198" y="12"/>
                  </a:cubicBezTo>
                  <a:close/>
                </a:path>
              </a:pathLst>
            </a:custGeom>
            <a:solidFill>
              <a:srgbClr val="6247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43" name="Group 57"/>
          <p:cNvGrpSpPr/>
          <p:nvPr/>
        </p:nvGrpSpPr>
        <p:grpSpPr>
          <a:xfrm>
            <a:off x="6697773" y="1600704"/>
            <a:ext cx="672479" cy="691314"/>
            <a:chOff x="1162653" y="2127667"/>
            <a:chExt cx="672479" cy="691314"/>
          </a:xfrm>
          <a:solidFill>
            <a:srgbClr val="D14747"/>
          </a:solidFill>
        </p:grpSpPr>
        <p:sp>
          <p:nvSpPr>
            <p:cNvPr id="144" name="Rectangle 58"/>
            <p:cNvSpPr/>
            <p:nvPr/>
          </p:nvSpPr>
          <p:spPr>
            <a:xfrm>
              <a:off x="1162653" y="2127667"/>
              <a:ext cx="670735" cy="691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b="1"/>
            </a:p>
          </p:txBody>
        </p:sp>
        <p:sp>
          <p:nvSpPr>
            <p:cNvPr id="145" name="TextBox 59"/>
            <p:cNvSpPr txBox="1"/>
            <p:nvPr/>
          </p:nvSpPr>
          <p:spPr>
            <a:xfrm>
              <a:off x="1165383" y="2347688"/>
              <a:ext cx="669749" cy="24622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Coolvetica Rg" panose="020B0603030602020004" pitchFamily="34" charset="0"/>
                  <a:cs typeface="Clear Sans" panose="020B0503030202020304" pitchFamily="34" charset="0"/>
                </a:rPr>
                <a:t>白蛋白</a:t>
              </a:r>
              <a:endParaRPr lang="en-GB" sz="1600" b="1" dirty="0">
                <a:solidFill>
                  <a:schemeClr val="bg1"/>
                </a:solidFill>
                <a:latin typeface="Coolvetica Rg" panose="020B0603030602020004" pitchFamily="34" charset="0"/>
                <a:cs typeface="Clear Sans" panose="020B0503030202020304" pitchFamily="34" charset="0"/>
              </a:endParaRPr>
            </a:p>
          </p:txBody>
        </p:sp>
      </p:grpSp>
      <p:grpSp>
        <p:nvGrpSpPr>
          <p:cNvPr id="146" name="Group 60"/>
          <p:cNvGrpSpPr/>
          <p:nvPr/>
        </p:nvGrpSpPr>
        <p:grpSpPr>
          <a:xfrm>
            <a:off x="6697773" y="2599292"/>
            <a:ext cx="670735" cy="691314"/>
            <a:chOff x="1162653" y="3126255"/>
            <a:chExt cx="670735" cy="691314"/>
          </a:xfrm>
        </p:grpSpPr>
        <p:sp>
          <p:nvSpPr>
            <p:cNvPr id="147" name="Rectangle 61"/>
            <p:cNvSpPr/>
            <p:nvPr/>
          </p:nvSpPr>
          <p:spPr>
            <a:xfrm>
              <a:off x="1162653" y="3126255"/>
              <a:ext cx="670735" cy="691314"/>
            </a:xfrm>
            <a:prstGeom prst="rect">
              <a:avLst/>
            </a:prstGeom>
            <a:solidFill>
              <a:srgbClr val="D1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b="1"/>
            </a:p>
          </p:txBody>
        </p:sp>
        <p:sp>
          <p:nvSpPr>
            <p:cNvPr id="148" name="TextBox 62"/>
            <p:cNvSpPr txBox="1"/>
            <p:nvPr/>
          </p:nvSpPr>
          <p:spPr>
            <a:xfrm>
              <a:off x="1163639" y="3248124"/>
              <a:ext cx="669749" cy="492443"/>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Coolvetica Rg" panose="020B0603030602020004" pitchFamily="34" charset="0"/>
                  <a:cs typeface="Clear Sans" panose="020B0503030202020304" pitchFamily="34" charset="0"/>
                </a:rPr>
                <a:t>前白</a:t>
              </a:r>
              <a:endParaRPr lang="en-US" altLang="zh-CN" sz="1600" b="1" dirty="0">
                <a:solidFill>
                  <a:schemeClr val="bg1"/>
                </a:solidFill>
                <a:latin typeface="Coolvetica Rg" panose="020B0603030602020004" pitchFamily="34" charset="0"/>
                <a:cs typeface="Clear Sans" panose="020B0503030202020304" pitchFamily="34" charset="0"/>
              </a:endParaRPr>
            </a:p>
            <a:p>
              <a:pPr algn="ctr"/>
              <a:r>
                <a:rPr lang="zh-CN" altLang="en-US" sz="1600" b="1" dirty="0">
                  <a:solidFill>
                    <a:schemeClr val="bg1"/>
                  </a:solidFill>
                  <a:latin typeface="Coolvetica Rg" panose="020B0603030602020004" pitchFamily="34" charset="0"/>
                  <a:cs typeface="Clear Sans" panose="020B0503030202020304" pitchFamily="34" charset="0"/>
                </a:rPr>
                <a:t>蛋白</a:t>
              </a:r>
              <a:endParaRPr lang="en-GB" sz="1600" b="1" dirty="0">
                <a:solidFill>
                  <a:schemeClr val="bg1"/>
                </a:solidFill>
                <a:latin typeface="Coolvetica Rg" panose="020B0603030602020004" pitchFamily="34" charset="0"/>
                <a:cs typeface="Clear Sans" panose="020B0503030202020304" pitchFamily="34" charset="0"/>
              </a:endParaRPr>
            </a:p>
          </p:txBody>
        </p:sp>
      </p:grpSp>
      <p:grpSp>
        <p:nvGrpSpPr>
          <p:cNvPr id="149" name="Group 63"/>
          <p:cNvGrpSpPr/>
          <p:nvPr/>
        </p:nvGrpSpPr>
        <p:grpSpPr>
          <a:xfrm>
            <a:off x="6697773" y="3592922"/>
            <a:ext cx="670735" cy="691314"/>
            <a:chOff x="1162653" y="4119885"/>
            <a:chExt cx="670735" cy="691314"/>
          </a:xfrm>
          <a:solidFill>
            <a:srgbClr val="D14747"/>
          </a:solidFill>
        </p:grpSpPr>
        <p:sp>
          <p:nvSpPr>
            <p:cNvPr id="150" name="Rectangle 64"/>
            <p:cNvSpPr/>
            <p:nvPr/>
          </p:nvSpPr>
          <p:spPr>
            <a:xfrm>
              <a:off x="1162653" y="4119885"/>
              <a:ext cx="670735" cy="691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b="1"/>
            </a:p>
          </p:txBody>
        </p:sp>
        <p:sp>
          <p:nvSpPr>
            <p:cNvPr id="151" name="TextBox 65"/>
            <p:cNvSpPr txBox="1"/>
            <p:nvPr/>
          </p:nvSpPr>
          <p:spPr>
            <a:xfrm>
              <a:off x="1163639" y="4352447"/>
              <a:ext cx="669749" cy="246221"/>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Coolvetica Rg" panose="020B0603030602020004" pitchFamily="34" charset="0"/>
                  <a:cs typeface="Clear Sans" panose="020B0503030202020304" pitchFamily="34" charset="0"/>
                </a:rPr>
                <a:t>球蛋白</a:t>
              </a:r>
              <a:endParaRPr lang="en-GB" sz="1600" b="1" dirty="0">
                <a:solidFill>
                  <a:schemeClr val="bg1"/>
                </a:solidFill>
                <a:latin typeface="Coolvetica Rg" panose="020B0603030602020004" pitchFamily="34" charset="0"/>
                <a:cs typeface="Clear Sans" panose="020B0503030202020304" pitchFamily="34" charset="0"/>
              </a:endParaRPr>
            </a:p>
          </p:txBody>
        </p:sp>
      </p:grpSp>
      <p:grpSp>
        <p:nvGrpSpPr>
          <p:cNvPr id="152" name="Group 66"/>
          <p:cNvGrpSpPr/>
          <p:nvPr/>
        </p:nvGrpSpPr>
        <p:grpSpPr>
          <a:xfrm>
            <a:off x="6697773" y="4598324"/>
            <a:ext cx="670735" cy="691314"/>
            <a:chOff x="1162653" y="5125287"/>
            <a:chExt cx="670735" cy="691314"/>
          </a:xfrm>
          <a:solidFill>
            <a:srgbClr val="D14747"/>
          </a:solidFill>
        </p:grpSpPr>
        <p:sp>
          <p:nvSpPr>
            <p:cNvPr id="153" name="Rectangle 67"/>
            <p:cNvSpPr/>
            <p:nvPr/>
          </p:nvSpPr>
          <p:spPr>
            <a:xfrm>
              <a:off x="1162653" y="5125287"/>
              <a:ext cx="670735" cy="691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b="1"/>
            </a:p>
          </p:txBody>
        </p:sp>
        <p:sp>
          <p:nvSpPr>
            <p:cNvPr id="154" name="TextBox 68"/>
            <p:cNvSpPr txBox="1"/>
            <p:nvPr/>
          </p:nvSpPr>
          <p:spPr>
            <a:xfrm>
              <a:off x="1163639" y="5354153"/>
              <a:ext cx="669749" cy="246221"/>
            </a:xfrm>
            <a:prstGeom prst="rect">
              <a:avLst/>
            </a:prstGeom>
            <a:grp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latin typeface="Coolvetica Rg" panose="020B0603030602020004" pitchFamily="34" charset="0"/>
                  <a:cs typeface="Clear Sans" panose="020B0503030202020304" pitchFamily="34" charset="0"/>
                </a:rPr>
                <a:t>血脂</a:t>
              </a:r>
              <a:endParaRPr lang="en-GB" sz="1600" b="1" dirty="0">
                <a:solidFill>
                  <a:schemeClr val="bg1"/>
                </a:solidFill>
                <a:latin typeface="Coolvetica Rg" panose="020B0603030602020004" pitchFamily="34" charset="0"/>
                <a:cs typeface="Clear Sans" panose="020B0503030202020304" pitchFamily="34" charset="0"/>
              </a:endParaRPr>
            </a:p>
          </p:txBody>
        </p:sp>
      </p:grpSp>
      <p:sp>
        <p:nvSpPr>
          <p:cNvPr id="156" name="Rectangle 1436"/>
          <p:cNvSpPr>
            <a:spLocks noChangeArrowheads="1"/>
          </p:cNvSpPr>
          <p:nvPr/>
        </p:nvSpPr>
        <p:spPr bwMode="auto">
          <a:xfrm>
            <a:off x="7722932" y="2798105"/>
            <a:ext cx="21624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000" b="1" dirty="0">
                <a:solidFill>
                  <a:srgbClr val="624752"/>
                </a:solidFill>
                <a:latin typeface="微软雅黑" panose="020B0503020204020204" pitchFamily="34" charset="-122"/>
                <a:ea typeface="微软雅黑" panose="020B0503020204020204" pitchFamily="34" charset="-122"/>
              </a:rPr>
              <a:t>前白蛋白  </a:t>
            </a:r>
            <a:r>
              <a:rPr lang="en-US" altLang="zh-CN" sz="2000" b="1" dirty="0">
                <a:solidFill>
                  <a:srgbClr val="624752"/>
                </a:solidFill>
                <a:latin typeface="微软雅黑" panose="020B0503020204020204" pitchFamily="34" charset="-122"/>
                <a:ea typeface="微软雅黑" panose="020B0503020204020204" pitchFamily="34" charset="-122"/>
              </a:rPr>
              <a:t>0.19</a:t>
            </a:r>
            <a:r>
              <a:rPr lang="id-ID" sz="2000" b="1" dirty="0">
                <a:solidFill>
                  <a:srgbClr val="624752"/>
                </a:solidFill>
                <a:latin typeface="微软雅黑" panose="020B0503020204020204" pitchFamily="34" charset="-122"/>
                <a:ea typeface="微软雅黑" panose="020B0503020204020204" pitchFamily="34" charset="-122"/>
              </a:rPr>
              <a:t>g/L</a:t>
            </a:r>
          </a:p>
        </p:txBody>
      </p:sp>
      <p:sp>
        <p:nvSpPr>
          <p:cNvPr id="159" name="Rectangle 1436"/>
          <p:cNvSpPr>
            <a:spLocks noChangeArrowheads="1"/>
          </p:cNvSpPr>
          <p:nvPr/>
        </p:nvSpPr>
        <p:spPr bwMode="auto">
          <a:xfrm>
            <a:off x="7722932" y="3774975"/>
            <a:ext cx="25650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000" b="1" dirty="0">
                <a:solidFill>
                  <a:srgbClr val="624752"/>
                </a:solidFill>
                <a:latin typeface="微软雅黑" panose="020B0503020204020204" pitchFamily="34" charset="-122"/>
                <a:ea typeface="微软雅黑" panose="020B0503020204020204" pitchFamily="34" charset="-122"/>
              </a:rPr>
              <a:t>球蛋白  </a:t>
            </a:r>
            <a:r>
              <a:rPr lang="id-ID" sz="2000" b="1" dirty="0">
                <a:solidFill>
                  <a:srgbClr val="624752"/>
                </a:solidFill>
                <a:latin typeface="微软雅黑" panose="020B0503020204020204" pitchFamily="34" charset="-122"/>
                <a:ea typeface="微软雅黑" panose="020B0503020204020204" pitchFamily="34" charset="-122"/>
              </a:rPr>
              <a:t>20-35g/L</a:t>
            </a:r>
            <a:endParaRPr lang="en-US" sz="1400" dirty="0">
              <a:solidFill>
                <a:schemeClr val="bg1">
                  <a:lumMod val="50000"/>
                </a:schemeClr>
              </a:solidFill>
              <a:latin typeface="Coolvetica Rg" panose="020B0603030602020004" pitchFamily="34" charset="0"/>
              <a:cs typeface="Clear Sans" panose="020B0503030202020304" pitchFamily="34" charset="0"/>
            </a:endParaRPr>
          </a:p>
        </p:txBody>
      </p:sp>
      <p:sp>
        <p:nvSpPr>
          <p:cNvPr id="165" name="Rectangle 1436"/>
          <p:cNvSpPr>
            <a:spLocks noChangeArrowheads="1"/>
          </p:cNvSpPr>
          <p:nvPr/>
        </p:nvSpPr>
        <p:spPr bwMode="auto">
          <a:xfrm>
            <a:off x="7722932" y="1830548"/>
            <a:ext cx="19829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000" b="1" dirty="0">
                <a:solidFill>
                  <a:srgbClr val="624752"/>
                </a:solidFill>
                <a:latin typeface="微软雅黑" panose="020B0503020204020204" pitchFamily="34" charset="-122"/>
                <a:ea typeface="微软雅黑" panose="020B0503020204020204" pitchFamily="34" charset="-122"/>
              </a:rPr>
              <a:t>白蛋白  </a:t>
            </a:r>
            <a:r>
              <a:rPr lang="en-US" altLang="zh-CN" sz="2000" b="1" dirty="0">
                <a:solidFill>
                  <a:srgbClr val="624752"/>
                </a:solidFill>
                <a:latin typeface="微软雅黑" panose="020B0503020204020204" pitchFamily="34" charset="-122"/>
                <a:ea typeface="微软雅黑" panose="020B0503020204020204" pitchFamily="34" charset="-122"/>
              </a:rPr>
              <a:t>39.0</a:t>
            </a:r>
            <a:r>
              <a:rPr lang="id-ID" sz="2000" b="1" dirty="0">
                <a:solidFill>
                  <a:srgbClr val="624752"/>
                </a:solidFill>
                <a:latin typeface="微软雅黑" panose="020B0503020204020204" pitchFamily="34" charset="-122"/>
                <a:ea typeface="微软雅黑" panose="020B0503020204020204" pitchFamily="34" charset="-122"/>
              </a:rPr>
              <a:t>g/L </a:t>
            </a:r>
            <a:endParaRPr lang="en-US" sz="2000" b="1" dirty="0">
              <a:solidFill>
                <a:srgbClr val="624752"/>
              </a:solidFill>
              <a:latin typeface="微软雅黑" panose="020B0503020204020204" pitchFamily="34" charset="-122"/>
              <a:ea typeface="微软雅黑" panose="020B0503020204020204" pitchFamily="34" charset="-122"/>
            </a:endParaRPr>
          </a:p>
        </p:txBody>
      </p:sp>
      <p:sp>
        <p:nvSpPr>
          <p:cNvPr id="167" name="Rectangle 1436"/>
          <p:cNvSpPr>
            <a:spLocks noChangeArrowheads="1"/>
          </p:cNvSpPr>
          <p:nvPr/>
        </p:nvSpPr>
        <p:spPr bwMode="auto">
          <a:xfrm>
            <a:off x="7722932" y="4560139"/>
            <a:ext cx="44668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2000" b="1" dirty="0">
                <a:solidFill>
                  <a:srgbClr val="624752"/>
                </a:solidFill>
                <a:latin typeface="微软雅黑" panose="020B0503020204020204" pitchFamily="34" charset="-122"/>
                <a:ea typeface="微软雅黑" panose="020B0503020204020204" pitchFamily="34" charset="-122"/>
              </a:rPr>
              <a:t>总胆固醇</a:t>
            </a:r>
            <a:r>
              <a:rPr lang="en-US" altLang="zh-CN" sz="2000" b="1" dirty="0">
                <a:solidFill>
                  <a:srgbClr val="624752"/>
                </a:solidFill>
                <a:latin typeface="微软雅黑" panose="020B0503020204020204" pitchFamily="34" charset="-122"/>
                <a:ea typeface="微软雅黑" panose="020B0503020204020204" pitchFamily="34" charset="-122"/>
              </a:rPr>
              <a:t>:2.8</a:t>
            </a:r>
            <a:r>
              <a:rPr lang="zh-CN" altLang="en-US" sz="2000" b="1" dirty="0">
                <a:solidFill>
                  <a:srgbClr val="624752"/>
                </a:solidFill>
                <a:latin typeface="微软雅黑" panose="020B0503020204020204" pitchFamily="34" charset="-122"/>
                <a:ea typeface="微软雅黑" panose="020B0503020204020204" pitchFamily="34" charset="-122"/>
              </a:rPr>
              <a:t>～</a:t>
            </a:r>
            <a:r>
              <a:rPr lang="en-US" altLang="zh-CN" sz="2000" b="1" dirty="0">
                <a:solidFill>
                  <a:srgbClr val="624752"/>
                </a:solidFill>
                <a:latin typeface="微软雅黑" panose="020B0503020204020204" pitchFamily="34" charset="-122"/>
                <a:ea typeface="微软雅黑" panose="020B0503020204020204" pitchFamily="34" charset="-122"/>
              </a:rPr>
              <a:t>5.17mmol/L</a:t>
            </a:r>
            <a:r>
              <a:rPr lang="zh-CN" altLang="en-US" sz="2000" b="1" dirty="0">
                <a:solidFill>
                  <a:srgbClr val="624752"/>
                </a:solidFill>
                <a:latin typeface="微软雅黑" panose="020B0503020204020204" pitchFamily="34" charset="-122"/>
                <a:ea typeface="微软雅黑" panose="020B0503020204020204" pitchFamily="34" charset="-122"/>
              </a:rPr>
              <a:t>、</a:t>
            </a:r>
            <a:endParaRPr lang="en-US" altLang="zh-CN" sz="2000" b="1" dirty="0">
              <a:solidFill>
                <a:srgbClr val="624752"/>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b="1" dirty="0">
                <a:solidFill>
                  <a:srgbClr val="624752"/>
                </a:solidFill>
                <a:latin typeface="微软雅黑" panose="020B0503020204020204" pitchFamily="34" charset="-122"/>
                <a:ea typeface="微软雅黑" panose="020B0503020204020204" pitchFamily="34" charset="-122"/>
              </a:rPr>
              <a:t>甘油三酯</a:t>
            </a:r>
            <a:r>
              <a:rPr lang="en-US" altLang="zh-CN" sz="2000" b="1" dirty="0">
                <a:solidFill>
                  <a:srgbClr val="624752"/>
                </a:solidFill>
                <a:latin typeface="微软雅黑" panose="020B0503020204020204" pitchFamily="34" charset="-122"/>
                <a:ea typeface="微软雅黑" panose="020B0503020204020204" pitchFamily="34" charset="-122"/>
              </a:rPr>
              <a:t>:0.56</a:t>
            </a:r>
            <a:r>
              <a:rPr lang="zh-CN" altLang="en-US" sz="2000" b="1" dirty="0">
                <a:solidFill>
                  <a:srgbClr val="624752"/>
                </a:solidFill>
                <a:latin typeface="微软雅黑" panose="020B0503020204020204" pitchFamily="34" charset="-122"/>
                <a:ea typeface="微软雅黑" panose="020B0503020204020204" pitchFamily="34" charset="-122"/>
              </a:rPr>
              <a:t>～</a:t>
            </a:r>
            <a:r>
              <a:rPr lang="en-US" altLang="zh-CN" sz="2000" b="1" dirty="0">
                <a:solidFill>
                  <a:srgbClr val="624752"/>
                </a:solidFill>
                <a:latin typeface="微软雅黑" panose="020B0503020204020204" pitchFamily="34" charset="-122"/>
                <a:ea typeface="微软雅黑" panose="020B0503020204020204" pitchFamily="34" charset="-122"/>
              </a:rPr>
              <a:t>1.7mmol/L</a:t>
            </a:r>
            <a:r>
              <a:rPr lang="zh-CN" altLang="en-US" sz="2000" b="1" dirty="0">
                <a:solidFill>
                  <a:srgbClr val="624752"/>
                </a:solidFill>
                <a:latin typeface="微软雅黑" panose="020B0503020204020204" pitchFamily="34" charset="-122"/>
                <a:ea typeface="微软雅黑" panose="020B0503020204020204" pitchFamily="34" charset="-122"/>
              </a:rPr>
              <a:t>、</a:t>
            </a:r>
            <a:endParaRPr lang="en-US" altLang="zh-CN" sz="2000" b="1" dirty="0">
              <a:solidFill>
                <a:srgbClr val="624752"/>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b="1" dirty="0">
                <a:solidFill>
                  <a:srgbClr val="624752"/>
                </a:solidFill>
                <a:latin typeface="微软雅黑" panose="020B0503020204020204" pitchFamily="34" charset="-122"/>
                <a:ea typeface="微软雅黑" panose="020B0503020204020204" pitchFamily="34" charset="-122"/>
              </a:rPr>
              <a:t>胆固醇脂</a:t>
            </a:r>
            <a:r>
              <a:rPr lang="en-US" altLang="zh-CN" sz="2000" b="1" dirty="0">
                <a:solidFill>
                  <a:srgbClr val="624752"/>
                </a:solidFill>
                <a:latin typeface="微软雅黑" panose="020B0503020204020204" pitchFamily="34" charset="-122"/>
                <a:ea typeface="微软雅黑" panose="020B0503020204020204" pitchFamily="34" charset="-122"/>
              </a:rPr>
              <a:t>:2.8</a:t>
            </a:r>
            <a:r>
              <a:rPr lang="zh-CN" altLang="en-US" sz="2000" b="1" dirty="0">
                <a:solidFill>
                  <a:srgbClr val="624752"/>
                </a:solidFill>
                <a:latin typeface="微软雅黑" panose="020B0503020204020204" pitchFamily="34" charset="-122"/>
                <a:ea typeface="微软雅黑" panose="020B0503020204020204" pitchFamily="34" charset="-122"/>
              </a:rPr>
              <a:t>～</a:t>
            </a:r>
            <a:r>
              <a:rPr lang="en-US" altLang="zh-CN" sz="2000" b="1" dirty="0">
                <a:solidFill>
                  <a:srgbClr val="624752"/>
                </a:solidFill>
                <a:latin typeface="微软雅黑" panose="020B0503020204020204" pitchFamily="34" charset="-122"/>
                <a:ea typeface="微软雅黑" panose="020B0503020204020204" pitchFamily="34" charset="-122"/>
              </a:rPr>
              <a:t>5.17mmol/L</a:t>
            </a:r>
            <a:endParaRPr lang="en-US" sz="1400" dirty="0">
              <a:solidFill>
                <a:schemeClr val="bg1">
                  <a:lumMod val="50000"/>
                </a:schemeClr>
              </a:solidFill>
              <a:latin typeface="Coolvetica Rg" panose="020B0603030602020004" pitchFamily="34" charset="0"/>
              <a:cs typeface="Clear Sans" panose="020B0503030202020304" pitchFamily="34" charset="0"/>
            </a:endParaRPr>
          </a:p>
        </p:txBody>
      </p:sp>
      <p:sp>
        <p:nvSpPr>
          <p:cNvPr id="76" name="TextBox 10"/>
          <p:cNvSpPr txBox="1"/>
          <p:nvPr/>
        </p:nvSpPr>
        <p:spPr>
          <a:xfrm>
            <a:off x="535615" y="847198"/>
            <a:ext cx="3486852"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化验检查</a:t>
            </a:r>
            <a:r>
              <a:rPr lang="en-US" altLang="zh-CN" sz="4000" b="1" dirty="0">
                <a:solidFill>
                  <a:srgbClr val="624752"/>
                </a:solidFill>
                <a:latin typeface="微软雅黑" panose="020B0503020204020204" pitchFamily="34" charset="-122"/>
                <a:ea typeface="微软雅黑" panose="020B0503020204020204" pitchFamily="34" charset="-122"/>
              </a:rPr>
              <a:t>-</a:t>
            </a:r>
            <a:r>
              <a:rPr lang="zh-CN" altLang="en-US" sz="4000" b="1" dirty="0">
                <a:solidFill>
                  <a:srgbClr val="624752"/>
                </a:solidFill>
                <a:latin typeface="微软雅黑" panose="020B0503020204020204" pitchFamily="34" charset="-122"/>
                <a:ea typeface="微软雅黑" panose="020B0503020204020204" pitchFamily="34" charset="-122"/>
              </a:rPr>
              <a:t>生化</a:t>
            </a:r>
          </a:p>
        </p:txBody>
      </p:sp>
      <p:sp>
        <p:nvSpPr>
          <p:cNvPr id="77"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78" name="TextBox 12"/>
          <p:cNvSpPr txBox="1"/>
          <p:nvPr/>
        </p:nvSpPr>
        <p:spPr>
          <a:xfrm>
            <a:off x="554665" y="1485103"/>
            <a:ext cx="308449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Laboratory tests - biochemistry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 calcmode="lin" valueType="num">
                                      <p:cBhvr>
                                        <p:cTn id="9" dur="500" fill="hold"/>
                                        <p:tgtEl>
                                          <p:spTgt spid="89"/>
                                        </p:tgtEl>
                                        <p:attrNameLst>
                                          <p:attrName>style.rotation</p:attrName>
                                        </p:attrNameLst>
                                      </p:cBhvr>
                                      <p:tavLst>
                                        <p:tav tm="0">
                                          <p:val>
                                            <p:fltVal val="360"/>
                                          </p:val>
                                        </p:tav>
                                        <p:tav tm="100000">
                                          <p:val>
                                            <p:fltVal val="0"/>
                                          </p:val>
                                        </p:tav>
                                      </p:tavLst>
                                    </p:anim>
                                    <p:animEffect transition="in" filter="fade">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000"/>
                                        <p:tgtEl>
                                          <p:spTgt spid="143"/>
                                        </p:tgtEl>
                                      </p:cBhvr>
                                    </p:animEffect>
                                    <p:anim calcmode="lin" valueType="num">
                                      <p:cBhvr>
                                        <p:cTn id="16" dur="1000" fill="hold"/>
                                        <p:tgtEl>
                                          <p:spTgt spid="143"/>
                                        </p:tgtEl>
                                        <p:attrNameLst>
                                          <p:attrName>ppt_x</p:attrName>
                                        </p:attrNameLst>
                                      </p:cBhvr>
                                      <p:tavLst>
                                        <p:tav tm="0">
                                          <p:val>
                                            <p:strVal val="#ppt_x"/>
                                          </p:val>
                                        </p:tav>
                                        <p:tav tm="100000">
                                          <p:val>
                                            <p:strVal val="#ppt_x"/>
                                          </p:val>
                                        </p:tav>
                                      </p:tavLst>
                                    </p:anim>
                                    <p:anim calcmode="lin" valueType="num">
                                      <p:cBhvr>
                                        <p:cTn id="17"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fade">
                                      <p:cBhvr>
                                        <p:cTn id="29" dur="1000"/>
                                        <p:tgtEl>
                                          <p:spTgt spid="146"/>
                                        </p:tgtEl>
                                      </p:cBhvr>
                                    </p:animEffect>
                                    <p:anim calcmode="lin" valueType="num">
                                      <p:cBhvr>
                                        <p:cTn id="30" dur="1000" fill="hold"/>
                                        <p:tgtEl>
                                          <p:spTgt spid="146"/>
                                        </p:tgtEl>
                                        <p:attrNameLst>
                                          <p:attrName>ppt_x</p:attrName>
                                        </p:attrNameLst>
                                      </p:cBhvr>
                                      <p:tavLst>
                                        <p:tav tm="0">
                                          <p:val>
                                            <p:strVal val="#ppt_x"/>
                                          </p:val>
                                        </p:tav>
                                        <p:tav tm="100000">
                                          <p:val>
                                            <p:strVal val="#ppt_x"/>
                                          </p:val>
                                        </p:tav>
                                      </p:tavLst>
                                    </p:anim>
                                    <p:anim calcmode="lin" valueType="num">
                                      <p:cBhvr>
                                        <p:cTn id="31"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6"/>
                                        </p:tgtEl>
                                        <p:attrNameLst>
                                          <p:attrName>style.visibility</p:attrName>
                                        </p:attrNameLst>
                                      </p:cBhvr>
                                      <p:to>
                                        <p:strVal val="visible"/>
                                      </p:to>
                                    </p:set>
                                    <p:animEffect transition="in" filter="fade">
                                      <p:cBhvr>
                                        <p:cTn id="36" dur="1000"/>
                                        <p:tgtEl>
                                          <p:spTgt spid="156"/>
                                        </p:tgtEl>
                                      </p:cBhvr>
                                    </p:animEffect>
                                    <p:anim calcmode="lin" valueType="num">
                                      <p:cBhvr>
                                        <p:cTn id="37" dur="1000" fill="hold"/>
                                        <p:tgtEl>
                                          <p:spTgt spid="156"/>
                                        </p:tgtEl>
                                        <p:attrNameLst>
                                          <p:attrName>ppt_x</p:attrName>
                                        </p:attrNameLst>
                                      </p:cBhvr>
                                      <p:tavLst>
                                        <p:tav tm="0">
                                          <p:val>
                                            <p:strVal val="#ppt_x"/>
                                          </p:val>
                                        </p:tav>
                                        <p:tav tm="100000">
                                          <p:val>
                                            <p:strVal val="#ppt_x"/>
                                          </p:val>
                                        </p:tav>
                                      </p:tavLst>
                                    </p:anim>
                                    <p:anim calcmode="lin" valueType="num">
                                      <p:cBhvr>
                                        <p:cTn id="38"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1000"/>
                                        <p:tgtEl>
                                          <p:spTgt spid="149"/>
                                        </p:tgtEl>
                                      </p:cBhvr>
                                    </p:animEffect>
                                    <p:anim calcmode="lin" valueType="num">
                                      <p:cBhvr>
                                        <p:cTn id="44" dur="1000" fill="hold"/>
                                        <p:tgtEl>
                                          <p:spTgt spid="149"/>
                                        </p:tgtEl>
                                        <p:attrNameLst>
                                          <p:attrName>ppt_x</p:attrName>
                                        </p:attrNameLst>
                                      </p:cBhvr>
                                      <p:tavLst>
                                        <p:tav tm="0">
                                          <p:val>
                                            <p:strVal val="#ppt_x"/>
                                          </p:val>
                                        </p:tav>
                                        <p:tav tm="100000">
                                          <p:val>
                                            <p:strVal val="#ppt_x"/>
                                          </p:val>
                                        </p:tav>
                                      </p:tavLst>
                                    </p:anim>
                                    <p:anim calcmode="lin" valueType="num">
                                      <p:cBhvr>
                                        <p:cTn id="45"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9"/>
                                        </p:tgtEl>
                                        <p:attrNameLst>
                                          <p:attrName>style.visibility</p:attrName>
                                        </p:attrNameLst>
                                      </p:cBhvr>
                                      <p:to>
                                        <p:strVal val="visible"/>
                                      </p:to>
                                    </p:set>
                                    <p:animEffect transition="in" filter="fade">
                                      <p:cBhvr>
                                        <p:cTn id="50" dur="1000"/>
                                        <p:tgtEl>
                                          <p:spTgt spid="159"/>
                                        </p:tgtEl>
                                      </p:cBhvr>
                                    </p:animEffect>
                                    <p:anim calcmode="lin" valueType="num">
                                      <p:cBhvr>
                                        <p:cTn id="51" dur="1000" fill="hold"/>
                                        <p:tgtEl>
                                          <p:spTgt spid="159"/>
                                        </p:tgtEl>
                                        <p:attrNameLst>
                                          <p:attrName>ppt_x</p:attrName>
                                        </p:attrNameLst>
                                      </p:cBhvr>
                                      <p:tavLst>
                                        <p:tav tm="0">
                                          <p:val>
                                            <p:strVal val="#ppt_x"/>
                                          </p:val>
                                        </p:tav>
                                        <p:tav tm="100000">
                                          <p:val>
                                            <p:strVal val="#ppt_x"/>
                                          </p:val>
                                        </p:tav>
                                      </p:tavLst>
                                    </p:anim>
                                    <p:anim calcmode="lin" valueType="num">
                                      <p:cBhvr>
                                        <p:cTn id="52"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fade">
                                      <p:cBhvr>
                                        <p:cTn id="57" dur="1000"/>
                                        <p:tgtEl>
                                          <p:spTgt spid="152"/>
                                        </p:tgtEl>
                                      </p:cBhvr>
                                    </p:animEffect>
                                    <p:anim calcmode="lin" valueType="num">
                                      <p:cBhvr>
                                        <p:cTn id="58" dur="1000" fill="hold"/>
                                        <p:tgtEl>
                                          <p:spTgt spid="152"/>
                                        </p:tgtEl>
                                        <p:attrNameLst>
                                          <p:attrName>ppt_x</p:attrName>
                                        </p:attrNameLst>
                                      </p:cBhvr>
                                      <p:tavLst>
                                        <p:tav tm="0">
                                          <p:val>
                                            <p:strVal val="#ppt_x"/>
                                          </p:val>
                                        </p:tav>
                                        <p:tav tm="100000">
                                          <p:val>
                                            <p:strVal val="#ppt_x"/>
                                          </p:val>
                                        </p:tav>
                                      </p:tavLst>
                                    </p:anim>
                                    <p:anim calcmode="lin" valueType="num">
                                      <p:cBhvr>
                                        <p:cTn id="59"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67">
                                            <p:txEl>
                                              <p:pRg st="0" end="0"/>
                                            </p:txEl>
                                          </p:spTgt>
                                        </p:tgtEl>
                                        <p:attrNameLst>
                                          <p:attrName>style.visibility</p:attrName>
                                        </p:attrNameLst>
                                      </p:cBhvr>
                                      <p:to>
                                        <p:strVal val="visible"/>
                                      </p:to>
                                    </p:set>
                                    <p:animEffect transition="in" filter="fade">
                                      <p:cBhvr>
                                        <p:cTn id="64" dur="1000"/>
                                        <p:tgtEl>
                                          <p:spTgt spid="167">
                                            <p:txEl>
                                              <p:pRg st="0" end="0"/>
                                            </p:txEl>
                                          </p:spTgt>
                                        </p:tgtEl>
                                      </p:cBhvr>
                                    </p:animEffect>
                                    <p:anim calcmode="lin" valueType="num">
                                      <p:cBhvr>
                                        <p:cTn id="65" dur="1000" fill="hold"/>
                                        <p:tgtEl>
                                          <p:spTgt spid="167">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1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67">
                                            <p:txEl>
                                              <p:pRg st="1" end="1"/>
                                            </p:txEl>
                                          </p:spTgt>
                                        </p:tgtEl>
                                        <p:attrNameLst>
                                          <p:attrName>style.visibility</p:attrName>
                                        </p:attrNameLst>
                                      </p:cBhvr>
                                      <p:to>
                                        <p:strVal val="visible"/>
                                      </p:to>
                                    </p:set>
                                    <p:animEffect transition="in" filter="fade">
                                      <p:cBhvr>
                                        <p:cTn id="71" dur="1000"/>
                                        <p:tgtEl>
                                          <p:spTgt spid="167">
                                            <p:txEl>
                                              <p:pRg st="1" end="1"/>
                                            </p:txEl>
                                          </p:spTgt>
                                        </p:tgtEl>
                                      </p:cBhvr>
                                    </p:animEffect>
                                    <p:anim calcmode="lin" valueType="num">
                                      <p:cBhvr>
                                        <p:cTn id="72" dur="1000" fill="hold"/>
                                        <p:tgtEl>
                                          <p:spTgt spid="167">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67">
                                            <p:txEl>
                                              <p:pRg st="2" end="2"/>
                                            </p:txEl>
                                          </p:spTgt>
                                        </p:tgtEl>
                                        <p:attrNameLst>
                                          <p:attrName>style.visibility</p:attrName>
                                        </p:attrNameLst>
                                      </p:cBhvr>
                                      <p:to>
                                        <p:strVal val="visible"/>
                                      </p:to>
                                    </p:set>
                                    <p:animEffect transition="in" filter="fade">
                                      <p:cBhvr>
                                        <p:cTn id="78" dur="1000"/>
                                        <p:tgtEl>
                                          <p:spTgt spid="167">
                                            <p:txEl>
                                              <p:pRg st="2" end="2"/>
                                            </p:txEl>
                                          </p:spTgt>
                                        </p:tgtEl>
                                      </p:cBhvr>
                                    </p:animEffect>
                                    <p:anim calcmode="lin" valueType="num">
                                      <p:cBhvr>
                                        <p:cTn id="79" dur="1000" fill="hold"/>
                                        <p:tgtEl>
                                          <p:spTgt spid="167">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1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P spid="159" grpId="0"/>
      <p:bldP spid="165" grpId="0"/>
      <p:bldP spid="1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3506088"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Laboratory tests - Hepatitis B immunology</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6" name="Rectangle 3"/>
          <p:cNvSpPr>
            <a:spLocks noGrp="1" noChangeArrowheads="1"/>
          </p:cNvSpPr>
          <p:nvPr>
            <p:ph type="body" idx="1"/>
          </p:nvPr>
        </p:nvSpPr>
        <p:spPr>
          <a:xfrm>
            <a:off x="0" y="4916869"/>
            <a:ext cx="6451878" cy="968189"/>
          </a:xfrm>
          <a:ln cmpd="sng">
            <a:solidFill>
              <a:schemeClr val="tx1">
                <a:lumMod val="65000"/>
                <a:lumOff val="35000"/>
              </a:schemeClr>
            </a:solidFill>
            <a:prstDash val="dash"/>
          </a:ln>
        </p:spPr>
        <p:txBody>
          <a:bodyPr>
            <a:normAutofit/>
          </a:bodyPr>
          <a:lstStyle/>
          <a:p>
            <a:endParaRPr lang="en-US" altLang="zh-CN" sz="100" b="1" dirty="0">
              <a:solidFill>
                <a:srgbClr val="624752"/>
              </a:solidFill>
              <a:latin typeface="微软雅黑" panose="020B0503020204020204" pitchFamily="34" charset="-122"/>
              <a:ea typeface="微软雅黑" panose="020B0503020204020204" pitchFamily="34" charset="-122"/>
            </a:endParaRPr>
          </a:p>
          <a:p>
            <a:r>
              <a:rPr lang="zh-CN" altLang="zh-CN" sz="2000" b="1" dirty="0">
                <a:solidFill>
                  <a:srgbClr val="624752"/>
                </a:solidFill>
                <a:latin typeface="微软雅黑" panose="020B0503020204020204" pitchFamily="34" charset="-122"/>
                <a:ea typeface="微软雅黑" panose="020B0503020204020204" pitchFamily="34" charset="-122"/>
              </a:rPr>
              <a:t>乙肝免疫学</a:t>
            </a:r>
            <a:r>
              <a:rPr lang="zh-CN" altLang="en-US" sz="2000" b="1" dirty="0">
                <a:solidFill>
                  <a:srgbClr val="624752"/>
                </a:solidFill>
                <a:latin typeface="微软雅黑" panose="020B0503020204020204" pitchFamily="34" charset="-122"/>
                <a:ea typeface="微软雅黑" panose="020B0503020204020204" pitchFamily="34" charset="-122"/>
              </a:rPr>
              <a:t>：</a:t>
            </a:r>
            <a:endParaRPr lang="en-US" altLang="zh-CN" sz="2000" b="1" dirty="0">
              <a:solidFill>
                <a:srgbClr val="624752"/>
              </a:solidFill>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zh-CN" sz="2000" b="1" dirty="0">
                <a:solidFill>
                  <a:srgbClr val="624752"/>
                </a:solidFill>
                <a:latin typeface="微软雅黑" panose="020B0503020204020204" pitchFamily="34" charset="-122"/>
                <a:ea typeface="微软雅黑" panose="020B0503020204020204" pitchFamily="34" charset="-122"/>
              </a:rPr>
              <a:t>Anti-HBs、Anti-HBe、Anti-HBc阳性</a:t>
            </a:r>
            <a:r>
              <a:rPr lang="zh-CN" altLang="en-US" sz="2000" b="1" dirty="0">
                <a:solidFill>
                  <a:srgbClr val="624752"/>
                </a:solidFill>
                <a:latin typeface="微软雅黑" panose="020B0503020204020204" pitchFamily="34" charset="-122"/>
                <a:ea typeface="微软雅黑" panose="020B0503020204020204" pitchFamily="34" charset="-122"/>
              </a:rPr>
              <a:t>，</a:t>
            </a:r>
            <a:r>
              <a:rPr lang="zh-CN" altLang="zh-CN" sz="2000" b="1" dirty="0">
                <a:solidFill>
                  <a:srgbClr val="624752"/>
                </a:solidFill>
                <a:latin typeface="微软雅黑" panose="020B0503020204020204" pitchFamily="34" charset="-122"/>
                <a:ea typeface="微软雅黑" panose="020B0503020204020204" pitchFamily="34" charset="-122"/>
              </a:rPr>
              <a:t>抗原均阴性</a:t>
            </a:r>
          </a:p>
        </p:txBody>
      </p:sp>
      <p:pic>
        <p:nvPicPr>
          <p:cNvPr id="40" name="图片 39"/>
          <p:cNvPicPr>
            <a:picLocks noChangeAspect="1"/>
          </p:cNvPicPr>
          <p:nvPr/>
        </p:nvPicPr>
        <p:blipFill>
          <a:blip r:embed="rId3" cstate="email"/>
          <a:stretch>
            <a:fillRect/>
          </a:stretch>
        </p:blipFill>
        <p:spPr>
          <a:xfrm>
            <a:off x="8132022" y="807407"/>
            <a:ext cx="2824008" cy="5442654"/>
          </a:xfrm>
          <a:prstGeom prst="rect">
            <a:avLst/>
          </a:prstGeom>
          <a:effectLst>
            <a:outerShdw blurRad="76200" dir="18900000" sy="23000" kx="-1200000" algn="bl" rotWithShape="0">
              <a:prstClr val="black">
                <a:alpha val="20000"/>
              </a:prstClr>
            </a:outerShdw>
          </a:effectLst>
        </p:spPr>
      </p:pic>
      <p:pic>
        <p:nvPicPr>
          <p:cNvPr id="3" name="图片 2"/>
          <p:cNvPicPr>
            <a:picLocks noChangeAspect="1"/>
          </p:cNvPicPr>
          <p:nvPr/>
        </p:nvPicPr>
        <p:blipFill>
          <a:blip r:embed="rId4" cstate="email"/>
          <a:stretch>
            <a:fillRect/>
          </a:stretch>
        </p:blipFill>
        <p:spPr>
          <a:xfrm>
            <a:off x="9244999" y="2382723"/>
            <a:ext cx="477399" cy="352429"/>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5"/>
          <a:stretch>
            <a:fillRect/>
          </a:stretch>
        </p:blipFill>
        <p:spPr>
          <a:xfrm>
            <a:off x="604232" y="1704073"/>
            <a:ext cx="4910944" cy="3675972"/>
          </a:xfrm>
          <a:prstGeom prst="rect">
            <a:avLst/>
          </a:prstGeom>
        </p:spPr>
      </p:pic>
      <p:grpSp>
        <p:nvGrpSpPr>
          <p:cNvPr id="54" name="Group 3"/>
          <p:cNvGrpSpPr/>
          <p:nvPr/>
        </p:nvGrpSpPr>
        <p:grpSpPr>
          <a:xfrm rot="11757905">
            <a:off x="5394251" y="1680945"/>
            <a:ext cx="3638963" cy="2993280"/>
            <a:chOff x="509351" y="1829900"/>
            <a:chExt cx="5768131" cy="4384451"/>
          </a:xfrm>
        </p:grpSpPr>
        <p:grpSp>
          <p:nvGrpSpPr>
            <p:cNvPr id="55" name="Group 37"/>
            <p:cNvGrpSpPr/>
            <p:nvPr/>
          </p:nvGrpSpPr>
          <p:grpSpPr>
            <a:xfrm>
              <a:off x="509351" y="4918557"/>
              <a:ext cx="1078045" cy="1295794"/>
              <a:chOff x="4272890" y="4075014"/>
              <a:chExt cx="1320625" cy="1587371"/>
            </a:xfrm>
          </p:grpSpPr>
          <p:sp>
            <p:nvSpPr>
              <p:cNvPr id="77" name="Freeform 38"/>
              <p:cNvSpPr/>
              <p:nvPr/>
            </p:nvSpPr>
            <p:spPr bwMode="auto">
              <a:xfrm>
                <a:off x="4740884" y="4075014"/>
                <a:ext cx="852631" cy="1373022"/>
              </a:xfrm>
              <a:custGeom>
                <a:avLst/>
                <a:gdLst>
                  <a:gd name="T0" fmla="*/ 253 w 303"/>
                  <a:gd name="T1" fmla="*/ 464 h 487"/>
                  <a:gd name="T2" fmla="*/ 61 w 303"/>
                  <a:gd name="T3" fmla="*/ 285 h 487"/>
                  <a:gd name="T4" fmla="*/ 50 w 303"/>
                  <a:gd name="T5" fmla="*/ 23 h 487"/>
                  <a:gd name="T6" fmla="*/ 242 w 303"/>
                  <a:gd name="T7" fmla="*/ 202 h 487"/>
                  <a:gd name="T8" fmla="*/ 253 w 303"/>
                  <a:gd name="T9" fmla="*/ 464 h 487"/>
                </a:gdLst>
                <a:ahLst/>
                <a:cxnLst>
                  <a:cxn ang="0">
                    <a:pos x="T0" y="T1"/>
                  </a:cxn>
                  <a:cxn ang="0">
                    <a:pos x="T2" y="T3"/>
                  </a:cxn>
                  <a:cxn ang="0">
                    <a:pos x="T4" y="T5"/>
                  </a:cxn>
                  <a:cxn ang="0">
                    <a:pos x="T6" y="T7"/>
                  </a:cxn>
                  <a:cxn ang="0">
                    <a:pos x="T8" y="T9"/>
                  </a:cxn>
                </a:cxnLst>
                <a:rect l="0" t="0" r="r" b="b"/>
                <a:pathLst>
                  <a:path w="303" h="487">
                    <a:moveTo>
                      <a:pt x="253" y="464"/>
                    </a:moveTo>
                    <a:cubicBezTo>
                      <a:pt x="203" y="487"/>
                      <a:pt x="117" y="407"/>
                      <a:pt x="61" y="285"/>
                    </a:cubicBezTo>
                    <a:cubicBezTo>
                      <a:pt x="5" y="164"/>
                      <a:pt x="0" y="46"/>
                      <a:pt x="50" y="23"/>
                    </a:cubicBezTo>
                    <a:cubicBezTo>
                      <a:pt x="100" y="0"/>
                      <a:pt x="186" y="80"/>
                      <a:pt x="242" y="202"/>
                    </a:cubicBezTo>
                    <a:cubicBezTo>
                      <a:pt x="298" y="323"/>
                      <a:pt x="303" y="440"/>
                      <a:pt x="253" y="464"/>
                    </a:cubicBezTo>
                    <a:close/>
                  </a:path>
                </a:pathLst>
              </a:custGeom>
              <a:solidFill>
                <a:srgbClr val="D14747">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39"/>
              <p:cNvSpPr/>
              <p:nvPr/>
            </p:nvSpPr>
            <p:spPr bwMode="auto">
              <a:xfrm>
                <a:off x="4272890" y="4148845"/>
                <a:ext cx="1157482" cy="1513540"/>
              </a:xfrm>
              <a:custGeom>
                <a:avLst/>
                <a:gdLst>
                  <a:gd name="T0" fmla="*/ 411 w 411"/>
                  <a:gd name="T1" fmla="*/ 441 h 537"/>
                  <a:gd name="T2" fmla="*/ 276 w 411"/>
                  <a:gd name="T3" fmla="*/ 508 h 537"/>
                  <a:gd name="T4" fmla="*/ 105 w 411"/>
                  <a:gd name="T5" fmla="*/ 365 h 537"/>
                  <a:gd name="T6" fmla="*/ 61 w 411"/>
                  <a:gd name="T7" fmla="*/ 72 h 537"/>
                  <a:gd name="T8" fmla="*/ 209 w 411"/>
                  <a:gd name="T9" fmla="*/ 0 h 537"/>
                  <a:gd name="T10" fmla="*/ 227 w 411"/>
                  <a:gd name="T11" fmla="*/ 259 h 537"/>
                  <a:gd name="T12" fmla="*/ 411 w 411"/>
                  <a:gd name="T13" fmla="*/ 441 h 537"/>
                </a:gdLst>
                <a:ahLst/>
                <a:cxnLst>
                  <a:cxn ang="0">
                    <a:pos x="T0" y="T1"/>
                  </a:cxn>
                  <a:cxn ang="0">
                    <a:pos x="T2" y="T3"/>
                  </a:cxn>
                  <a:cxn ang="0">
                    <a:pos x="T4" y="T5"/>
                  </a:cxn>
                  <a:cxn ang="0">
                    <a:pos x="T6" y="T7"/>
                  </a:cxn>
                  <a:cxn ang="0">
                    <a:pos x="T8" y="T9"/>
                  </a:cxn>
                  <a:cxn ang="0">
                    <a:pos x="T10" y="T11"/>
                  </a:cxn>
                  <a:cxn ang="0">
                    <a:pos x="T12" y="T13"/>
                  </a:cxn>
                </a:cxnLst>
                <a:rect l="0" t="0" r="r" b="b"/>
                <a:pathLst>
                  <a:path w="411" h="537">
                    <a:moveTo>
                      <a:pt x="411" y="441"/>
                    </a:moveTo>
                    <a:cubicBezTo>
                      <a:pt x="276" y="508"/>
                      <a:pt x="276" y="508"/>
                      <a:pt x="276" y="508"/>
                    </a:cubicBezTo>
                    <a:cubicBezTo>
                      <a:pt x="276" y="508"/>
                      <a:pt x="202" y="537"/>
                      <a:pt x="105" y="365"/>
                    </a:cubicBezTo>
                    <a:cubicBezTo>
                      <a:pt x="105" y="365"/>
                      <a:pt x="0" y="184"/>
                      <a:pt x="61" y="72"/>
                    </a:cubicBezTo>
                    <a:cubicBezTo>
                      <a:pt x="209" y="0"/>
                      <a:pt x="209" y="0"/>
                      <a:pt x="209" y="0"/>
                    </a:cubicBezTo>
                    <a:cubicBezTo>
                      <a:pt x="209" y="0"/>
                      <a:pt x="135" y="53"/>
                      <a:pt x="227" y="259"/>
                    </a:cubicBezTo>
                    <a:cubicBezTo>
                      <a:pt x="316" y="460"/>
                      <a:pt x="411" y="441"/>
                      <a:pt x="411" y="441"/>
                    </a:cubicBezTo>
                    <a:close/>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7" name="Group 41"/>
            <p:cNvGrpSpPr/>
            <p:nvPr/>
          </p:nvGrpSpPr>
          <p:grpSpPr>
            <a:xfrm>
              <a:off x="1434668" y="3756956"/>
              <a:ext cx="1815860" cy="2252328"/>
              <a:chOff x="5427991" y="2680557"/>
              <a:chExt cx="2224462" cy="2759143"/>
            </a:xfrm>
          </p:grpSpPr>
          <p:sp>
            <p:nvSpPr>
              <p:cNvPr id="74" name="Freeform 42"/>
              <p:cNvSpPr/>
              <p:nvPr/>
            </p:nvSpPr>
            <p:spPr bwMode="auto">
              <a:xfrm>
                <a:off x="5427991" y="2812739"/>
                <a:ext cx="1855306" cy="2573374"/>
              </a:xfrm>
              <a:custGeom>
                <a:avLst/>
                <a:gdLst>
                  <a:gd name="T0" fmla="*/ 290 w 659"/>
                  <a:gd name="T1" fmla="*/ 0 h 913"/>
                  <a:gd name="T2" fmla="*/ 89 w 659"/>
                  <a:gd name="T3" fmla="*/ 176 h 913"/>
                  <a:gd name="T4" fmla="*/ 191 w 659"/>
                  <a:gd name="T5" fmla="*/ 720 h 913"/>
                  <a:gd name="T6" fmla="*/ 413 w 659"/>
                  <a:gd name="T7" fmla="*/ 911 h 913"/>
                  <a:gd name="T8" fmla="*/ 659 w 659"/>
                  <a:gd name="T9" fmla="*/ 896 h 913"/>
                  <a:gd name="T10" fmla="*/ 297 w 659"/>
                  <a:gd name="T11" fmla="*/ 530 h 913"/>
                  <a:gd name="T12" fmla="*/ 290 w 659"/>
                  <a:gd name="T13" fmla="*/ 0 h 913"/>
                </a:gdLst>
                <a:ahLst/>
                <a:cxnLst>
                  <a:cxn ang="0">
                    <a:pos x="T0" y="T1"/>
                  </a:cxn>
                  <a:cxn ang="0">
                    <a:pos x="T2" y="T3"/>
                  </a:cxn>
                  <a:cxn ang="0">
                    <a:pos x="T4" y="T5"/>
                  </a:cxn>
                  <a:cxn ang="0">
                    <a:pos x="T6" y="T7"/>
                  </a:cxn>
                  <a:cxn ang="0">
                    <a:pos x="T8" y="T9"/>
                  </a:cxn>
                  <a:cxn ang="0">
                    <a:pos x="T10" y="T11"/>
                  </a:cxn>
                  <a:cxn ang="0">
                    <a:pos x="T12" y="T13"/>
                  </a:cxn>
                </a:cxnLst>
                <a:rect l="0" t="0" r="r" b="b"/>
                <a:pathLst>
                  <a:path w="659" h="913">
                    <a:moveTo>
                      <a:pt x="290" y="0"/>
                    </a:moveTo>
                    <a:cubicBezTo>
                      <a:pt x="290" y="0"/>
                      <a:pt x="116" y="146"/>
                      <a:pt x="89" y="176"/>
                    </a:cubicBezTo>
                    <a:cubicBezTo>
                      <a:pt x="61" y="207"/>
                      <a:pt x="0" y="401"/>
                      <a:pt x="191" y="720"/>
                    </a:cubicBezTo>
                    <a:cubicBezTo>
                      <a:pt x="191" y="720"/>
                      <a:pt x="291" y="899"/>
                      <a:pt x="413" y="911"/>
                    </a:cubicBezTo>
                    <a:cubicBezTo>
                      <a:pt x="659" y="896"/>
                      <a:pt x="659" y="896"/>
                      <a:pt x="659" y="896"/>
                    </a:cubicBezTo>
                    <a:cubicBezTo>
                      <a:pt x="659" y="896"/>
                      <a:pt x="476" y="913"/>
                      <a:pt x="297" y="530"/>
                    </a:cubicBezTo>
                    <a:cubicBezTo>
                      <a:pt x="297" y="530"/>
                      <a:pt x="122" y="107"/>
                      <a:pt x="290" y="0"/>
                    </a:cubicBez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5" name="Freeform 43"/>
              <p:cNvSpPr/>
              <p:nvPr/>
            </p:nvSpPr>
            <p:spPr bwMode="auto">
              <a:xfrm>
                <a:off x="5948381" y="2680557"/>
                <a:ext cx="1704072" cy="2759143"/>
              </a:xfrm>
              <a:custGeom>
                <a:avLst/>
                <a:gdLst>
                  <a:gd name="T0" fmla="*/ 500 w 605"/>
                  <a:gd name="T1" fmla="*/ 931 h 979"/>
                  <a:gd name="T2" fmla="*/ 111 w 605"/>
                  <a:gd name="T3" fmla="*/ 574 h 979"/>
                  <a:gd name="T4" fmla="*/ 105 w 605"/>
                  <a:gd name="T5" fmla="*/ 47 h 979"/>
                  <a:gd name="T6" fmla="*/ 494 w 605"/>
                  <a:gd name="T7" fmla="*/ 404 h 979"/>
                  <a:gd name="T8" fmla="*/ 500 w 605"/>
                  <a:gd name="T9" fmla="*/ 931 h 979"/>
                </a:gdLst>
                <a:ahLst/>
                <a:cxnLst>
                  <a:cxn ang="0">
                    <a:pos x="T0" y="T1"/>
                  </a:cxn>
                  <a:cxn ang="0">
                    <a:pos x="T2" y="T3"/>
                  </a:cxn>
                  <a:cxn ang="0">
                    <a:pos x="T4" y="T5"/>
                  </a:cxn>
                  <a:cxn ang="0">
                    <a:pos x="T6" y="T7"/>
                  </a:cxn>
                  <a:cxn ang="0">
                    <a:pos x="T8" y="T9"/>
                  </a:cxn>
                </a:cxnLst>
                <a:rect l="0" t="0" r="r" b="b"/>
                <a:pathLst>
                  <a:path w="605" h="979">
                    <a:moveTo>
                      <a:pt x="500" y="931"/>
                    </a:moveTo>
                    <a:cubicBezTo>
                      <a:pt x="394" y="979"/>
                      <a:pt x="220" y="819"/>
                      <a:pt x="111" y="574"/>
                    </a:cubicBezTo>
                    <a:cubicBezTo>
                      <a:pt x="2" y="330"/>
                      <a:pt x="0" y="94"/>
                      <a:pt x="105" y="47"/>
                    </a:cubicBezTo>
                    <a:cubicBezTo>
                      <a:pt x="211" y="0"/>
                      <a:pt x="385" y="160"/>
                      <a:pt x="494" y="404"/>
                    </a:cubicBezTo>
                    <a:cubicBezTo>
                      <a:pt x="603" y="648"/>
                      <a:pt x="605" y="884"/>
                      <a:pt x="500" y="931"/>
                    </a:cubicBezTo>
                    <a:close/>
                  </a:path>
                </a:pathLst>
              </a:custGeom>
              <a:solidFill>
                <a:srgbClr val="29ABE2">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0" name="Group 46"/>
            <p:cNvGrpSpPr/>
            <p:nvPr/>
          </p:nvGrpSpPr>
          <p:grpSpPr>
            <a:xfrm>
              <a:off x="2560562" y="2917147"/>
              <a:ext cx="2018057" cy="2986254"/>
              <a:chOff x="6684311" y="1620722"/>
              <a:chExt cx="2472155" cy="3658216"/>
            </a:xfrm>
          </p:grpSpPr>
          <p:sp>
            <p:nvSpPr>
              <p:cNvPr id="72" name="Freeform 48"/>
              <p:cNvSpPr/>
              <p:nvPr/>
            </p:nvSpPr>
            <p:spPr bwMode="auto">
              <a:xfrm>
                <a:off x="7199939" y="1620722"/>
                <a:ext cx="1956527" cy="3658216"/>
              </a:xfrm>
              <a:custGeom>
                <a:avLst/>
                <a:gdLst>
                  <a:gd name="T0" fmla="*/ 608 w 695"/>
                  <a:gd name="T1" fmla="*/ 1260 h 1298"/>
                  <a:gd name="T2" fmla="*/ 189 w 695"/>
                  <a:gd name="T3" fmla="*/ 716 h 1298"/>
                  <a:gd name="T4" fmla="*/ 87 w 695"/>
                  <a:gd name="T5" fmla="*/ 37 h 1298"/>
                  <a:gd name="T6" fmla="*/ 506 w 695"/>
                  <a:gd name="T7" fmla="*/ 581 h 1298"/>
                  <a:gd name="T8" fmla="*/ 608 w 695"/>
                  <a:gd name="T9" fmla="*/ 1260 h 1298"/>
                </a:gdLst>
                <a:ahLst/>
                <a:cxnLst>
                  <a:cxn ang="0">
                    <a:pos x="T0" y="T1"/>
                  </a:cxn>
                  <a:cxn ang="0">
                    <a:pos x="T2" y="T3"/>
                  </a:cxn>
                  <a:cxn ang="0">
                    <a:pos x="T4" y="T5"/>
                  </a:cxn>
                  <a:cxn ang="0">
                    <a:pos x="T6" y="T7"/>
                  </a:cxn>
                  <a:cxn ang="0">
                    <a:pos x="T8" y="T9"/>
                  </a:cxn>
                </a:cxnLst>
                <a:rect l="0" t="0" r="r" b="b"/>
                <a:pathLst>
                  <a:path w="695" h="1298">
                    <a:moveTo>
                      <a:pt x="608" y="1260"/>
                    </a:moveTo>
                    <a:cubicBezTo>
                      <a:pt x="520" y="1298"/>
                      <a:pt x="364" y="1114"/>
                      <a:pt x="189" y="716"/>
                    </a:cubicBezTo>
                    <a:cubicBezTo>
                      <a:pt x="1" y="287"/>
                      <a:pt x="0" y="75"/>
                      <a:pt x="87" y="37"/>
                    </a:cubicBezTo>
                    <a:cubicBezTo>
                      <a:pt x="174" y="0"/>
                      <a:pt x="362" y="244"/>
                      <a:pt x="506" y="581"/>
                    </a:cubicBezTo>
                    <a:cubicBezTo>
                      <a:pt x="649" y="919"/>
                      <a:pt x="695" y="1223"/>
                      <a:pt x="608" y="1260"/>
                    </a:cubicBezTo>
                    <a:close/>
                  </a:path>
                </a:pathLst>
              </a:custGeom>
              <a:solidFill>
                <a:srgbClr val="D14747">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3" name="Freeform 49"/>
              <p:cNvSpPr/>
              <p:nvPr/>
            </p:nvSpPr>
            <p:spPr bwMode="auto">
              <a:xfrm>
                <a:off x="6684311" y="1742187"/>
                <a:ext cx="2191119" cy="3489119"/>
              </a:xfrm>
              <a:custGeom>
                <a:avLst/>
                <a:gdLst>
                  <a:gd name="T0" fmla="*/ 258 w 778"/>
                  <a:gd name="T1" fmla="*/ 0 h 1238"/>
                  <a:gd name="T2" fmla="*/ 82 w 778"/>
                  <a:gd name="T3" fmla="*/ 153 h 1238"/>
                  <a:gd name="T4" fmla="*/ 200 w 778"/>
                  <a:gd name="T5" fmla="*/ 758 h 1238"/>
                  <a:gd name="T6" fmla="*/ 569 w 778"/>
                  <a:gd name="T7" fmla="*/ 1238 h 1238"/>
                  <a:gd name="T8" fmla="*/ 778 w 778"/>
                  <a:gd name="T9" fmla="*/ 1223 h 1238"/>
                  <a:gd name="T10" fmla="*/ 373 w 778"/>
                  <a:gd name="T11" fmla="*/ 678 h 1238"/>
                  <a:gd name="T12" fmla="*/ 258 w 778"/>
                  <a:gd name="T13" fmla="*/ 0 h 1238"/>
                </a:gdLst>
                <a:ahLst/>
                <a:cxnLst>
                  <a:cxn ang="0">
                    <a:pos x="T0" y="T1"/>
                  </a:cxn>
                  <a:cxn ang="0">
                    <a:pos x="T2" y="T3"/>
                  </a:cxn>
                  <a:cxn ang="0">
                    <a:pos x="T4" y="T5"/>
                  </a:cxn>
                  <a:cxn ang="0">
                    <a:pos x="T6" y="T7"/>
                  </a:cxn>
                  <a:cxn ang="0">
                    <a:pos x="T8" y="T9"/>
                  </a:cxn>
                  <a:cxn ang="0">
                    <a:pos x="T10" y="T11"/>
                  </a:cxn>
                  <a:cxn ang="0">
                    <a:pos x="T12" y="T13"/>
                  </a:cxn>
                </a:cxnLst>
                <a:rect l="0" t="0" r="r" b="b"/>
                <a:pathLst>
                  <a:path w="778" h="1238">
                    <a:moveTo>
                      <a:pt x="258" y="0"/>
                    </a:moveTo>
                    <a:cubicBezTo>
                      <a:pt x="82" y="153"/>
                      <a:pt x="82" y="153"/>
                      <a:pt x="82" y="153"/>
                    </a:cubicBezTo>
                    <a:cubicBezTo>
                      <a:pt x="82" y="153"/>
                      <a:pt x="0" y="294"/>
                      <a:pt x="200" y="758"/>
                    </a:cubicBezTo>
                    <a:cubicBezTo>
                      <a:pt x="200" y="758"/>
                      <a:pt x="392" y="1212"/>
                      <a:pt x="569" y="1238"/>
                    </a:cubicBezTo>
                    <a:cubicBezTo>
                      <a:pt x="778" y="1223"/>
                      <a:pt x="778" y="1223"/>
                      <a:pt x="778" y="1223"/>
                    </a:cubicBezTo>
                    <a:cubicBezTo>
                      <a:pt x="778" y="1223"/>
                      <a:pt x="614" y="1226"/>
                      <a:pt x="373" y="678"/>
                    </a:cubicBezTo>
                    <a:cubicBezTo>
                      <a:pt x="132" y="131"/>
                      <a:pt x="246" y="6"/>
                      <a:pt x="258" y="0"/>
                    </a:cubicBezTo>
                    <a:close/>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6" name="Group 51"/>
            <p:cNvGrpSpPr/>
            <p:nvPr/>
          </p:nvGrpSpPr>
          <p:grpSpPr>
            <a:xfrm>
              <a:off x="3574043" y="1829900"/>
              <a:ext cx="2703439" cy="4000461"/>
              <a:chOff x="6684311" y="1620722"/>
              <a:chExt cx="2472155" cy="3658216"/>
            </a:xfrm>
          </p:grpSpPr>
          <p:sp>
            <p:nvSpPr>
              <p:cNvPr id="68" name="Freeform 53"/>
              <p:cNvSpPr/>
              <p:nvPr/>
            </p:nvSpPr>
            <p:spPr bwMode="auto">
              <a:xfrm>
                <a:off x="7199939" y="1620722"/>
                <a:ext cx="1956527" cy="3658216"/>
              </a:xfrm>
              <a:custGeom>
                <a:avLst/>
                <a:gdLst>
                  <a:gd name="T0" fmla="*/ 608 w 695"/>
                  <a:gd name="T1" fmla="*/ 1260 h 1298"/>
                  <a:gd name="T2" fmla="*/ 189 w 695"/>
                  <a:gd name="T3" fmla="*/ 716 h 1298"/>
                  <a:gd name="T4" fmla="*/ 87 w 695"/>
                  <a:gd name="T5" fmla="*/ 37 h 1298"/>
                  <a:gd name="T6" fmla="*/ 506 w 695"/>
                  <a:gd name="T7" fmla="*/ 581 h 1298"/>
                  <a:gd name="T8" fmla="*/ 608 w 695"/>
                  <a:gd name="T9" fmla="*/ 1260 h 1298"/>
                </a:gdLst>
                <a:ahLst/>
                <a:cxnLst>
                  <a:cxn ang="0">
                    <a:pos x="T0" y="T1"/>
                  </a:cxn>
                  <a:cxn ang="0">
                    <a:pos x="T2" y="T3"/>
                  </a:cxn>
                  <a:cxn ang="0">
                    <a:pos x="T4" y="T5"/>
                  </a:cxn>
                  <a:cxn ang="0">
                    <a:pos x="T6" y="T7"/>
                  </a:cxn>
                  <a:cxn ang="0">
                    <a:pos x="T8" y="T9"/>
                  </a:cxn>
                </a:cxnLst>
                <a:rect l="0" t="0" r="r" b="b"/>
                <a:pathLst>
                  <a:path w="695" h="1298">
                    <a:moveTo>
                      <a:pt x="608" y="1260"/>
                    </a:moveTo>
                    <a:cubicBezTo>
                      <a:pt x="520" y="1298"/>
                      <a:pt x="364" y="1114"/>
                      <a:pt x="189" y="716"/>
                    </a:cubicBezTo>
                    <a:cubicBezTo>
                      <a:pt x="1" y="287"/>
                      <a:pt x="0" y="75"/>
                      <a:pt x="87" y="37"/>
                    </a:cubicBezTo>
                    <a:cubicBezTo>
                      <a:pt x="174" y="0"/>
                      <a:pt x="362" y="244"/>
                      <a:pt x="506" y="581"/>
                    </a:cubicBezTo>
                    <a:cubicBezTo>
                      <a:pt x="649" y="919"/>
                      <a:pt x="695" y="1223"/>
                      <a:pt x="608" y="1260"/>
                    </a:cubicBezTo>
                    <a:close/>
                  </a:path>
                </a:pathLst>
              </a:custGeom>
              <a:solidFill>
                <a:srgbClr val="29ABE2">
                  <a:alpha val="8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 name="Freeform 54"/>
              <p:cNvSpPr/>
              <p:nvPr/>
            </p:nvSpPr>
            <p:spPr bwMode="auto">
              <a:xfrm>
                <a:off x="6684311" y="1742187"/>
                <a:ext cx="2191119" cy="3489119"/>
              </a:xfrm>
              <a:custGeom>
                <a:avLst/>
                <a:gdLst>
                  <a:gd name="T0" fmla="*/ 258 w 778"/>
                  <a:gd name="T1" fmla="*/ 0 h 1238"/>
                  <a:gd name="T2" fmla="*/ 82 w 778"/>
                  <a:gd name="T3" fmla="*/ 153 h 1238"/>
                  <a:gd name="T4" fmla="*/ 200 w 778"/>
                  <a:gd name="T5" fmla="*/ 758 h 1238"/>
                  <a:gd name="T6" fmla="*/ 569 w 778"/>
                  <a:gd name="T7" fmla="*/ 1238 h 1238"/>
                  <a:gd name="T8" fmla="*/ 778 w 778"/>
                  <a:gd name="T9" fmla="*/ 1223 h 1238"/>
                  <a:gd name="T10" fmla="*/ 373 w 778"/>
                  <a:gd name="T11" fmla="*/ 678 h 1238"/>
                  <a:gd name="T12" fmla="*/ 258 w 778"/>
                  <a:gd name="T13" fmla="*/ 0 h 1238"/>
                </a:gdLst>
                <a:ahLst/>
                <a:cxnLst>
                  <a:cxn ang="0">
                    <a:pos x="T0" y="T1"/>
                  </a:cxn>
                  <a:cxn ang="0">
                    <a:pos x="T2" y="T3"/>
                  </a:cxn>
                  <a:cxn ang="0">
                    <a:pos x="T4" y="T5"/>
                  </a:cxn>
                  <a:cxn ang="0">
                    <a:pos x="T6" y="T7"/>
                  </a:cxn>
                  <a:cxn ang="0">
                    <a:pos x="T8" y="T9"/>
                  </a:cxn>
                  <a:cxn ang="0">
                    <a:pos x="T10" y="T11"/>
                  </a:cxn>
                  <a:cxn ang="0">
                    <a:pos x="T12" y="T13"/>
                  </a:cxn>
                </a:cxnLst>
                <a:rect l="0" t="0" r="r" b="b"/>
                <a:pathLst>
                  <a:path w="778" h="1238">
                    <a:moveTo>
                      <a:pt x="258" y="0"/>
                    </a:moveTo>
                    <a:cubicBezTo>
                      <a:pt x="82" y="153"/>
                      <a:pt x="82" y="153"/>
                      <a:pt x="82" y="153"/>
                    </a:cubicBezTo>
                    <a:cubicBezTo>
                      <a:pt x="82" y="153"/>
                      <a:pt x="0" y="294"/>
                      <a:pt x="200" y="758"/>
                    </a:cubicBezTo>
                    <a:cubicBezTo>
                      <a:pt x="200" y="758"/>
                      <a:pt x="392" y="1212"/>
                      <a:pt x="569" y="1238"/>
                    </a:cubicBezTo>
                    <a:cubicBezTo>
                      <a:pt x="778" y="1223"/>
                      <a:pt x="778" y="1223"/>
                      <a:pt x="778" y="1223"/>
                    </a:cubicBezTo>
                    <a:cubicBezTo>
                      <a:pt x="778" y="1223"/>
                      <a:pt x="614" y="1226"/>
                      <a:pt x="373" y="678"/>
                    </a:cubicBezTo>
                    <a:cubicBezTo>
                      <a:pt x="132" y="131"/>
                      <a:pt x="246" y="6"/>
                      <a:pt x="258" y="0"/>
                    </a:cubicBez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23" name="TextBox 10"/>
          <p:cNvSpPr txBox="1"/>
          <p:nvPr/>
        </p:nvSpPr>
        <p:spPr>
          <a:xfrm>
            <a:off x="535615" y="847198"/>
            <a:ext cx="3486852"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化验检查</a:t>
            </a:r>
            <a:r>
              <a:rPr lang="en-US" altLang="zh-CN" sz="4000" b="1" dirty="0">
                <a:solidFill>
                  <a:srgbClr val="624752"/>
                </a:solidFill>
                <a:latin typeface="微软雅黑" panose="020B0503020204020204" pitchFamily="34" charset="-122"/>
                <a:ea typeface="微软雅黑" panose="020B0503020204020204" pitchFamily="34" charset="-122"/>
              </a:rPr>
              <a:t>-</a:t>
            </a:r>
            <a:r>
              <a:rPr lang="zh-CN" altLang="en-US" sz="4000" b="1" dirty="0">
                <a:solidFill>
                  <a:srgbClr val="624752"/>
                </a:solidFill>
                <a:latin typeface="微软雅黑" panose="020B0503020204020204" pitchFamily="34" charset="-122"/>
                <a:ea typeface="微软雅黑" panose="020B0503020204020204" pitchFamily="34" charset="-122"/>
              </a:rPr>
              <a:t>生化</a:t>
            </a:r>
          </a:p>
        </p:txBody>
      </p:sp>
      <p:sp>
        <p:nvSpPr>
          <p:cNvPr id="24"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25" name="TextBox 12"/>
          <p:cNvSpPr txBox="1"/>
          <p:nvPr/>
        </p:nvSpPr>
        <p:spPr>
          <a:xfrm>
            <a:off x="554665" y="1485103"/>
            <a:ext cx="308449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Laboratory tests - biochemistry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12"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0-#ppt_w/2"/>
                                          </p:val>
                                        </p:tav>
                                        <p:tav tm="100000">
                                          <p:val>
                                            <p:strVal val="#ppt_x"/>
                                          </p:val>
                                        </p:tav>
                                      </p:tavLst>
                                    </p:anim>
                                    <p:anim calcmode="lin" valueType="num">
                                      <p:cBhvr additive="base">
                                        <p:cTn id="2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style.rotation</p:attrName>
                                        </p:attrNameLst>
                                      </p:cBhvr>
                                      <p:tavLst>
                                        <p:tav tm="0">
                                          <p:val>
                                            <p:fltVal val="360"/>
                                          </p:val>
                                        </p:tav>
                                        <p:tav tm="100000">
                                          <p:val>
                                            <p:fltVal val="0"/>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bg/>
                                          </p:spTgt>
                                        </p:tgtEl>
                                        <p:attrNameLst>
                                          <p:attrName>style.visibility</p:attrName>
                                        </p:attrNameLst>
                                      </p:cBhvr>
                                      <p:to>
                                        <p:strVal val="visible"/>
                                      </p:to>
                                    </p:set>
                                    <p:animEffect transition="in" filter="fade">
                                      <p:cBhvr>
                                        <p:cTn id="34" dur="1000"/>
                                        <p:tgtEl>
                                          <p:spTgt spid="6">
                                            <p:bg/>
                                          </p:spTgt>
                                        </p:tgtEl>
                                      </p:cBhvr>
                                    </p:animEffect>
                                    <p:anim calcmode="lin" valueType="num">
                                      <p:cBhvr>
                                        <p:cTn id="35" dur="1000" fill="hold"/>
                                        <p:tgtEl>
                                          <p:spTgt spid="6">
                                            <p:bg/>
                                          </p:spTgt>
                                        </p:tgtEl>
                                        <p:attrNameLst>
                                          <p:attrName>ppt_x</p:attrName>
                                        </p:attrNameLst>
                                      </p:cBhvr>
                                      <p:tavLst>
                                        <p:tav tm="0">
                                          <p:val>
                                            <p:strVal val="#ppt_x"/>
                                          </p:val>
                                        </p:tav>
                                        <p:tav tm="100000">
                                          <p:val>
                                            <p:strVal val="#ppt_x"/>
                                          </p:val>
                                        </p:tav>
                                      </p:tavLst>
                                    </p:anim>
                                    <p:anim calcmode="lin" valueType="num">
                                      <p:cBhvr>
                                        <p:cTn id="3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1000"/>
                                        <p:tgtEl>
                                          <p:spTgt spid="6">
                                            <p:txEl>
                                              <p:pRg st="1" end="1"/>
                                            </p:txEl>
                                          </p:spTgt>
                                        </p:tgtEl>
                                      </p:cBhvr>
                                    </p:animEffect>
                                    <p:anim calcmode="lin" valueType="num">
                                      <p:cBhvr>
                                        <p:cTn id="4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1000"/>
                                        <p:tgtEl>
                                          <p:spTgt spid="6">
                                            <p:txEl>
                                              <p:pRg st="2" end="2"/>
                                            </p:txEl>
                                          </p:spTgt>
                                        </p:tgtEl>
                                      </p:cBhvr>
                                    </p:animEffect>
                                    <p:anim calcmode="lin" valueType="num">
                                      <p:cBhvr>
                                        <p:cTn id="4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21014" y="6731000"/>
            <a:ext cx="12192000" cy="0"/>
          </a:xfrm>
          <a:prstGeom prst="line">
            <a:avLst/>
          </a:prstGeom>
          <a:ln w="6350">
            <a:solidFill>
              <a:srgbClr val="624752"/>
            </a:solidFill>
          </a:ln>
        </p:spPr>
        <p:style>
          <a:lnRef idx="1">
            <a:schemeClr val="dk1"/>
          </a:lnRef>
          <a:fillRef idx="0">
            <a:schemeClr val="dk1"/>
          </a:fillRef>
          <a:effectRef idx="0">
            <a:schemeClr val="dk1"/>
          </a:effectRef>
          <a:fontRef idx="minor">
            <a:schemeClr val="tx1"/>
          </a:fontRef>
        </p:style>
      </p:cxnSp>
      <p:sp>
        <p:nvSpPr>
          <p:cNvPr id="20" name="文本框 19"/>
          <p:cNvSpPr txBox="1"/>
          <p:nvPr/>
        </p:nvSpPr>
        <p:spPr>
          <a:xfrm>
            <a:off x="-17929" y="6415089"/>
            <a:ext cx="5254965" cy="307777"/>
          </a:xfrm>
          <a:prstGeom prst="rect">
            <a:avLst/>
          </a:prstGeom>
          <a:noFill/>
        </p:spPr>
        <p:txBody>
          <a:bodyPr wrap="none" rtlCol="0">
            <a:spAutoFit/>
          </a:bodyPr>
          <a:lstStyle/>
          <a:p>
            <a:r>
              <a:rPr lang="en-US" altLang="zh-CN" sz="1400" dirty="0">
                <a:solidFill>
                  <a:srgbClr val="946C7C"/>
                </a:solidFill>
                <a:latin typeface="Bahnschrift Light" panose="020B0502040204020203" pitchFamily="34" charset="0"/>
              </a:rPr>
              <a:t>Laboratory tests - coagulation function - tumor-related markers</a:t>
            </a:r>
            <a:endParaRPr lang="zh-CN" altLang="en-US" sz="1400" dirty="0">
              <a:solidFill>
                <a:srgbClr val="946C7C"/>
              </a:solidFill>
              <a:latin typeface="Bahnschrift Light" panose="020B0502040204020203" pitchFamily="34" charset="0"/>
            </a:endParaRPr>
          </a:p>
        </p:txBody>
      </p:sp>
      <p:sp>
        <p:nvSpPr>
          <p:cNvPr id="7" name="矩形 6"/>
          <p:cNvSpPr/>
          <p:nvPr/>
        </p:nvSpPr>
        <p:spPr>
          <a:xfrm>
            <a:off x="9158495" y="6379930"/>
            <a:ext cx="3033505" cy="338554"/>
          </a:xfrm>
          <a:prstGeom prst="rect">
            <a:avLst/>
          </a:prstGeom>
        </p:spPr>
        <p:txBody>
          <a:bodyPr wrap="square">
            <a:spAutoFit/>
          </a:bodyPr>
          <a:lstStyle/>
          <a:p>
            <a:r>
              <a:rPr lang="zh-CN" altLang="en-US" sz="1600" b="1" dirty="0">
                <a:solidFill>
                  <a:srgbClr val="624752"/>
                </a:solidFill>
                <a:latin typeface="微软雅黑" panose="020B0503020204020204" pitchFamily="34" charset="-122"/>
                <a:ea typeface="微软雅黑" panose="020B0503020204020204" pitchFamily="34" charset="-122"/>
              </a:rPr>
              <a:t>首都医科大学附属北京</a:t>
            </a:r>
            <a:r>
              <a:rPr lang="en-US" altLang="zh-CN" sz="1600" b="1" dirty="0">
                <a:solidFill>
                  <a:srgbClr val="624752"/>
                </a:solidFill>
                <a:latin typeface="微软雅黑" panose="020B0503020204020204" pitchFamily="34" charset="-122"/>
                <a:ea typeface="微软雅黑" panose="020B0503020204020204" pitchFamily="34" charset="-122"/>
              </a:rPr>
              <a:t>X</a:t>
            </a:r>
            <a:r>
              <a:rPr lang="zh-CN" altLang="en-US" sz="1600" b="1" dirty="0">
                <a:solidFill>
                  <a:srgbClr val="624752"/>
                </a:solidFill>
                <a:latin typeface="微软雅黑" panose="020B0503020204020204" pitchFamily="34" charset="-122"/>
                <a:ea typeface="微软雅黑" panose="020B0503020204020204" pitchFamily="34" charset="-122"/>
              </a:rPr>
              <a:t>阳医院</a:t>
            </a:r>
          </a:p>
        </p:txBody>
      </p:sp>
      <p:sp>
        <p:nvSpPr>
          <p:cNvPr id="65" name="Freeform 5"/>
          <p:cNvSpPr/>
          <p:nvPr/>
        </p:nvSpPr>
        <p:spPr bwMode="auto">
          <a:xfrm>
            <a:off x="8531158" y="3576509"/>
            <a:ext cx="1536536" cy="1573185"/>
          </a:xfrm>
          <a:custGeom>
            <a:avLst/>
            <a:gdLst>
              <a:gd name="T0" fmla="*/ 825 w 979"/>
              <a:gd name="T1" fmla="*/ 22 h 994"/>
              <a:gd name="T2" fmla="*/ 467 w 979"/>
              <a:gd name="T3" fmla="*/ 456 h 994"/>
              <a:gd name="T4" fmla="*/ 49 w 979"/>
              <a:gd name="T5" fmla="*/ 735 h 994"/>
              <a:gd name="T6" fmla="*/ 179 w 979"/>
              <a:gd name="T7" fmla="*/ 971 h 994"/>
              <a:gd name="T8" fmla="*/ 605 w 979"/>
              <a:gd name="T9" fmla="*/ 563 h 994"/>
              <a:gd name="T10" fmla="*/ 960 w 979"/>
              <a:gd name="T11" fmla="*/ 268 h 994"/>
              <a:gd name="T12" fmla="*/ 825 w 979"/>
              <a:gd name="T13" fmla="*/ 22 h 994"/>
            </a:gdLst>
            <a:ahLst/>
            <a:cxnLst>
              <a:cxn ang="0">
                <a:pos x="T0" y="T1"/>
              </a:cxn>
              <a:cxn ang="0">
                <a:pos x="T2" y="T3"/>
              </a:cxn>
              <a:cxn ang="0">
                <a:pos x="T4" y="T5"/>
              </a:cxn>
              <a:cxn ang="0">
                <a:pos x="T6" y="T7"/>
              </a:cxn>
              <a:cxn ang="0">
                <a:pos x="T8" y="T9"/>
              </a:cxn>
              <a:cxn ang="0">
                <a:pos x="T10" y="T11"/>
              </a:cxn>
              <a:cxn ang="0">
                <a:pos x="T12" y="T13"/>
              </a:cxn>
            </a:cxnLst>
            <a:rect l="0" t="0" r="r" b="b"/>
            <a:pathLst>
              <a:path w="979" h="994">
                <a:moveTo>
                  <a:pt x="825" y="22"/>
                </a:moveTo>
                <a:cubicBezTo>
                  <a:pt x="901" y="177"/>
                  <a:pt x="693" y="314"/>
                  <a:pt x="467" y="456"/>
                </a:cubicBezTo>
                <a:cubicBezTo>
                  <a:pt x="245" y="596"/>
                  <a:pt x="98" y="677"/>
                  <a:pt x="49" y="735"/>
                </a:cubicBezTo>
                <a:cubicBezTo>
                  <a:pt x="0" y="794"/>
                  <a:pt x="199" y="994"/>
                  <a:pt x="179" y="971"/>
                </a:cubicBezTo>
                <a:cubicBezTo>
                  <a:pt x="102" y="837"/>
                  <a:pt x="504" y="622"/>
                  <a:pt x="605" y="563"/>
                </a:cubicBezTo>
                <a:cubicBezTo>
                  <a:pt x="707" y="504"/>
                  <a:pt x="946" y="319"/>
                  <a:pt x="960" y="268"/>
                </a:cubicBezTo>
                <a:cubicBezTo>
                  <a:pt x="979" y="198"/>
                  <a:pt x="848" y="0"/>
                  <a:pt x="825" y="22"/>
                </a:cubicBez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
          <p:cNvSpPr/>
          <p:nvPr/>
        </p:nvSpPr>
        <p:spPr bwMode="auto">
          <a:xfrm>
            <a:off x="8510564" y="4880828"/>
            <a:ext cx="1572969" cy="1065861"/>
          </a:xfrm>
          <a:custGeom>
            <a:avLst/>
            <a:gdLst>
              <a:gd name="T0" fmla="*/ 962 w 1002"/>
              <a:gd name="T1" fmla="*/ 243 h 674"/>
              <a:gd name="T2" fmla="*/ 629 w 1002"/>
              <a:gd name="T3" fmla="*/ 507 h 674"/>
              <a:gd name="T4" fmla="*/ 302 w 1002"/>
              <a:gd name="T5" fmla="*/ 674 h 674"/>
              <a:gd name="T6" fmla="*/ 0 w 1002"/>
              <a:gd name="T7" fmla="*/ 674 h 674"/>
              <a:gd name="T8" fmla="*/ 461 w 1002"/>
              <a:gd name="T9" fmla="*/ 430 h 674"/>
              <a:gd name="T10" fmla="*/ 856 w 1002"/>
              <a:gd name="T11" fmla="*/ 0 h 674"/>
              <a:gd name="T12" fmla="*/ 962 w 1002"/>
              <a:gd name="T13" fmla="*/ 243 h 674"/>
            </a:gdLst>
            <a:ahLst/>
            <a:cxnLst>
              <a:cxn ang="0">
                <a:pos x="T0" y="T1"/>
              </a:cxn>
              <a:cxn ang="0">
                <a:pos x="T2" y="T3"/>
              </a:cxn>
              <a:cxn ang="0">
                <a:pos x="T4" y="T5"/>
              </a:cxn>
              <a:cxn ang="0">
                <a:pos x="T6" y="T7"/>
              </a:cxn>
              <a:cxn ang="0">
                <a:pos x="T8" y="T9"/>
              </a:cxn>
              <a:cxn ang="0">
                <a:pos x="T10" y="T11"/>
              </a:cxn>
              <a:cxn ang="0">
                <a:pos x="T12" y="T13"/>
              </a:cxn>
            </a:cxnLst>
            <a:rect l="0" t="0" r="r" b="b"/>
            <a:pathLst>
              <a:path w="1002" h="674">
                <a:moveTo>
                  <a:pt x="962" y="243"/>
                </a:moveTo>
                <a:cubicBezTo>
                  <a:pt x="922" y="286"/>
                  <a:pt x="780" y="421"/>
                  <a:pt x="629" y="507"/>
                </a:cubicBezTo>
                <a:cubicBezTo>
                  <a:pt x="478" y="593"/>
                  <a:pt x="302" y="674"/>
                  <a:pt x="302" y="674"/>
                </a:cubicBezTo>
                <a:cubicBezTo>
                  <a:pt x="0" y="674"/>
                  <a:pt x="0" y="674"/>
                  <a:pt x="0" y="674"/>
                </a:cubicBezTo>
                <a:cubicBezTo>
                  <a:pt x="0" y="674"/>
                  <a:pt x="341" y="505"/>
                  <a:pt x="461" y="430"/>
                </a:cubicBezTo>
                <a:cubicBezTo>
                  <a:pt x="581" y="354"/>
                  <a:pt x="953" y="128"/>
                  <a:pt x="856" y="0"/>
                </a:cubicBezTo>
                <a:cubicBezTo>
                  <a:pt x="974" y="72"/>
                  <a:pt x="1002" y="200"/>
                  <a:pt x="962" y="243"/>
                </a:cubicBezTo>
                <a:close/>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7"/>
          <p:cNvSpPr/>
          <p:nvPr/>
        </p:nvSpPr>
        <p:spPr bwMode="auto">
          <a:xfrm>
            <a:off x="8515317" y="2363412"/>
            <a:ext cx="1576136" cy="1528374"/>
          </a:xfrm>
          <a:custGeom>
            <a:avLst/>
            <a:gdLst>
              <a:gd name="T0" fmla="*/ 171 w 1004"/>
              <a:gd name="T1" fmla="*/ 959 h 966"/>
              <a:gd name="T2" fmla="*/ 637 w 1004"/>
              <a:gd name="T3" fmla="*/ 543 h 966"/>
              <a:gd name="T4" fmla="*/ 999 w 1004"/>
              <a:gd name="T5" fmla="*/ 212 h 966"/>
              <a:gd name="T6" fmla="*/ 839 w 1004"/>
              <a:gd name="T7" fmla="*/ 34 h 966"/>
              <a:gd name="T8" fmla="*/ 408 w 1004"/>
              <a:gd name="T9" fmla="*/ 482 h 966"/>
              <a:gd name="T10" fmla="*/ 21 w 1004"/>
              <a:gd name="T11" fmla="*/ 757 h 966"/>
              <a:gd name="T12" fmla="*/ 171 w 1004"/>
              <a:gd name="T13" fmla="*/ 959 h 966"/>
            </a:gdLst>
            <a:ahLst/>
            <a:cxnLst>
              <a:cxn ang="0">
                <a:pos x="T0" y="T1"/>
              </a:cxn>
              <a:cxn ang="0">
                <a:pos x="T2" y="T3"/>
              </a:cxn>
              <a:cxn ang="0">
                <a:pos x="T4" y="T5"/>
              </a:cxn>
              <a:cxn ang="0">
                <a:pos x="T6" y="T7"/>
              </a:cxn>
              <a:cxn ang="0">
                <a:pos x="T8" y="T9"/>
              </a:cxn>
              <a:cxn ang="0">
                <a:pos x="T10" y="T11"/>
              </a:cxn>
              <a:cxn ang="0">
                <a:pos x="T12" y="T13"/>
              </a:cxn>
            </a:cxnLst>
            <a:rect l="0" t="0" r="r" b="b"/>
            <a:pathLst>
              <a:path w="1004" h="966">
                <a:moveTo>
                  <a:pt x="171" y="959"/>
                </a:moveTo>
                <a:cubicBezTo>
                  <a:pt x="110" y="811"/>
                  <a:pt x="558" y="597"/>
                  <a:pt x="637" y="543"/>
                </a:cubicBezTo>
                <a:cubicBezTo>
                  <a:pt x="715" y="489"/>
                  <a:pt x="1004" y="282"/>
                  <a:pt x="999" y="212"/>
                </a:cubicBezTo>
                <a:cubicBezTo>
                  <a:pt x="994" y="143"/>
                  <a:pt x="836" y="0"/>
                  <a:pt x="839" y="34"/>
                </a:cubicBezTo>
                <a:cubicBezTo>
                  <a:pt x="943" y="239"/>
                  <a:pt x="490" y="428"/>
                  <a:pt x="408" y="482"/>
                </a:cubicBezTo>
                <a:cubicBezTo>
                  <a:pt x="326" y="536"/>
                  <a:pt x="43" y="698"/>
                  <a:pt x="21" y="757"/>
                </a:cubicBezTo>
                <a:cubicBezTo>
                  <a:pt x="0" y="815"/>
                  <a:pt x="187" y="966"/>
                  <a:pt x="171" y="959"/>
                </a:cubicBezTo>
                <a:close/>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8"/>
          <p:cNvSpPr/>
          <p:nvPr/>
        </p:nvSpPr>
        <p:spPr bwMode="auto">
          <a:xfrm>
            <a:off x="8470964" y="1678445"/>
            <a:ext cx="1634747" cy="1017849"/>
          </a:xfrm>
          <a:custGeom>
            <a:avLst/>
            <a:gdLst>
              <a:gd name="T0" fmla="*/ 199 w 1043"/>
              <a:gd name="T1" fmla="*/ 643 h 643"/>
              <a:gd name="T2" fmla="*/ 81 w 1043"/>
              <a:gd name="T3" fmla="*/ 551 h 643"/>
              <a:gd name="T4" fmla="*/ 59 w 1043"/>
              <a:gd name="T5" fmla="*/ 402 h 643"/>
              <a:gd name="T6" fmla="*/ 359 w 1043"/>
              <a:gd name="T7" fmla="*/ 174 h 643"/>
              <a:gd name="T8" fmla="*/ 781 w 1043"/>
              <a:gd name="T9" fmla="*/ 0 h 643"/>
              <a:gd name="T10" fmla="*/ 1043 w 1043"/>
              <a:gd name="T11" fmla="*/ 9 h 643"/>
              <a:gd name="T12" fmla="*/ 645 w 1043"/>
              <a:gd name="T13" fmla="*/ 213 h 643"/>
              <a:gd name="T14" fmla="*/ 199 w 1043"/>
              <a:gd name="T15" fmla="*/ 643 h 6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3" h="643">
                <a:moveTo>
                  <a:pt x="199" y="643"/>
                </a:moveTo>
                <a:cubicBezTo>
                  <a:pt x="167" y="629"/>
                  <a:pt x="81" y="551"/>
                  <a:pt x="81" y="551"/>
                </a:cubicBezTo>
                <a:cubicBezTo>
                  <a:pt x="81" y="551"/>
                  <a:pt x="0" y="455"/>
                  <a:pt x="59" y="402"/>
                </a:cubicBezTo>
                <a:cubicBezTo>
                  <a:pt x="109" y="356"/>
                  <a:pt x="205" y="262"/>
                  <a:pt x="359" y="174"/>
                </a:cubicBezTo>
                <a:cubicBezTo>
                  <a:pt x="502" y="91"/>
                  <a:pt x="781" y="0"/>
                  <a:pt x="781" y="0"/>
                </a:cubicBezTo>
                <a:cubicBezTo>
                  <a:pt x="1043" y="9"/>
                  <a:pt x="1043" y="9"/>
                  <a:pt x="1043" y="9"/>
                </a:cubicBezTo>
                <a:cubicBezTo>
                  <a:pt x="1043" y="9"/>
                  <a:pt x="724" y="162"/>
                  <a:pt x="645" y="213"/>
                </a:cubicBezTo>
                <a:cubicBezTo>
                  <a:pt x="566" y="264"/>
                  <a:pt x="49" y="472"/>
                  <a:pt x="199" y="643"/>
                </a:cubicBezTo>
                <a:close/>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9"/>
          <p:cNvSpPr/>
          <p:nvPr/>
        </p:nvSpPr>
        <p:spPr bwMode="auto">
          <a:xfrm>
            <a:off x="8361663" y="3533299"/>
            <a:ext cx="1831170" cy="1731624"/>
          </a:xfrm>
          <a:custGeom>
            <a:avLst/>
            <a:gdLst>
              <a:gd name="T0" fmla="*/ 130 w 1167"/>
              <a:gd name="T1" fmla="*/ 0 h 1094"/>
              <a:gd name="T2" fmla="*/ 108 w 1167"/>
              <a:gd name="T3" fmla="*/ 310 h 1094"/>
              <a:gd name="T4" fmla="*/ 492 w 1167"/>
              <a:gd name="T5" fmla="*/ 571 h 1094"/>
              <a:gd name="T6" fmla="*/ 887 w 1167"/>
              <a:gd name="T7" fmla="*/ 838 h 1094"/>
              <a:gd name="T8" fmla="*/ 1057 w 1167"/>
              <a:gd name="T9" fmla="*/ 1094 h 1094"/>
              <a:gd name="T10" fmla="*/ 1140 w 1167"/>
              <a:gd name="T11" fmla="*/ 842 h 1094"/>
              <a:gd name="T12" fmla="*/ 274 w 1167"/>
              <a:gd name="T13" fmla="*/ 194 h 1094"/>
              <a:gd name="T14" fmla="*/ 130 w 1167"/>
              <a:gd name="T15" fmla="*/ 0 h 10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7" h="1094">
                <a:moveTo>
                  <a:pt x="130" y="0"/>
                </a:moveTo>
                <a:cubicBezTo>
                  <a:pt x="110" y="24"/>
                  <a:pt x="0" y="198"/>
                  <a:pt x="108" y="310"/>
                </a:cubicBezTo>
                <a:cubicBezTo>
                  <a:pt x="180" y="385"/>
                  <a:pt x="385" y="494"/>
                  <a:pt x="492" y="571"/>
                </a:cubicBezTo>
                <a:cubicBezTo>
                  <a:pt x="599" y="649"/>
                  <a:pt x="780" y="769"/>
                  <a:pt x="887" y="838"/>
                </a:cubicBezTo>
                <a:cubicBezTo>
                  <a:pt x="1023" y="926"/>
                  <a:pt x="1061" y="1046"/>
                  <a:pt x="1057" y="1094"/>
                </a:cubicBezTo>
                <a:cubicBezTo>
                  <a:pt x="1066" y="1085"/>
                  <a:pt x="1167" y="965"/>
                  <a:pt x="1140" y="842"/>
                </a:cubicBezTo>
                <a:cubicBezTo>
                  <a:pt x="1109" y="700"/>
                  <a:pt x="693" y="531"/>
                  <a:pt x="274" y="194"/>
                </a:cubicBezTo>
                <a:cubicBezTo>
                  <a:pt x="205" y="139"/>
                  <a:pt x="139" y="85"/>
                  <a:pt x="130" y="0"/>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10"/>
          <p:cNvSpPr/>
          <p:nvPr/>
        </p:nvSpPr>
        <p:spPr bwMode="auto">
          <a:xfrm>
            <a:off x="8350575" y="4738394"/>
            <a:ext cx="1682268" cy="1200294"/>
          </a:xfrm>
          <a:custGeom>
            <a:avLst/>
            <a:gdLst>
              <a:gd name="T0" fmla="*/ 164 w 1072"/>
              <a:gd name="T1" fmla="*/ 0 h 759"/>
              <a:gd name="T2" fmla="*/ 150 w 1072"/>
              <a:gd name="T3" fmla="*/ 344 h 759"/>
              <a:gd name="T4" fmla="*/ 571 w 1072"/>
              <a:gd name="T5" fmla="*/ 645 h 759"/>
              <a:gd name="T6" fmla="*/ 748 w 1072"/>
              <a:gd name="T7" fmla="*/ 759 h 759"/>
              <a:gd name="T8" fmla="*/ 1072 w 1072"/>
              <a:gd name="T9" fmla="*/ 744 h 759"/>
              <a:gd name="T10" fmla="*/ 512 w 1072"/>
              <a:gd name="T11" fmla="*/ 392 h 759"/>
              <a:gd name="T12" fmla="*/ 303 w 1072"/>
              <a:gd name="T13" fmla="*/ 214 h 759"/>
              <a:gd name="T14" fmla="*/ 164 w 1072"/>
              <a:gd name="T15" fmla="*/ 0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759">
                <a:moveTo>
                  <a:pt x="164" y="0"/>
                </a:moveTo>
                <a:cubicBezTo>
                  <a:pt x="150" y="15"/>
                  <a:pt x="0" y="234"/>
                  <a:pt x="150" y="344"/>
                </a:cubicBezTo>
                <a:cubicBezTo>
                  <a:pt x="299" y="453"/>
                  <a:pt x="523" y="614"/>
                  <a:pt x="571" y="645"/>
                </a:cubicBezTo>
                <a:cubicBezTo>
                  <a:pt x="619" y="676"/>
                  <a:pt x="748" y="759"/>
                  <a:pt x="748" y="759"/>
                </a:cubicBezTo>
                <a:cubicBezTo>
                  <a:pt x="1072" y="744"/>
                  <a:pt x="1072" y="744"/>
                  <a:pt x="1072" y="744"/>
                </a:cubicBezTo>
                <a:cubicBezTo>
                  <a:pt x="1072" y="744"/>
                  <a:pt x="614" y="475"/>
                  <a:pt x="512" y="392"/>
                </a:cubicBezTo>
                <a:cubicBezTo>
                  <a:pt x="450" y="340"/>
                  <a:pt x="389" y="300"/>
                  <a:pt x="303" y="214"/>
                </a:cubicBezTo>
                <a:cubicBezTo>
                  <a:pt x="249" y="161"/>
                  <a:pt x="157" y="92"/>
                  <a:pt x="164" y="0"/>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11"/>
          <p:cNvSpPr/>
          <p:nvPr/>
        </p:nvSpPr>
        <p:spPr bwMode="auto">
          <a:xfrm>
            <a:off x="8352159" y="2310599"/>
            <a:ext cx="1845427" cy="1706017"/>
          </a:xfrm>
          <a:custGeom>
            <a:avLst/>
            <a:gdLst>
              <a:gd name="T0" fmla="*/ 136 w 1176"/>
              <a:gd name="T1" fmla="*/ 0 h 1078"/>
              <a:gd name="T2" fmla="*/ 94 w 1176"/>
              <a:gd name="T3" fmla="*/ 335 h 1078"/>
              <a:gd name="T4" fmla="*/ 520 w 1176"/>
              <a:gd name="T5" fmla="*/ 620 h 1078"/>
              <a:gd name="T6" fmla="*/ 920 w 1176"/>
              <a:gd name="T7" fmla="*/ 851 h 1078"/>
              <a:gd name="T8" fmla="*/ 1070 w 1176"/>
              <a:gd name="T9" fmla="*/ 1078 h 1078"/>
              <a:gd name="T10" fmla="*/ 1150 w 1176"/>
              <a:gd name="T11" fmla="*/ 839 h 1078"/>
              <a:gd name="T12" fmla="*/ 942 w 1176"/>
              <a:gd name="T13" fmla="*/ 632 h 1078"/>
              <a:gd name="T14" fmla="*/ 326 w 1176"/>
              <a:gd name="T15" fmla="*/ 269 h 1078"/>
              <a:gd name="T16" fmla="*/ 136 w 1176"/>
              <a:gd name="T17"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6" h="1078">
                <a:moveTo>
                  <a:pt x="136" y="0"/>
                </a:moveTo>
                <a:cubicBezTo>
                  <a:pt x="58" y="53"/>
                  <a:pt x="0" y="243"/>
                  <a:pt x="94" y="335"/>
                </a:cubicBezTo>
                <a:cubicBezTo>
                  <a:pt x="188" y="427"/>
                  <a:pt x="293" y="481"/>
                  <a:pt x="520" y="620"/>
                </a:cubicBezTo>
                <a:cubicBezTo>
                  <a:pt x="646" y="697"/>
                  <a:pt x="790" y="771"/>
                  <a:pt x="920" y="851"/>
                </a:cubicBezTo>
                <a:cubicBezTo>
                  <a:pt x="1050" y="931"/>
                  <a:pt x="1083" y="1029"/>
                  <a:pt x="1070" y="1078"/>
                </a:cubicBezTo>
                <a:cubicBezTo>
                  <a:pt x="1098" y="1045"/>
                  <a:pt x="1176" y="921"/>
                  <a:pt x="1150" y="839"/>
                </a:cubicBezTo>
                <a:cubicBezTo>
                  <a:pt x="1124" y="757"/>
                  <a:pt x="1042" y="697"/>
                  <a:pt x="942" y="632"/>
                </a:cubicBezTo>
                <a:cubicBezTo>
                  <a:pt x="783" y="529"/>
                  <a:pt x="408" y="345"/>
                  <a:pt x="326" y="269"/>
                </a:cubicBezTo>
                <a:cubicBezTo>
                  <a:pt x="244" y="193"/>
                  <a:pt x="142" y="139"/>
                  <a:pt x="136" y="0"/>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Freeform 12"/>
          <p:cNvSpPr/>
          <p:nvPr/>
        </p:nvSpPr>
        <p:spPr bwMode="auto">
          <a:xfrm>
            <a:off x="8531158" y="1662441"/>
            <a:ext cx="1744047" cy="1113872"/>
          </a:xfrm>
          <a:custGeom>
            <a:avLst/>
            <a:gdLst>
              <a:gd name="T0" fmla="*/ 0 w 1112"/>
              <a:gd name="T1" fmla="*/ 0 h 704"/>
              <a:gd name="T2" fmla="*/ 310 w 1112"/>
              <a:gd name="T3" fmla="*/ 0 h 704"/>
              <a:gd name="T4" fmla="*/ 968 w 1112"/>
              <a:gd name="T5" fmla="*/ 381 h 704"/>
              <a:gd name="T6" fmla="*/ 966 w 1112"/>
              <a:gd name="T7" fmla="*/ 704 h 704"/>
              <a:gd name="T8" fmla="*/ 612 w 1112"/>
              <a:gd name="T9" fmla="*/ 365 h 704"/>
              <a:gd name="T10" fmla="*/ 0 w 1112"/>
              <a:gd name="T11" fmla="*/ 0 h 704"/>
            </a:gdLst>
            <a:ahLst/>
            <a:cxnLst>
              <a:cxn ang="0">
                <a:pos x="T0" y="T1"/>
              </a:cxn>
              <a:cxn ang="0">
                <a:pos x="T2" y="T3"/>
              </a:cxn>
              <a:cxn ang="0">
                <a:pos x="T4" y="T5"/>
              </a:cxn>
              <a:cxn ang="0">
                <a:pos x="T6" y="T7"/>
              </a:cxn>
              <a:cxn ang="0">
                <a:pos x="T8" y="T9"/>
              </a:cxn>
              <a:cxn ang="0">
                <a:pos x="T10" y="T11"/>
              </a:cxn>
            </a:cxnLst>
            <a:rect l="0" t="0" r="r" b="b"/>
            <a:pathLst>
              <a:path w="1112" h="704">
                <a:moveTo>
                  <a:pt x="0" y="0"/>
                </a:moveTo>
                <a:cubicBezTo>
                  <a:pt x="310" y="0"/>
                  <a:pt x="310" y="0"/>
                  <a:pt x="310" y="0"/>
                </a:cubicBezTo>
                <a:cubicBezTo>
                  <a:pt x="310" y="0"/>
                  <a:pt x="802" y="246"/>
                  <a:pt x="968" y="381"/>
                </a:cubicBezTo>
                <a:cubicBezTo>
                  <a:pt x="1112" y="498"/>
                  <a:pt x="1036" y="623"/>
                  <a:pt x="966" y="704"/>
                </a:cubicBezTo>
                <a:cubicBezTo>
                  <a:pt x="1019" y="594"/>
                  <a:pt x="680" y="411"/>
                  <a:pt x="612" y="365"/>
                </a:cubicBezTo>
                <a:cubicBezTo>
                  <a:pt x="470" y="269"/>
                  <a:pt x="0" y="0"/>
                  <a:pt x="0" y="0"/>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6" name="Group 28"/>
          <p:cNvGrpSpPr>
            <a:grpSpLocks noChangeAspect="1"/>
          </p:cNvGrpSpPr>
          <p:nvPr/>
        </p:nvGrpSpPr>
        <p:grpSpPr bwMode="auto">
          <a:xfrm>
            <a:off x="9094051" y="2375098"/>
            <a:ext cx="480742" cy="431319"/>
            <a:chOff x="348" y="-961"/>
            <a:chExt cx="6984" cy="6202"/>
          </a:xfrm>
          <a:solidFill>
            <a:schemeClr val="accent1"/>
          </a:solidFill>
        </p:grpSpPr>
        <p:sp>
          <p:nvSpPr>
            <p:cNvPr id="62" name="Freeform 29"/>
            <p:cNvSpPr>
              <a:spLocks noEditPoints="1"/>
            </p:cNvSpPr>
            <p:nvPr/>
          </p:nvSpPr>
          <p:spPr bwMode="auto">
            <a:xfrm>
              <a:off x="348" y="-961"/>
              <a:ext cx="3047" cy="1449"/>
            </a:xfrm>
            <a:custGeom>
              <a:avLst/>
              <a:gdLst>
                <a:gd name="T0" fmla="*/ 1289 w 1289"/>
                <a:gd name="T1" fmla="*/ 613 h 613"/>
                <a:gd name="T2" fmla="*/ 1289 w 1289"/>
                <a:gd name="T3" fmla="*/ 478 h 613"/>
                <a:gd name="T4" fmla="*/ 979 w 1289"/>
                <a:gd name="T5" fmla="*/ 139 h 613"/>
                <a:gd name="T6" fmla="*/ 487 w 1289"/>
                <a:gd name="T7" fmla="*/ 26 h 613"/>
                <a:gd name="T8" fmla="*/ 25 w 1289"/>
                <a:gd name="T9" fmla="*/ 30 h 613"/>
                <a:gd name="T10" fmla="*/ 5 w 1289"/>
                <a:gd name="T11" fmla="*/ 51 h 613"/>
                <a:gd name="T12" fmla="*/ 709 w 1289"/>
                <a:gd name="T13" fmla="*/ 541 h 613"/>
                <a:gd name="T14" fmla="*/ 1289 w 1289"/>
                <a:gd name="T15" fmla="*/ 613 h 613"/>
                <a:gd name="T16" fmla="*/ 1289 w 1289"/>
                <a:gd name="T17" fmla="*/ 613 h 613"/>
                <a:gd name="T18" fmla="*/ 1289 w 1289"/>
                <a:gd name="T19"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9" h="613">
                  <a:moveTo>
                    <a:pt x="1289" y="613"/>
                  </a:moveTo>
                  <a:cubicBezTo>
                    <a:pt x="1289" y="478"/>
                    <a:pt x="1289" y="478"/>
                    <a:pt x="1289" y="478"/>
                  </a:cubicBezTo>
                  <a:cubicBezTo>
                    <a:pt x="1179" y="371"/>
                    <a:pt x="1105" y="229"/>
                    <a:pt x="979" y="139"/>
                  </a:cubicBezTo>
                  <a:cubicBezTo>
                    <a:pt x="835" y="37"/>
                    <a:pt x="659" y="0"/>
                    <a:pt x="487" y="26"/>
                  </a:cubicBezTo>
                  <a:cubicBezTo>
                    <a:pt x="338" y="48"/>
                    <a:pt x="171" y="83"/>
                    <a:pt x="25" y="30"/>
                  </a:cubicBezTo>
                  <a:cubicBezTo>
                    <a:pt x="12" y="25"/>
                    <a:pt x="0" y="38"/>
                    <a:pt x="5" y="51"/>
                  </a:cubicBezTo>
                  <a:cubicBezTo>
                    <a:pt x="49" y="162"/>
                    <a:pt x="225" y="504"/>
                    <a:pt x="709" y="541"/>
                  </a:cubicBezTo>
                  <a:cubicBezTo>
                    <a:pt x="1068" y="569"/>
                    <a:pt x="1213" y="589"/>
                    <a:pt x="1289" y="613"/>
                  </a:cubicBezTo>
                  <a:close/>
                  <a:moveTo>
                    <a:pt x="1289" y="613"/>
                  </a:moveTo>
                  <a:cubicBezTo>
                    <a:pt x="1289" y="613"/>
                    <a:pt x="1289" y="613"/>
                    <a:pt x="1289" y="6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Freeform 30"/>
            <p:cNvSpPr>
              <a:spLocks noEditPoints="1"/>
            </p:cNvSpPr>
            <p:nvPr/>
          </p:nvSpPr>
          <p:spPr bwMode="auto">
            <a:xfrm>
              <a:off x="4282" y="-959"/>
              <a:ext cx="3050" cy="1447"/>
            </a:xfrm>
            <a:custGeom>
              <a:avLst/>
              <a:gdLst>
                <a:gd name="T0" fmla="*/ 1264 w 1290"/>
                <a:gd name="T1" fmla="*/ 29 h 612"/>
                <a:gd name="T2" fmla="*/ 803 w 1290"/>
                <a:gd name="T3" fmla="*/ 25 h 612"/>
                <a:gd name="T4" fmla="*/ 311 w 1290"/>
                <a:gd name="T5" fmla="*/ 139 h 612"/>
                <a:gd name="T6" fmla="*/ 0 w 1290"/>
                <a:gd name="T7" fmla="*/ 477 h 612"/>
                <a:gd name="T8" fmla="*/ 0 w 1290"/>
                <a:gd name="T9" fmla="*/ 612 h 612"/>
                <a:gd name="T10" fmla="*/ 581 w 1290"/>
                <a:gd name="T11" fmla="*/ 540 h 612"/>
                <a:gd name="T12" fmla="*/ 1285 w 1290"/>
                <a:gd name="T13" fmla="*/ 50 h 612"/>
                <a:gd name="T14" fmla="*/ 1264 w 1290"/>
                <a:gd name="T15" fmla="*/ 29 h 612"/>
                <a:gd name="T16" fmla="*/ 1264 w 1290"/>
                <a:gd name="T17" fmla="*/ 29 h 612"/>
                <a:gd name="T18" fmla="*/ 1264 w 1290"/>
                <a:gd name="T19" fmla="*/ 2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612">
                  <a:moveTo>
                    <a:pt x="1264" y="29"/>
                  </a:moveTo>
                  <a:cubicBezTo>
                    <a:pt x="1119" y="83"/>
                    <a:pt x="951" y="47"/>
                    <a:pt x="803" y="25"/>
                  </a:cubicBezTo>
                  <a:cubicBezTo>
                    <a:pt x="630" y="0"/>
                    <a:pt x="454" y="36"/>
                    <a:pt x="311" y="139"/>
                  </a:cubicBezTo>
                  <a:cubicBezTo>
                    <a:pt x="185" y="228"/>
                    <a:pt x="110" y="370"/>
                    <a:pt x="0" y="477"/>
                  </a:cubicBezTo>
                  <a:cubicBezTo>
                    <a:pt x="0" y="612"/>
                    <a:pt x="0" y="612"/>
                    <a:pt x="0" y="612"/>
                  </a:cubicBezTo>
                  <a:cubicBezTo>
                    <a:pt x="77" y="588"/>
                    <a:pt x="222" y="568"/>
                    <a:pt x="581" y="540"/>
                  </a:cubicBezTo>
                  <a:cubicBezTo>
                    <a:pt x="1065" y="503"/>
                    <a:pt x="1240" y="161"/>
                    <a:pt x="1285" y="50"/>
                  </a:cubicBezTo>
                  <a:cubicBezTo>
                    <a:pt x="1290" y="37"/>
                    <a:pt x="1277" y="24"/>
                    <a:pt x="1264" y="29"/>
                  </a:cubicBezTo>
                  <a:close/>
                  <a:moveTo>
                    <a:pt x="1264" y="29"/>
                  </a:moveTo>
                  <a:cubicBezTo>
                    <a:pt x="1264" y="29"/>
                    <a:pt x="1264" y="29"/>
                    <a:pt x="1264"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31"/>
            <p:cNvSpPr>
              <a:spLocks noEditPoints="1"/>
            </p:cNvSpPr>
            <p:nvPr/>
          </p:nvSpPr>
          <p:spPr bwMode="auto">
            <a:xfrm>
              <a:off x="2312" y="-924"/>
              <a:ext cx="3053" cy="6165"/>
            </a:xfrm>
            <a:custGeom>
              <a:avLst/>
              <a:gdLst>
                <a:gd name="T0" fmla="*/ 570 w 1291"/>
                <a:gd name="T1" fmla="*/ 371 h 2607"/>
                <a:gd name="T2" fmla="*/ 458 w 1291"/>
                <a:gd name="T3" fmla="*/ 984 h 2607"/>
                <a:gd name="T4" fmla="*/ 386 w 1291"/>
                <a:gd name="T5" fmla="*/ 864 h 2607"/>
                <a:gd name="T6" fmla="*/ 459 w 1291"/>
                <a:gd name="T7" fmla="*/ 791 h 2607"/>
                <a:gd name="T8" fmla="*/ 455 w 1291"/>
                <a:gd name="T9" fmla="*/ 696 h 2607"/>
                <a:gd name="T10" fmla="*/ 73 w 1291"/>
                <a:gd name="T11" fmla="*/ 647 h 2607"/>
                <a:gd name="T12" fmla="*/ 0 w 1291"/>
                <a:gd name="T13" fmla="*/ 960 h 2607"/>
                <a:gd name="T14" fmla="*/ 397 w 1291"/>
                <a:gd name="T15" fmla="*/ 1186 h 2607"/>
                <a:gd name="T16" fmla="*/ 143 w 1291"/>
                <a:gd name="T17" fmla="*/ 1379 h 2607"/>
                <a:gd name="T18" fmla="*/ 185 w 1291"/>
                <a:gd name="T19" fmla="*/ 1478 h 2607"/>
                <a:gd name="T20" fmla="*/ 265 w 1291"/>
                <a:gd name="T21" fmla="*/ 1669 h 2607"/>
                <a:gd name="T22" fmla="*/ 227 w 1291"/>
                <a:gd name="T23" fmla="*/ 1767 h 2607"/>
                <a:gd name="T24" fmla="*/ 426 w 1291"/>
                <a:gd name="T25" fmla="*/ 1909 h 2607"/>
                <a:gd name="T26" fmla="*/ 252 w 1291"/>
                <a:gd name="T27" fmla="*/ 2068 h 2607"/>
                <a:gd name="T28" fmla="*/ 297 w 1291"/>
                <a:gd name="T29" fmla="*/ 2181 h 2607"/>
                <a:gd name="T30" fmla="*/ 375 w 1291"/>
                <a:gd name="T31" fmla="*/ 2291 h 2607"/>
                <a:gd name="T32" fmla="*/ 396 w 1291"/>
                <a:gd name="T33" fmla="*/ 2409 h 2607"/>
                <a:gd name="T34" fmla="*/ 458 w 1291"/>
                <a:gd name="T35" fmla="*/ 2418 h 2607"/>
                <a:gd name="T36" fmla="*/ 514 w 1291"/>
                <a:gd name="T37" fmla="*/ 2391 h 2607"/>
                <a:gd name="T38" fmla="*/ 570 w 1291"/>
                <a:gd name="T39" fmla="*/ 2537 h 2607"/>
                <a:gd name="T40" fmla="*/ 650 w 1291"/>
                <a:gd name="T41" fmla="*/ 2607 h 2607"/>
                <a:gd name="T42" fmla="*/ 720 w 1291"/>
                <a:gd name="T43" fmla="*/ 2364 h 2607"/>
                <a:gd name="T44" fmla="*/ 820 w 1291"/>
                <a:gd name="T45" fmla="*/ 2413 h 2607"/>
                <a:gd name="T46" fmla="*/ 882 w 1291"/>
                <a:gd name="T47" fmla="*/ 2415 h 2607"/>
                <a:gd name="T48" fmla="*/ 937 w 1291"/>
                <a:gd name="T49" fmla="*/ 2343 h 2607"/>
                <a:gd name="T50" fmla="*/ 861 w 1291"/>
                <a:gd name="T51" fmla="*/ 2236 h 2607"/>
                <a:gd name="T52" fmla="*/ 1040 w 1291"/>
                <a:gd name="T53" fmla="*/ 2114 h 2607"/>
                <a:gd name="T54" fmla="*/ 1008 w 1291"/>
                <a:gd name="T55" fmla="*/ 2008 h 2607"/>
                <a:gd name="T56" fmla="*/ 1023 w 1291"/>
                <a:gd name="T57" fmla="*/ 1832 h 2607"/>
                <a:gd name="T58" fmla="*/ 1064 w 1291"/>
                <a:gd name="T59" fmla="*/ 1732 h 2607"/>
                <a:gd name="T60" fmla="*/ 877 w 1291"/>
                <a:gd name="T61" fmla="*/ 1585 h 2607"/>
                <a:gd name="T62" fmla="*/ 1148 w 1291"/>
                <a:gd name="T63" fmla="*/ 1412 h 2607"/>
                <a:gd name="T64" fmla="*/ 1113 w 1291"/>
                <a:gd name="T65" fmla="*/ 1316 h 2607"/>
                <a:gd name="T66" fmla="*/ 1249 w 1291"/>
                <a:gd name="T67" fmla="*/ 1027 h 2607"/>
                <a:gd name="T68" fmla="*/ 1291 w 1291"/>
                <a:gd name="T69" fmla="*/ 720 h 2607"/>
                <a:gd name="T70" fmla="*/ 906 w 1291"/>
                <a:gd name="T71" fmla="*/ 646 h 2607"/>
                <a:gd name="T72" fmla="*/ 833 w 1291"/>
                <a:gd name="T73" fmla="*/ 719 h 2607"/>
                <a:gd name="T74" fmla="*/ 837 w 1291"/>
                <a:gd name="T75" fmla="*/ 814 h 2607"/>
                <a:gd name="T76" fmla="*/ 1089 w 1291"/>
                <a:gd name="T77" fmla="*/ 865 h 2607"/>
                <a:gd name="T78" fmla="*/ 721 w 1291"/>
                <a:gd name="T79" fmla="*/ 1038 h 2607"/>
                <a:gd name="T80" fmla="*/ 777 w 1291"/>
                <a:gd name="T81" fmla="*/ 334 h 2607"/>
                <a:gd name="T82" fmla="*/ 838 w 1291"/>
                <a:gd name="T83" fmla="*/ 193 h 2607"/>
                <a:gd name="T84" fmla="*/ 810 w 1291"/>
                <a:gd name="T85" fmla="*/ 93 h 2607"/>
                <a:gd name="T86" fmla="*/ 480 w 1291"/>
                <a:gd name="T87" fmla="*/ 93 h 2607"/>
                <a:gd name="T88" fmla="*/ 452 w 1291"/>
                <a:gd name="T89" fmla="*/ 193 h 2607"/>
                <a:gd name="T90" fmla="*/ 514 w 1291"/>
                <a:gd name="T91" fmla="*/ 334 h 2607"/>
                <a:gd name="T92" fmla="*/ 458 w 1291"/>
                <a:gd name="T93" fmla="*/ 1749 h 2607"/>
                <a:gd name="T94" fmla="*/ 570 w 1291"/>
                <a:gd name="T95" fmla="*/ 1809 h 2607"/>
                <a:gd name="T96" fmla="*/ 570 w 1291"/>
                <a:gd name="T97" fmla="*/ 1310 h 2607"/>
                <a:gd name="T98" fmla="*/ 414 w 1291"/>
                <a:gd name="T99" fmla="*/ 1389 h 2607"/>
                <a:gd name="T100" fmla="*/ 570 w 1291"/>
                <a:gd name="T101" fmla="*/ 2016 h 2607"/>
                <a:gd name="T102" fmla="*/ 458 w 1291"/>
                <a:gd name="T103" fmla="*/ 2076 h 2607"/>
                <a:gd name="T104" fmla="*/ 721 w 1291"/>
                <a:gd name="T105" fmla="*/ 2017 h 2607"/>
                <a:gd name="T106" fmla="*/ 721 w 1291"/>
                <a:gd name="T107" fmla="*/ 2137 h 2607"/>
                <a:gd name="T108" fmla="*/ 721 w 1291"/>
                <a:gd name="T109" fmla="*/ 1689 h 2607"/>
                <a:gd name="T110" fmla="*/ 721 w 1291"/>
                <a:gd name="T111" fmla="*/ 1809 h 2607"/>
                <a:gd name="T112" fmla="*/ 721 w 1291"/>
                <a:gd name="T113" fmla="*/ 1468 h 2607"/>
                <a:gd name="T114" fmla="*/ 877 w 1291"/>
                <a:gd name="T115" fmla="*/ 1389 h 2607"/>
                <a:gd name="T116" fmla="*/ 877 w 1291"/>
                <a:gd name="T117" fmla="*/ 1389 h 2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1" h="2607">
                  <a:moveTo>
                    <a:pt x="514" y="334"/>
                  </a:moveTo>
                  <a:cubicBezTo>
                    <a:pt x="531" y="349"/>
                    <a:pt x="550" y="362"/>
                    <a:pt x="570" y="371"/>
                  </a:cubicBezTo>
                  <a:cubicBezTo>
                    <a:pt x="570" y="1037"/>
                    <a:pt x="570" y="1037"/>
                    <a:pt x="570" y="1037"/>
                  </a:cubicBezTo>
                  <a:cubicBezTo>
                    <a:pt x="458" y="984"/>
                    <a:pt x="458" y="984"/>
                    <a:pt x="458" y="984"/>
                  </a:cubicBezTo>
                  <a:cubicBezTo>
                    <a:pt x="203" y="864"/>
                    <a:pt x="203" y="864"/>
                    <a:pt x="203" y="864"/>
                  </a:cubicBezTo>
                  <a:cubicBezTo>
                    <a:pt x="386" y="864"/>
                    <a:pt x="386" y="864"/>
                    <a:pt x="386" y="864"/>
                  </a:cubicBezTo>
                  <a:cubicBezTo>
                    <a:pt x="418" y="864"/>
                    <a:pt x="446" y="843"/>
                    <a:pt x="455" y="814"/>
                  </a:cubicBezTo>
                  <a:cubicBezTo>
                    <a:pt x="458" y="807"/>
                    <a:pt x="459" y="799"/>
                    <a:pt x="459" y="791"/>
                  </a:cubicBezTo>
                  <a:cubicBezTo>
                    <a:pt x="459" y="719"/>
                    <a:pt x="459" y="719"/>
                    <a:pt x="459" y="719"/>
                  </a:cubicBezTo>
                  <a:cubicBezTo>
                    <a:pt x="459" y="711"/>
                    <a:pt x="458" y="703"/>
                    <a:pt x="455" y="696"/>
                  </a:cubicBezTo>
                  <a:cubicBezTo>
                    <a:pt x="446" y="668"/>
                    <a:pt x="418" y="647"/>
                    <a:pt x="386" y="647"/>
                  </a:cubicBezTo>
                  <a:cubicBezTo>
                    <a:pt x="73" y="647"/>
                    <a:pt x="73" y="647"/>
                    <a:pt x="73" y="647"/>
                  </a:cubicBezTo>
                  <a:cubicBezTo>
                    <a:pt x="33" y="647"/>
                    <a:pt x="0" y="679"/>
                    <a:pt x="0" y="719"/>
                  </a:cubicBezTo>
                  <a:cubicBezTo>
                    <a:pt x="0" y="960"/>
                    <a:pt x="0" y="960"/>
                    <a:pt x="0" y="960"/>
                  </a:cubicBezTo>
                  <a:cubicBezTo>
                    <a:pt x="0" y="989"/>
                    <a:pt x="17" y="1015"/>
                    <a:pt x="43" y="1026"/>
                  </a:cubicBezTo>
                  <a:cubicBezTo>
                    <a:pt x="397" y="1186"/>
                    <a:pt x="397" y="1186"/>
                    <a:pt x="397" y="1186"/>
                  </a:cubicBezTo>
                  <a:cubicBezTo>
                    <a:pt x="179" y="1316"/>
                    <a:pt x="179" y="1316"/>
                    <a:pt x="179" y="1316"/>
                  </a:cubicBezTo>
                  <a:cubicBezTo>
                    <a:pt x="157" y="1329"/>
                    <a:pt x="143" y="1353"/>
                    <a:pt x="143" y="1379"/>
                  </a:cubicBezTo>
                  <a:cubicBezTo>
                    <a:pt x="143" y="1412"/>
                    <a:pt x="143" y="1412"/>
                    <a:pt x="143" y="1412"/>
                  </a:cubicBezTo>
                  <a:cubicBezTo>
                    <a:pt x="143" y="1440"/>
                    <a:pt x="160" y="1466"/>
                    <a:pt x="185" y="1478"/>
                  </a:cubicBezTo>
                  <a:cubicBezTo>
                    <a:pt x="414" y="1585"/>
                    <a:pt x="414" y="1585"/>
                    <a:pt x="414" y="1585"/>
                  </a:cubicBezTo>
                  <a:cubicBezTo>
                    <a:pt x="265" y="1669"/>
                    <a:pt x="265" y="1669"/>
                    <a:pt x="265" y="1669"/>
                  </a:cubicBezTo>
                  <a:cubicBezTo>
                    <a:pt x="242" y="1682"/>
                    <a:pt x="227" y="1706"/>
                    <a:pt x="227" y="1732"/>
                  </a:cubicBezTo>
                  <a:cubicBezTo>
                    <a:pt x="227" y="1767"/>
                    <a:pt x="227" y="1767"/>
                    <a:pt x="227" y="1767"/>
                  </a:cubicBezTo>
                  <a:cubicBezTo>
                    <a:pt x="227" y="1795"/>
                    <a:pt x="243" y="1820"/>
                    <a:pt x="268" y="1833"/>
                  </a:cubicBezTo>
                  <a:cubicBezTo>
                    <a:pt x="426" y="1909"/>
                    <a:pt x="426" y="1909"/>
                    <a:pt x="426" y="1909"/>
                  </a:cubicBezTo>
                  <a:cubicBezTo>
                    <a:pt x="283" y="2008"/>
                    <a:pt x="283" y="2008"/>
                    <a:pt x="283" y="2008"/>
                  </a:cubicBezTo>
                  <a:cubicBezTo>
                    <a:pt x="264" y="2022"/>
                    <a:pt x="252" y="2044"/>
                    <a:pt x="252" y="2068"/>
                  </a:cubicBezTo>
                  <a:cubicBezTo>
                    <a:pt x="252" y="2114"/>
                    <a:pt x="252" y="2114"/>
                    <a:pt x="252" y="2114"/>
                  </a:cubicBezTo>
                  <a:cubicBezTo>
                    <a:pt x="252" y="2144"/>
                    <a:pt x="270" y="2170"/>
                    <a:pt x="297" y="2181"/>
                  </a:cubicBezTo>
                  <a:cubicBezTo>
                    <a:pt x="430" y="2236"/>
                    <a:pt x="430" y="2236"/>
                    <a:pt x="430" y="2236"/>
                  </a:cubicBezTo>
                  <a:cubicBezTo>
                    <a:pt x="375" y="2291"/>
                    <a:pt x="375" y="2291"/>
                    <a:pt x="375" y="2291"/>
                  </a:cubicBezTo>
                  <a:cubicBezTo>
                    <a:pt x="361" y="2305"/>
                    <a:pt x="354" y="2323"/>
                    <a:pt x="354" y="2343"/>
                  </a:cubicBezTo>
                  <a:cubicBezTo>
                    <a:pt x="354" y="2372"/>
                    <a:pt x="370" y="2397"/>
                    <a:pt x="396" y="2409"/>
                  </a:cubicBezTo>
                  <a:cubicBezTo>
                    <a:pt x="409" y="2414"/>
                    <a:pt x="409" y="2414"/>
                    <a:pt x="409" y="2414"/>
                  </a:cubicBezTo>
                  <a:cubicBezTo>
                    <a:pt x="424" y="2421"/>
                    <a:pt x="442" y="2423"/>
                    <a:pt x="458" y="2418"/>
                  </a:cubicBezTo>
                  <a:cubicBezTo>
                    <a:pt x="462" y="2417"/>
                    <a:pt x="466" y="2415"/>
                    <a:pt x="471" y="2413"/>
                  </a:cubicBezTo>
                  <a:cubicBezTo>
                    <a:pt x="514" y="2391"/>
                    <a:pt x="514" y="2391"/>
                    <a:pt x="514" y="2391"/>
                  </a:cubicBezTo>
                  <a:cubicBezTo>
                    <a:pt x="570" y="2364"/>
                    <a:pt x="570" y="2364"/>
                    <a:pt x="570" y="2364"/>
                  </a:cubicBezTo>
                  <a:cubicBezTo>
                    <a:pt x="570" y="2537"/>
                    <a:pt x="570" y="2537"/>
                    <a:pt x="570" y="2537"/>
                  </a:cubicBezTo>
                  <a:cubicBezTo>
                    <a:pt x="570" y="2576"/>
                    <a:pt x="602" y="2607"/>
                    <a:pt x="641" y="2607"/>
                  </a:cubicBezTo>
                  <a:cubicBezTo>
                    <a:pt x="650" y="2607"/>
                    <a:pt x="650" y="2607"/>
                    <a:pt x="650" y="2607"/>
                  </a:cubicBezTo>
                  <a:cubicBezTo>
                    <a:pt x="689" y="2607"/>
                    <a:pt x="720" y="2576"/>
                    <a:pt x="720" y="2537"/>
                  </a:cubicBezTo>
                  <a:cubicBezTo>
                    <a:pt x="720" y="2364"/>
                    <a:pt x="720" y="2364"/>
                    <a:pt x="720" y="2364"/>
                  </a:cubicBezTo>
                  <a:cubicBezTo>
                    <a:pt x="776" y="2392"/>
                    <a:pt x="776" y="2392"/>
                    <a:pt x="776" y="2392"/>
                  </a:cubicBezTo>
                  <a:cubicBezTo>
                    <a:pt x="820" y="2413"/>
                    <a:pt x="820" y="2413"/>
                    <a:pt x="820" y="2413"/>
                  </a:cubicBezTo>
                  <a:cubicBezTo>
                    <a:pt x="824" y="2415"/>
                    <a:pt x="828" y="2417"/>
                    <a:pt x="832" y="2418"/>
                  </a:cubicBezTo>
                  <a:cubicBezTo>
                    <a:pt x="849" y="2423"/>
                    <a:pt x="866" y="2422"/>
                    <a:pt x="882" y="2415"/>
                  </a:cubicBezTo>
                  <a:cubicBezTo>
                    <a:pt x="894" y="2409"/>
                    <a:pt x="894" y="2409"/>
                    <a:pt x="894" y="2409"/>
                  </a:cubicBezTo>
                  <a:cubicBezTo>
                    <a:pt x="920" y="2397"/>
                    <a:pt x="937" y="2372"/>
                    <a:pt x="937" y="2343"/>
                  </a:cubicBezTo>
                  <a:cubicBezTo>
                    <a:pt x="937" y="2324"/>
                    <a:pt x="929" y="2305"/>
                    <a:pt x="915" y="2292"/>
                  </a:cubicBezTo>
                  <a:cubicBezTo>
                    <a:pt x="861" y="2236"/>
                    <a:pt x="861" y="2236"/>
                    <a:pt x="861" y="2236"/>
                  </a:cubicBezTo>
                  <a:cubicBezTo>
                    <a:pt x="994" y="2181"/>
                    <a:pt x="994" y="2181"/>
                    <a:pt x="994" y="2181"/>
                  </a:cubicBezTo>
                  <a:cubicBezTo>
                    <a:pt x="1022" y="2170"/>
                    <a:pt x="1040" y="2144"/>
                    <a:pt x="1040" y="2114"/>
                  </a:cubicBezTo>
                  <a:cubicBezTo>
                    <a:pt x="1040" y="2068"/>
                    <a:pt x="1040" y="2068"/>
                    <a:pt x="1040" y="2068"/>
                  </a:cubicBezTo>
                  <a:cubicBezTo>
                    <a:pt x="1040" y="2044"/>
                    <a:pt x="1028" y="2022"/>
                    <a:pt x="1008" y="2008"/>
                  </a:cubicBezTo>
                  <a:cubicBezTo>
                    <a:pt x="865" y="1909"/>
                    <a:pt x="865" y="1909"/>
                    <a:pt x="865" y="1909"/>
                  </a:cubicBezTo>
                  <a:cubicBezTo>
                    <a:pt x="1023" y="1832"/>
                    <a:pt x="1023" y="1832"/>
                    <a:pt x="1023" y="1832"/>
                  </a:cubicBezTo>
                  <a:cubicBezTo>
                    <a:pt x="1048" y="1820"/>
                    <a:pt x="1064" y="1795"/>
                    <a:pt x="1064" y="1767"/>
                  </a:cubicBezTo>
                  <a:cubicBezTo>
                    <a:pt x="1064" y="1732"/>
                    <a:pt x="1064" y="1732"/>
                    <a:pt x="1064" y="1732"/>
                  </a:cubicBezTo>
                  <a:cubicBezTo>
                    <a:pt x="1064" y="1706"/>
                    <a:pt x="1050" y="1681"/>
                    <a:pt x="1027" y="1668"/>
                  </a:cubicBezTo>
                  <a:cubicBezTo>
                    <a:pt x="877" y="1585"/>
                    <a:pt x="877" y="1585"/>
                    <a:pt x="877" y="1585"/>
                  </a:cubicBezTo>
                  <a:cubicBezTo>
                    <a:pt x="1106" y="1478"/>
                    <a:pt x="1106" y="1478"/>
                    <a:pt x="1106" y="1478"/>
                  </a:cubicBezTo>
                  <a:cubicBezTo>
                    <a:pt x="1132" y="1466"/>
                    <a:pt x="1148" y="1440"/>
                    <a:pt x="1148" y="1412"/>
                  </a:cubicBezTo>
                  <a:cubicBezTo>
                    <a:pt x="1148" y="1379"/>
                    <a:pt x="1148" y="1379"/>
                    <a:pt x="1148" y="1379"/>
                  </a:cubicBezTo>
                  <a:cubicBezTo>
                    <a:pt x="1148" y="1353"/>
                    <a:pt x="1135" y="1329"/>
                    <a:pt x="1113" y="1316"/>
                  </a:cubicBezTo>
                  <a:cubicBezTo>
                    <a:pt x="894" y="1186"/>
                    <a:pt x="894" y="1186"/>
                    <a:pt x="894" y="1186"/>
                  </a:cubicBezTo>
                  <a:cubicBezTo>
                    <a:pt x="1249" y="1027"/>
                    <a:pt x="1249" y="1027"/>
                    <a:pt x="1249" y="1027"/>
                  </a:cubicBezTo>
                  <a:cubicBezTo>
                    <a:pt x="1275" y="1015"/>
                    <a:pt x="1291" y="989"/>
                    <a:pt x="1291" y="960"/>
                  </a:cubicBezTo>
                  <a:cubicBezTo>
                    <a:pt x="1291" y="720"/>
                    <a:pt x="1291" y="720"/>
                    <a:pt x="1291" y="720"/>
                  </a:cubicBezTo>
                  <a:cubicBezTo>
                    <a:pt x="1291" y="679"/>
                    <a:pt x="1259" y="647"/>
                    <a:pt x="1219" y="647"/>
                  </a:cubicBezTo>
                  <a:cubicBezTo>
                    <a:pt x="906" y="646"/>
                    <a:pt x="906" y="646"/>
                    <a:pt x="906" y="646"/>
                  </a:cubicBezTo>
                  <a:cubicBezTo>
                    <a:pt x="874" y="646"/>
                    <a:pt x="846" y="667"/>
                    <a:pt x="837" y="696"/>
                  </a:cubicBezTo>
                  <a:cubicBezTo>
                    <a:pt x="834" y="703"/>
                    <a:pt x="833" y="711"/>
                    <a:pt x="833" y="719"/>
                  </a:cubicBezTo>
                  <a:cubicBezTo>
                    <a:pt x="833" y="791"/>
                    <a:pt x="833" y="791"/>
                    <a:pt x="833" y="791"/>
                  </a:cubicBezTo>
                  <a:cubicBezTo>
                    <a:pt x="833" y="799"/>
                    <a:pt x="834" y="807"/>
                    <a:pt x="837" y="814"/>
                  </a:cubicBezTo>
                  <a:cubicBezTo>
                    <a:pt x="846" y="843"/>
                    <a:pt x="874" y="864"/>
                    <a:pt x="906" y="864"/>
                  </a:cubicBezTo>
                  <a:cubicBezTo>
                    <a:pt x="1089" y="865"/>
                    <a:pt x="1089" y="865"/>
                    <a:pt x="1089" y="865"/>
                  </a:cubicBezTo>
                  <a:cubicBezTo>
                    <a:pt x="833" y="985"/>
                    <a:pt x="833" y="985"/>
                    <a:pt x="833" y="985"/>
                  </a:cubicBezTo>
                  <a:cubicBezTo>
                    <a:pt x="721" y="1038"/>
                    <a:pt x="721" y="1038"/>
                    <a:pt x="721" y="1038"/>
                  </a:cubicBezTo>
                  <a:cubicBezTo>
                    <a:pt x="721" y="371"/>
                    <a:pt x="721" y="371"/>
                    <a:pt x="721" y="371"/>
                  </a:cubicBezTo>
                  <a:cubicBezTo>
                    <a:pt x="741" y="362"/>
                    <a:pt x="760" y="349"/>
                    <a:pt x="777" y="334"/>
                  </a:cubicBezTo>
                  <a:cubicBezTo>
                    <a:pt x="803" y="309"/>
                    <a:pt x="823" y="276"/>
                    <a:pt x="833" y="240"/>
                  </a:cubicBezTo>
                  <a:cubicBezTo>
                    <a:pt x="836" y="225"/>
                    <a:pt x="838" y="209"/>
                    <a:pt x="838" y="193"/>
                  </a:cubicBezTo>
                  <a:cubicBezTo>
                    <a:pt x="838" y="177"/>
                    <a:pt x="836" y="161"/>
                    <a:pt x="833" y="146"/>
                  </a:cubicBezTo>
                  <a:cubicBezTo>
                    <a:pt x="828" y="127"/>
                    <a:pt x="820" y="109"/>
                    <a:pt x="810" y="93"/>
                  </a:cubicBezTo>
                  <a:cubicBezTo>
                    <a:pt x="777" y="37"/>
                    <a:pt x="715" y="0"/>
                    <a:pt x="645" y="0"/>
                  </a:cubicBezTo>
                  <a:cubicBezTo>
                    <a:pt x="575" y="0"/>
                    <a:pt x="514" y="37"/>
                    <a:pt x="480" y="93"/>
                  </a:cubicBezTo>
                  <a:cubicBezTo>
                    <a:pt x="470" y="109"/>
                    <a:pt x="463" y="127"/>
                    <a:pt x="458" y="146"/>
                  </a:cubicBezTo>
                  <a:cubicBezTo>
                    <a:pt x="454" y="161"/>
                    <a:pt x="452" y="177"/>
                    <a:pt x="452" y="193"/>
                  </a:cubicBezTo>
                  <a:cubicBezTo>
                    <a:pt x="452" y="209"/>
                    <a:pt x="454" y="225"/>
                    <a:pt x="458" y="240"/>
                  </a:cubicBezTo>
                  <a:cubicBezTo>
                    <a:pt x="468" y="276"/>
                    <a:pt x="488" y="309"/>
                    <a:pt x="514" y="334"/>
                  </a:cubicBezTo>
                  <a:close/>
                  <a:moveTo>
                    <a:pt x="570" y="1809"/>
                  </a:moveTo>
                  <a:cubicBezTo>
                    <a:pt x="458" y="1749"/>
                    <a:pt x="458" y="1749"/>
                    <a:pt x="458" y="1749"/>
                  </a:cubicBezTo>
                  <a:cubicBezTo>
                    <a:pt x="570" y="1689"/>
                    <a:pt x="570" y="1689"/>
                    <a:pt x="570" y="1689"/>
                  </a:cubicBezTo>
                  <a:lnTo>
                    <a:pt x="570" y="1809"/>
                  </a:lnTo>
                  <a:close/>
                  <a:moveTo>
                    <a:pt x="414" y="1389"/>
                  </a:moveTo>
                  <a:cubicBezTo>
                    <a:pt x="570" y="1310"/>
                    <a:pt x="570" y="1310"/>
                    <a:pt x="570" y="1310"/>
                  </a:cubicBezTo>
                  <a:cubicBezTo>
                    <a:pt x="570" y="1468"/>
                    <a:pt x="570" y="1468"/>
                    <a:pt x="570" y="1468"/>
                  </a:cubicBezTo>
                  <a:lnTo>
                    <a:pt x="414" y="1389"/>
                  </a:lnTo>
                  <a:close/>
                  <a:moveTo>
                    <a:pt x="458" y="2076"/>
                  </a:moveTo>
                  <a:cubicBezTo>
                    <a:pt x="570" y="2016"/>
                    <a:pt x="570" y="2016"/>
                    <a:pt x="570" y="2016"/>
                  </a:cubicBezTo>
                  <a:cubicBezTo>
                    <a:pt x="570" y="2137"/>
                    <a:pt x="570" y="2137"/>
                    <a:pt x="570" y="2137"/>
                  </a:cubicBezTo>
                  <a:lnTo>
                    <a:pt x="458" y="2076"/>
                  </a:lnTo>
                  <a:close/>
                  <a:moveTo>
                    <a:pt x="721" y="2137"/>
                  </a:moveTo>
                  <a:cubicBezTo>
                    <a:pt x="721" y="2017"/>
                    <a:pt x="721" y="2017"/>
                    <a:pt x="721" y="2017"/>
                  </a:cubicBezTo>
                  <a:cubicBezTo>
                    <a:pt x="833" y="2077"/>
                    <a:pt x="833" y="2077"/>
                    <a:pt x="833" y="2077"/>
                  </a:cubicBezTo>
                  <a:lnTo>
                    <a:pt x="721" y="2137"/>
                  </a:lnTo>
                  <a:close/>
                  <a:moveTo>
                    <a:pt x="721" y="1809"/>
                  </a:moveTo>
                  <a:cubicBezTo>
                    <a:pt x="721" y="1689"/>
                    <a:pt x="721" y="1689"/>
                    <a:pt x="721" y="1689"/>
                  </a:cubicBezTo>
                  <a:cubicBezTo>
                    <a:pt x="833" y="1749"/>
                    <a:pt x="833" y="1749"/>
                    <a:pt x="833" y="1749"/>
                  </a:cubicBezTo>
                  <a:lnTo>
                    <a:pt x="721" y="1809"/>
                  </a:lnTo>
                  <a:close/>
                  <a:moveTo>
                    <a:pt x="877" y="1389"/>
                  </a:moveTo>
                  <a:cubicBezTo>
                    <a:pt x="721" y="1468"/>
                    <a:pt x="721" y="1468"/>
                    <a:pt x="721" y="1468"/>
                  </a:cubicBezTo>
                  <a:cubicBezTo>
                    <a:pt x="721" y="1310"/>
                    <a:pt x="721" y="1310"/>
                    <a:pt x="721" y="1310"/>
                  </a:cubicBezTo>
                  <a:lnTo>
                    <a:pt x="877" y="1389"/>
                  </a:lnTo>
                  <a:close/>
                  <a:moveTo>
                    <a:pt x="877" y="1389"/>
                  </a:moveTo>
                  <a:cubicBezTo>
                    <a:pt x="877" y="1389"/>
                    <a:pt x="877" y="1389"/>
                    <a:pt x="877" y="1389"/>
                  </a:cubicBezTo>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37" name="Group 198"/>
          <p:cNvGrpSpPr>
            <a:grpSpLocks noChangeAspect="1"/>
          </p:cNvGrpSpPr>
          <p:nvPr/>
        </p:nvGrpSpPr>
        <p:grpSpPr bwMode="auto">
          <a:xfrm>
            <a:off x="9097731" y="3573815"/>
            <a:ext cx="478441" cy="448636"/>
            <a:chOff x="151" y="-1290"/>
            <a:chExt cx="7430" cy="6896"/>
          </a:xfrm>
          <a:solidFill>
            <a:schemeClr val="accent2"/>
          </a:solidFill>
        </p:grpSpPr>
        <p:sp>
          <p:nvSpPr>
            <p:cNvPr id="58" name="Freeform 20"/>
            <p:cNvSpPr>
              <a:spLocks noEditPoints="1"/>
            </p:cNvSpPr>
            <p:nvPr/>
          </p:nvSpPr>
          <p:spPr bwMode="auto">
            <a:xfrm>
              <a:off x="151" y="-184"/>
              <a:ext cx="4441" cy="5307"/>
            </a:xfrm>
            <a:custGeom>
              <a:avLst/>
              <a:gdLst>
                <a:gd name="T0" fmla="*/ 1525 w 1878"/>
                <a:gd name="T1" fmla="*/ 1908 h 2244"/>
                <a:gd name="T2" fmla="*/ 1717 w 1878"/>
                <a:gd name="T3" fmla="*/ 1605 h 2244"/>
                <a:gd name="T4" fmla="*/ 1877 w 1878"/>
                <a:gd name="T5" fmla="*/ 1351 h 2244"/>
                <a:gd name="T6" fmla="*/ 1878 w 1878"/>
                <a:gd name="T7" fmla="*/ 1305 h 2244"/>
                <a:gd name="T8" fmla="*/ 1684 w 1878"/>
                <a:gd name="T9" fmla="*/ 733 h 2244"/>
                <a:gd name="T10" fmla="*/ 1280 w 1878"/>
                <a:gd name="T11" fmla="*/ 430 h 2244"/>
                <a:gd name="T12" fmla="*/ 1280 w 1878"/>
                <a:gd name="T13" fmla="*/ 0 h 2244"/>
                <a:gd name="T14" fmla="*/ 1045 w 1878"/>
                <a:gd name="T15" fmla="*/ 0 h 2244"/>
                <a:gd name="T16" fmla="*/ 1045 w 1878"/>
                <a:gd name="T17" fmla="*/ 603 h 2244"/>
                <a:gd name="T18" fmla="*/ 1131 w 1878"/>
                <a:gd name="T19" fmla="*/ 627 h 2244"/>
                <a:gd name="T20" fmla="*/ 1498 w 1878"/>
                <a:gd name="T21" fmla="*/ 877 h 2244"/>
                <a:gd name="T22" fmla="*/ 1643 w 1878"/>
                <a:gd name="T23" fmla="*/ 1305 h 2244"/>
                <a:gd name="T24" fmla="*/ 1638 w 1878"/>
                <a:gd name="T25" fmla="*/ 1391 h 2244"/>
                <a:gd name="T26" fmla="*/ 1606 w 1878"/>
                <a:gd name="T27" fmla="*/ 1419 h 2244"/>
                <a:gd name="T28" fmla="*/ 272 w 1878"/>
                <a:gd name="T29" fmla="*/ 1419 h 2244"/>
                <a:gd name="T30" fmla="*/ 241 w 1878"/>
                <a:gd name="T31" fmla="*/ 1391 h 2244"/>
                <a:gd name="T32" fmla="*/ 236 w 1878"/>
                <a:gd name="T33" fmla="*/ 1305 h 2244"/>
                <a:gd name="T34" fmla="*/ 381 w 1878"/>
                <a:gd name="T35" fmla="*/ 877 h 2244"/>
                <a:gd name="T36" fmla="*/ 748 w 1878"/>
                <a:gd name="T37" fmla="*/ 627 h 2244"/>
                <a:gd name="T38" fmla="*/ 834 w 1878"/>
                <a:gd name="T39" fmla="*/ 603 h 2244"/>
                <a:gd name="T40" fmla="*/ 834 w 1878"/>
                <a:gd name="T41" fmla="*/ 0 h 2244"/>
                <a:gd name="T42" fmla="*/ 598 w 1878"/>
                <a:gd name="T43" fmla="*/ 0 h 2244"/>
                <a:gd name="T44" fmla="*/ 598 w 1878"/>
                <a:gd name="T45" fmla="*/ 430 h 2244"/>
                <a:gd name="T46" fmla="*/ 194 w 1878"/>
                <a:gd name="T47" fmla="*/ 733 h 2244"/>
                <a:gd name="T48" fmla="*/ 0 w 1878"/>
                <a:gd name="T49" fmla="*/ 1305 h 2244"/>
                <a:gd name="T50" fmla="*/ 275 w 1878"/>
                <a:gd name="T51" fmla="*/ 1969 h 2244"/>
                <a:gd name="T52" fmla="*/ 939 w 1878"/>
                <a:gd name="T53" fmla="*/ 2244 h 2244"/>
                <a:gd name="T54" fmla="*/ 1382 w 1878"/>
                <a:gd name="T55" fmla="*/ 2134 h 2244"/>
                <a:gd name="T56" fmla="*/ 1525 w 1878"/>
                <a:gd name="T57" fmla="*/ 1908 h 2244"/>
                <a:gd name="T58" fmla="*/ 1525 w 1878"/>
                <a:gd name="T59" fmla="*/ 1908 h 2244"/>
                <a:gd name="T60" fmla="*/ 1525 w 1878"/>
                <a:gd name="T61" fmla="*/ 1908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8" h="2244">
                  <a:moveTo>
                    <a:pt x="1525" y="1908"/>
                  </a:moveTo>
                  <a:cubicBezTo>
                    <a:pt x="1717" y="1605"/>
                    <a:pt x="1717" y="1605"/>
                    <a:pt x="1717" y="1605"/>
                  </a:cubicBezTo>
                  <a:cubicBezTo>
                    <a:pt x="1877" y="1351"/>
                    <a:pt x="1877" y="1351"/>
                    <a:pt x="1877" y="1351"/>
                  </a:cubicBezTo>
                  <a:cubicBezTo>
                    <a:pt x="1878" y="1336"/>
                    <a:pt x="1878" y="1320"/>
                    <a:pt x="1878" y="1305"/>
                  </a:cubicBezTo>
                  <a:cubicBezTo>
                    <a:pt x="1878" y="1096"/>
                    <a:pt x="1811" y="898"/>
                    <a:pt x="1684" y="733"/>
                  </a:cubicBezTo>
                  <a:cubicBezTo>
                    <a:pt x="1580" y="598"/>
                    <a:pt x="1438" y="492"/>
                    <a:pt x="1280" y="430"/>
                  </a:cubicBezTo>
                  <a:cubicBezTo>
                    <a:pt x="1280" y="0"/>
                    <a:pt x="1280" y="0"/>
                    <a:pt x="1280" y="0"/>
                  </a:cubicBezTo>
                  <a:cubicBezTo>
                    <a:pt x="1045" y="0"/>
                    <a:pt x="1045" y="0"/>
                    <a:pt x="1045" y="0"/>
                  </a:cubicBezTo>
                  <a:cubicBezTo>
                    <a:pt x="1045" y="603"/>
                    <a:pt x="1045" y="603"/>
                    <a:pt x="1045" y="603"/>
                  </a:cubicBezTo>
                  <a:cubicBezTo>
                    <a:pt x="1131" y="627"/>
                    <a:pt x="1131" y="627"/>
                    <a:pt x="1131" y="627"/>
                  </a:cubicBezTo>
                  <a:cubicBezTo>
                    <a:pt x="1275" y="668"/>
                    <a:pt x="1406" y="757"/>
                    <a:pt x="1498" y="877"/>
                  </a:cubicBezTo>
                  <a:cubicBezTo>
                    <a:pt x="1593" y="1000"/>
                    <a:pt x="1643" y="1149"/>
                    <a:pt x="1643" y="1305"/>
                  </a:cubicBezTo>
                  <a:cubicBezTo>
                    <a:pt x="1643" y="1334"/>
                    <a:pt x="1641" y="1363"/>
                    <a:pt x="1638" y="1391"/>
                  </a:cubicBezTo>
                  <a:cubicBezTo>
                    <a:pt x="1636" y="1407"/>
                    <a:pt x="1622" y="1419"/>
                    <a:pt x="1606" y="1419"/>
                  </a:cubicBezTo>
                  <a:cubicBezTo>
                    <a:pt x="272" y="1419"/>
                    <a:pt x="272" y="1419"/>
                    <a:pt x="272" y="1419"/>
                  </a:cubicBezTo>
                  <a:cubicBezTo>
                    <a:pt x="256" y="1419"/>
                    <a:pt x="243" y="1407"/>
                    <a:pt x="241" y="1391"/>
                  </a:cubicBezTo>
                  <a:cubicBezTo>
                    <a:pt x="237" y="1363"/>
                    <a:pt x="236" y="1334"/>
                    <a:pt x="236" y="1305"/>
                  </a:cubicBezTo>
                  <a:cubicBezTo>
                    <a:pt x="236" y="1149"/>
                    <a:pt x="286" y="1000"/>
                    <a:pt x="381" y="877"/>
                  </a:cubicBezTo>
                  <a:cubicBezTo>
                    <a:pt x="473" y="757"/>
                    <a:pt x="604" y="668"/>
                    <a:pt x="748" y="627"/>
                  </a:cubicBezTo>
                  <a:cubicBezTo>
                    <a:pt x="834" y="603"/>
                    <a:pt x="834" y="603"/>
                    <a:pt x="834" y="603"/>
                  </a:cubicBezTo>
                  <a:cubicBezTo>
                    <a:pt x="834" y="0"/>
                    <a:pt x="834" y="0"/>
                    <a:pt x="834" y="0"/>
                  </a:cubicBezTo>
                  <a:cubicBezTo>
                    <a:pt x="598" y="0"/>
                    <a:pt x="598" y="0"/>
                    <a:pt x="598" y="0"/>
                  </a:cubicBezTo>
                  <a:cubicBezTo>
                    <a:pt x="598" y="430"/>
                    <a:pt x="598" y="430"/>
                    <a:pt x="598" y="430"/>
                  </a:cubicBezTo>
                  <a:cubicBezTo>
                    <a:pt x="440" y="492"/>
                    <a:pt x="299" y="598"/>
                    <a:pt x="194" y="733"/>
                  </a:cubicBezTo>
                  <a:cubicBezTo>
                    <a:pt x="67" y="899"/>
                    <a:pt x="0" y="1096"/>
                    <a:pt x="0" y="1305"/>
                  </a:cubicBezTo>
                  <a:cubicBezTo>
                    <a:pt x="0" y="1556"/>
                    <a:pt x="98" y="1792"/>
                    <a:pt x="275" y="1969"/>
                  </a:cubicBezTo>
                  <a:cubicBezTo>
                    <a:pt x="452" y="2146"/>
                    <a:pt x="688" y="2244"/>
                    <a:pt x="939" y="2244"/>
                  </a:cubicBezTo>
                  <a:cubicBezTo>
                    <a:pt x="1096" y="2244"/>
                    <a:pt x="1248" y="2206"/>
                    <a:pt x="1382" y="2134"/>
                  </a:cubicBezTo>
                  <a:lnTo>
                    <a:pt x="1525" y="1908"/>
                  </a:lnTo>
                  <a:close/>
                  <a:moveTo>
                    <a:pt x="1525" y="1908"/>
                  </a:moveTo>
                  <a:cubicBezTo>
                    <a:pt x="1525" y="1908"/>
                    <a:pt x="1525" y="1908"/>
                    <a:pt x="1525" y="1908"/>
                  </a:cubicBezTo>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Freeform 21"/>
            <p:cNvSpPr>
              <a:spLocks noEditPoints="1"/>
            </p:cNvSpPr>
            <p:nvPr/>
          </p:nvSpPr>
          <p:spPr bwMode="auto">
            <a:xfrm>
              <a:off x="1312" y="-1290"/>
              <a:ext cx="2102" cy="842"/>
            </a:xfrm>
            <a:custGeom>
              <a:avLst/>
              <a:gdLst>
                <a:gd name="T0" fmla="*/ 96 w 889"/>
                <a:gd name="T1" fmla="*/ 0 h 356"/>
                <a:gd name="T2" fmla="*/ 0 w 889"/>
                <a:gd name="T3" fmla="*/ 96 h 356"/>
                <a:gd name="T4" fmla="*/ 0 w 889"/>
                <a:gd name="T5" fmla="*/ 260 h 356"/>
                <a:gd name="T6" fmla="*/ 96 w 889"/>
                <a:gd name="T7" fmla="*/ 356 h 356"/>
                <a:gd name="T8" fmla="*/ 793 w 889"/>
                <a:gd name="T9" fmla="*/ 356 h 356"/>
                <a:gd name="T10" fmla="*/ 889 w 889"/>
                <a:gd name="T11" fmla="*/ 260 h 356"/>
                <a:gd name="T12" fmla="*/ 889 w 889"/>
                <a:gd name="T13" fmla="*/ 96 h 356"/>
                <a:gd name="T14" fmla="*/ 793 w 889"/>
                <a:gd name="T15" fmla="*/ 0 h 356"/>
                <a:gd name="T16" fmla="*/ 96 w 889"/>
                <a:gd name="T17" fmla="*/ 0 h 356"/>
                <a:gd name="T18" fmla="*/ 96 w 889"/>
                <a:gd name="T19" fmla="*/ 0 h 356"/>
                <a:gd name="T20" fmla="*/ 96 w 889"/>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9" h="356">
                  <a:moveTo>
                    <a:pt x="96" y="0"/>
                  </a:moveTo>
                  <a:cubicBezTo>
                    <a:pt x="43" y="0"/>
                    <a:pt x="0" y="43"/>
                    <a:pt x="0" y="96"/>
                  </a:cubicBezTo>
                  <a:cubicBezTo>
                    <a:pt x="0" y="260"/>
                    <a:pt x="0" y="260"/>
                    <a:pt x="0" y="260"/>
                  </a:cubicBezTo>
                  <a:cubicBezTo>
                    <a:pt x="0" y="314"/>
                    <a:pt x="43" y="356"/>
                    <a:pt x="96" y="356"/>
                  </a:cubicBezTo>
                  <a:cubicBezTo>
                    <a:pt x="793" y="356"/>
                    <a:pt x="793" y="356"/>
                    <a:pt x="793" y="356"/>
                  </a:cubicBezTo>
                  <a:cubicBezTo>
                    <a:pt x="846" y="356"/>
                    <a:pt x="889" y="314"/>
                    <a:pt x="889" y="260"/>
                  </a:cubicBezTo>
                  <a:cubicBezTo>
                    <a:pt x="889" y="96"/>
                    <a:pt x="889" y="96"/>
                    <a:pt x="889" y="96"/>
                  </a:cubicBezTo>
                  <a:cubicBezTo>
                    <a:pt x="889" y="43"/>
                    <a:pt x="846" y="0"/>
                    <a:pt x="793" y="0"/>
                  </a:cubicBezTo>
                  <a:lnTo>
                    <a:pt x="96" y="0"/>
                  </a:lnTo>
                  <a:close/>
                  <a:moveTo>
                    <a:pt x="96" y="0"/>
                  </a:moveTo>
                  <a:cubicBezTo>
                    <a:pt x="96" y="0"/>
                    <a:pt x="96" y="0"/>
                    <a:pt x="96" y="0"/>
                  </a:cubicBezTo>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0" name="Freeform 22"/>
            <p:cNvSpPr>
              <a:spLocks noEditPoints="1"/>
            </p:cNvSpPr>
            <p:nvPr/>
          </p:nvSpPr>
          <p:spPr bwMode="auto">
            <a:xfrm>
              <a:off x="3249" y="1881"/>
              <a:ext cx="4332" cy="3725"/>
            </a:xfrm>
            <a:custGeom>
              <a:avLst/>
              <a:gdLst>
                <a:gd name="T0" fmla="*/ 1194 w 1832"/>
                <a:gd name="T1" fmla="*/ 487 h 1575"/>
                <a:gd name="T2" fmla="*/ 1194 w 1832"/>
                <a:gd name="T3" fmla="*/ 0 h 1575"/>
                <a:gd name="T4" fmla="*/ 963 w 1832"/>
                <a:gd name="T5" fmla="*/ 0 h 1575"/>
                <a:gd name="T6" fmla="*/ 963 w 1832"/>
                <a:gd name="T7" fmla="*/ 553 h 1575"/>
                <a:gd name="T8" fmla="*/ 1204 w 1832"/>
                <a:gd name="T9" fmla="*/ 934 h 1575"/>
                <a:gd name="T10" fmla="*/ 1176 w 1832"/>
                <a:gd name="T11" fmla="*/ 983 h 1575"/>
                <a:gd name="T12" fmla="*/ 655 w 1832"/>
                <a:gd name="T13" fmla="*/ 983 h 1575"/>
                <a:gd name="T14" fmla="*/ 628 w 1832"/>
                <a:gd name="T15" fmla="*/ 934 h 1575"/>
                <a:gd name="T16" fmla="*/ 869 w 1832"/>
                <a:gd name="T17" fmla="*/ 553 h 1575"/>
                <a:gd name="T18" fmla="*/ 869 w 1832"/>
                <a:gd name="T19" fmla="*/ 0 h 1575"/>
                <a:gd name="T20" fmla="*/ 638 w 1832"/>
                <a:gd name="T21" fmla="*/ 0 h 1575"/>
                <a:gd name="T22" fmla="*/ 638 w 1832"/>
                <a:gd name="T23" fmla="*/ 486 h 1575"/>
                <a:gd name="T24" fmla="*/ 548 w 1832"/>
                <a:gd name="T25" fmla="*/ 628 h 1575"/>
                <a:gd name="T26" fmla="*/ 201 w 1832"/>
                <a:gd name="T27" fmla="*/ 1177 h 1575"/>
                <a:gd name="T28" fmla="*/ 39 w 1832"/>
                <a:gd name="T29" fmla="*/ 1433 h 1575"/>
                <a:gd name="T30" fmla="*/ 118 w 1832"/>
                <a:gd name="T31" fmla="*/ 1575 h 1575"/>
                <a:gd name="T32" fmla="*/ 1715 w 1832"/>
                <a:gd name="T33" fmla="*/ 1575 h 1575"/>
                <a:gd name="T34" fmla="*/ 1793 w 1832"/>
                <a:gd name="T35" fmla="*/ 1433 h 1575"/>
                <a:gd name="T36" fmla="*/ 1194 w 1832"/>
                <a:gd name="T37" fmla="*/ 487 h 1575"/>
                <a:gd name="T38" fmla="*/ 1194 w 1832"/>
                <a:gd name="T39" fmla="*/ 487 h 1575"/>
                <a:gd name="T40" fmla="*/ 1194 w 1832"/>
                <a:gd name="T41" fmla="*/ 48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2" h="1575">
                  <a:moveTo>
                    <a:pt x="1194" y="487"/>
                  </a:moveTo>
                  <a:cubicBezTo>
                    <a:pt x="1194" y="0"/>
                    <a:pt x="1194" y="0"/>
                    <a:pt x="1194" y="0"/>
                  </a:cubicBezTo>
                  <a:cubicBezTo>
                    <a:pt x="963" y="0"/>
                    <a:pt x="963" y="0"/>
                    <a:pt x="963" y="0"/>
                  </a:cubicBezTo>
                  <a:cubicBezTo>
                    <a:pt x="963" y="553"/>
                    <a:pt x="963" y="553"/>
                    <a:pt x="963" y="553"/>
                  </a:cubicBezTo>
                  <a:cubicBezTo>
                    <a:pt x="1204" y="934"/>
                    <a:pt x="1204" y="934"/>
                    <a:pt x="1204" y="934"/>
                  </a:cubicBezTo>
                  <a:cubicBezTo>
                    <a:pt x="1217" y="955"/>
                    <a:pt x="1202" y="983"/>
                    <a:pt x="1176" y="983"/>
                  </a:cubicBezTo>
                  <a:cubicBezTo>
                    <a:pt x="655" y="983"/>
                    <a:pt x="655" y="983"/>
                    <a:pt x="655" y="983"/>
                  </a:cubicBezTo>
                  <a:cubicBezTo>
                    <a:pt x="630" y="983"/>
                    <a:pt x="614" y="955"/>
                    <a:pt x="628" y="934"/>
                  </a:cubicBezTo>
                  <a:cubicBezTo>
                    <a:pt x="869" y="553"/>
                    <a:pt x="869" y="553"/>
                    <a:pt x="869" y="553"/>
                  </a:cubicBezTo>
                  <a:cubicBezTo>
                    <a:pt x="869" y="0"/>
                    <a:pt x="869" y="0"/>
                    <a:pt x="869" y="0"/>
                  </a:cubicBezTo>
                  <a:cubicBezTo>
                    <a:pt x="638" y="0"/>
                    <a:pt x="638" y="0"/>
                    <a:pt x="638" y="0"/>
                  </a:cubicBezTo>
                  <a:cubicBezTo>
                    <a:pt x="638" y="486"/>
                    <a:pt x="638" y="486"/>
                    <a:pt x="638" y="486"/>
                  </a:cubicBezTo>
                  <a:cubicBezTo>
                    <a:pt x="548" y="628"/>
                    <a:pt x="548" y="628"/>
                    <a:pt x="548" y="628"/>
                  </a:cubicBezTo>
                  <a:cubicBezTo>
                    <a:pt x="201" y="1177"/>
                    <a:pt x="201" y="1177"/>
                    <a:pt x="201" y="1177"/>
                  </a:cubicBezTo>
                  <a:cubicBezTo>
                    <a:pt x="39" y="1433"/>
                    <a:pt x="39" y="1433"/>
                    <a:pt x="39" y="1433"/>
                  </a:cubicBezTo>
                  <a:cubicBezTo>
                    <a:pt x="0" y="1494"/>
                    <a:pt x="45" y="1575"/>
                    <a:pt x="118" y="1575"/>
                  </a:cubicBezTo>
                  <a:cubicBezTo>
                    <a:pt x="1715" y="1575"/>
                    <a:pt x="1715" y="1575"/>
                    <a:pt x="1715" y="1575"/>
                  </a:cubicBezTo>
                  <a:cubicBezTo>
                    <a:pt x="1787" y="1575"/>
                    <a:pt x="1832" y="1494"/>
                    <a:pt x="1793" y="1433"/>
                  </a:cubicBezTo>
                  <a:lnTo>
                    <a:pt x="1194" y="487"/>
                  </a:lnTo>
                  <a:close/>
                  <a:moveTo>
                    <a:pt x="1194" y="487"/>
                  </a:moveTo>
                  <a:cubicBezTo>
                    <a:pt x="1194" y="487"/>
                    <a:pt x="1194" y="487"/>
                    <a:pt x="1194" y="487"/>
                  </a:cubicBezTo>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Freeform 23"/>
            <p:cNvSpPr>
              <a:spLocks noEditPoints="1"/>
            </p:cNvSpPr>
            <p:nvPr/>
          </p:nvSpPr>
          <p:spPr bwMode="auto">
            <a:xfrm>
              <a:off x="4486" y="871"/>
              <a:ext cx="1858" cy="745"/>
            </a:xfrm>
            <a:custGeom>
              <a:avLst/>
              <a:gdLst>
                <a:gd name="T0" fmla="*/ 51 w 786"/>
                <a:gd name="T1" fmla="*/ 304 h 315"/>
                <a:gd name="T2" fmla="*/ 83 w 786"/>
                <a:gd name="T3" fmla="*/ 314 h 315"/>
                <a:gd name="T4" fmla="*/ 96 w 786"/>
                <a:gd name="T5" fmla="*/ 315 h 315"/>
                <a:gd name="T6" fmla="*/ 690 w 786"/>
                <a:gd name="T7" fmla="*/ 315 h 315"/>
                <a:gd name="T8" fmla="*/ 703 w 786"/>
                <a:gd name="T9" fmla="*/ 314 h 315"/>
                <a:gd name="T10" fmla="*/ 735 w 786"/>
                <a:gd name="T11" fmla="*/ 304 h 315"/>
                <a:gd name="T12" fmla="*/ 786 w 786"/>
                <a:gd name="T13" fmla="*/ 219 h 315"/>
                <a:gd name="T14" fmla="*/ 786 w 786"/>
                <a:gd name="T15" fmla="*/ 96 h 315"/>
                <a:gd name="T16" fmla="*/ 690 w 786"/>
                <a:gd name="T17" fmla="*/ 0 h 315"/>
                <a:gd name="T18" fmla="*/ 96 w 786"/>
                <a:gd name="T19" fmla="*/ 0 h 315"/>
                <a:gd name="T20" fmla="*/ 0 w 786"/>
                <a:gd name="T21" fmla="*/ 96 h 315"/>
                <a:gd name="T22" fmla="*/ 0 w 786"/>
                <a:gd name="T23" fmla="*/ 219 h 315"/>
                <a:gd name="T24" fmla="*/ 51 w 786"/>
                <a:gd name="T25" fmla="*/ 304 h 315"/>
                <a:gd name="T26" fmla="*/ 51 w 786"/>
                <a:gd name="T27" fmla="*/ 304 h 315"/>
                <a:gd name="T28" fmla="*/ 51 w 786"/>
                <a:gd name="T29" fmla="*/ 3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315">
                  <a:moveTo>
                    <a:pt x="51" y="304"/>
                  </a:moveTo>
                  <a:cubicBezTo>
                    <a:pt x="60" y="309"/>
                    <a:pt x="71" y="313"/>
                    <a:pt x="83" y="314"/>
                  </a:cubicBezTo>
                  <a:cubicBezTo>
                    <a:pt x="87" y="315"/>
                    <a:pt x="91" y="315"/>
                    <a:pt x="96" y="315"/>
                  </a:cubicBezTo>
                  <a:cubicBezTo>
                    <a:pt x="690" y="315"/>
                    <a:pt x="690" y="315"/>
                    <a:pt x="690" y="315"/>
                  </a:cubicBezTo>
                  <a:cubicBezTo>
                    <a:pt x="694" y="315"/>
                    <a:pt x="699" y="315"/>
                    <a:pt x="703" y="314"/>
                  </a:cubicBezTo>
                  <a:cubicBezTo>
                    <a:pt x="714" y="313"/>
                    <a:pt x="725" y="309"/>
                    <a:pt x="735" y="304"/>
                  </a:cubicBezTo>
                  <a:cubicBezTo>
                    <a:pt x="765" y="288"/>
                    <a:pt x="786" y="256"/>
                    <a:pt x="786" y="219"/>
                  </a:cubicBezTo>
                  <a:cubicBezTo>
                    <a:pt x="786" y="96"/>
                    <a:pt x="786" y="96"/>
                    <a:pt x="786" y="96"/>
                  </a:cubicBezTo>
                  <a:cubicBezTo>
                    <a:pt x="786" y="42"/>
                    <a:pt x="743" y="0"/>
                    <a:pt x="690" y="0"/>
                  </a:cubicBezTo>
                  <a:cubicBezTo>
                    <a:pt x="96" y="0"/>
                    <a:pt x="96" y="0"/>
                    <a:pt x="96" y="0"/>
                  </a:cubicBezTo>
                  <a:cubicBezTo>
                    <a:pt x="43" y="0"/>
                    <a:pt x="0" y="42"/>
                    <a:pt x="0" y="96"/>
                  </a:cubicBezTo>
                  <a:cubicBezTo>
                    <a:pt x="0" y="219"/>
                    <a:pt x="0" y="219"/>
                    <a:pt x="0" y="219"/>
                  </a:cubicBezTo>
                  <a:cubicBezTo>
                    <a:pt x="0" y="256"/>
                    <a:pt x="20" y="288"/>
                    <a:pt x="51" y="304"/>
                  </a:cubicBezTo>
                  <a:close/>
                  <a:moveTo>
                    <a:pt x="51" y="304"/>
                  </a:moveTo>
                  <a:cubicBezTo>
                    <a:pt x="51" y="304"/>
                    <a:pt x="51" y="304"/>
                    <a:pt x="51" y="304"/>
                  </a:cubicBezTo>
                </a:path>
              </a:pathLst>
            </a:custGeom>
            <a:solidFill>
              <a:srgbClr val="D14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8" name="Freeform 24"/>
          <p:cNvSpPr>
            <a:spLocks noEditPoints="1"/>
          </p:cNvSpPr>
          <p:nvPr/>
        </p:nvSpPr>
        <p:spPr bwMode="auto">
          <a:xfrm>
            <a:off x="9140270" y="4826502"/>
            <a:ext cx="388305" cy="392310"/>
          </a:xfrm>
          <a:custGeom>
            <a:avLst/>
            <a:gdLst>
              <a:gd name="T0" fmla="*/ 806 w 2869"/>
              <a:gd name="T1" fmla="*/ 2869 h 2869"/>
              <a:gd name="T2" fmla="*/ 1376 w 2869"/>
              <a:gd name="T3" fmla="*/ 2633 h 2869"/>
              <a:gd name="T4" fmla="*/ 2633 w 2869"/>
              <a:gd name="T5" fmla="*/ 1376 h 2869"/>
              <a:gd name="T6" fmla="*/ 2869 w 2869"/>
              <a:gd name="T7" fmla="*/ 806 h 2869"/>
              <a:gd name="T8" fmla="*/ 2633 w 2869"/>
              <a:gd name="T9" fmla="*/ 236 h 2869"/>
              <a:gd name="T10" fmla="*/ 2064 w 2869"/>
              <a:gd name="T11" fmla="*/ 0 h 2869"/>
              <a:gd name="T12" fmla="*/ 1494 w 2869"/>
              <a:gd name="T13" fmla="*/ 236 h 2869"/>
              <a:gd name="T14" fmla="*/ 236 w 2869"/>
              <a:gd name="T15" fmla="*/ 1493 h 2869"/>
              <a:gd name="T16" fmla="*/ 0 w 2869"/>
              <a:gd name="T17" fmla="*/ 2063 h 2869"/>
              <a:gd name="T18" fmla="*/ 236 w 2869"/>
              <a:gd name="T19" fmla="*/ 2633 h 2869"/>
              <a:gd name="T20" fmla="*/ 806 w 2869"/>
              <a:gd name="T21" fmla="*/ 2869 h 2869"/>
              <a:gd name="T22" fmla="*/ 488 w 2869"/>
              <a:gd name="T23" fmla="*/ 1739 h 2869"/>
              <a:gd name="T24" fmla="*/ 1046 w 2869"/>
              <a:gd name="T25" fmla="*/ 1181 h 2869"/>
              <a:gd name="T26" fmla="*/ 1182 w 2869"/>
              <a:gd name="T27" fmla="*/ 1181 h 2869"/>
              <a:gd name="T28" fmla="*/ 1688 w 2869"/>
              <a:gd name="T29" fmla="*/ 1687 h 2869"/>
              <a:gd name="T30" fmla="*/ 1688 w 2869"/>
              <a:gd name="T31" fmla="*/ 1823 h 2869"/>
              <a:gd name="T32" fmla="*/ 1130 w 2869"/>
              <a:gd name="T33" fmla="*/ 2381 h 2869"/>
              <a:gd name="T34" fmla="*/ 805 w 2869"/>
              <a:gd name="T35" fmla="*/ 2517 h 2869"/>
              <a:gd name="T36" fmla="*/ 487 w 2869"/>
              <a:gd name="T37" fmla="*/ 2387 h 2869"/>
              <a:gd name="T38" fmla="*/ 488 w 2869"/>
              <a:gd name="T39" fmla="*/ 1739 h 2869"/>
              <a:gd name="T40" fmla="*/ 488 w 2869"/>
              <a:gd name="T41" fmla="*/ 1739 h 2869"/>
              <a:gd name="T42" fmla="*/ 488 w 2869"/>
              <a:gd name="T43" fmla="*/ 1739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9" h="2869">
                <a:moveTo>
                  <a:pt x="806" y="2869"/>
                </a:moveTo>
                <a:cubicBezTo>
                  <a:pt x="1021" y="2869"/>
                  <a:pt x="1224" y="2785"/>
                  <a:pt x="1376" y="2633"/>
                </a:cubicBezTo>
                <a:cubicBezTo>
                  <a:pt x="2633" y="1376"/>
                  <a:pt x="2633" y="1376"/>
                  <a:pt x="2633" y="1376"/>
                </a:cubicBezTo>
                <a:cubicBezTo>
                  <a:pt x="2786" y="1223"/>
                  <a:pt x="2869" y="1021"/>
                  <a:pt x="2869" y="806"/>
                </a:cubicBezTo>
                <a:cubicBezTo>
                  <a:pt x="2869" y="590"/>
                  <a:pt x="2786" y="388"/>
                  <a:pt x="2633" y="236"/>
                </a:cubicBezTo>
                <a:cubicBezTo>
                  <a:pt x="2481" y="84"/>
                  <a:pt x="2279" y="0"/>
                  <a:pt x="2064" y="0"/>
                </a:cubicBezTo>
                <a:cubicBezTo>
                  <a:pt x="1848" y="0"/>
                  <a:pt x="1646" y="84"/>
                  <a:pt x="1494" y="236"/>
                </a:cubicBezTo>
                <a:cubicBezTo>
                  <a:pt x="236" y="1493"/>
                  <a:pt x="236" y="1493"/>
                  <a:pt x="236" y="1493"/>
                </a:cubicBezTo>
                <a:cubicBezTo>
                  <a:pt x="84" y="1646"/>
                  <a:pt x="0" y="1848"/>
                  <a:pt x="0" y="2063"/>
                </a:cubicBezTo>
                <a:cubicBezTo>
                  <a:pt x="0" y="2279"/>
                  <a:pt x="84" y="2481"/>
                  <a:pt x="236" y="2633"/>
                </a:cubicBezTo>
                <a:cubicBezTo>
                  <a:pt x="388" y="2785"/>
                  <a:pt x="591" y="2869"/>
                  <a:pt x="806" y="2869"/>
                </a:cubicBezTo>
                <a:close/>
                <a:moveTo>
                  <a:pt x="488" y="1739"/>
                </a:moveTo>
                <a:cubicBezTo>
                  <a:pt x="1046" y="1181"/>
                  <a:pt x="1046" y="1181"/>
                  <a:pt x="1046" y="1181"/>
                </a:cubicBezTo>
                <a:cubicBezTo>
                  <a:pt x="1084" y="1144"/>
                  <a:pt x="1144" y="1144"/>
                  <a:pt x="1182" y="1181"/>
                </a:cubicBezTo>
                <a:cubicBezTo>
                  <a:pt x="1688" y="1687"/>
                  <a:pt x="1688" y="1687"/>
                  <a:pt x="1688" y="1687"/>
                </a:cubicBezTo>
                <a:cubicBezTo>
                  <a:pt x="1725" y="1725"/>
                  <a:pt x="1725" y="1786"/>
                  <a:pt x="1688" y="1823"/>
                </a:cubicBezTo>
                <a:cubicBezTo>
                  <a:pt x="1130" y="2381"/>
                  <a:pt x="1130" y="2381"/>
                  <a:pt x="1130" y="2381"/>
                </a:cubicBezTo>
                <a:cubicBezTo>
                  <a:pt x="1044" y="2468"/>
                  <a:pt x="927" y="2517"/>
                  <a:pt x="805" y="2517"/>
                </a:cubicBezTo>
                <a:cubicBezTo>
                  <a:pt x="685" y="2517"/>
                  <a:pt x="572" y="2470"/>
                  <a:pt x="487" y="2387"/>
                </a:cubicBezTo>
                <a:cubicBezTo>
                  <a:pt x="308" y="2210"/>
                  <a:pt x="311" y="1917"/>
                  <a:pt x="488" y="1739"/>
                </a:cubicBezTo>
                <a:close/>
                <a:moveTo>
                  <a:pt x="488" y="1739"/>
                </a:moveTo>
                <a:cubicBezTo>
                  <a:pt x="488" y="1739"/>
                  <a:pt x="488" y="1739"/>
                  <a:pt x="488" y="1739"/>
                </a:cubicBezTo>
              </a:path>
            </a:pathLst>
          </a:custGeom>
          <a:solidFill>
            <a:srgbClr val="62475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Title 20"/>
          <p:cNvSpPr txBox="1"/>
          <p:nvPr/>
        </p:nvSpPr>
        <p:spPr>
          <a:xfrm>
            <a:off x="1561271" y="2464917"/>
            <a:ext cx="2438825" cy="276999"/>
          </a:xfrm>
          <a:prstGeom prst="rect">
            <a:avLst/>
          </a:prstGeom>
        </p:spPr>
        <p:txBody>
          <a:bodyPr vert="horz" wrap="square" lIns="121893" tIns="0" rIns="121893"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rgbClr val="624752"/>
                </a:solidFill>
                <a:cs typeface="Lato Regular"/>
              </a:rPr>
              <a:t>凝血机能</a:t>
            </a:r>
            <a:endParaRPr lang="en-US" b="1" dirty="0">
              <a:solidFill>
                <a:srgbClr val="624752"/>
              </a:solidFill>
              <a:cs typeface="Lato Regular"/>
            </a:endParaRPr>
          </a:p>
        </p:txBody>
      </p:sp>
      <p:sp>
        <p:nvSpPr>
          <p:cNvPr id="40" name="Title 20"/>
          <p:cNvSpPr txBox="1"/>
          <p:nvPr/>
        </p:nvSpPr>
        <p:spPr>
          <a:xfrm>
            <a:off x="-6789" y="2707034"/>
            <a:ext cx="4045110" cy="381615"/>
          </a:xfrm>
          <a:prstGeom prst="rect">
            <a:avLst/>
          </a:prstGeom>
        </p:spPr>
        <p:txBody>
          <a:bodyPr vert="horz" wrap="square" lIns="121893" tIns="60946" rIns="121893" bIns="60946"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rgbClr val="624752"/>
                </a:solidFill>
              </a:rPr>
              <a:t>凝血机能基本正常</a:t>
            </a:r>
          </a:p>
        </p:txBody>
      </p:sp>
      <p:grpSp>
        <p:nvGrpSpPr>
          <p:cNvPr id="45" name="Group 28"/>
          <p:cNvGrpSpPr>
            <a:grpSpLocks noChangeAspect="1"/>
          </p:cNvGrpSpPr>
          <p:nvPr/>
        </p:nvGrpSpPr>
        <p:grpSpPr bwMode="auto">
          <a:xfrm>
            <a:off x="4159183" y="2547425"/>
            <a:ext cx="675253" cy="605828"/>
            <a:chOff x="348" y="-961"/>
            <a:chExt cx="6984" cy="6202"/>
          </a:xfrm>
          <a:solidFill>
            <a:schemeClr val="accent1"/>
          </a:solidFill>
        </p:grpSpPr>
        <p:sp>
          <p:nvSpPr>
            <p:cNvPr id="55" name="Freeform 29"/>
            <p:cNvSpPr>
              <a:spLocks noEditPoints="1"/>
            </p:cNvSpPr>
            <p:nvPr/>
          </p:nvSpPr>
          <p:spPr bwMode="auto">
            <a:xfrm>
              <a:off x="348" y="-961"/>
              <a:ext cx="3047" cy="1449"/>
            </a:xfrm>
            <a:custGeom>
              <a:avLst/>
              <a:gdLst>
                <a:gd name="T0" fmla="*/ 1289 w 1289"/>
                <a:gd name="T1" fmla="*/ 613 h 613"/>
                <a:gd name="T2" fmla="*/ 1289 w 1289"/>
                <a:gd name="T3" fmla="*/ 478 h 613"/>
                <a:gd name="T4" fmla="*/ 979 w 1289"/>
                <a:gd name="T5" fmla="*/ 139 h 613"/>
                <a:gd name="T6" fmla="*/ 487 w 1289"/>
                <a:gd name="T7" fmla="*/ 26 h 613"/>
                <a:gd name="T8" fmla="*/ 25 w 1289"/>
                <a:gd name="T9" fmla="*/ 30 h 613"/>
                <a:gd name="T10" fmla="*/ 5 w 1289"/>
                <a:gd name="T11" fmla="*/ 51 h 613"/>
                <a:gd name="T12" fmla="*/ 709 w 1289"/>
                <a:gd name="T13" fmla="*/ 541 h 613"/>
                <a:gd name="T14" fmla="*/ 1289 w 1289"/>
                <a:gd name="T15" fmla="*/ 613 h 613"/>
                <a:gd name="T16" fmla="*/ 1289 w 1289"/>
                <a:gd name="T17" fmla="*/ 613 h 613"/>
                <a:gd name="T18" fmla="*/ 1289 w 1289"/>
                <a:gd name="T19" fmla="*/ 61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9" h="613">
                  <a:moveTo>
                    <a:pt x="1289" y="613"/>
                  </a:moveTo>
                  <a:cubicBezTo>
                    <a:pt x="1289" y="478"/>
                    <a:pt x="1289" y="478"/>
                    <a:pt x="1289" y="478"/>
                  </a:cubicBezTo>
                  <a:cubicBezTo>
                    <a:pt x="1179" y="371"/>
                    <a:pt x="1105" y="229"/>
                    <a:pt x="979" y="139"/>
                  </a:cubicBezTo>
                  <a:cubicBezTo>
                    <a:pt x="835" y="37"/>
                    <a:pt x="659" y="0"/>
                    <a:pt x="487" y="26"/>
                  </a:cubicBezTo>
                  <a:cubicBezTo>
                    <a:pt x="338" y="48"/>
                    <a:pt x="171" y="83"/>
                    <a:pt x="25" y="30"/>
                  </a:cubicBezTo>
                  <a:cubicBezTo>
                    <a:pt x="12" y="25"/>
                    <a:pt x="0" y="38"/>
                    <a:pt x="5" y="51"/>
                  </a:cubicBezTo>
                  <a:cubicBezTo>
                    <a:pt x="49" y="162"/>
                    <a:pt x="225" y="504"/>
                    <a:pt x="709" y="541"/>
                  </a:cubicBezTo>
                  <a:cubicBezTo>
                    <a:pt x="1068" y="569"/>
                    <a:pt x="1213" y="589"/>
                    <a:pt x="1289" y="613"/>
                  </a:cubicBezTo>
                  <a:close/>
                  <a:moveTo>
                    <a:pt x="1289" y="613"/>
                  </a:moveTo>
                  <a:cubicBezTo>
                    <a:pt x="1289" y="613"/>
                    <a:pt x="1289" y="613"/>
                    <a:pt x="1289" y="6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30"/>
            <p:cNvSpPr>
              <a:spLocks noEditPoints="1"/>
            </p:cNvSpPr>
            <p:nvPr/>
          </p:nvSpPr>
          <p:spPr bwMode="auto">
            <a:xfrm>
              <a:off x="4282" y="-959"/>
              <a:ext cx="3050" cy="1447"/>
            </a:xfrm>
            <a:custGeom>
              <a:avLst/>
              <a:gdLst>
                <a:gd name="T0" fmla="*/ 1264 w 1290"/>
                <a:gd name="T1" fmla="*/ 29 h 612"/>
                <a:gd name="T2" fmla="*/ 803 w 1290"/>
                <a:gd name="T3" fmla="*/ 25 h 612"/>
                <a:gd name="T4" fmla="*/ 311 w 1290"/>
                <a:gd name="T5" fmla="*/ 139 h 612"/>
                <a:gd name="T6" fmla="*/ 0 w 1290"/>
                <a:gd name="T7" fmla="*/ 477 h 612"/>
                <a:gd name="T8" fmla="*/ 0 w 1290"/>
                <a:gd name="T9" fmla="*/ 612 h 612"/>
                <a:gd name="T10" fmla="*/ 581 w 1290"/>
                <a:gd name="T11" fmla="*/ 540 h 612"/>
                <a:gd name="T12" fmla="*/ 1285 w 1290"/>
                <a:gd name="T13" fmla="*/ 50 h 612"/>
                <a:gd name="T14" fmla="*/ 1264 w 1290"/>
                <a:gd name="T15" fmla="*/ 29 h 612"/>
                <a:gd name="T16" fmla="*/ 1264 w 1290"/>
                <a:gd name="T17" fmla="*/ 29 h 612"/>
                <a:gd name="T18" fmla="*/ 1264 w 1290"/>
                <a:gd name="T19" fmla="*/ 29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612">
                  <a:moveTo>
                    <a:pt x="1264" y="29"/>
                  </a:moveTo>
                  <a:cubicBezTo>
                    <a:pt x="1119" y="83"/>
                    <a:pt x="951" y="47"/>
                    <a:pt x="803" y="25"/>
                  </a:cubicBezTo>
                  <a:cubicBezTo>
                    <a:pt x="630" y="0"/>
                    <a:pt x="454" y="36"/>
                    <a:pt x="311" y="139"/>
                  </a:cubicBezTo>
                  <a:cubicBezTo>
                    <a:pt x="185" y="228"/>
                    <a:pt x="110" y="370"/>
                    <a:pt x="0" y="477"/>
                  </a:cubicBezTo>
                  <a:cubicBezTo>
                    <a:pt x="0" y="612"/>
                    <a:pt x="0" y="612"/>
                    <a:pt x="0" y="612"/>
                  </a:cubicBezTo>
                  <a:cubicBezTo>
                    <a:pt x="77" y="588"/>
                    <a:pt x="222" y="568"/>
                    <a:pt x="581" y="540"/>
                  </a:cubicBezTo>
                  <a:cubicBezTo>
                    <a:pt x="1065" y="503"/>
                    <a:pt x="1240" y="161"/>
                    <a:pt x="1285" y="50"/>
                  </a:cubicBezTo>
                  <a:cubicBezTo>
                    <a:pt x="1290" y="37"/>
                    <a:pt x="1277" y="24"/>
                    <a:pt x="1264" y="29"/>
                  </a:cubicBezTo>
                  <a:close/>
                  <a:moveTo>
                    <a:pt x="1264" y="29"/>
                  </a:moveTo>
                  <a:cubicBezTo>
                    <a:pt x="1264" y="29"/>
                    <a:pt x="1264" y="29"/>
                    <a:pt x="1264"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31"/>
            <p:cNvSpPr>
              <a:spLocks noEditPoints="1"/>
            </p:cNvSpPr>
            <p:nvPr/>
          </p:nvSpPr>
          <p:spPr bwMode="auto">
            <a:xfrm>
              <a:off x="2312" y="-924"/>
              <a:ext cx="3053" cy="6165"/>
            </a:xfrm>
            <a:custGeom>
              <a:avLst/>
              <a:gdLst>
                <a:gd name="T0" fmla="*/ 570 w 1291"/>
                <a:gd name="T1" fmla="*/ 371 h 2607"/>
                <a:gd name="T2" fmla="*/ 458 w 1291"/>
                <a:gd name="T3" fmla="*/ 984 h 2607"/>
                <a:gd name="T4" fmla="*/ 386 w 1291"/>
                <a:gd name="T5" fmla="*/ 864 h 2607"/>
                <a:gd name="T6" fmla="*/ 459 w 1291"/>
                <a:gd name="T7" fmla="*/ 791 h 2607"/>
                <a:gd name="T8" fmla="*/ 455 w 1291"/>
                <a:gd name="T9" fmla="*/ 696 h 2607"/>
                <a:gd name="T10" fmla="*/ 73 w 1291"/>
                <a:gd name="T11" fmla="*/ 647 h 2607"/>
                <a:gd name="T12" fmla="*/ 0 w 1291"/>
                <a:gd name="T13" fmla="*/ 960 h 2607"/>
                <a:gd name="T14" fmla="*/ 397 w 1291"/>
                <a:gd name="T15" fmla="*/ 1186 h 2607"/>
                <a:gd name="T16" fmla="*/ 143 w 1291"/>
                <a:gd name="T17" fmla="*/ 1379 h 2607"/>
                <a:gd name="T18" fmla="*/ 185 w 1291"/>
                <a:gd name="T19" fmla="*/ 1478 h 2607"/>
                <a:gd name="T20" fmla="*/ 265 w 1291"/>
                <a:gd name="T21" fmla="*/ 1669 h 2607"/>
                <a:gd name="T22" fmla="*/ 227 w 1291"/>
                <a:gd name="T23" fmla="*/ 1767 h 2607"/>
                <a:gd name="T24" fmla="*/ 426 w 1291"/>
                <a:gd name="T25" fmla="*/ 1909 h 2607"/>
                <a:gd name="T26" fmla="*/ 252 w 1291"/>
                <a:gd name="T27" fmla="*/ 2068 h 2607"/>
                <a:gd name="T28" fmla="*/ 297 w 1291"/>
                <a:gd name="T29" fmla="*/ 2181 h 2607"/>
                <a:gd name="T30" fmla="*/ 375 w 1291"/>
                <a:gd name="T31" fmla="*/ 2291 h 2607"/>
                <a:gd name="T32" fmla="*/ 396 w 1291"/>
                <a:gd name="T33" fmla="*/ 2409 h 2607"/>
                <a:gd name="T34" fmla="*/ 458 w 1291"/>
                <a:gd name="T35" fmla="*/ 2418 h 2607"/>
                <a:gd name="T36" fmla="*/ 514 w 1291"/>
                <a:gd name="T37" fmla="*/ 2391 h 2607"/>
                <a:gd name="T38" fmla="*/ 570 w 1291"/>
                <a:gd name="T39" fmla="*/ 2537 h 2607"/>
                <a:gd name="T40" fmla="*/ 650 w 1291"/>
                <a:gd name="T41" fmla="*/ 2607 h 2607"/>
                <a:gd name="T42" fmla="*/ 720 w 1291"/>
                <a:gd name="T43" fmla="*/ 2364 h 2607"/>
                <a:gd name="T44" fmla="*/ 820 w 1291"/>
                <a:gd name="T45" fmla="*/ 2413 h 2607"/>
                <a:gd name="T46" fmla="*/ 882 w 1291"/>
                <a:gd name="T47" fmla="*/ 2415 h 2607"/>
                <a:gd name="T48" fmla="*/ 937 w 1291"/>
                <a:gd name="T49" fmla="*/ 2343 h 2607"/>
                <a:gd name="T50" fmla="*/ 861 w 1291"/>
                <a:gd name="T51" fmla="*/ 2236 h 2607"/>
                <a:gd name="T52" fmla="*/ 1040 w 1291"/>
                <a:gd name="T53" fmla="*/ 2114 h 2607"/>
                <a:gd name="T54" fmla="*/ 1008 w 1291"/>
                <a:gd name="T55" fmla="*/ 2008 h 2607"/>
                <a:gd name="T56" fmla="*/ 1023 w 1291"/>
                <a:gd name="T57" fmla="*/ 1832 h 2607"/>
                <a:gd name="T58" fmla="*/ 1064 w 1291"/>
                <a:gd name="T59" fmla="*/ 1732 h 2607"/>
                <a:gd name="T60" fmla="*/ 877 w 1291"/>
                <a:gd name="T61" fmla="*/ 1585 h 2607"/>
                <a:gd name="T62" fmla="*/ 1148 w 1291"/>
                <a:gd name="T63" fmla="*/ 1412 h 2607"/>
                <a:gd name="T64" fmla="*/ 1113 w 1291"/>
                <a:gd name="T65" fmla="*/ 1316 h 2607"/>
                <a:gd name="T66" fmla="*/ 1249 w 1291"/>
                <a:gd name="T67" fmla="*/ 1027 h 2607"/>
                <a:gd name="T68" fmla="*/ 1291 w 1291"/>
                <a:gd name="T69" fmla="*/ 720 h 2607"/>
                <a:gd name="T70" fmla="*/ 906 w 1291"/>
                <a:gd name="T71" fmla="*/ 646 h 2607"/>
                <a:gd name="T72" fmla="*/ 833 w 1291"/>
                <a:gd name="T73" fmla="*/ 719 h 2607"/>
                <a:gd name="T74" fmla="*/ 837 w 1291"/>
                <a:gd name="T75" fmla="*/ 814 h 2607"/>
                <a:gd name="T76" fmla="*/ 1089 w 1291"/>
                <a:gd name="T77" fmla="*/ 865 h 2607"/>
                <a:gd name="T78" fmla="*/ 721 w 1291"/>
                <a:gd name="T79" fmla="*/ 1038 h 2607"/>
                <a:gd name="T80" fmla="*/ 777 w 1291"/>
                <a:gd name="T81" fmla="*/ 334 h 2607"/>
                <a:gd name="T82" fmla="*/ 838 w 1291"/>
                <a:gd name="T83" fmla="*/ 193 h 2607"/>
                <a:gd name="T84" fmla="*/ 810 w 1291"/>
                <a:gd name="T85" fmla="*/ 93 h 2607"/>
                <a:gd name="T86" fmla="*/ 480 w 1291"/>
                <a:gd name="T87" fmla="*/ 93 h 2607"/>
                <a:gd name="T88" fmla="*/ 452 w 1291"/>
                <a:gd name="T89" fmla="*/ 193 h 2607"/>
                <a:gd name="T90" fmla="*/ 514 w 1291"/>
                <a:gd name="T91" fmla="*/ 334 h 2607"/>
                <a:gd name="T92" fmla="*/ 458 w 1291"/>
                <a:gd name="T93" fmla="*/ 1749 h 2607"/>
                <a:gd name="T94" fmla="*/ 570 w 1291"/>
                <a:gd name="T95" fmla="*/ 1809 h 2607"/>
                <a:gd name="T96" fmla="*/ 570 w 1291"/>
                <a:gd name="T97" fmla="*/ 1310 h 2607"/>
                <a:gd name="T98" fmla="*/ 414 w 1291"/>
                <a:gd name="T99" fmla="*/ 1389 h 2607"/>
                <a:gd name="T100" fmla="*/ 570 w 1291"/>
                <a:gd name="T101" fmla="*/ 2016 h 2607"/>
                <a:gd name="T102" fmla="*/ 458 w 1291"/>
                <a:gd name="T103" fmla="*/ 2076 h 2607"/>
                <a:gd name="T104" fmla="*/ 721 w 1291"/>
                <a:gd name="T105" fmla="*/ 2017 h 2607"/>
                <a:gd name="T106" fmla="*/ 721 w 1291"/>
                <a:gd name="T107" fmla="*/ 2137 h 2607"/>
                <a:gd name="T108" fmla="*/ 721 w 1291"/>
                <a:gd name="T109" fmla="*/ 1689 h 2607"/>
                <a:gd name="T110" fmla="*/ 721 w 1291"/>
                <a:gd name="T111" fmla="*/ 1809 h 2607"/>
                <a:gd name="T112" fmla="*/ 721 w 1291"/>
                <a:gd name="T113" fmla="*/ 1468 h 2607"/>
                <a:gd name="T114" fmla="*/ 877 w 1291"/>
                <a:gd name="T115" fmla="*/ 1389 h 2607"/>
                <a:gd name="T116" fmla="*/ 877 w 1291"/>
                <a:gd name="T117" fmla="*/ 1389 h 2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1" h="2607">
                  <a:moveTo>
                    <a:pt x="514" y="334"/>
                  </a:moveTo>
                  <a:cubicBezTo>
                    <a:pt x="531" y="349"/>
                    <a:pt x="550" y="362"/>
                    <a:pt x="570" y="371"/>
                  </a:cubicBezTo>
                  <a:cubicBezTo>
                    <a:pt x="570" y="1037"/>
                    <a:pt x="570" y="1037"/>
                    <a:pt x="570" y="1037"/>
                  </a:cubicBezTo>
                  <a:cubicBezTo>
                    <a:pt x="458" y="984"/>
                    <a:pt x="458" y="984"/>
                    <a:pt x="458" y="984"/>
                  </a:cubicBezTo>
                  <a:cubicBezTo>
                    <a:pt x="203" y="864"/>
                    <a:pt x="203" y="864"/>
                    <a:pt x="203" y="864"/>
                  </a:cubicBezTo>
                  <a:cubicBezTo>
                    <a:pt x="386" y="864"/>
                    <a:pt x="386" y="864"/>
                    <a:pt x="386" y="864"/>
                  </a:cubicBezTo>
                  <a:cubicBezTo>
                    <a:pt x="418" y="864"/>
                    <a:pt x="446" y="843"/>
                    <a:pt x="455" y="814"/>
                  </a:cubicBezTo>
                  <a:cubicBezTo>
                    <a:pt x="458" y="807"/>
                    <a:pt x="459" y="799"/>
                    <a:pt x="459" y="791"/>
                  </a:cubicBezTo>
                  <a:cubicBezTo>
                    <a:pt x="459" y="719"/>
                    <a:pt x="459" y="719"/>
                    <a:pt x="459" y="719"/>
                  </a:cubicBezTo>
                  <a:cubicBezTo>
                    <a:pt x="459" y="711"/>
                    <a:pt x="458" y="703"/>
                    <a:pt x="455" y="696"/>
                  </a:cubicBezTo>
                  <a:cubicBezTo>
                    <a:pt x="446" y="668"/>
                    <a:pt x="418" y="647"/>
                    <a:pt x="386" y="647"/>
                  </a:cubicBezTo>
                  <a:cubicBezTo>
                    <a:pt x="73" y="647"/>
                    <a:pt x="73" y="647"/>
                    <a:pt x="73" y="647"/>
                  </a:cubicBezTo>
                  <a:cubicBezTo>
                    <a:pt x="33" y="647"/>
                    <a:pt x="0" y="679"/>
                    <a:pt x="0" y="719"/>
                  </a:cubicBezTo>
                  <a:cubicBezTo>
                    <a:pt x="0" y="960"/>
                    <a:pt x="0" y="960"/>
                    <a:pt x="0" y="960"/>
                  </a:cubicBezTo>
                  <a:cubicBezTo>
                    <a:pt x="0" y="989"/>
                    <a:pt x="17" y="1015"/>
                    <a:pt x="43" y="1026"/>
                  </a:cubicBezTo>
                  <a:cubicBezTo>
                    <a:pt x="397" y="1186"/>
                    <a:pt x="397" y="1186"/>
                    <a:pt x="397" y="1186"/>
                  </a:cubicBezTo>
                  <a:cubicBezTo>
                    <a:pt x="179" y="1316"/>
                    <a:pt x="179" y="1316"/>
                    <a:pt x="179" y="1316"/>
                  </a:cubicBezTo>
                  <a:cubicBezTo>
                    <a:pt x="157" y="1329"/>
                    <a:pt x="143" y="1353"/>
                    <a:pt x="143" y="1379"/>
                  </a:cubicBezTo>
                  <a:cubicBezTo>
                    <a:pt x="143" y="1412"/>
                    <a:pt x="143" y="1412"/>
                    <a:pt x="143" y="1412"/>
                  </a:cubicBezTo>
                  <a:cubicBezTo>
                    <a:pt x="143" y="1440"/>
                    <a:pt x="160" y="1466"/>
                    <a:pt x="185" y="1478"/>
                  </a:cubicBezTo>
                  <a:cubicBezTo>
                    <a:pt x="414" y="1585"/>
                    <a:pt x="414" y="1585"/>
                    <a:pt x="414" y="1585"/>
                  </a:cubicBezTo>
                  <a:cubicBezTo>
                    <a:pt x="265" y="1669"/>
                    <a:pt x="265" y="1669"/>
                    <a:pt x="265" y="1669"/>
                  </a:cubicBezTo>
                  <a:cubicBezTo>
                    <a:pt x="242" y="1682"/>
                    <a:pt x="227" y="1706"/>
                    <a:pt x="227" y="1732"/>
                  </a:cubicBezTo>
                  <a:cubicBezTo>
                    <a:pt x="227" y="1767"/>
                    <a:pt x="227" y="1767"/>
                    <a:pt x="227" y="1767"/>
                  </a:cubicBezTo>
                  <a:cubicBezTo>
                    <a:pt x="227" y="1795"/>
                    <a:pt x="243" y="1820"/>
                    <a:pt x="268" y="1833"/>
                  </a:cubicBezTo>
                  <a:cubicBezTo>
                    <a:pt x="426" y="1909"/>
                    <a:pt x="426" y="1909"/>
                    <a:pt x="426" y="1909"/>
                  </a:cubicBezTo>
                  <a:cubicBezTo>
                    <a:pt x="283" y="2008"/>
                    <a:pt x="283" y="2008"/>
                    <a:pt x="283" y="2008"/>
                  </a:cubicBezTo>
                  <a:cubicBezTo>
                    <a:pt x="264" y="2022"/>
                    <a:pt x="252" y="2044"/>
                    <a:pt x="252" y="2068"/>
                  </a:cubicBezTo>
                  <a:cubicBezTo>
                    <a:pt x="252" y="2114"/>
                    <a:pt x="252" y="2114"/>
                    <a:pt x="252" y="2114"/>
                  </a:cubicBezTo>
                  <a:cubicBezTo>
                    <a:pt x="252" y="2144"/>
                    <a:pt x="270" y="2170"/>
                    <a:pt x="297" y="2181"/>
                  </a:cubicBezTo>
                  <a:cubicBezTo>
                    <a:pt x="430" y="2236"/>
                    <a:pt x="430" y="2236"/>
                    <a:pt x="430" y="2236"/>
                  </a:cubicBezTo>
                  <a:cubicBezTo>
                    <a:pt x="375" y="2291"/>
                    <a:pt x="375" y="2291"/>
                    <a:pt x="375" y="2291"/>
                  </a:cubicBezTo>
                  <a:cubicBezTo>
                    <a:pt x="361" y="2305"/>
                    <a:pt x="354" y="2323"/>
                    <a:pt x="354" y="2343"/>
                  </a:cubicBezTo>
                  <a:cubicBezTo>
                    <a:pt x="354" y="2372"/>
                    <a:pt x="370" y="2397"/>
                    <a:pt x="396" y="2409"/>
                  </a:cubicBezTo>
                  <a:cubicBezTo>
                    <a:pt x="409" y="2414"/>
                    <a:pt x="409" y="2414"/>
                    <a:pt x="409" y="2414"/>
                  </a:cubicBezTo>
                  <a:cubicBezTo>
                    <a:pt x="424" y="2421"/>
                    <a:pt x="442" y="2423"/>
                    <a:pt x="458" y="2418"/>
                  </a:cubicBezTo>
                  <a:cubicBezTo>
                    <a:pt x="462" y="2417"/>
                    <a:pt x="466" y="2415"/>
                    <a:pt x="471" y="2413"/>
                  </a:cubicBezTo>
                  <a:cubicBezTo>
                    <a:pt x="514" y="2391"/>
                    <a:pt x="514" y="2391"/>
                    <a:pt x="514" y="2391"/>
                  </a:cubicBezTo>
                  <a:cubicBezTo>
                    <a:pt x="570" y="2364"/>
                    <a:pt x="570" y="2364"/>
                    <a:pt x="570" y="2364"/>
                  </a:cubicBezTo>
                  <a:cubicBezTo>
                    <a:pt x="570" y="2537"/>
                    <a:pt x="570" y="2537"/>
                    <a:pt x="570" y="2537"/>
                  </a:cubicBezTo>
                  <a:cubicBezTo>
                    <a:pt x="570" y="2576"/>
                    <a:pt x="602" y="2607"/>
                    <a:pt x="641" y="2607"/>
                  </a:cubicBezTo>
                  <a:cubicBezTo>
                    <a:pt x="650" y="2607"/>
                    <a:pt x="650" y="2607"/>
                    <a:pt x="650" y="2607"/>
                  </a:cubicBezTo>
                  <a:cubicBezTo>
                    <a:pt x="689" y="2607"/>
                    <a:pt x="720" y="2576"/>
                    <a:pt x="720" y="2537"/>
                  </a:cubicBezTo>
                  <a:cubicBezTo>
                    <a:pt x="720" y="2364"/>
                    <a:pt x="720" y="2364"/>
                    <a:pt x="720" y="2364"/>
                  </a:cubicBezTo>
                  <a:cubicBezTo>
                    <a:pt x="776" y="2392"/>
                    <a:pt x="776" y="2392"/>
                    <a:pt x="776" y="2392"/>
                  </a:cubicBezTo>
                  <a:cubicBezTo>
                    <a:pt x="820" y="2413"/>
                    <a:pt x="820" y="2413"/>
                    <a:pt x="820" y="2413"/>
                  </a:cubicBezTo>
                  <a:cubicBezTo>
                    <a:pt x="824" y="2415"/>
                    <a:pt x="828" y="2417"/>
                    <a:pt x="832" y="2418"/>
                  </a:cubicBezTo>
                  <a:cubicBezTo>
                    <a:pt x="849" y="2423"/>
                    <a:pt x="866" y="2422"/>
                    <a:pt x="882" y="2415"/>
                  </a:cubicBezTo>
                  <a:cubicBezTo>
                    <a:pt x="894" y="2409"/>
                    <a:pt x="894" y="2409"/>
                    <a:pt x="894" y="2409"/>
                  </a:cubicBezTo>
                  <a:cubicBezTo>
                    <a:pt x="920" y="2397"/>
                    <a:pt x="937" y="2372"/>
                    <a:pt x="937" y="2343"/>
                  </a:cubicBezTo>
                  <a:cubicBezTo>
                    <a:pt x="937" y="2324"/>
                    <a:pt x="929" y="2305"/>
                    <a:pt x="915" y="2292"/>
                  </a:cubicBezTo>
                  <a:cubicBezTo>
                    <a:pt x="861" y="2236"/>
                    <a:pt x="861" y="2236"/>
                    <a:pt x="861" y="2236"/>
                  </a:cubicBezTo>
                  <a:cubicBezTo>
                    <a:pt x="994" y="2181"/>
                    <a:pt x="994" y="2181"/>
                    <a:pt x="994" y="2181"/>
                  </a:cubicBezTo>
                  <a:cubicBezTo>
                    <a:pt x="1022" y="2170"/>
                    <a:pt x="1040" y="2144"/>
                    <a:pt x="1040" y="2114"/>
                  </a:cubicBezTo>
                  <a:cubicBezTo>
                    <a:pt x="1040" y="2068"/>
                    <a:pt x="1040" y="2068"/>
                    <a:pt x="1040" y="2068"/>
                  </a:cubicBezTo>
                  <a:cubicBezTo>
                    <a:pt x="1040" y="2044"/>
                    <a:pt x="1028" y="2022"/>
                    <a:pt x="1008" y="2008"/>
                  </a:cubicBezTo>
                  <a:cubicBezTo>
                    <a:pt x="865" y="1909"/>
                    <a:pt x="865" y="1909"/>
                    <a:pt x="865" y="1909"/>
                  </a:cubicBezTo>
                  <a:cubicBezTo>
                    <a:pt x="1023" y="1832"/>
                    <a:pt x="1023" y="1832"/>
                    <a:pt x="1023" y="1832"/>
                  </a:cubicBezTo>
                  <a:cubicBezTo>
                    <a:pt x="1048" y="1820"/>
                    <a:pt x="1064" y="1795"/>
                    <a:pt x="1064" y="1767"/>
                  </a:cubicBezTo>
                  <a:cubicBezTo>
                    <a:pt x="1064" y="1732"/>
                    <a:pt x="1064" y="1732"/>
                    <a:pt x="1064" y="1732"/>
                  </a:cubicBezTo>
                  <a:cubicBezTo>
                    <a:pt x="1064" y="1706"/>
                    <a:pt x="1050" y="1681"/>
                    <a:pt x="1027" y="1668"/>
                  </a:cubicBezTo>
                  <a:cubicBezTo>
                    <a:pt x="877" y="1585"/>
                    <a:pt x="877" y="1585"/>
                    <a:pt x="877" y="1585"/>
                  </a:cubicBezTo>
                  <a:cubicBezTo>
                    <a:pt x="1106" y="1478"/>
                    <a:pt x="1106" y="1478"/>
                    <a:pt x="1106" y="1478"/>
                  </a:cubicBezTo>
                  <a:cubicBezTo>
                    <a:pt x="1132" y="1466"/>
                    <a:pt x="1148" y="1440"/>
                    <a:pt x="1148" y="1412"/>
                  </a:cubicBezTo>
                  <a:cubicBezTo>
                    <a:pt x="1148" y="1379"/>
                    <a:pt x="1148" y="1379"/>
                    <a:pt x="1148" y="1379"/>
                  </a:cubicBezTo>
                  <a:cubicBezTo>
                    <a:pt x="1148" y="1353"/>
                    <a:pt x="1135" y="1329"/>
                    <a:pt x="1113" y="1316"/>
                  </a:cubicBezTo>
                  <a:cubicBezTo>
                    <a:pt x="894" y="1186"/>
                    <a:pt x="894" y="1186"/>
                    <a:pt x="894" y="1186"/>
                  </a:cubicBezTo>
                  <a:cubicBezTo>
                    <a:pt x="1249" y="1027"/>
                    <a:pt x="1249" y="1027"/>
                    <a:pt x="1249" y="1027"/>
                  </a:cubicBezTo>
                  <a:cubicBezTo>
                    <a:pt x="1275" y="1015"/>
                    <a:pt x="1291" y="989"/>
                    <a:pt x="1291" y="960"/>
                  </a:cubicBezTo>
                  <a:cubicBezTo>
                    <a:pt x="1291" y="720"/>
                    <a:pt x="1291" y="720"/>
                    <a:pt x="1291" y="720"/>
                  </a:cubicBezTo>
                  <a:cubicBezTo>
                    <a:pt x="1291" y="679"/>
                    <a:pt x="1259" y="647"/>
                    <a:pt x="1219" y="647"/>
                  </a:cubicBezTo>
                  <a:cubicBezTo>
                    <a:pt x="906" y="646"/>
                    <a:pt x="906" y="646"/>
                    <a:pt x="906" y="646"/>
                  </a:cubicBezTo>
                  <a:cubicBezTo>
                    <a:pt x="874" y="646"/>
                    <a:pt x="846" y="667"/>
                    <a:pt x="837" y="696"/>
                  </a:cubicBezTo>
                  <a:cubicBezTo>
                    <a:pt x="834" y="703"/>
                    <a:pt x="833" y="711"/>
                    <a:pt x="833" y="719"/>
                  </a:cubicBezTo>
                  <a:cubicBezTo>
                    <a:pt x="833" y="791"/>
                    <a:pt x="833" y="791"/>
                    <a:pt x="833" y="791"/>
                  </a:cubicBezTo>
                  <a:cubicBezTo>
                    <a:pt x="833" y="799"/>
                    <a:pt x="834" y="807"/>
                    <a:pt x="837" y="814"/>
                  </a:cubicBezTo>
                  <a:cubicBezTo>
                    <a:pt x="846" y="843"/>
                    <a:pt x="874" y="864"/>
                    <a:pt x="906" y="864"/>
                  </a:cubicBezTo>
                  <a:cubicBezTo>
                    <a:pt x="1089" y="865"/>
                    <a:pt x="1089" y="865"/>
                    <a:pt x="1089" y="865"/>
                  </a:cubicBezTo>
                  <a:cubicBezTo>
                    <a:pt x="833" y="985"/>
                    <a:pt x="833" y="985"/>
                    <a:pt x="833" y="985"/>
                  </a:cubicBezTo>
                  <a:cubicBezTo>
                    <a:pt x="721" y="1038"/>
                    <a:pt x="721" y="1038"/>
                    <a:pt x="721" y="1038"/>
                  </a:cubicBezTo>
                  <a:cubicBezTo>
                    <a:pt x="721" y="371"/>
                    <a:pt x="721" y="371"/>
                    <a:pt x="721" y="371"/>
                  </a:cubicBezTo>
                  <a:cubicBezTo>
                    <a:pt x="741" y="362"/>
                    <a:pt x="760" y="349"/>
                    <a:pt x="777" y="334"/>
                  </a:cubicBezTo>
                  <a:cubicBezTo>
                    <a:pt x="803" y="309"/>
                    <a:pt x="823" y="276"/>
                    <a:pt x="833" y="240"/>
                  </a:cubicBezTo>
                  <a:cubicBezTo>
                    <a:pt x="836" y="225"/>
                    <a:pt x="838" y="209"/>
                    <a:pt x="838" y="193"/>
                  </a:cubicBezTo>
                  <a:cubicBezTo>
                    <a:pt x="838" y="177"/>
                    <a:pt x="836" y="161"/>
                    <a:pt x="833" y="146"/>
                  </a:cubicBezTo>
                  <a:cubicBezTo>
                    <a:pt x="828" y="127"/>
                    <a:pt x="820" y="109"/>
                    <a:pt x="810" y="93"/>
                  </a:cubicBezTo>
                  <a:cubicBezTo>
                    <a:pt x="777" y="37"/>
                    <a:pt x="715" y="0"/>
                    <a:pt x="645" y="0"/>
                  </a:cubicBezTo>
                  <a:cubicBezTo>
                    <a:pt x="575" y="0"/>
                    <a:pt x="514" y="37"/>
                    <a:pt x="480" y="93"/>
                  </a:cubicBezTo>
                  <a:cubicBezTo>
                    <a:pt x="470" y="109"/>
                    <a:pt x="463" y="127"/>
                    <a:pt x="458" y="146"/>
                  </a:cubicBezTo>
                  <a:cubicBezTo>
                    <a:pt x="454" y="161"/>
                    <a:pt x="452" y="177"/>
                    <a:pt x="452" y="193"/>
                  </a:cubicBezTo>
                  <a:cubicBezTo>
                    <a:pt x="452" y="209"/>
                    <a:pt x="454" y="225"/>
                    <a:pt x="458" y="240"/>
                  </a:cubicBezTo>
                  <a:cubicBezTo>
                    <a:pt x="468" y="276"/>
                    <a:pt x="488" y="309"/>
                    <a:pt x="514" y="334"/>
                  </a:cubicBezTo>
                  <a:close/>
                  <a:moveTo>
                    <a:pt x="570" y="1809"/>
                  </a:moveTo>
                  <a:cubicBezTo>
                    <a:pt x="458" y="1749"/>
                    <a:pt x="458" y="1749"/>
                    <a:pt x="458" y="1749"/>
                  </a:cubicBezTo>
                  <a:cubicBezTo>
                    <a:pt x="570" y="1689"/>
                    <a:pt x="570" y="1689"/>
                    <a:pt x="570" y="1689"/>
                  </a:cubicBezTo>
                  <a:lnTo>
                    <a:pt x="570" y="1809"/>
                  </a:lnTo>
                  <a:close/>
                  <a:moveTo>
                    <a:pt x="414" y="1389"/>
                  </a:moveTo>
                  <a:cubicBezTo>
                    <a:pt x="570" y="1310"/>
                    <a:pt x="570" y="1310"/>
                    <a:pt x="570" y="1310"/>
                  </a:cubicBezTo>
                  <a:cubicBezTo>
                    <a:pt x="570" y="1468"/>
                    <a:pt x="570" y="1468"/>
                    <a:pt x="570" y="1468"/>
                  </a:cubicBezTo>
                  <a:lnTo>
                    <a:pt x="414" y="1389"/>
                  </a:lnTo>
                  <a:close/>
                  <a:moveTo>
                    <a:pt x="458" y="2076"/>
                  </a:moveTo>
                  <a:cubicBezTo>
                    <a:pt x="570" y="2016"/>
                    <a:pt x="570" y="2016"/>
                    <a:pt x="570" y="2016"/>
                  </a:cubicBezTo>
                  <a:cubicBezTo>
                    <a:pt x="570" y="2137"/>
                    <a:pt x="570" y="2137"/>
                    <a:pt x="570" y="2137"/>
                  </a:cubicBezTo>
                  <a:lnTo>
                    <a:pt x="458" y="2076"/>
                  </a:lnTo>
                  <a:close/>
                  <a:moveTo>
                    <a:pt x="721" y="2137"/>
                  </a:moveTo>
                  <a:cubicBezTo>
                    <a:pt x="721" y="2017"/>
                    <a:pt x="721" y="2017"/>
                    <a:pt x="721" y="2017"/>
                  </a:cubicBezTo>
                  <a:cubicBezTo>
                    <a:pt x="833" y="2077"/>
                    <a:pt x="833" y="2077"/>
                    <a:pt x="833" y="2077"/>
                  </a:cubicBezTo>
                  <a:lnTo>
                    <a:pt x="721" y="2137"/>
                  </a:lnTo>
                  <a:close/>
                  <a:moveTo>
                    <a:pt x="721" y="1809"/>
                  </a:moveTo>
                  <a:cubicBezTo>
                    <a:pt x="721" y="1689"/>
                    <a:pt x="721" y="1689"/>
                    <a:pt x="721" y="1689"/>
                  </a:cubicBezTo>
                  <a:cubicBezTo>
                    <a:pt x="833" y="1749"/>
                    <a:pt x="833" y="1749"/>
                    <a:pt x="833" y="1749"/>
                  </a:cubicBezTo>
                  <a:lnTo>
                    <a:pt x="721" y="1809"/>
                  </a:lnTo>
                  <a:close/>
                  <a:moveTo>
                    <a:pt x="877" y="1389"/>
                  </a:moveTo>
                  <a:cubicBezTo>
                    <a:pt x="721" y="1468"/>
                    <a:pt x="721" y="1468"/>
                    <a:pt x="721" y="1468"/>
                  </a:cubicBezTo>
                  <a:cubicBezTo>
                    <a:pt x="721" y="1310"/>
                    <a:pt x="721" y="1310"/>
                    <a:pt x="721" y="1310"/>
                  </a:cubicBezTo>
                  <a:lnTo>
                    <a:pt x="877" y="1389"/>
                  </a:lnTo>
                  <a:close/>
                  <a:moveTo>
                    <a:pt x="877" y="1389"/>
                  </a:moveTo>
                  <a:cubicBezTo>
                    <a:pt x="877" y="1389"/>
                    <a:pt x="877" y="1389"/>
                    <a:pt x="877" y="1389"/>
                  </a:cubicBezTo>
                </a:path>
              </a:pathLst>
            </a:custGeom>
            <a:solidFill>
              <a:srgbClr val="29AB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46" name="Group 198"/>
          <p:cNvGrpSpPr>
            <a:grpSpLocks noChangeAspect="1"/>
          </p:cNvGrpSpPr>
          <p:nvPr/>
        </p:nvGrpSpPr>
        <p:grpSpPr bwMode="auto">
          <a:xfrm>
            <a:off x="4163794" y="3818151"/>
            <a:ext cx="672021" cy="630154"/>
            <a:chOff x="151" y="-1290"/>
            <a:chExt cx="7430" cy="6896"/>
          </a:xfrm>
          <a:solidFill>
            <a:srgbClr val="D14747"/>
          </a:solidFill>
        </p:grpSpPr>
        <p:sp>
          <p:nvSpPr>
            <p:cNvPr id="51" name="Freeform 49"/>
            <p:cNvSpPr>
              <a:spLocks noEditPoints="1"/>
            </p:cNvSpPr>
            <p:nvPr/>
          </p:nvSpPr>
          <p:spPr bwMode="auto">
            <a:xfrm>
              <a:off x="151" y="-184"/>
              <a:ext cx="4441" cy="5307"/>
            </a:xfrm>
            <a:custGeom>
              <a:avLst/>
              <a:gdLst>
                <a:gd name="T0" fmla="*/ 1525 w 1878"/>
                <a:gd name="T1" fmla="*/ 1908 h 2244"/>
                <a:gd name="T2" fmla="*/ 1717 w 1878"/>
                <a:gd name="T3" fmla="*/ 1605 h 2244"/>
                <a:gd name="T4" fmla="*/ 1877 w 1878"/>
                <a:gd name="T5" fmla="*/ 1351 h 2244"/>
                <a:gd name="T6" fmla="*/ 1878 w 1878"/>
                <a:gd name="T7" fmla="*/ 1305 h 2244"/>
                <a:gd name="T8" fmla="*/ 1684 w 1878"/>
                <a:gd name="T9" fmla="*/ 733 h 2244"/>
                <a:gd name="T10" fmla="*/ 1280 w 1878"/>
                <a:gd name="T11" fmla="*/ 430 h 2244"/>
                <a:gd name="T12" fmla="*/ 1280 w 1878"/>
                <a:gd name="T13" fmla="*/ 0 h 2244"/>
                <a:gd name="T14" fmla="*/ 1045 w 1878"/>
                <a:gd name="T15" fmla="*/ 0 h 2244"/>
                <a:gd name="T16" fmla="*/ 1045 w 1878"/>
                <a:gd name="T17" fmla="*/ 603 h 2244"/>
                <a:gd name="T18" fmla="*/ 1131 w 1878"/>
                <a:gd name="T19" fmla="*/ 627 h 2244"/>
                <a:gd name="T20" fmla="*/ 1498 w 1878"/>
                <a:gd name="T21" fmla="*/ 877 h 2244"/>
                <a:gd name="T22" fmla="*/ 1643 w 1878"/>
                <a:gd name="T23" fmla="*/ 1305 h 2244"/>
                <a:gd name="T24" fmla="*/ 1638 w 1878"/>
                <a:gd name="T25" fmla="*/ 1391 h 2244"/>
                <a:gd name="T26" fmla="*/ 1606 w 1878"/>
                <a:gd name="T27" fmla="*/ 1419 h 2244"/>
                <a:gd name="T28" fmla="*/ 272 w 1878"/>
                <a:gd name="T29" fmla="*/ 1419 h 2244"/>
                <a:gd name="T30" fmla="*/ 241 w 1878"/>
                <a:gd name="T31" fmla="*/ 1391 h 2244"/>
                <a:gd name="T32" fmla="*/ 236 w 1878"/>
                <a:gd name="T33" fmla="*/ 1305 h 2244"/>
                <a:gd name="T34" fmla="*/ 381 w 1878"/>
                <a:gd name="T35" fmla="*/ 877 h 2244"/>
                <a:gd name="T36" fmla="*/ 748 w 1878"/>
                <a:gd name="T37" fmla="*/ 627 h 2244"/>
                <a:gd name="T38" fmla="*/ 834 w 1878"/>
                <a:gd name="T39" fmla="*/ 603 h 2244"/>
                <a:gd name="T40" fmla="*/ 834 w 1878"/>
                <a:gd name="T41" fmla="*/ 0 h 2244"/>
                <a:gd name="T42" fmla="*/ 598 w 1878"/>
                <a:gd name="T43" fmla="*/ 0 h 2244"/>
                <a:gd name="T44" fmla="*/ 598 w 1878"/>
                <a:gd name="T45" fmla="*/ 430 h 2244"/>
                <a:gd name="T46" fmla="*/ 194 w 1878"/>
                <a:gd name="T47" fmla="*/ 733 h 2244"/>
                <a:gd name="T48" fmla="*/ 0 w 1878"/>
                <a:gd name="T49" fmla="*/ 1305 h 2244"/>
                <a:gd name="T50" fmla="*/ 275 w 1878"/>
                <a:gd name="T51" fmla="*/ 1969 h 2244"/>
                <a:gd name="T52" fmla="*/ 939 w 1878"/>
                <a:gd name="T53" fmla="*/ 2244 h 2244"/>
                <a:gd name="T54" fmla="*/ 1382 w 1878"/>
                <a:gd name="T55" fmla="*/ 2134 h 2244"/>
                <a:gd name="T56" fmla="*/ 1525 w 1878"/>
                <a:gd name="T57" fmla="*/ 1908 h 2244"/>
                <a:gd name="T58" fmla="*/ 1525 w 1878"/>
                <a:gd name="T59" fmla="*/ 1908 h 2244"/>
                <a:gd name="T60" fmla="*/ 1525 w 1878"/>
                <a:gd name="T61" fmla="*/ 1908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8" h="2244">
                  <a:moveTo>
                    <a:pt x="1525" y="1908"/>
                  </a:moveTo>
                  <a:cubicBezTo>
                    <a:pt x="1717" y="1605"/>
                    <a:pt x="1717" y="1605"/>
                    <a:pt x="1717" y="1605"/>
                  </a:cubicBezTo>
                  <a:cubicBezTo>
                    <a:pt x="1877" y="1351"/>
                    <a:pt x="1877" y="1351"/>
                    <a:pt x="1877" y="1351"/>
                  </a:cubicBezTo>
                  <a:cubicBezTo>
                    <a:pt x="1878" y="1336"/>
                    <a:pt x="1878" y="1320"/>
                    <a:pt x="1878" y="1305"/>
                  </a:cubicBezTo>
                  <a:cubicBezTo>
                    <a:pt x="1878" y="1096"/>
                    <a:pt x="1811" y="898"/>
                    <a:pt x="1684" y="733"/>
                  </a:cubicBezTo>
                  <a:cubicBezTo>
                    <a:pt x="1580" y="598"/>
                    <a:pt x="1438" y="492"/>
                    <a:pt x="1280" y="430"/>
                  </a:cubicBezTo>
                  <a:cubicBezTo>
                    <a:pt x="1280" y="0"/>
                    <a:pt x="1280" y="0"/>
                    <a:pt x="1280" y="0"/>
                  </a:cubicBezTo>
                  <a:cubicBezTo>
                    <a:pt x="1045" y="0"/>
                    <a:pt x="1045" y="0"/>
                    <a:pt x="1045" y="0"/>
                  </a:cubicBezTo>
                  <a:cubicBezTo>
                    <a:pt x="1045" y="603"/>
                    <a:pt x="1045" y="603"/>
                    <a:pt x="1045" y="603"/>
                  </a:cubicBezTo>
                  <a:cubicBezTo>
                    <a:pt x="1131" y="627"/>
                    <a:pt x="1131" y="627"/>
                    <a:pt x="1131" y="627"/>
                  </a:cubicBezTo>
                  <a:cubicBezTo>
                    <a:pt x="1275" y="668"/>
                    <a:pt x="1406" y="757"/>
                    <a:pt x="1498" y="877"/>
                  </a:cubicBezTo>
                  <a:cubicBezTo>
                    <a:pt x="1593" y="1000"/>
                    <a:pt x="1643" y="1149"/>
                    <a:pt x="1643" y="1305"/>
                  </a:cubicBezTo>
                  <a:cubicBezTo>
                    <a:pt x="1643" y="1334"/>
                    <a:pt x="1641" y="1363"/>
                    <a:pt x="1638" y="1391"/>
                  </a:cubicBezTo>
                  <a:cubicBezTo>
                    <a:pt x="1636" y="1407"/>
                    <a:pt x="1622" y="1419"/>
                    <a:pt x="1606" y="1419"/>
                  </a:cubicBezTo>
                  <a:cubicBezTo>
                    <a:pt x="272" y="1419"/>
                    <a:pt x="272" y="1419"/>
                    <a:pt x="272" y="1419"/>
                  </a:cubicBezTo>
                  <a:cubicBezTo>
                    <a:pt x="256" y="1419"/>
                    <a:pt x="243" y="1407"/>
                    <a:pt x="241" y="1391"/>
                  </a:cubicBezTo>
                  <a:cubicBezTo>
                    <a:pt x="237" y="1363"/>
                    <a:pt x="236" y="1334"/>
                    <a:pt x="236" y="1305"/>
                  </a:cubicBezTo>
                  <a:cubicBezTo>
                    <a:pt x="236" y="1149"/>
                    <a:pt x="286" y="1000"/>
                    <a:pt x="381" y="877"/>
                  </a:cubicBezTo>
                  <a:cubicBezTo>
                    <a:pt x="473" y="757"/>
                    <a:pt x="604" y="668"/>
                    <a:pt x="748" y="627"/>
                  </a:cubicBezTo>
                  <a:cubicBezTo>
                    <a:pt x="834" y="603"/>
                    <a:pt x="834" y="603"/>
                    <a:pt x="834" y="603"/>
                  </a:cubicBezTo>
                  <a:cubicBezTo>
                    <a:pt x="834" y="0"/>
                    <a:pt x="834" y="0"/>
                    <a:pt x="834" y="0"/>
                  </a:cubicBezTo>
                  <a:cubicBezTo>
                    <a:pt x="598" y="0"/>
                    <a:pt x="598" y="0"/>
                    <a:pt x="598" y="0"/>
                  </a:cubicBezTo>
                  <a:cubicBezTo>
                    <a:pt x="598" y="430"/>
                    <a:pt x="598" y="430"/>
                    <a:pt x="598" y="430"/>
                  </a:cubicBezTo>
                  <a:cubicBezTo>
                    <a:pt x="440" y="492"/>
                    <a:pt x="299" y="598"/>
                    <a:pt x="194" y="733"/>
                  </a:cubicBezTo>
                  <a:cubicBezTo>
                    <a:pt x="67" y="899"/>
                    <a:pt x="0" y="1096"/>
                    <a:pt x="0" y="1305"/>
                  </a:cubicBezTo>
                  <a:cubicBezTo>
                    <a:pt x="0" y="1556"/>
                    <a:pt x="98" y="1792"/>
                    <a:pt x="275" y="1969"/>
                  </a:cubicBezTo>
                  <a:cubicBezTo>
                    <a:pt x="452" y="2146"/>
                    <a:pt x="688" y="2244"/>
                    <a:pt x="939" y="2244"/>
                  </a:cubicBezTo>
                  <a:cubicBezTo>
                    <a:pt x="1096" y="2244"/>
                    <a:pt x="1248" y="2206"/>
                    <a:pt x="1382" y="2134"/>
                  </a:cubicBezTo>
                  <a:lnTo>
                    <a:pt x="1525" y="1908"/>
                  </a:lnTo>
                  <a:close/>
                  <a:moveTo>
                    <a:pt x="1525" y="1908"/>
                  </a:moveTo>
                  <a:cubicBezTo>
                    <a:pt x="1525" y="1908"/>
                    <a:pt x="1525" y="1908"/>
                    <a:pt x="1525" y="19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50"/>
            <p:cNvSpPr>
              <a:spLocks noEditPoints="1"/>
            </p:cNvSpPr>
            <p:nvPr/>
          </p:nvSpPr>
          <p:spPr bwMode="auto">
            <a:xfrm>
              <a:off x="1312" y="-1290"/>
              <a:ext cx="2102" cy="842"/>
            </a:xfrm>
            <a:custGeom>
              <a:avLst/>
              <a:gdLst>
                <a:gd name="T0" fmla="*/ 96 w 889"/>
                <a:gd name="T1" fmla="*/ 0 h 356"/>
                <a:gd name="T2" fmla="*/ 0 w 889"/>
                <a:gd name="T3" fmla="*/ 96 h 356"/>
                <a:gd name="T4" fmla="*/ 0 w 889"/>
                <a:gd name="T5" fmla="*/ 260 h 356"/>
                <a:gd name="T6" fmla="*/ 96 w 889"/>
                <a:gd name="T7" fmla="*/ 356 h 356"/>
                <a:gd name="T8" fmla="*/ 793 w 889"/>
                <a:gd name="T9" fmla="*/ 356 h 356"/>
                <a:gd name="T10" fmla="*/ 889 w 889"/>
                <a:gd name="T11" fmla="*/ 260 h 356"/>
                <a:gd name="T12" fmla="*/ 889 w 889"/>
                <a:gd name="T13" fmla="*/ 96 h 356"/>
                <a:gd name="T14" fmla="*/ 793 w 889"/>
                <a:gd name="T15" fmla="*/ 0 h 356"/>
                <a:gd name="T16" fmla="*/ 96 w 889"/>
                <a:gd name="T17" fmla="*/ 0 h 356"/>
                <a:gd name="T18" fmla="*/ 96 w 889"/>
                <a:gd name="T19" fmla="*/ 0 h 356"/>
                <a:gd name="T20" fmla="*/ 96 w 889"/>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9" h="356">
                  <a:moveTo>
                    <a:pt x="96" y="0"/>
                  </a:moveTo>
                  <a:cubicBezTo>
                    <a:pt x="43" y="0"/>
                    <a:pt x="0" y="43"/>
                    <a:pt x="0" y="96"/>
                  </a:cubicBezTo>
                  <a:cubicBezTo>
                    <a:pt x="0" y="260"/>
                    <a:pt x="0" y="260"/>
                    <a:pt x="0" y="260"/>
                  </a:cubicBezTo>
                  <a:cubicBezTo>
                    <a:pt x="0" y="314"/>
                    <a:pt x="43" y="356"/>
                    <a:pt x="96" y="356"/>
                  </a:cubicBezTo>
                  <a:cubicBezTo>
                    <a:pt x="793" y="356"/>
                    <a:pt x="793" y="356"/>
                    <a:pt x="793" y="356"/>
                  </a:cubicBezTo>
                  <a:cubicBezTo>
                    <a:pt x="846" y="356"/>
                    <a:pt x="889" y="314"/>
                    <a:pt x="889" y="260"/>
                  </a:cubicBezTo>
                  <a:cubicBezTo>
                    <a:pt x="889" y="96"/>
                    <a:pt x="889" y="96"/>
                    <a:pt x="889" y="96"/>
                  </a:cubicBezTo>
                  <a:cubicBezTo>
                    <a:pt x="889" y="43"/>
                    <a:pt x="846" y="0"/>
                    <a:pt x="793" y="0"/>
                  </a:cubicBezTo>
                  <a:lnTo>
                    <a:pt x="96" y="0"/>
                  </a:lnTo>
                  <a:close/>
                  <a:moveTo>
                    <a:pt x="96" y="0"/>
                  </a:moveTo>
                  <a:cubicBezTo>
                    <a:pt x="96" y="0"/>
                    <a:pt x="96" y="0"/>
                    <a:pt x="9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3" name="Freeform 51"/>
            <p:cNvSpPr>
              <a:spLocks noEditPoints="1"/>
            </p:cNvSpPr>
            <p:nvPr/>
          </p:nvSpPr>
          <p:spPr bwMode="auto">
            <a:xfrm>
              <a:off x="3249" y="1881"/>
              <a:ext cx="4332" cy="3725"/>
            </a:xfrm>
            <a:custGeom>
              <a:avLst/>
              <a:gdLst>
                <a:gd name="T0" fmla="*/ 1194 w 1832"/>
                <a:gd name="T1" fmla="*/ 487 h 1575"/>
                <a:gd name="T2" fmla="*/ 1194 w 1832"/>
                <a:gd name="T3" fmla="*/ 0 h 1575"/>
                <a:gd name="T4" fmla="*/ 963 w 1832"/>
                <a:gd name="T5" fmla="*/ 0 h 1575"/>
                <a:gd name="T6" fmla="*/ 963 w 1832"/>
                <a:gd name="T7" fmla="*/ 553 h 1575"/>
                <a:gd name="T8" fmla="*/ 1204 w 1832"/>
                <a:gd name="T9" fmla="*/ 934 h 1575"/>
                <a:gd name="T10" fmla="*/ 1176 w 1832"/>
                <a:gd name="T11" fmla="*/ 983 h 1575"/>
                <a:gd name="T12" fmla="*/ 655 w 1832"/>
                <a:gd name="T13" fmla="*/ 983 h 1575"/>
                <a:gd name="T14" fmla="*/ 628 w 1832"/>
                <a:gd name="T15" fmla="*/ 934 h 1575"/>
                <a:gd name="T16" fmla="*/ 869 w 1832"/>
                <a:gd name="T17" fmla="*/ 553 h 1575"/>
                <a:gd name="T18" fmla="*/ 869 w 1832"/>
                <a:gd name="T19" fmla="*/ 0 h 1575"/>
                <a:gd name="T20" fmla="*/ 638 w 1832"/>
                <a:gd name="T21" fmla="*/ 0 h 1575"/>
                <a:gd name="T22" fmla="*/ 638 w 1832"/>
                <a:gd name="T23" fmla="*/ 486 h 1575"/>
                <a:gd name="T24" fmla="*/ 548 w 1832"/>
                <a:gd name="T25" fmla="*/ 628 h 1575"/>
                <a:gd name="T26" fmla="*/ 201 w 1832"/>
                <a:gd name="T27" fmla="*/ 1177 h 1575"/>
                <a:gd name="T28" fmla="*/ 39 w 1832"/>
                <a:gd name="T29" fmla="*/ 1433 h 1575"/>
                <a:gd name="T30" fmla="*/ 118 w 1832"/>
                <a:gd name="T31" fmla="*/ 1575 h 1575"/>
                <a:gd name="T32" fmla="*/ 1715 w 1832"/>
                <a:gd name="T33" fmla="*/ 1575 h 1575"/>
                <a:gd name="T34" fmla="*/ 1793 w 1832"/>
                <a:gd name="T35" fmla="*/ 1433 h 1575"/>
                <a:gd name="T36" fmla="*/ 1194 w 1832"/>
                <a:gd name="T37" fmla="*/ 487 h 1575"/>
                <a:gd name="T38" fmla="*/ 1194 w 1832"/>
                <a:gd name="T39" fmla="*/ 487 h 1575"/>
                <a:gd name="T40" fmla="*/ 1194 w 1832"/>
                <a:gd name="T41" fmla="*/ 48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2" h="1575">
                  <a:moveTo>
                    <a:pt x="1194" y="487"/>
                  </a:moveTo>
                  <a:cubicBezTo>
                    <a:pt x="1194" y="0"/>
                    <a:pt x="1194" y="0"/>
                    <a:pt x="1194" y="0"/>
                  </a:cubicBezTo>
                  <a:cubicBezTo>
                    <a:pt x="963" y="0"/>
                    <a:pt x="963" y="0"/>
                    <a:pt x="963" y="0"/>
                  </a:cubicBezTo>
                  <a:cubicBezTo>
                    <a:pt x="963" y="553"/>
                    <a:pt x="963" y="553"/>
                    <a:pt x="963" y="553"/>
                  </a:cubicBezTo>
                  <a:cubicBezTo>
                    <a:pt x="1204" y="934"/>
                    <a:pt x="1204" y="934"/>
                    <a:pt x="1204" y="934"/>
                  </a:cubicBezTo>
                  <a:cubicBezTo>
                    <a:pt x="1217" y="955"/>
                    <a:pt x="1202" y="983"/>
                    <a:pt x="1176" y="983"/>
                  </a:cubicBezTo>
                  <a:cubicBezTo>
                    <a:pt x="655" y="983"/>
                    <a:pt x="655" y="983"/>
                    <a:pt x="655" y="983"/>
                  </a:cubicBezTo>
                  <a:cubicBezTo>
                    <a:pt x="630" y="983"/>
                    <a:pt x="614" y="955"/>
                    <a:pt x="628" y="934"/>
                  </a:cubicBezTo>
                  <a:cubicBezTo>
                    <a:pt x="869" y="553"/>
                    <a:pt x="869" y="553"/>
                    <a:pt x="869" y="553"/>
                  </a:cubicBezTo>
                  <a:cubicBezTo>
                    <a:pt x="869" y="0"/>
                    <a:pt x="869" y="0"/>
                    <a:pt x="869" y="0"/>
                  </a:cubicBezTo>
                  <a:cubicBezTo>
                    <a:pt x="638" y="0"/>
                    <a:pt x="638" y="0"/>
                    <a:pt x="638" y="0"/>
                  </a:cubicBezTo>
                  <a:cubicBezTo>
                    <a:pt x="638" y="486"/>
                    <a:pt x="638" y="486"/>
                    <a:pt x="638" y="486"/>
                  </a:cubicBezTo>
                  <a:cubicBezTo>
                    <a:pt x="548" y="628"/>
                    <a:pt x="548" y="628"/>
                    <a:pt x="548" y="628"/>
                  </a:cubicBezTo>
                  <a:cubicBezTo>
                    <a:pt x="201" y="1177"/>
                    <a:pt x="201" y="1177"/>
                    <a:pt x="201" y="1177"/>
                  </a:cubicBezTo>
                  <a:cubicBezTo>
                    <a:pt x="39" y="1433"/>
                    <a:pt x="39" y="1433"/>
                    <a:pt x="39" y="1433"/>
                  </a:cubicBezTo>
                  <a:cubicBezTo>
                    <a:pt x="0" y="1494"/>
                    <a:pt x="45" y="1575"/>
                    <a:pt x="118" y="1575"/>
                  </a:cubicBezTo>
                  <a:cubicBezTo>
                    <a:pt x="1715" y="1575"/>
                    <a:pt x="1715" y="1575"/>
                    <a:pt x="1715" y="1575"/>
                  </a:cubicBezTo>
                  <a:cubicBezTo>
                    <a:pt x="1787" y="1575"/>
                    <a:pt x="1832" y="1494"/>
                    <a:pt x="1793" y="1433"/>
                  </a:cubicBezTo>
                  <a:lnTo>
                    <a:pt x="1194" y="487"/>
                  </a:lnTo>
                  <a:close/>
                  <a:moveTo>
                    <a:pt x="1194" y="487"/>
                  </a:moveTo>
                  <a:cubicBezTo>
                    <a:pt x="1194" y="487"/>
                    <a:pt x="1194" y="487"/>
                    <a:pt x="1194" y="48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4" name="Freeform 52"/>
            <p:cNvSpPr>
              <a:spLocks noEditPoints="1"/>
            </p:cNvSpPr>
            <p:nvPr/>
          </p:nvSpPr>
          <p:spPr bwMode="auto">
            <a:xfrm>
              <a:off x="4486" y="871"/>
              <a:ext cx="1858" cy="745"/>
            </a:xfrm>
            <a:custGeom>
              <a:avLst/>
              <a:gdLst>
                <a:gd name="T0" fmla="*/ 51 w 786"/>
                <a:gd name="T1" fmla="*/ 304 h 315"/>
                <a:gd name="T2" fmla="*/ 83 w 786"/>
                <a:gd name="T3" fmla="*/ 314 h 315"/>
                <a:gd name="T4" fmla="*/ 96 w 786"/>
                <a:gd name="T5" fmla="*/ 315 h 315"/>
                <a:gd name="T6" fmla="*/ 690 w 786"/>
                <a:gd name="T7" fmla="*/ 315 h 315"/>
                <a:gd name="T8" fmla="*/ 703 w 786"/>
                <a:gd name="T9" fmla="*/ 314 h 315"/>
                <a:gd name="T10" fmla="*/ 735 w 786"/>
                <a:gd name="T11" fmla="*/ 304 h 315"/>
                <a:gd name="T12" fmla="*/ 786 w 786"/>
                <a:gd name="T13" fmla="*/ 219 h 315"/>
                <a:gd name="T14" fmla="*/ 786 w 786"/>
                <a:gd name="T15" fmla="*/ 96 h 315"/>
                <a:gd name="T16" fmla="*/ 690 w 786"/>
                <a:gd name="T17" fmla="*/ 0 h 315"/>
                <a:gd name="T18" fmla="*/ 96 w 786"/>
                <a:gd name="T19" fmla="*/ 0 h 315"/>
                <a:gd name="T20" fmla="*/ 0 w 786"/>
                <a:gd name="T21" fmla="*/ 96 h 315"/>
                <a:gd name="T22" fmla="*/ 0 w 786"/>
                <a:gd name="T23" fmla="*/ 219 h 315"/>
                <a:gd name="T24" fmla="*/ 51 w 786"/>
                <a:gd name="T25" fmla="*/ 304 h 315"/>
                <a:gd name="T26" fmla="*/ 51 w 786"/>
                <a:gd name="T27" fmla="*/ 304 h 315"/>
                <a:gd name="T28" fmla="*/ 51 w 786"/>
                <a:gd name="T29" fmla="*/ 30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6" h="315">
                  <a:moveTo>
                    <a:pt x="51" y="304"/>
                  </a:moveTo>
                  <a:cubicBezTo>
                    <a:pt x="60" y="309"/>
                    <a:pt x="71" y="313"/>
                    <a:pt x="83" y="314"/>
                  </a:cubicBezTo>
                  <a:cubicBezTo>
                    <a:pt x="87" y="315"/>
                    <a:pt x="91" y="315"/>
                    <a:pt x="96" y="315"/>
                  </a:cubicBezTo>
                  <a:cubicBezTo>
                    <a:pt x="690" y="315"/>
                    <a:pt x="690" y="315"/>
                    <a:pt x="690" y="315"/>
                  </a:cubicBezTo>
                  <a:cubicBezTo>
                    <a:pt x="694" y="315"/>
                    <a:pt x="699" y="315"/>
                    <a:pt x="703" y="314"/>
                  </a:cubicBezTo>
                  <a:cubicBezTo>
                    <a:pt x="714" y="313"/>
                    <a:pt x="725" y="309"/>
                    <a:pt x="735" y="304"/>
                  </a:cubicBezTo>
                  <a:cubicBezTo>
                    <a:pt x="765" y="288"/>
                    <a:pt x="786" y="256"/>
                    <a:pt x="786" y="219"/>
                  </a:cubicBezTo>
                  <a:cubicBezTo>
                    <a:pt x="786" y="96"/>
                    <a:pt x="786" y="96"/>
                    <a:pt x="786" y="96"/>
                  </a:cubicBezTo>
                  <a:cubicBezTo>
                    <a:pt x="786" y="42"/>
                    <a:pt x="743" y="0"/>
                    <a:pt x="690" y="0"/>
                  </a:cubicBezTo>
                  <a:cubicBezTo>
                    <a:pt x="96" y="0"/>
                    <a:pt x="96" y="0"/>
                    <a:pt x="96" y="0"/>
                  </a:cubicBezTo>
                  <a:cubicBezTo>
                    <a:pt x="43" y="0"/>
                    <a:pt x="0" y="42"/>
                    <a:pt x="0" y="96"/>
                  </a:cubicBezTo>
                  <a:cubicBezTo>
                    <a:pt x="0" y="219"/>
                    <a:pt x="0" y="219"/>
                    <a:pt x="0" y="219"/>
                  </a:cubicBezTo>
                  <a:cubicBezTo>
                    <a:pt x="0" y="256"/>
                    <a:pt x="20" y="288"/>
                    <a:pt x="51" y="304"/>
                  </a:cubicBezTo>
                  <a:close/>
                  <a:moveTo>
                    <a:pt x="51" y="304"/>
                  </a:moveTo>
                  <a:cubicBezTo>
                    <a:pt x="51" y="304"/>
                    <a:pt x="51" y="304"/>
                    <a:pt x="51" y="30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7" name="Freeform 53"/>
          <p:cNvSpPr>
            <a:spLocks noEditPoints="1"/>
          </p:cNvSpPr>
          <p:nvPr/>
        </p:nvSpPr>
        <p:spPr bwMode="auto">
          <a:xfrm>
            <a:off x="4242802" y="5093625"/>
            <a:ext cx="545415" cy="551040"/>
          </a:xfrm>
          <a:custGeom>
            <a:avLst/>
            <a:gdLst>
              <a:gd name="T0" fmla="*/ 806 w 2869"/>
              <a:gd name="T1" fmla="*/ 2869 h 2869"/>
              <a:gd name="T2" fmla="*/ 1376 w 2869"/>
              <a:gd name="T3" fmla="*/ 2633 h 2869"/>
              <a:gd name="T4" fmla="*/ 2633 w 2869"/>
              <a:gd name="T5" fmla="*/ 1376 h 2869"/>
              <a:gd name="T6" fmla="*/ 2869 w 2869"/>
              <a:gd name="T7" fmla="*/ 806 h 2869"/>
              <a:gd name="T8" fmla="*/ 2633 w 2869"/>
              <a:gd name="T9" fmla="*/ 236 h 2869"/>
              <a:gd name="T10" fmla="*/ 2064 w 2869"/>
              <a:gd name="T11" fmla="*/ 0 h 2869"/>
              <a:gd name="T12" fmla="*/ 1494 w 2869"/>
              <a:gd name="T13" fmla="*/ 236 h 2869"/>
              <a:gd name="T14" fmla="*/ 236 w 2869"/>
              <a:gd name="T15" fmla="*/ 1493 h 2869"/>
              <a:gd name="T16" fmla="*/ 0 w 2869"/>
              <a:gd name="T17" fmla="*/ 2063 h 2869"/>
              <a:gd name="T18" fmla="*/ 236 w 2869"/>
              <a:gd name="T19" fmla="*/ 2633 h 2869"/>
              <a:gd name="T20" fmla="*/ 806 w 2869"/>
              <a:gd name="T21" fmla="*/ 2869 h 2869"/>
              <a:gd name="T22" fmla="*/ 488 w 2869"/>
              <a:gd name="T23" fmla="*/ 1739 h 2869"/>
              <a:gd name="T24" fmla="*/ 1046 w 2869"/>
              <a:gd name="T25" fmla="*/ 1181 h 2869"/>
              <a:gd name="T26" fmla="*/ 1182 w 2869"/>
              <a:gd name="T27" fmla="*/ 1181 h 2869"/>
              <a:gd name="T28" fmla="*/ 1688 w 2869"/>
              <a:gd name="T29" fmla="*/ 1687 h 2869"/>
              <a:gd name="T30" fmla="*/ 1688 w 2869"/>
              <a:gd name="T31" fmla="*/ 1823 h 2869"/>
              <a:gd name="T32" fmla="*/ 1130 w 2869"/>
              <a:gd name="T33" fmla="*/ 2381 h 2869"/>
              <a:gd name="T34" fmla="*/ 805 w 2869"/>
              <a:gd name="T35" fmla="*/ 2517 h 2869"/>
              <a:gd name="T36" fmla="*/ 487 w 2869"/>
              <a:gd name="T37" fmla="*/ 2387 h 2869"/>
              <a:gd name="T38" fmla="*/ 488 w 2869"/>
              <a:gd name="T39" fmla="*/ 1739 h 2869"/>
              <a:gd name="T40" fmla="*/ 488 w 2869"/>
              <a:gd name="T41" fmla="*/ 1739 h 2869"/>
              <a:gd name="T42" fmla="*/ 488 w 2869"/>
              <a:gd name="T43" fmla="*/ 1739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69" h="2869">
                <a:moveTo>
                  <a:pt x="806" y="2869"/>
                </a:moveTo>
                <a:cubicBezTo>
                  <a:pt x="1021" y="2869"/>
                  <a:pt x="1224" y="2785"/>
                  <a:pt x="1376" y="2633"/>
                </a:cubicBezTo>
                <a:cubicBezTo>
                  <a:pt x="2633" y="1376"/>
                  <a:pt x="2633" y="1376"/>
                  <a:pt x="2633" y="1376"/>
                </a:cubicBezTo>
                <a:cubicBezTo>
                  <a:pt x="2786" y="1223"/>
                  <a:pt x="2869" y="1021"/>
                  <a:pt x="2869" y="806"/>
                </a:cubicBezTo>
                <a:cubicBezTo>
                  <a:pt x="2869" y="590"/>
                  <a:pt x="2786" y="388"/>
                  <a:pt x="2633" y="236"/>
                </a:cubicBezTo>
                <a:cubicBezTo>
                  <a:pt x="2481" y="84"/>
                  <a:pt x="2279" y="0"/>
                  <a:pt x="2064" y="0"/>
                </a:cubicBezTo>
                <a:cubicBezTo>
                  <a:pt x="1848" y="0"/>
                  <a:pt x="1646" y="84"/>
                  <a:pt x="1494" y="236"/>
                </a:cubicBezTo>
                <a:cubicBezTo>
                  <a:pt x="236" y="1493"/>
                  <a:pt x="236" y="1493"/>
                  <a:pt x="236" y="1493"/>
                </a:cubicBezTo>
                <a:cubicBezTo>
                  <a:pt x="84" y="1646"/>
                  <a:pt x="0" y="1848"/>
                  <a:pt x="0" y="2063"/>
                </a:cubicBezTo>
                <a:cubicBezTo>
                  <a:pt x="0" y="2279"/>
                  <a:pt x="84" y="2481"/>
                  <a:pt x="236" y="2633"/>
                </a:cubicBezTo>
                <a:cubicBezTo>
                  <a:pt x="388" y="2785"/>
                  <a:pt x="591" y="2869"/>
                  <a:pt x="806" y="2869"/>
                </a:cubicBezTo>
                <a:close/>
                <a:moveTo>
                  <a:pt x="488" y="1739"/>
                </a:moveTo>
                <a:cubicBezTo>
                  <a:pt x="1046" y="1181"/>
                  <a:pt x="1046" y="1181"/>
                  <a:pt x="1046" y="1181"/>
                </a:cubicBezTo>
                <a:cubicBezTo>
                  <a:pt x="1084" y="1144"/>
                  <a:pt x="1144" y="1144"/>
                  <a:pt x="1182" y="1181"/>
                </a:cubicBezTo>
                <a:cubicBezTo>
                  <a:pt x="1688" y="1687"/>
                  <a:pt x="1688" y="1687"/>
                  <a:pt x="1688" y="1687"/>
                </a:cubicBezTo>
                <a:cubicBezTo>
                  <a:pt x="1725" y="1725"/>
                  <a:pt x="1725" y="1786"/>
                  <a:pt x="1688" y="1823"/>
                </a:cubicBezTo>
                <a:cubicBezTo>
                  <a:pt x="1130" y="2381"/>
                  <a:pt x="1130" y="2381"/>
                  <a:pt x="1130" y="2381"/>
                </a:cubicBezTo>
                <a:cubicBezTo>
                  <a:pt x="1044" y="2468"/>
                  <a:pt x="927" y="2517"/>
                  <a:pt x="805" y="2517"/>
                </a:cubicBezTo>
                <a:cubicBezTo>
                  <a:pt x="685" y="2517"/>
                  <a:pt x="572" y="2470"/>
                  <a:pt x="487" y="2387"/>
                </a:cubicBezTo>
                <a:cubicBezTo>
                  <a:pt x="308" y="2210"/>
                  <a:pt x="311" y="1917"/>
                  <a:pt x="488" y="1739"/>
                </a:cubicBezTo>
                <a:close/>
                <a:moveTo>
                  <a:pt x="488" y="1739"/>
                </a:moveTo>
                <a:cubicBezTo>
                  <a:pt x="488" y="1739"/>
                  <a:pt x="488" y="1739"/>
                  <a:pt x="488" y="1739"/>
                </a:cubicBezTo>
              </a:path>
            </a:pathLst>
          </a:custGeom>
          <a:solidFill>
            <a:srgbClr val="62475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cxnSp>
        <p:nvCxnSpPr>
          <p:cNvPr id="48" name="Straight Connector 3"/>
          <p:cNvCxnSpPr/>
          <p:nvPr/>
        </p:nvCxnSpPr>
        <p:spPr>
          <a:xfrm>
            <a:off x="4921526" y="2698739"/>
            <a:ext cx="3429049" cy="0"/>
          </a:xfrm>
          <a:prstGeom prst="line">
            <a:avLst/>
          </a:prstGeom>
          <a:ln w="12700">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54"/>
          <p:cNvCxnSpPr/>
          <p:nvPr/>
        </p:nvCxnSpPr>
        <p:spPr>
          <a:xfrm>
            <a:off x="4923660" y="4001335"/>
            <a:ext cx="3426915" cy="0"/>
          </a:xfrm>
          <a:prstGeom prst="line">
            <a:avLst/>
          </a:prstGeom>
          <a:ln w="12700">
            <a:solidFill>
              <a:srgbClr val="62475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57"/>
          <p:cNvCxnSpPr/>
          <p:nvPr/>
        </p:nvCxnSpPr>
        <p:spPr>
          <a:xfrm>
            <a:off x="4863761" y="5291836"/>
            <a:ext cx="3497902" cy="0"/>
          </a:xfrm>
          <a:prstGeom prst="line">
            <a:avLst/>
          </a:prstGeom>
          <a:ln w="12700">
            <a:solidFill>
              <a:srgbClr val="62475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3" name="Title 20"/>
          <p:cNvSpPr txBox="1"/>
          <p:nvPr/>
        </p:nvSpPr>
        <p:spPr>
          <a:xfrm>
            <a:off x="1649746" y="3825751"/>
            <a:ext cx="2438825" cy="276999"/>
          </a:xfrm>
          <a:prstGeom prst="rect">
            <a:avLst/>
          </a:prstGeom>
        </p:spPr>
        <p:txBody>
          <a:bodyPr vert="horz" wrap="square" lIns="121893" tIns="0" rIns="121893"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rgbClr val="624752"/>
                </a:solidFill>
                <a:cs typeface="Lato Regular"/>
              </a:rPr>
              <a:t>肿瘤相关标志物</a:t>
            </a:r>
            <a:endParaRPr lang="en-US" b="1" dirty="0">
              <a:solidFill>
                <a:srgbClr val="624752"/>
              </a:solidFill>
              <a:cs typeface="Lato Regular"/>
            </a:endParaRPr>
          </a:p>
        </p:txBody>
      </p:sp>
      <p:sp>
        <p:nvSpPr>
          <p:cNvPr id="74" name="Title 20"/>
          <p:cNvSpPr txBox="1"/>
          <p:nvPr/>
        </p:nvSpPr>
        <p:spPr>
          <a:xfrm>
            <a:off x="33937" y="4073766"/>
            <a:ext cx="4045110" cy="364943"/>
          </a:xfrm>
          <a:prstGeom prst="rect">
            <a:avLst/>
          </a:prstGeom>
        </p:spPr>
        <p:txBody>
          <a:bodyPr vert="horz" wrap="square" lIns="121893" tIns="60946" rIns="121893" bIns="60946"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rgbClr val="624752"/>
                </a:solidFill>
              </a:rPr>
              <a:t>肿瘤相关标志物正常</a:t>
            </a:r>
          </a:p>
        </p:txBody>
      </p:sp>
      <p:sp>
        <p:nvSpPr>
          <p:cNvPr id="75" name="Title 20"/>
          <p:cNvSpPr txBox="1"/>
          <p:nvPr/>
        </p:nvSpPr>
        <p:spPr>
          <a:xfrm>
            <a:off x="1647109" y="4982145"/>
            <a:ext cx="2438825" cy="276999"/>
          </a:xfrm>
          <a:prstGeom prst="rect">
            <a:avLst/>
          </a:prstGeom>
        </p:spPr>
        <p:txBody>
          <a:bodyPr vert="horz" wrap="square" lIns="121893" tIns="0" rIns="121893"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rgbClr val="624752"/>
                </a:solidFill>
                <a:cs typeface="Lato Regular"/>
              </a:rPr>
              <a:t>自定义添加区域</a:t>
            </a:r>
            <a:endParaRPr lang="en-US" b="1" dirty="0">
              <a:solidFill>
                <a:srgbClr val="624752"/>
              </a:solidFill>
              <a:cs typeface="Lato Regular"/>
            </a:endParaRPr>
          </a:p>
        </p:txBody>
      </p:sp>
      <p:sp>
        <p:nvSpPr>
          <p:cNvPr id="76" name="Title 20"/>
          <p:cNvSpPr txBox="1"/>
          <p:nvPr/>
        </p:nvSpPr>
        <p:spPr>
          <a:xfrm>
            <a:off x="-378029" y="5258695"/>
            <a:ext cx="4457076" cy="898679"/>
          </a:xfrm>
          <a:prstGeom prst="rect">
            <a:avLst/>
          </a:prstGeom>
        </p:spPr>
        <p:txBody>
          <a:bodyPr vert="horz" wrap="square" lIns="121893" tIns="60946" rIns="121893" bIns="60946"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400" dirty="0">
                <a:solidFill>
                  <a:srgbClr val="624752"/>
                </a:solidFill>
              </a:rPr>
              <a:t>自定义添加区域自定义添加区域</a:t>
            </a:r>
          </a:p>
          <a:p>
            <a:pPr algn="r">
              <a:lnSpc>
                <a:spcPct val="120000"/>
              </a:lnSpc>
            </a:pPr>
            <a:endParaRPr lang="zh-CN" altLang="en-US" sz="1400" dirty="0">
              <a:solidFill>
                <a:srgbClr val="624752"/>
              </a:solidFill>
            </a:endParaRPr>
          </a:p>
          <a:p>
            <a:pPr algn="r">
              <a:lnSpc>
                <a:spcPct val="120000"/>
              </a:lnSpc>
            </a:pPr>
            <a:endParaRPr lang="zh-CN" altLang="en-US" sz="1400" dirty="0">
              <a:solidFill>
                <a:srgbClr val="624752"/>
              </a:solidFill>
            </a:endParaRPr>
          </a:p>
        </p:txBody>
      </p:sp>
      <p:sp>
        <p:nvSpPr>
          <p:cNvPr id="43" name="TextBox 10"/>
          <p:cNvSpPr txBox="1"/>
          <p:nvPr/>
        </p:nvSpPr>
        <p:spPr>
          <a:xfrm>
            <a:off x="535615" y="847198"/>
            <a:ext cx="781496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624752"/>
                </a:solidFill>
                <a:latin typeface="微软雅黑" panose="020B0503020204020204" pitchFamily="34" charset="-122"/>
                <a:ea typeface="微软雅黑" panose="020B0503020204020204" pitchFamily="34" charset="-122"/>
              </a:rPr>
              <a:t>化验检查</a:t>
            </a:r>
            <a:r>
              <a:rPr lang="en-US" altLang="zh-CN" sz="4000" b="1" dirty="0">
                <a:solidFill>
                  <a:srgbClr val="624752"/>
                </a:solidFill>
                <a:latin typeface="微软雅黑" panose="020B0503020204020204" pitchFamily="34" charset="-122"/>
                <a:ea typeface="微软雅黑" panose="020B0503020204020204" pitchFamily="34" charset="-122"/>
              </a:rPr>
              <a:t>-</a:t>
            </a:r>
            <a:r>
              <a:rPr lang="zh-CN" altLang="en-US" sz="4000" b="1" dirty="0">
                <a:solidFill>
                  <a:srgbClr val="624752"/>
                </a:solidFill>
                <a:latin typeface="微软雅黑" panose="020B0503020204020204" pitchFamily="34" charset="-122"/>
                <a:ea typeface="微软雅黑" panose="020B0503020204020204" pitchFamily="34" charset="-122"/>
              </a:rPr>
              <a:t>凝血机能</a:t>
            </a:r>
            <a:r>
              <a:rPr lang="en-US" altLang="zh-CN" sz="4000" b="1" dirty="0">
                <a:solidFill>
                  <a:srgbClr val="624752"/>
                </a:solidFill>
                <a:latin typeface="微软雅黑" panose="020B0503020204020204" pitchFamily="34" charset="-122"/>
                <a:ea typeface="微软雅黑" panose="020B0503020204020204" pitchFamily="34" charset="-122"/>
              </a:rPr>
              <a:t>-</a:t>
            </a:r>
            <a:r>
              <a:rPr lang="zh-CN" altLang="en-US" sz="4000" b="1" dirty="0">
                <a:solidFill>
                  <a:srgbClr val="624752"/>
                </a:solidFill>
                <a:latin typeface="微软雅黑" panose="020B0503020204020204" pitchFamily="34" charset="-122"/>
                <a:ea typeface="微软雅黑" panose="020B0503020204020204" pitchFamily="34" charset="-122"/>
              </a:rPr>
              <a:t>肿瘤相关标志</a:t>
            </a:r>
          </a:p>
        </p:txBody>
      </p:sp>
      <p:sp>
        <p:nvSpPr>
          <p:cNvPr id="44" name="TextBox 11"/>
          <p:cNvSpPr txBox="1"/>
          <p:nvPr/>
        </p:nvSpPr>
        <p:spPr>
          <a:xfrm>
            <a:off x="554665" y="655209"/>
            <a:ext cx="1603772"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rgbClr val="624752"/>
                </a:solidFill>
                <a:latin typeface="Roboto" panose="02000000000000000000" pitchFamily="2" charset="0"/>
                <a:ea typeface="Roboto" panose="02000000000000000000" pitchFamily="2" charset="0"/>
                <a:cs typeface="Open Sans" panose="020B0606030504020204" pitchFamily="34" charset="0"/>
              </a:rPr>
              <a:t>FAST &amp; TRUST</a:t>
            </a:r>
          </a:p>
        </p:txBody>
      </p:sp>
      <p:sp>
        <p:nvSpPr>
          <p:cNvPr id="77" name="TextBox 12"/>
          <p:cNvSpPr txBox="1"/>
          <p:nvPr/>
        </p:nvSpPr>
        <p:spPr>
          <a:xfrm>
            <a:off x="554665" y="1485103"/>
            <a:ext cx="605326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624752"/>
                </a:solidFill>
                <a:latin typeface="Roboto" panose="02000000000000000000" pitchFamily="2" charset="0"/>
                <a:ea typeface="Roboto" panose="02000000000000000000" pitchFamily="2" charset="0"/>
                <a:cs typeface="Open Sans" panose="020B0606030504020204" pitchFamily="34" charset="0"/>
              </a:rPr>
              <a:t>Laboratory tests - coagulation function - tumor-related markers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p:cTn id="11" dur="500" fill="hold"/>
                                        <p:tgtEl>
                                          <p:spTgt spid="66"/>
                                        </p:tgtEl>
                                        <p:attrNameLst>
                                          <p:attrName>ppt_w</p:attrName>
                                        </p:attrNameLst>
                                      </p:cBhvr>
                                      <p:tavLst>
                                        <p:tav tm="0">
                                          <p:val>
                                            <p:fltVal val="0"/>
                                          </p:val>
                                        </p:tav>
                                        <p:tav tm="100000">
                                          <p:val>
                                            <p:strVal val="#ppt_w"/>
                                          </p:val>
                                        </p:tav>
                                      </p:tavLst>
                                    </p:anim>
                                    <p:anim calcmode="lin" valueType="num">
                                      <p:cBhvr>
                                        <p:cTn id="12" dur="500" fill="hold"/>
                                        <p:tgtEl>
                                          <p:spTgt spid="6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ppt_w</p:attrName>
                                        </p:attrNameLst>
                                      </p:cBhvr>
                                      <p:tavLst>
                                        <p:tav tm="0">
                                          <p:val>
                                            <p:fltVal val="0"/>
                                          </p:val>
                                        </p:tav>
                                        <p:tav tm="100000">
                                          <p:val>
                                            <p:strVal val="#ppt_w"/>
                                          </p:val>
                                        </p:tav>
                                      </p:tavLst>
                                    </p:anim>
                                    <p:anim calcmode="lin" valueType="num">
                                      <p:cBhvr>
                                        <p:cTn id="16" dur="500" fill="hold"/>
                                        <p:tgtEl>
                                          <p:spTgt spid="6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ppt_w</p:attrName>
                                        </p:attrNameLst>
                                      </p:cBhvr>
                                      <p:tavLst>
                                        <p:tav tm="0">
                                          <p:val>
                                            <p:fltVal val="0"/>
                                          </p:val>
                                        </p:tav>
                                        <p:tav tm="100000">
                                          <p:val>
                                            <p:strVal val="#ppt_w"/>
                                          </p:val>
                                        </p:tav>
                                      </p:tavLst>
                                    </p:anim>
                                    <p:anim calcmode="lin" valueType="num">
                                      <p:cBhvr>
                                        <p:cTn id="32" dur="500" fill="hold"/>
                                        <p:tgtEl>
                                          <p:spTgt spid="7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right)">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right)">
                                      <p:cBhvr>
                                        <p:cTn id="77" dur="500"/>
                                        <p:tgtEl>
                                          <p:spTgt spid="49"/>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73"/>
                                        </p:tgtEl>
                                        <p:attrNameLst>
                                          <p:attrName>style.visibility</p:attrName>
                                        </p:attrNameLst>
                                      </p:cBhvr>
                                      <p:to>
                                        <p:strVal val="visible"/>
                                      </p:to>
                                    </p:set>
                                    <p:animEffect transition="in" filter="fade">
                                      <p:cBhvr>
                                        <p:cTn id="89" dur="1000"/>
                                        <p:tgtEl>
                                          <p:spTgt spid="73"/>
                                        </p:tgtEl>
                                      </p:cBhvr>
                                    </p:animEffect>
                                    <p:anim calcmode="lin" valueType="num">
                                      <p:cBhvr>
                                        <p:cTn id="90" dur="1000" fill="hold"/>
                                        <p:tgtEl>
                                          <p:spTgt spid="73"/>
                                        </p:tgtEl>
                                        <p:attrNameLst>
                                          <p:attrName>ppt_x</p:attrName>
                                        </p:attrNameLst>
                                      </p:cBhvr>
                                      <p:tavLst>
                                        <p:tav tm="0">
                                          <p:val>
                                            <p:strVal val="#ppt_x"/>
                                          </p:val>
                                        </p:tav>
                                        <p:tav tm="100000">
                                          <p:val>
                                            <p:strVal val="#ppt_x"/>
                                          </p:val>
                                        </p:tav>
                                      </p:tavLst>
                                    </p:anim>
                                    <p:anim calcmode="lin" valueType="num">
                                      <p:cBhvr>
                                        <p:cTn id="9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1000"/>
                                        <p:tgtEl>
                                          <p:spTgt spid="74"/>
                                        </p:tgtEl>
                                      </p:cBhvr>
                                    </p:animEffect>
                                    <p:anim calcmode="lin" valueType="num">
                                      <p:cBhvr>
                                        <p:cTn id="97" dur="1000" fill="hold"/>
                                        <p:tgtEl>
                                          <p:spTgt spid="74"/>
                                        </p:tgtEl>
                                        <p:attrNameLst>
                                          <p:attrName>ppt_x</p:attrName>
                                        </p:attrNameLst>
                                      </p:cBhvr>
                                      <p:tavLst>
                                        <p:tav tm="0">
                                          <p:val>
                                            <p:strVal val="#ppt_x"/>
                                          </p:val>
                                        </p:tav>
                                        <p:tav tm="100000">
                                          <p:val>
                                            <p:strVal val="#ppt_x"/>
                                          </p:val>
                                        </p:tav>
                                      </p:tavLst>
                                    </p:anim>
                                    <p:anim calcmode="lin" valueType="num">
                                      <p:cBhvr>
                                        <p:cTn id="9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2"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right)">
                                      <p:cBhvr>
                                        <p:cTn id="103" dur="500"/>
                                        <p:tgtEl>
                                          <p:spTgt spid="50"/>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1000"/>
                                        <p:tgtEl>
                                          <p:spTgt spid="47"/>
                                        </p:tgtEl>
                                      </p:cBhvr>
                                    </p:animEffect>
                                    <p:anim calcmode="lin" valueType="num">
                                      <p:cBhvr>
                                        <p:cTn id="109" dur="1000" fill="hold"/>
                                        <p:tgtEl>
                                          <p:spTgt spid="47"/>
                                        </p:tgtEl>
                                        <p:attrNameLst>
                                          <p:attrName>ppt_x</p:attrName>
                                        </p:attrNameLst>
                                      </p:cBhvr>
                                      <p:tavLst>
                                        <p:tav tm="0">
                                          <p:val>
                                            <p:strVal val="#ppt_x"/>
                                          </p:val>
                                        </p:tav>
                                        <p:tav tm="100000">
                                          <p:val>
                                            <p:strVal val="#ppt_x"/>
                                          </p:val>
                                        </p:tav>
                                      </p:tavLst>
                                    </p:anim>
                                    <p:anim calcmode="lin" valueType="num">
                                      <p:cBhvr>
                                        <p:cTn id="11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fade">
                                      <p:cBhvr>
                                        <p:cTn id="115" dur="1000"/>
                                        <p:tgtEl>
                                          <p:spTgt spid="75"/>
                                        </p:tgtEl>
                                      </p:cBhvr>
                                    </p:animEffect>
                                    <p:anim calcmode="lin" valueType="num">
                                      <p:cBhvr>
                                        <p:cTn id="116" dur="1000" fill="hold"/>
                                        <p:tgtEl>
                                          <p:spTgt spid="75"/>
                                        </p:tgtEl>
                                        <p:attrNameLst>
                                          <p:attrName>ppt_x</p:attrName>
                                        </p:attrNameLst>
                                      </p:cBhvr>
                                      <p:tavLst>
                                        <p:tav tm="0">
                                          <p:val>
                                            <p:strVal val="#ppt_x"/>
                                          </p:val>
                                        </p:tav>
                                        <p:tav tm="100000">
                                          <p:val>
                                            <p:strVal val="#ppt_x"/>
                                          </p:val>
                                        </p:tav>
                                      </p:tavLst>
                                    </p:anim>
                                    <p:anim calcmode="lin" valueType="num">
                                      <p:cBhvr>
                                        <p:cTn id="11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76">
                                            <p:txEl>
                                              <p:pRg st="0" end="0"/>
                                            </p:txEl>
                                          </p:spTgt>
                                        </p:tgtEl>
                                        <p:attrNameLst>
                                          <p:attrName>style.visibility</p:attrName>
                                        </p:attrNameLst>
                                      </p:cBhvr>
                                      <p:to>
                                        <p:strVal val="visible"/>
                                      </p:to>
                                    </p:set>
                                    <p:animEffect transition="in" filter="fade">
                                      <p:cBhvr>
                                        <p:cTn id="122" dur="1000"/>
                                        <p:tgtEl>
                                          <p:spTgt spid="76">
                                            <p:txEl>
                                              <p:pRg st="0" end="0"/>
                                            </p:txEl>
                                          </p:spTgt>
                                        </p:tgtEl>
                                      </p:cBhvr>
                                    </p:animEffect>
                                    <p:anim calcmode="lin" valueType="num">
                                      <p:cBhvr>
                                        <p:cTn id="123" dur="10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38" grpId="0" animBg="1"/>
      <p:bldP spid="39" grpId="0"/>
      <p:bldP spid="40" grpId="0"/>
      <p:bldP spid="47" grpId="0" animBg="1"/>
      <p:bldP spid="73" grpId="0"/>
      <p:bldP spid="74" grpId="0"/>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时尚病例汇报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宽屏</PresentationFormat>
  <Paragraphs>250</Paragraphs>
  <Slides>20</Slides>
  <Notes>20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Bebas</vt:lpstr>
      <vt:lpstr>Coolvetica Rg</vt:lpstr>
      <vt:lpstr>Lato</vt:lpstr>
      <vt:lpstr>Open Sans</vt:lpstr>
      <vt:lpstr>Roboto</vt:lpstr>
      <vt:lpstr>Roboto Condensed</vt:lpstr>
      <vt:lpstr>Sinkin Sans 400 Regular</vt:lpstr>
      <vt:lpstr>等线</vt:lpstr>
      <vt:lpstr>等线 Light</vt:lpstr>
      <vt:lpstr>汉仪超粗宋繁</vt:lpstr>
      <vt:lpstr>华文楷体</vt:lpstr>
      <vt:lpstr>华文中宋</vt:lpstr>
      <vt:lpstr>微软雅黑</vt:lpstr>
      <vt:lpstr>Arial</vt:lpstr>
      <vt:lpstr>Bahnschrift Light</vt:lpstr>
      <vt:lpstr>Lucida Sans Unicode</vt:lpstr>
      <vt:lpstr>Source Sans Pro</vt:lpstr>
      <vt:lpstr>Source Sans Pro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简约时尚病例汇报模板</dc:title>
  <dc:creator/>
  <cp:lastModifiedBy>天 下</cp:lastModifiedBy>
  <cp:revision>4</cp:revision>
  <dcterms:created xsi:type="dcterms:W3CDTF">2017-11-20T11:12:00Z</dcterms:created>
  <dcterms:modified xsi:type="dcterms:W3CDTF">2021-01-05T06:23:16Z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