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416"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09C41-AAED-4FB3-A841-20E9930B916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E6058-5999-4137-8A8B-E47737A785A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9F4C52E-DFC0-498F-9C1B-7AAD70D37E5B}"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p:sp>
      <p:sp>
        <p:nvSpPr>
          <p:cNvPr id="33795" name="备注占位符 2"/>
          <p:cNvSpPr>
            <a:spLocks noGrp="1"/>
          </p:cNvSpPr>
          <p:nvPr>
            <p:ph type="body" idx="1"/>
          </p:nvPr>
        </p:nvSpPr>
        <p:spPr>
          <a:noFill/>
        </p:spPr>
        <p:txBody>
          <a:bodyPr/>
          <a:lstStyle/>
          <a:p>
            <a:endParaRPr lang="zh-CN" altLang="en-US"/>
          </a:p>
        </p:txBody>
      </p:sp>
      <p:sp>
        <p:nvSpPr>
          <p:cNvPr id="337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1D165EF-F011-43A8-8992-30C449560F91}"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10</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a:p>
        </p:txBody>
      </p:sp>
      <p:sp>
        <p:nvSpPr>
          <p:cNvPr id="358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E0618EC-4E90-46A3-A6DD-CB3256170D37}"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11</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p:sp>
      <p:sp>
        <p:nvSpPr>
          <p:cNvPr id="37891" name="备注占位符 2"/>
          <p:cNvSpPr>
            <a:spLocks noGrp="1"/>
          </p:cNvSpPr>
          <p:nvPr>
            <p:ph type="body" idx="1"/>
          </p:nvPr>
        </p:nvSpPr>
        <p:spPr>
          <a:noFill/>
        </p:spPr>
        <p:txBody>
          <a:bodyPr/>
          <a:lstStyle/>
          <a:p>
            <a:endParaRPr lang="zh-CN" altLang="en-US"/>
          </a:p>
        </p:txBody>
      </p:sp>
      <p:sp>
        <p:nvSpPr>
          <p:cNvPr id="378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57D0F73-AC68-480E-8BCF-13980C2DAA37}"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12</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a:noFill/>
        </p:spPr>
        <p:txBody>
          <a:bodyPr/>
          <a:lstStyle/>
          <a:p>
            <a:endParaRPr lang="zh-CN" altLang="en-US"/>
          </a:p>
        </p:txBody>
      </p:sp>
      <p:sp>
        <p:nvSpPr>
          <p:cNvPr id="399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3C23176-A540-4924-B211-4A13E7852B08}"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13</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p>
        </p:txBody>
      </p:sp>
      <p:sp>
        <p:nvSpPr>
          <p:cNvPr id="419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B6582F9-BF72-4140-94CC-35EE86122593}"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14</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a:p>
        </p:txBody>
      </p:sp>
      <p:sp>
        <p:nvSpPr>
          <p:cNvPr id="440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832E282-7358-4E98-BD5D-88C5B986CF07}"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15</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p>
        </p:txBody>
      </p:sp>
      <p:sp>
        <p:nvSpPr>
          <p:cNvPr id="460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D364AC3-C60E-4ADE-A580-12F9B5050150}"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16</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p>
        </p:txBody>
      </p:sp>
      <p:sp>
        <p:nvSpPr>
          <p:cNvPr id="481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420EA63-3687-4C03-B719-719BEE8A8E24}"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17</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p>
        </p:txBody>
      </p:sp>
      <p:sp>
        <p:nvSpPr>
          <p:cNvPr id="501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77F908-757E-45EC-8298-E617B32A004E}"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18</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p>
        </p:txBody>
      </p:sp>
      <p:sp>
        <p:nvSpPr>
          <p:cNvPr id="522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605FB28-2FE8-41EB-9026-2BD6BF0CC64F}"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19</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p:sp>
      <p:sp>
        <p:nvSpPr>
          <p:cNvPr id="17411" name="备注占位符 2"/>
          <p:cNvSpPr>
            <a:spLocks noGrp="1"/>
          </p:cNvSpPr>
          <p:nvPr>
            <p:ph type="body" idx="1"/>
          </p:nvPr>
        </p:nvSpPr>
        <p:spPr>
          <a:noFill/>
        </p:spPr>
        <p:txBody>
          <a:bodyPr/>
          <a:lstStyle/>
          <a:p>
            <a:endParaRPr lang="zh-CN" altLang="en-US"/>
          </a:p>
        </p:txBody>
      </p:sp>
      <p:sp>
        <p:nvSpPr>
          <p:cNvPr id="174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BF512D-5BD2-4474-8E67-2CBD46D0B400}"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p>
        </p:txBody>
      </p:sp>
      <p:sp>
        <p:nvSpPr>
          <p:cNvPr id="542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EBE103-A327-4997-B222-72A7C7DF2E61}"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20</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p:spPr>
        <p:txBody>
          <a:bodyPr/>
          <a:lstStyle/>
          <a:p>
            <a:endParaRPr lang="zh-CN" altLang="en-US"/>
          </a:p>
        </p:txBody>
      </p:sp>
      <p:sp>
        <p:nvSpPr>
          <p:cNvPr id="563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41844CE-C322-4516-B212-6E636C6FC560}"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21</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a:noFill/>
        </p:spPr>
        <p:txBody>
          <a:bodyPr/>
          <a:lstStyle/>
          <a:p>
            <a:endParaRPr lang="zh-CN" altLang="en-US"/>
          </a:p>
        </p:txBody>
      </p:sp>
      <p:sp>
        <p:nvSpPr>
          <p:cNvPr id="583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B6167BD-0194-42ED-A305-B44962F89B0D}"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22</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noFill/>
        </p:spPr>
        <p:txBody>
          <a:bodyPr/>
          <a:lstStyle/>
          <a:p>
            <a:endParaRPr lang="zh-CN" altLang="en-US"/>
          </a:p>
        </p:txBody>
      </p:sp>
      <p:sp>
        <p:nvSpPr>
          <p:cNvPr id="604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1A7F62-FA34-4481-BF18-73D0AD9BCF21}"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23</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p>
        </p:txBody>
      </p:sp>
      <p:sp>
        <p:nvSpPr>
          <p:cNvPr id="624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201F63B-CDA8-4EE1-B21D-4D32E6814F43}"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24</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p:sp>
      <p:sp>
        <p:nvSpPr>
          <p:cNvPr id="64515" name="备注占位符 2"/>
          <p:cNvSpPr>
            <a:spLocks noGrp="1"/>
          </p:cNvSpPr>
          <p:nvPr>
            <p:ph type="body" idx="1"/>
          </p:nvPr>
        </p:nvSpPr>
        <p:spPr>
          <a:noFill/>
        </p:spPr>
        <p:txBody>
          <a:bodyPr/>
          <a:lstStyle/>
          <a:p>
            <a:endParaRPr lang="zh-CN" altLang="en-US"/>
          </a:p>
        </p:txBody>
      </p:sp>
      <p:sp>
        <p:nvSpPr>
          <p:cNvPr id="645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1D26AE3-BDDF-4D72-BEE0-97C4F3345E97}"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25</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a:noFill/>
        </p:spPr>
        <p:txBody>
          <a:bodyPr/>
          <a:lstStyle/>
          <a:p>
            <a:endParaRPr lang="zh-CN" altLang="en-US"/>
          </a:p>
        </p:txBody>
      </p:sp>
      <p:sp>
        <p:nvSpPr>
          <p:cNvPr id="66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8EB0AF3-7392-4826-97C4-7D4D7EDBEEE7}"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26</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noFill/>
        </p:spPr>
        <p:txBody>
          <a:bodyPr/>
          <a:lstStyle/>
          <a:p>
            <a:endParaRPr lang="zh-CN" altLang="en-US"/>
          </a:p>
        </p:txBody>
      </p:sp>
      <p:sp>
        <p:nvSpPr>
          <p:cNvPr id="686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106DD1-2CB8-453A-98A4-935AD683471B}"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27</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p:sp>
      <p:sp>
        <p:nvSpPr>
          <p:cNvPr id="70659" name="备注占位符 2"/>
          <p:cNvSpPr>
            <a:spLocks noGrp="1"/>
          </p:cNvSpPr>
          <p:nvPr>
            <p:ph type="body" idx="1"/>
          </p:nvPr>
        </p:nvSpPr>
        <p:spPr>
          <a:noFill/>
        </p:spPr>
        <p:txBody>
          <a:bodyPr/>
          <a:lstStyle/>
          <a:p>
            <a:endParaRPr lang="zh-CN" altLang="en-US"/>
          </a:p>
        </p:txBody>
      </p:sp>
      <p:sp>
        <p:nvSpPr>
          <p:cNvPr id="706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2B377AE-82B8-4BA1-B55C-EAE3CA838896}"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28</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p:sp>
      <p:sp>
        <p:nvSpPr>
          <p:cNvPr id="72707" name="备注占位符 2"/>
          <p:cNvSpPr>
            <a:spLocks noGrp="1"/>
          </p:cNvSpPr>
          <p:nvPr>
            <p:ph type="body" idx="1"/>
          </p:nvPr>
        </p:nvSpPr>
        <p:spPr>
          <a:noFill/>
        </p:spPr>
        <p:txBody>
          <a:bodyPr/>
          <a:lstStyle/>
          <a:p>
            <a:endParaRPr lang="zh-CN" altLang="en-US"/>
          </a:p>
        </p:txBody>
      </p:sp>
      <p:sp>
        <p:nvSpPr>
          <p:cNvPr id="727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5BDDD32-A0C6-4F1A-8AD2-F79A1EF3815F}"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29</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p:spPr>
        <p:txBody>
          <a:bodyPr/>
          <a:lstStyle/>
          <a:p>
            <a:endParaRPr lang="zh-CN" altLang="en-US"/>
          </a:p>
        </p:txBody>
      </p:sp>
      <p:sp>
        <p:nvSpPr>
          <p:cNvPr id="194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243D209-CAE2-4140-B265-DA37E10D138E}"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p:sp>
      <p:sp>
        <p:nvSpPr>
          <p:cNvPr id="74755" name="备注占位符 2"/>
          <p:cNvSpPr>
            <a:spLocks noGrp="1" noChangeArrowheads="1"/>
          </p:cNvSpPr>
          <p:nvPr>
            <p:ph type="body" idx="4294967295"/>
          </p:nvPr>
        </p:nvSpPr>
        <p:spPr/>
        <p:txBody>
          <a:bodyPr/>
          <a:lstStyle/>
          <a:p>
            <a:endParaRPr lang="zh-CN" altLang="en-US"/>
          </a:p>
        </p:txBody>
      </p:sp>
      <p:sp>
        <p:nvSpPr>
          <p:cNvPr id="74756"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FD535D26-0A97-45A7-9FD0-12F2D6109915}"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30</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idx="1"/>
          </p:nvPr>
        </p:nvSpPr>
        <p:spPr>
          <a:noFill/>
        </p:spPr>
        <p:txBody>
          <a:bodyPr/>
          <a:lstStyle/>
          <a:p>
            <a:endParaRPr lang="zh-CN" altLang="en-US"/>
          </a:p>
        </p:txBody>
      </p:sp>
      <p:sp>
        <p:nvSpPr>
          <p:cNvPr id="768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76A1D5-A4B4-486D-9C6E-33E9A291D99E}"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31</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p:sp>
      <p:sp>
        <p:nvSpPr>
          <p:cNvPr id="78851" name="备注占位符 2"/>
          <p:cNvSpPr>
            <a:spLocks noGrp="1"/>
          </p:cNvSpPr>
          <p:nvPr>
            <p:ph type="body" idx="1"/>
          </p:nvPr>
        </p:nvSpPr>
        <p:spPr>
          <a:noFill/>
        </p:spPr>
        <p:txBody>
          <a:bodyPr/>
          <a:lstStyle/>
          <a:p>
            <a:endParaRPr lang="zh-CN" altLang="en-US"/>
          </a:p>
        </p:txBody>
      </p:sp>
      <p:sp>
        <p:nvSpPr>
          <p:cNvPr id="788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88F60C0-EE9C-45EC-9601-B49CE07CDD96}"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32</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p:sp>
      <p:sp>
        <p:nvSpPr>
          <p:cNvPr id="80899" name="备注占位符 2"/>
          <p:cNvSpPr>
            <a:spLocks noGrp="1"/>
          </p:cNvSpPr>
          <p:nvPr>
            <p:ph type="body" idx="1"/>
          </p:nvPr>
        </p:nvSpPr>
        <p:spPr>
          <a:noFill/>
        </p:spPr>
        <p:txBody>
          <a:bodyPr/>
          <a:lstStyle/>
          <a:p>
            <a:endParaRPr lang="zh-CN" altLang="en-US"/>
          </a:p>
        </p:txBody>
      </p:sp>
      <p:sp>
        <p:nvSpPr>
          <p:cNvPr id="809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7D0BAF-EE53-4DCD-99EC-3A4ED2F4ED33}"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33</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p:sp>
      <p:sp>
        <p:nvSpPr>
          <p:cNvPr id="82947" name="备注占位符 2"/>
          <p:cNvSpPr>
            <a:spLocks noGrp="1"/>
          </p:cNvSpPr>
          <p:nvPr>
            <p:ph type="body" idx="1"/>
          </p:nvPr>
        </p:nvSpPr>
        <p:spPr>
          <a:noFill/>
        </p:spPr>
        <p:txBody>
          <a:bodyPr/>
          <a:lstStyle/>
          <a:p>
            <a:endParaRPr lang="zh-CN" altLang="en-US"/>
          </a:p>
        </p:txBody>
      </p:sp>
      <p:sp>
        <p:nvSpPr>
          <p:cNvPr id="829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25B2E00-7420-40A8-8E11-A2F1DF0A73A9}"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34</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p:sp>
      <p:sp>
        <p:nvSpPr>
          <p:cNvPr id="84995" name="备注占位符 2"/>
          <p:cNvSpPr>
            <a:spLocks noGrp="1"/>
          </p:cNvSpPr>
          <p:nvPr>
            <p:ph type="body" idx="1"/>
          </p:nvPr>
        </p:nvSpPr>
        <p:spPr>
          <a:noFill/>
        </p:spPr>
        <p:txBody>
          <a:bodyPr/>
          <a:lstStyle/>
          <a:p>
            <a:endParaRPr lang="zh-CN" altLang="en-US"/>
          </a:p>
        </p:txBody>
      </p:sp>
      <p:sp>
        <p:nvSpPr>
          <p:cNvPr id="849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05039E2-E9D1-41A7-AB0D-317317E53043}"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35</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p:sp>
      <p:sp>
        <p:nvSpPr>
          <p:cNvPr id="87043" name="备注占位符 2"/>
          <p:cNvSpPr>
            <a:spLocks noGrp="1"/>
          </p:cNvSpPr>
          <p:nvPr>
            <p:ph type="body" idx="1"/>
          </p:nvPr>
        </p:nvSpPr>
        <p:spPr>
          <a:noFill/>
        </p:spPr>
        <p:txBody>
          <a:bodyPr/>
          <a:lstStyle/>
          <a:p>
            <a:endParaRPr lang="zh-CN" altLang="en-US"/>
          </a:p>
        </p:txBody>
      </p:sp>
      <p:sp>
        <p:nvSpPr>
          <p:cNvPr id="870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AD0166C-E108-46F9-8FC0-2C8532A1C675}"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36</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p:sp>
      <p:sp>
        <p:nvSpPr>
          <p:cNvPr id="89091" name="备注占位符 2"/>
          <p:cNvSpPr>
            <a:spLocks noGrp="1"/>
          </p:cNvSpPr>
          <p:nvPr>
            <p:ph type="body" idx="1"/>
          </p:nvPr>
        </p:nvSpPr>
        <p:spPr>
          <a:noFill/>
        </p:spPr>
        <p:txBody>
          <a:bodyPr/>
          <a:lstStyle/>
          <a:p>
            <a:endParaRPr lang="zh-CN" altLang="en-US"/>
          </a:p>
        </p:txBody>
      </p:sp>
      <p:sp>
        <p:nvSpPr>
          <p:cNvPr id="890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B9FB927-7161-42A8-9FC9-3A29343F2A51}"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37</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p:sp>
      <p:sp>
        <p:nvSpPr>
          <p:cNvPr id="91139" name="备注占位符 2"/>
          <p:cNvSpPr>
            <a:spLocks noGrp="1"/>
          </p:cNvSpPr>
          <p:nvPr>
            <p:ph type="body" idx="1"/>
          </p:nvPr>
        </p:nvSpPr>
        <p:spPr>
          <a:noFill/>
        </p:spPr>
        <p:txBody>
          <a:bodyPr/>
          <a:lstStyle/>
          <a:p>
            <a:endParaRPr lang="zh-CN" altLang="en-US"/>
          </a:p>
        </p:txBody>
      </p:sp>
      <p:sp>
        <p:nvSpPr>
          <p:cNvPr id="911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D7F8428-7838-4F2B-BD9F-581C7642E18C}"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38</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p:sp>
      <p:sp>
        <p:nvSpPr>
          <p:cNvPr id="93187" name="备注占位符 2"/>
          <p:cNvSpPr>
            <a:spLocks noGrp="1"/>
          </p:cNvSpPr>
          <p:nvPr>
            <p:ph type="body" idx="1"/>
          </p:nvPr>
        </p:nvSpPr>
        <p:spPr>
          <a:noFill/>
        </p:spPr>
        <p:txBody>
          <a:bodyPr/>
          <a:lstStyle/>
          <a:p>
            <a:endParaRPr lang="zh-CN" altLang="en-US"/>
          </a:p>
        </p:txBody>
      </p:sp>
      <p:sp>
        <p:nvSpPr>
          <p:cNvPr id="931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599AE7E-0749-4CD8-82E5-F3DC5B89141A}"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39</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a:noFill/>
        </p:spPr>
        <p:txBody>
          <a:bodyPr/>
          <a:lstStyle/>
          <a:p>
            <a:endParaRPr lang="zh-CN" altLang="en-US"/>
          </a:p>
        </p:txBody>
      </p:sp>
      <p:sp>
        <p:nvSpPr>
          <p:cNvPr id="215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69B0147-17AF-4B9B-AB65-7D0B01E46C8F}"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4</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p:sp>
      <p:sp>
        <p:nvSpPr>
          <p:cNvPr id="95235" name="备注占位符 2"/>
          <p:cNvSpPr>
            <a:spLocks noGrp="1"/>
          </p:cNvSpPr>
          <p:nvPr>
            <p:ph type="body" idx="1"/>
          </p:nvPr>
        </p:nvSpPr>
        <p:spPr>
          <a:noFill/>
        </p:spPr>
        <p:txBody>
          <a:bodyPr/>
          <a:lstStyle/>
          <a:p>
            <a:endParaRPr lang="zh-CN" altLang="en-US"/>
          </a:p>
        </p:txBody>
      </p:sp>
      <p:sp>
        <p:nvSpPr>
          <p:cNvPr id="952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B368D04-4C35-46AD-8421-9589D14B26A4}"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40</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p:sp>
      <p:sp>
        <p:nvSpPr>
          <p:cNvPr id="23555" name="备注占位符 2"/>
          <p:cNvSpPr>
            <a:spLocks noGrp="1"/>
          </p:cNvSpPr>
          <p:nvPr>
            <p:ph type="body" idx="1"/>
          </p:nvPr>
        </p:nvSpPr>
        <p:spPr>
          <a:noFill/>
        </p:spPr>
        <p:txBody>
          <a:bodyPr/>
          <a:lstStyle/>
          <a:p>
            <a:endParaRPr lang="zh-CN" altLang="en-US"/>
          </a:p>
        </p:txBody>
      </p:sp>
      <p:sp>
        <p:nvSpPr>
          <p:cNvPr id="235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DB4CCB8-B9F8-4618-B7E6-368569E482BD}"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5</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p:spPr>
        <p:txBody>
          <a:bodyPr/>
          <a:lstStyle/>
          <a:p>
            <a:endParaRPr lang="zh-CN" altLang="en-US"/>
          </a:p>
        </p:txBody>
      </p:sp>
      <p:sp>
        <p:nvSpPr>
          <p:cNvPr id="256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41DB3CB-4AF1-45A6-A018-9BB5B906858E}"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6</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p:sp>
      <p:sp>
        <p:nvSpPr>
          <p:cNvPr id="27651" name="备注占位符 2"/>
          <p:cNvSpPr>
            <a:spLocks noGrp="1"/>
          </p:cNvSpPr>
          <p:nvPr>
            <p:ph type="body" idx="1"/>
          </p:nvPr>
        </p:nvSpPr>
        <p:spPr>
          <a:noFill/>
        </p:spPr>
        <p:txBody>
          <a:bodyPr/>
          <a:lstStyle/>
          <a:p>
            <a:endParaRPr lang="zh-CN" altLang="en-US"/>
          </a:p>
        </p:txBody>
      </p:sp>
      <p:sp>
        <p:nvSpPr>
          <p:cNvPr id="276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19818E2-430B-4F29-9FBD-F3F717CCA36A}"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7</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p:sp>
      <p:sp>
        <p:nvSpPr>
          <p:cNvPr id="29699" name="备注占位符 2"/>
          <p:cNvSpPr>
            <a:spLocks noGrp="1"/>
          </p:cNvSpPr>
          <p:nvPr>
            <p:ph type="body" idx="1"/>
          </p:nvPr>
        </p:nvSpPr>
        <p:spPr>
          <a:noFill/>
        </p:spPr>
        <p:txBody>
          <a:bodyPr/>
          <a:lstStyle/>
          <a:p>
            <a:endParaRPr lang="zh-CN" altLang="en-US"/>
          </a:p>
        </p:txBody>
      </p:sp>
      <p:sp>
        <p:nvSpPr>
          <p:cNvPr id="297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B3AF908-2DA5-45FF-9AE2-6CED3FBE74B0}"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8</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p:sp>
      <p:sp>
        <p:nvSpPr>
          <p:cNvPr id="31747" name="备注占位符 2"/>
          <p:cNvSpPr>
            <a:spLocks noGrp="1"/>
          </p:cNvSpPr>
          <p:nvPr>
            <p:ph type="body" idx="1"/>
          </p:nvPr>
        </p:nvSpPr>
        <p:spPr>
          <a:noFill/>
        </p:spPr>
        <p:txBody>
          <a:bodyPr/>
          <a:lstStyle/>
          <a:p>
            <a:endParaRPr lang="zh-CN" altLang="en-US"/>
          </a:p>
        </p:txBody>
      </p:sp>
      <p:sp>
        <p:nvSpPr>
          <p:cNvPr id="317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6C4801-186A-4E71-8CE3-E01A644C949D}" type="slidenum">
              <a:rPr kumimoji="0" altLang="en-US" sz="1200" b="0" i="0" u="none" strike="noStrike" kern="1200" cap="none" spc="0" normalizeH="0" baseline="0" noProof="1" smtClean="0">
                <a:ln>
                  <a:noFill/>
                </a:ln>
                <a:solidFill>
                  <a:srgbClr val="000000"/>
                </a:solidFill>
                <a:effectLst/>
                <a:uLnTx/>
                <a:uFillTx/>
                <a:latin typeface="Arial" panose="020B0604020202020204" pitchFamily="34" charset="0"/>
                <a:ea typeface="宋体" panose="02010600030101010101" pitchFamily="2" charset="-122"/>
                <a:cs typeface="+mn-cs"/>
              </a:rPr>
              <a:t>9</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l="8400" t="90839" r="63100" b="5"/>
          <a:stretch>
            <a:fillRect/>
          </a:stretch>
        </p:blipFill>
        <p:spPr bwMode="auto">
          <a:xfrm>
            <a:off x="-25400" y="271463"/>
            <a:ext cx="12969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BA1184B6-8B74-49CD-BBAE-9D66CC0C6BE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31541A88-EE93-4984-9953-B62201D3F29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297E4F38-DA23-4AF5-A1A3-EB965871269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AD75A05E-C76D-4A6D-AB34-8AEF2C83910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E16654D0-2689-4B05-8D5D-3087FCEA9B2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FDB588F7-5C3C-4348-9E46-282D0586CEB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28BDAB9E-91D8-4B05-80C5-0B61F0897EC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1987D739-21A7-4A63-BE01-FEE94CC0CDF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FF5EFF6C-2C93-4573-AE80-0C42A5E2F8A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vl1p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eaLnBrk="1" hangingPunct="1">
              <a:buFont typeface="Arial" panose="020B0604020202020204" pitchFamily="34" charset="0"/>
              <a:buNone/>
              <a:defRPr/>
            </a:lvl1pPr>
          </a:lstStyle>
          <a:p>
            <a:pPr>
              <a:defRPr/>
            </a:pPr>
            <a:fld id="{A73445C8-7E67-4FC5-A882-0000B2225BF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2"/>
          <p:cNvGrpSpPr/>
          <p:nvPr/>
        </p:nvGrpSpPr>
        <p:grpSpPr bwMode="auto">
          <a:xfrm>
            <a:off x="-12700" y="0"/>
            <a:ext cx="12372975" cy="6858000"/>
            <a:chOff x="-15215" y="0"/>
            <a:chExt cx="13816071" cy="6858000"/>
          </a:xfrm>
        </p:grpSpPr>
        <p:pic>
          <p:nvPicPr>
            <p:cNvPr id="1436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15" y="0"/>
              <a:ext cx="99996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图片 5"/>
            <p:cNvPicPr>
              <a:picLocks noChangeAspect="1"/>
            </p:cNvPicPr>
            <p:nvPr/>
          </p:nvPicPr>
          <p:blipFill>
            <a:blip r:embed="rId4">
              <a:extLst>
                <a:ext uri="{28A0092B-C50C-407E-A947-70E740481C1C}">
                  <a14:useLocalDpi xmlns:a14="http://schemas.microsoft.com/office/drawing/2010/main" val="0"/>
                </a:ext>
              </a:extLst>
            </a:blip>
            <a:srcRect l="89343"/>
            <a:stretch>
              <a:fillRect/>
            </a:stretch>
          </p:blipFill>
          <p:spPr bwMode="auto">
            <a:xfrm>
              <a:off x="8904311" y="0"/>
              <a:ext cx="489654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Rectangle 3"/>
          <p:cNvSpPr>
            <a:spLocks noGrp="1" noChangeArrowheads="1"/>
          </p:cNvSpPr>
          <p:nvPr>
            <p:ph idx="1"/>
          </p:nvPr>
        </p:nvSpPr>
        <p:spPr bwMode="auto">
          <a:xfrm>
            <a:off x="6021388" y="2635250"/>
            <a:ext cx="5349875" cy="107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ct val="80000"/>
              </a:lnSpc>
            </a:pPr>
            <a:endParaRPr lang="zh-CN" altLang="en-US" sz="1800" b="1" i="1" noProof="1">
              <a:solidFill>
                <a:srgbClr val="33597E"/>
              </a:solidFill>
              <a:latin typeface="微软雅黑" panose="020B0503020204020204" pitchFamily="34" charset="-122"/>
              <a:ea typeface="微软雅黑" panose="020B0503020204020204" pitchFamily="34" charset="-122"/>
            </a:endParaRPr>
          </a:p>
          <a:p>
            <a:pPr algn="ctr" eaLnBrk="1" hangingPunct="1">
              <a:lnSpc>
                <a:spcPct val="80000"/>
              </a:lnSpc>
              <a:buFont typeface="Wingdings" panose="05000000000000000000" pitchFamily="2" charset="2"/>
              <a:buNone/>
            </a:pPr>
            <a:endParaRPr lang="zh-CN" altLang="en-US" sz="6000" b="1" noProof="1">
              <a:solidFill>
                <a:srgbClr val="33597E"/>
              </a:solidFill>
              <a:latin typeface="微软雅黑" panose="020B0503020204020204" pitchFamily="34" charset="-122"/>
              <a:ea typeface="微软雅黑" panose="020B0503020204020204" pitchFamily="34" charset="-122"/>
            </a:endParaRPr>
          </a:p>
          <a:p>
            <a:pPr eaLnBrk="1" hangingPunct="1">
              <a:lnSpc>
                <a:spcPct val="80000"/>
              </a:lnSpc>
              <a:buFont typeface="Wingdings" panose="05000000000000000000" pitchFamily="2" charset="2"/>
              <a:buNone/>
            </a:pPr>
            <a:r>
              <a:rPr lang="zh-CN" altLang="zh-CN" sz="2000" b="1" noProof="1">
                <a:solidFill>
                  <a:srgbClr val="33597E"/>
                </a:solidFill>
                <a:latin typeface="微软雅黑" panose="020B0503020204020204" pitchFamily="34" charset="-122"/>
                <a:ea typeface="微软雅黑" panose="020B0503020204020204" pitchFamily="34" charset="-122"/>
              </a:rPr>
              <a:t>                </a:t>
            </a:r>
            <a:endParaRPr lang="zh-CN" altLang="en-US" b="1" noProof="1">
              <a:solidFill>
                <a:srgbClr val="33597E"/>
              </a:solidFill>
              <a:latin typeface="微软雅黑" panose="020B0503020204020204" pitchFamily="34" charset="-122"/>
              <a:ea typeface="微软雅黑" panose="020B0503020204020204" pitchFamily="34" charset="-122"/>
            </a:endParaRPr>
          </a:p>
          <a:p>
            <a:pPr eaLnBrk="1" hangingPunct="1">
              <a:lnSpc>
                <a:spcPct val="80000"/>
              </a:lnSpc>
              <a:buFont typeface="Wingdings" panose="05000000000000000000" pitchFamily="2" charset="2"/>
              <a:buNone/>
            </a:pPr>
            <a:r>
              <a:rPr lang="zh-CN" altLang="en-US" sz="1800" b="1" noProof="1">
                <a:solidFill>
                  <a:srgbClr val="33597E"/>
                </a:solidFill>
                <a:latin typeface="微软雅黑" panose="020B0503020204020204" pitchFamily="34" charset="-122"/>
                <a:ea typeface="微软雅黑" panose="020B0503020204020204" pitchFamily="34" charset="-122"/>
              </a:rPr>
              <a:t>                            </a:t>
            </a:r>
            <a:endParaRPr lang="zh-CN" altLang="en-US" sz="2400" b="1" i="1" noProof="1">
              <a:solidFill>
                <a:srgbClr val="33597E"/>
              </a:solidFill>
              <a:latin typeface="微软雅黑" panose="020B0503020204020204" pitchFamily="34" charset="-122"/>
              <a:ea typeface="微软雅黑" panose="020B0503020204020204" pitchFamily="34" charset="-122"/>
            </a:endParaRPr>
          </a:p>
          <a:p>
            <a:pPr eaLnBrk="1" hangingPunct="1">
              <a:lnSpc>
                <a:spcPct val="80000"/>
              </a:lnSpc>
              <a:buFont typeface="Wingdings" panose="05000000000000000000" pitchFamily="2" charset="2"/>
              <a:buNone/>
            </a:pPr>
            <a:r>
              <a:rPr lang="zh-CN" altLang="en-US" sz="2000" b="1" i="1" noProof="1">
                <a:solidFill>
                  <a:srgbClr val="33597E"/>
                </a:solidFill>
                <a:latin typeface="微软雅黑" panose="020B0503020204020204" pitchFamily="34" charset="-122"/>
                <a:ea typeface="微软雅黑" panose="020B0503020204020204" pitchFamily="34" charset="-122"/>
              </a:rPr>
              <a:t>                                                 </a:t>
            </a:r>
          </a:p>
        </p:txBody>
      </p:sp>
      <p:sp>
        <p:nvSpPr>
          <p:cNvPr id="4" name="圆角矩形 3"/>
          <p:cNvSpPr/>
          <p:nvPr/>
        </p:nvSpPr>
        <p:spPr>
          <a:xfrm rot="2425839">
            <a:off x="5177800" y="2455527"/>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圆角矩形 11"/>
          <p:cNvSpPr/>
          <p:nvPr/>
        </p:nvSpPr>
        <p:spPr>
          <a:xfrm rot="2425839">
            <a:off x="9118617" y="2258166"/>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圆角矩形 12"/>
          <p:cNvSpPr/>
          <p:nvPr/>
        </p:nvSpPr>
        <p:spPr>
          <a:xfrm rot="2425839">
            <a:off x="8081938" y="1316207"/>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圆角矩形 13"/>
          <p:cNvSpPr/>
          <p:nvPr/>
        </p:nvSpPr>
        <p:spPr>
          <a:xfrm rot="2425839">
            <a:off x="7159770" y="2340632"/>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2425839">
            <a:off x="6099967" y="1402571"/>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2425839">
            <a:off x="9998023" y="1201111"/>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16"/>
          <p:cNvSpPr/>
          <p:nvPr/>
        </p:nvSpPr>
        <p:spPr>
          <a:xfrm>
            <a:off x="9339263" y="2679700"/>
            <a:ext cx="954087" cy="830263"/>
          </a:xfrm>
          <a:prstGeom prst="rect">
            <a:avLst/>
          </a:prstGeom>
          <a:effectLst/>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管</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7335838" y="2695575"/>
            <a:ext cx="954087" cy="830263"/>
          </a:xfrm>
          <a:prstGeom prst="rect">
            <a:avLst/>
          </a:prstGeom>
          <a:effectLst/>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质</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6318250" y="1727200"/>
            <a:ext cx="954088" cy="831850"/>
          </a:xfrm>
          <a:prstGeom prst="rect">
            <a:avLst/>
          </a:prstGeom>
          <a:effectLst/>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10174288" y="1555750"/>
            <a:ext cx="954087" cy="830263"/>
          </a:xfrm>
          <a:prstGeom prst="rect">
            <a:avLst/>
          </a:prstGeom>
          <a:effectLst/>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5394325" y="2787650"/>
            <a:ext cx="954088" cy="831850"/>
          </a:xfrm>
          <a:prstGeom prst="rect">
            <a:avLst/>
          </a:prstGeom>
          <a:effectLst/>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护</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8220075" y="1630363"/>
            <a:ext cx="954088" cy="831850"/>
          </a:xfrm>
          <a:prstGeom prst="rect">
            <a:avLst/>
          </a:prstGeom>
          <a:effectLst/>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量</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4364" name="文本框 10"/>
          <p:cNvSpPr txBox="1">
            <a:spLocks noChangeArrowheads="1"/>
          </p:cNvSpPr>
          <p:nvPr/>
        </p:nvSpPr>
        <p:spPr bwMode="auto">
          <a:xfrm>
            <a:off x="8184231" y="4965700"/>
            <a:ext cx="3075171"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姓名：</a:t>
            </a:r>
            <a:r>
              <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xiazaii</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365" name="文本框 23"/>
          <p:cNvSpPr txBox="1">
            <a:spLocks noChangeArrowheads="1"/>
          </p:cNvSpPr>
          <p:nvPr/>
        </p:nvSpPr>
        <p:spPr bwMode="auto">
          <a:xfrm>
            <a:off x="8129588" y="5535613"/>
            <a:ext cx="2930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时间：</a:t>
            </a: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XX</a:t>
            </a:r>
            <a:r>
              <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XX</a:t>
            </a:r>
            <a:r>
              <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strVal val="#ppt_x"/>
                                          </p:val>
                                        </p:tav>
                                        <p:tav tm="100000">
                                          <p:val>
                                            <p:strVal val="#ppt_x"/>
                                          </p:val>
                                        </p:tav>
                                      </p:tavLst>
                                    </p:anim>
                                    <p:anim calcmode="lin" valueType="num">
                                      <p:cBhvr>
                                        <p:cTn id="20" dur="5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anim calcmode="lin" valueType="num">
                                      <p:cBhvr>
                                        <p:cTn id="41" dur="500" fill="hold"/>
                                        <p:tgtEl>
                                          <p:spTgt spid="7"/>
                                        </p:tgtEl>
                                        <p:attrNameLst>
                                          <p:attrName>ppt_x</p:attrName>
                                        </p:attrNameLst>
                                      </p:cBhvr>
                                      <p:tavLst>
                                        <p:tav tm="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strVal val="#ppt_x"/>
                                          </p:val>
                                        </p:tav>
                                        <p:tav tm="100000">
                                          <p:val>
                                            <p:strVal val="#ppt_x"/>
                                          </p:val>
                                        </p:tav>
                                      </p:tavLst>
                                    </p:anim>
                                    <p:anim calcmode="lin" valueType="num">
                                      <p:cBhvr>
                                        <p:cTn id="53" dur="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ppt_x</p:attrName>
                                        </p:attrNameLst>
                                      </p:cBhvr>
                                      <p:tavLst>
                                        <p:tav tm="0">
                                          <p:val>
                                            <p:strVal val="#ppt_x"/>
                                          </p:val>
                                        </p:tav>
                                        <p:tav tm="100000">
                                          <p:val>
                                            <p:strVal val="#ppt_x"/>
                                          </p:val>
                                        </p:tav>
                                      </p:tavLst>
                                    </p:anim>
                                    <p:anim calcmode="lin" valueType="num">
                                      <p:cBhvr>
                                        <p:cTn id="58" dur="500" fill="hold"/>
                                        <p:tgtEl>
                                          <p:spTgt spid="12"/>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anim calcmode="lin" valueType="num">
                                      <p:cBhvr>
                                        <p:cTn id="63" dur="500" fill="hold"/>
                                        <p:tgtEl>
                                          <p:spTgt spid="21"/>
                                        </p:tgtEl>
                                        <p:attrNameLst>
                                          <p:attrName>ppt_x</p:attrName>
                                        </p:attrNameLst>
                                      </p:cBhvr>
                                      <p:tavLst>
                                        <p:tav tm="0">
                                          <p:val>
                                            <p:strVal val="#ppt_x"/>
                                          </p:val>
                                        </p:tav>
                                        <p:tav tm="100000">
                                          <p:val>
                                            <p:strVal val="#ppt_x"/>
                                          </p:val>
                                        </p:tav>
                                      </p:tavLst>
                                    </p:anim>
                                    <p:anim calcmode="lin" valueType="num">
                                      <p:cBhvr>
                                        <p:cTn id="64" dur="5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anim calcmode="lin" valueType="num">
                                      <p:cBhvr>
                                        <p:cTn id="68" dur="500" fill="hold"/>
                                        <p:tgtEl>
                                          <p:spTgt spid="16"/>
                                        </p:tgtEl>
                                        <p:attrNameLst>
                                          <p:attrName>ppt_x</p:attrName>
                                        </p:attrNameLst>
                                      </p:cBhvr>
                                      <p:tavLst>
                                        <p:tav tm="0">
                                          <p:val>
                                            <p:strVal val="#ppt_x"/>
                                          </p:val>
                                        </p:tav>
                                        <p:tav tm="100000">
                                          <p:val>
                                            <p:strVal val="#ppt_x"/>
                                          </p:val>
                                        </p:tav>
                                      </p:tavLst>
                                    </p:anim>
                                    <p:anim calcmode="lin" valueType="num">
                                      <p:cBhvr>
                                        <p:cTn id="69" dur="5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14" presetClass="entr" presetSubtype="10" fill="hold" grpId="0" nodeType="afterEffect">
                                  <p:stCondLst>
                                    <p:cond delay="0"/>
                                  </p:stCondLst>
                                  <p:childTnLst>
                                    <p:set>
                                      <p:cBhvr>
                                        <p:cTn id="72" dur="1" fill="hold">
                                          <p:stCondLst>
                                            <p:cond delay="0"/>
                                          </p:stCondLst>
                                        </p:cTn>
                                        <p:tgtEl>
                                          <p:spTgt spid="14364"/>
                                        </p:tgtEl>
                                        <p:attrNameLst>
                                          <p:attrName>style.visibility</p:attrName>
                                        </p:attrNameLst>
                                      </p:cBhvr>
                                      <p:to>
                                        <p:strVal val="visible"/>
                                      </p:to>
                                    </p:set>
                                    <p:animEffect transition="in" filter="randombar(horizontal)">
                                      <p:cBhvr>
                                        <p:cTn id="73" dur="500"/>
                                        <p:tgtEl>
                                          <p:spTgt spid="14364"/>
                                        </p:tgtEl>
                                      </p:cBhvr>
                                    </p:animEffect>
                                  </p:childTnLst>
                                </p:cTn>
                              </p:par>
                            </p:childTnLst>
                          </p:cTn>
                        </p:par>
                        <p:par>
                          <p:cTn id="74" fill="hold">
                            <p:stCondLst>
                              <p:cond delay="3500"/>
                            </p:stCondLst>
                            <p:childTnLst>
                              <p:par>
                                <p:cTn id="75" presetID="14" presetClass="entr" presetSubtype="10" fill="hold" grpId="0" nodeType="afterEffect">
                                  <p:stCondLst>
                                    <p:cond delay="0"/>
                                  </p:stCondLst>
                                  <p:childTnLst>
                                    <p:set>
                                      <p:cBhvr>
                                        <p:cTn id="76" dur="1" fill="hold">
                                          <p:stCondLst>
                                            <p:cond delay="0"/>
                                          </p:stCondLst>
                                        </p:cTn>
                                        <p:tgtEl>
                                          <p:spTgt spid="14365"/>
                                        </p:tgtEl>
                                        <p:attrNameLst>
                                          <p:attrName>style.visibility</p:attrName>
                                        </p:attrNameLst>
                                      </p:cBhvr>
                                      <p:to>
                                        <p:strVal val="visible"/>
                                      </p:to>
                                    </p:set>
                                    <p:animEffect transition="in" filter="randombar(horizontal)">
                                      <p:cBhvr>
                                        <p:cTn id="77" dur="500"/>
                                        <p:tgtEl>
                                          <p:spTgt spid="1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7" grpId="0"/>
      <p:bldP spid="14364" grpId="0"/>
      <p:bldP spid="143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noChangeArrowheads="1"/>
          </p:cNvSpPr>
          <p:nvPr/>
        </p:nvSpPr>
        <p:spPr bwMode="auto">
          <a:xfrm>
            <a:off x="1416050" y="488950"/>
            <a:ext cx="7775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护理质量管理概述</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护理质量管理原则</a:t>
            </a:r>
            <a:endParaRPr kumimoji="0" lang="zh-CN" altLang="en-US" sz="24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982663" y="4067175"/>
            <a:ext cx="6921500" cy="19113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4179888" y="1641475"/>
            <a:ext cx="6921500" cy="1911350"/>
          </a:xfrm>
          <a:prstGeom prst="rect">
            <a:avLst/>
          </a:prstGeom>
          <a:solidFill>
            <a:srgbClr val="1C6CA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TextBox 15"/>
          <p:cNvSpPr txBox="1">
            <a:spLocks noChangeArrowheads="1"/>
          </p:cNvSpPr>
          <p:nvPr/>
        </p:nvSpPr>
        <p:spPr bwMode="auto">
          <a:xfrm>
            <a:off x="4978400" y="1830388"/>
            <a:ext cx="58848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持续改进是质量管理的精髓。护理管理者应对全员进行质量意识、标准、</a:t>
            </a:r>
            <a:r>
              <a:rPr kumimoji="0" lang="en-US" altLang="zh-CN"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PDCA</a:t>
            </a: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循环等培训，确保质量持续改进。</a:t>
            </a:r>
          </a:p>
        </p:txBody>
      </p:sp>
      <p:sp>
        <p:nvSpPr>
          <p:cNvPr id="12" name="TextBox 17"/>
          <p:cNvSpPr txBox="1">
            <a:spLocks noChangeArrowheads="1"/>
          </p:cNvSpPr>
          <p:nvPr/>
        </p:nvSpPr>
        <p:spPr bwMode="auto">
          <a:xfrm>
            <a:off x="1403350" y="4579938"/>
            <a:ext cx="60785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护理管理者要与患者和医院相关部门工作人员保持良好的沟通合作，以达到共赢的目标。</a:t>
            </a:r>
            <a:endPar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泪滴形 12"/>
          <p:cNvSpPr/>
          <p:nvPr/>
        </p:nvSpPr>
        <p:spPr>
          <a:xfrm rot="19008009" flipV="1">
            <a:off x="2163539" y="1532094"/>
            <a:ext cx="2020816" cy="2020816"/>
          </a:xfrm>
          <a:prstGeom prst="teardrop">
            <a:avLst/>
          </a:prstGeom>
          <a:gradFill flip="none" rotWithShape="1">
            <a:gsLst>
              <a:gs pos="100000">
                <a:srgbClr val="FFFFFF">
                  <a:lumMod val="100000"/>
                </a:srgbClr>
              </a:gs>
              <a:gs pos="0">
                <a:srgbClr val="D9D9DA"/>
              </a:gs>
            </a:gsLst>
            <a:lin ang="13500000" scaled="1"/>
            <a:tileRect/>
          </a:gra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
          <p:cNvSpPr txBox="1">
            <a:spLocks noChangeArrowheads="1"/>
          </p:cNvSpPr>
          <p:nvPr/>
        </p:nvSpPr>
        <p:spPr bwMode="auto">
          <a:xfrm>
            <a:off x="2122488" y="2095500"/>
            <a:ext cx="2320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持续改进</a:t>
            </a:r>
            <a:endParaRPr kumimoji="0" lang="en-US" altLang="zh-CN"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原则</a:t>
            </a:r>
          </a:p>
        </p:txBody>
      </p:sp>
      <p:sp>
        <p:nvSpPr>
          <p:cNvPr id="15" name="泪滴形 14"/>
          <p:cNvSpPr/>
          <p:nvPr/>
        </p:nvSpPr>
        <p:spPr>
          <a:xfrm rot="2946187" flipH="1" flipV="1">
            <a:off x="8054996" y="4050758"/>
            <a:ext cx="2020816" cy="2020816"/>
          </a:xfrm>
          <a:prstGeom prst="teardrop">
            <a:avLst/>
          </a:prstGeom>
          <a:solidFill>
            <a:srgbClr val="1C6CA9"/>
          </a:soli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0"/>
          <p:cNvSpPr txBox="1">
            <a:spLocks noChangeArrowheads="1"/>
          </p:cNvSpPr>
          <p:nvPr/>
        </p:nvSpPr>
        <p:spPr bwMode="auto">
          <a:xfrm>
            <a:off x="7904163" y="4662488"/>
            <a:ext cx="2322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共赢的</a:t>
            </a:r>
            <a:endParaRPr kumimoji="0" lang="en-US" altLang="zh-CN"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原则</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5"/>
          <p:cNvPicPr>
            <a:picLocks noChangeAspect="1"/>
          </p:cNvPicPr>
          <p:nvPr/>
        </p:nvPicPr>
        <p:blipFill>
          <a:blip r:embed="rId3">
            <a:extLst>
              <a:ext uri="{28A0092B-C50C-407E-A947-70E740481C1C}">
                <a14:useLocalDpi xmlns:a14="http://schemas.microsoft.com/office/drawing/2010/main" val="0"/>
              </a:ext>
            </a:extLst>
          </a:blip>
          <a:srcRect b="44565"/>
          <a:stretch>
            <a:fillRect/>
          </a:stretch>
        </p:blipFill>
        <p:spPr bwMode="auto">
          <a:xfrm>
            <a:off x="0" y="0"/>
            <a:ext cx="12192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4819" name="Rectangle 3"/>
          <p:cNvSpPr>
            <a:spLocks noGrp="1" noChangeArrowheads="1"/>
          </p:cNvSpPr>
          <p:nvPr>
            <p:ph type="title"/>
          </p:nvPr>
        </p:nvSpPr>
        <p:spPr bwMode="auto">
          <a:xfrm>
            <a:off x="3071813" y="4581525"/>
            <a:ext cx="5638800"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4800">
                <a:solidFill>
                  <a:srgbClr val="0000FF"/>
                </a:solidFill>
              </a:rPr>
              <a:t>　　　　　　　</a:t>
            </a:r>
          </a:p>
        </p:txBody>
      </p:sp>
      <p:sp>
        <p:nvSpPr>
          <p:cNvPr id="16389" name="文本框 1"/>
          <p:cNvSpPr txBox="1">
            <a:spLocks noChangeArrowheads="1"/>
          </p:cNvSpPr>
          <p:nvPr/>
        </p:nvSpPr>
        <p:spPr bwMode="auto">
          <a:xfrm>
            <a:off x="2439988" y="4633913"/>
            <a:ext cx="8151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护理质量管理体系及队伍建设</a:t>
            </a:r>
            <a:endParaRPr kumimoji="0" lang="zh-CN" altLang="en-US" sz="4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6390" name="组合 2"/>
          <p:cNvGrpSpPr/>
          <p:nvPr/>
        </p:nvGrpSpPr>
        <p:grpSpPr bwMode="auto">
          <a:xfrm>
            <a:off x="5375275" y="2636838"/>
            <a:ext cx="1992313" cy="1708150"/>
            <a:chOff x="5375920" y="2636912"/>
            <a:chExt cx="1991268" cy="1707296"/>
          </a:xfrm>
        </p:grpSpPr>
        <p:pic>
          <p:nvPicPr>
            <p:cNvPr id="10" name="图片 9"/>
            <p:cNvPicPr>
              <a:picLocks noChangeAspect="1"/>
            </p:cNvPicPr>
            <p:nvPr/>
          </p:nvPicPr>
          <p:blipFill>
            <a:blip r:embed="rId4"/>
            <a:stretch>
              <a:fillRect/>
            </a:stretch>
          </p:blipFill>
          <p:spPr>
            <a:xfrm>
              <a:off x="5375920" y="2636912"/>
              <a:ext cx="1707254" cy="1707296"/>
            </a:xfrm>
            <a:prstGeom prst="rect">
              <a:avLst/>
            </a:prstGeom>
            <a:effectLst>
              <a:outerShdw blurRad="50800" dist="38100" dir="2700000" sx="102000" sy="102000" algn="tl" rotWithShape="0">
                <a:prstClr val="black">
                  <a:alpha val="40000"/>
                </a:prstClr>
              </a:outerShdw>
            </a:effectLst>
          </p:spPr>
        </p:pic>
        <p:sp>
          <p:nvSpPr>
            <p:cNvPr id="9" name="文本框 8"/>
            <p:cNvSpPr txBox="1"/>
            <p:nvPr/>
          </p:nvSpPr>
          <p:spPr>
            <a:xfrm>
              <a:off x="5664693" y="3046282"/>
              <a:ext cx="1702495" cy="101549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02</a:t>
              </a:r>
              <a:endParaRPr kumimoji="0" lang="zh-CN" altLang="en-US" sz="60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randombar(horizontal)">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03338"/>
            <a:ext cx="97917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noChangeArrowheads="1"/>
          </p:cNvSpPr>
          <p:nvPr>
            <p:ph type="title" idx="4294967295"/>
          </p:nvPr>
        </p:nvSpPr>
        <p:spPr bwMode="auto">
          <a:xfrm>
            <a:off x="1487488" y="260350"/>
            <a:ext cx="7648575"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护理质量管理体系建立</a:t>
            </a:r>
          </a:p>
        </p:txBody>
      </p:sp>
      <p:sp>
        <p:nvSpPr>
          <p:cNvPr id="6" name="圆角矩形 11"/>
          <p:cNvSpPr>
            <a:spLocks noChangeArrowheads="1"/>
          </p:cNvSpPr>
          <p:nvPr/>
        </p:nvSpPr>
        <p:spPr bwMode="auto">
          <a:xfrm>
            <a:off x="6456040" y="4788297"/>
            <a:ext cx="4927957" cy="1285875"/>
          </a:xfrm>
          <a:prstGeom prst="roundRect">
            <a:avLst>
              <a:gd name="adj" fmla="val 16667"/>
            </a:avLst>
          </a:prstGeom>
          <a:solidFill>
            <a:schemeClr val="bg1"/>
          </a:solidFill>
          <a:ln w="25400">
            <a:noFill/>
            <a:round/>
          </a:ln>
          <a:effectLst>
            <a:outerShdw blurRad="50800" dist="38100" dir="2700000" algn="tl" rotWithShape="0">
              <a:prstClr val="black">
                <a:alpha val="40000"/>
              </a:prstClr>
            </a:outerShdw>
          </a:effectLst>
          <a:scene3d>
            <a:camera prst="orthographicFront"/>
            <a:lightRig rig="balanced" dir="t"/>
          </a:scene3d>
          <a:sp3d extrusionH="177800" prstMaterial="plastic">
            <a:bevelT w="0"/>
            <a:bevelB w="260350" h="234950"/>
          </a:sp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科室质控小组</a:t>
            </a:r>
          </a:p>
        </p:txBody>
      </p:sp>
      <p:sp>
        <p:nvSpPr>
          <p:cNvPr id="7" name="下箭头 12"/>
          <p:cNvSpPr>
            <a:spLocks noChangeArrowheads="1"/>
          </p:cNvSpPr>
          <p:nvPr/>
        </p:nvSpPr>
        <p:spPr bwMode="auto">
          <a:xfrm>
            <a:off x="9912350" y="2413000"/>
            <a:ext cx="357188" cy="571500"/>
          </a:xfrm>
          <a:prstGeom prst="downArrow">
            <a:avLst>
              <a:gd name="adj1" fmla="val 50000"/>
              <a:gd name="adj2" fmla="val 50000"/>
            </a:avLst>
          </a:prstGeom>
          <a:solidFill>
            <a:schemeClr val="bg1">
              <a:lumMod val="50000"/>
            </a:schemeClr>
          </a:solidFill>
          <a:ln>
            <a:solidFill>
              <a:schemeClr val="tx1">
                <a:lumMod val="50000"/>
                <a:lumOff val="50000"/>
              </a:schemeClr>
            </a:solidFill>
          </a:ln>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下箭头 13"/>
          <p:cNvSpPr>
            <a:spLocks noChangeArrowheads="1"/>
          </p:cNvSpPr>
          <p:nvPr/>
        </p:nvSpPr>
        <p:spPr bwMode="auto">
          <a:xfrm>
            <a:off x="10021888" y="4338638"/>
            <a:ext cx="357187" cy="428625"/>
          </a:xfrm>
          <a:prstGeom prst="downArrow">
            <a:avLst>
              <a:gd name="adj1" fmla="val 50000"/>
              <a:gd name="adj2" fmla="val 50000"/>
            </a:avLst>
          </a:prstGeom>
          <a:solidFill>
            <a:schemeClr val="bg1">
              <a:lumMod val="50000"/>
            </a:schemeClr>
          </a:solidFill>
          <a:ln>
            <a:solidFill>
              <a:schemeClr val="tx1">
                <a:lumMod val="50000"/>
                <a:lumOff val="50000"/>
              </a:schemeClr>
            </a:solidFill>
          </a:ln>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 name="圆角矩形 9"/>
          <p:cNvSpPr>
            <a:spLocks noChangeArrowheads="1"/>
          </p:cNvSpPr>
          <p:nvPr/>
        </p:nvSpPr>
        <p:spPr bwMode="auto">
          <a:xfrm>
            <a:off x="6370343" y="1412776"/>
            <a:ext cx="5024583" cy="1214437"/>
          </a:xfrm>
          <a:prstGeom prst="roundRect">
            <a:avLst>
              <a:gd name="adj" fmla="val 16667"/>
            </a:avLst>
          </a:prstGeom>
          <a:solidFill>
            <a:schemeClr val="bg1"/>
          </a:solidFill>
          <a:ln w="25400">
            <a:noFill/>
            <a:round/>
          </a:ln>
          <a:effectLst>
            <a:outerShdw blurRad="50800" dist="38100" dir="2700000" algn="tl" rotWithShape="0">
              <a:prstClr val="black">
                <a:alpha val="40000"/>
              </a:prstClr>
            </a:outerShdw>
          </a:effectLst>
          <a:scene3d>
            <a:camera prst="orthographicFront"/>
            <a:lightRig rig="balanced" dir="t"/>
          </a:scene3d>
          <a:sp3d extrusionH="177800" prstMaterial="plastic">
            <a:bevelT w="0"/>
            <a:bevelB w="260350" h="234950"/>
          </a:sp3d>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护理质量管理委员会</a:t>
            </a:r>
            <a:endParaRPr kumimoji="0" lang="en-US" sz="32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0"/>
          <p:cNvSpPr>
            <a:spLocks noChangeArrowheads="1"/>
          </p:cNvSpPr>
          <p:nvPr/>
        </p:nvSpPr>
        <p:spPr bwMode="auto">
          <a:xfrm>
            <a:off x="6407726" y="3107532"/>
            <a:ext cx="5024583" cy="1285875"/>
          </a:xfrm>
          <a:prstGeom prst="roundRect">
            <a:avLst>
              <a:gd name="adj" fmla="val 16667"/>
            </a:avLst>
          </a:prstGeom>
          <a:solidFill>
            <a:schemeClr val="bg1"/>
          </a:solidFill>
          <a:ln w="25400">
            <a:solidFill>
              <a:schemeClr val="bg1"/>
            </a:solidFill>
            <a:round/>
          </a:ln>
          <a:effectLst>
            <a:outerShdw blurRad="50800" dist="38100" dir="2700000" algn="tl" rotWithShape="0">
              <a:prstClr val="black">
                <a:alpha val="40000"/>
              </a:prstClr>
            </a:outerShdw>
          </a:effectLst>
          <a:scene3d>
            <a:camera prst="orthographicFront"/>
            <a:lightRig rig="balanced" dir="t"/>
          </a:scene3d>
          <a:sp3d extrusionH="177800" prstMaterial="plastic">
            <a:bevelT w="0"/>
            <a:bevelB w="260350" h="234950"/>
          </a:sp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片区质控小组</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wipe(left)">
                                      <p:cBhvr>
                                        <p:cTn id="11" dur="500"/>
                                        <p:tgtEl>
                                          <p:spTgt spid="2560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noChangeArrowheads="1"/>
          </p:cNvSpPr>
          <p:nvPr>
            <p:ph type="title" idx="4294967295"/>
          </p:nvPr>
        </p:nvSpPr>
        <p:spPr bwMode="auto">
          <a:xfrm>
            <a:off x="1343025" y="260350"/>
            <a:ext cx="7648575"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护理质量管理体系建立</a:t>
            </a:r>
          </a:p>
        </p:txBody>
      </p:sp>
      <p:sp>
        <p:nvSpPr>
          <p:cNvPr id="11" name="Freeform 108"/>
          <p:cNvSpPr/>
          <p:nvPr/>
        </p:nvSpPr>
        <p:spPr bwMode="auto">
          <a:xfrm>
            <a:off x="9205913" y="1870075"/>
            <a:ext cx="1646237" cy="611188"/>
          </a:xfrm>
          <a:custGeom>
            <a:avLst/>
            <a:gdLst>
              <a:gd name="T0" fmla="*/ 5 w 159"/>
              <a:gd name="T1" fmla="*/ 49 h 59"/>
              <a:gd name="T2" fmla="*/ 7 w 159"/>
              <a:gd name="T3" fmla="*/ 49 h 59"/>
              <a:gd name="T4" fmla="*/ 39 w 159"/>
              <a:gd name="T5" fmla="*/ 0 h 59"/>
              <a:gd name="T6" fmla="*/ 39 w 159"/>
              <a:gd name="T7" fmla="*/ 1 h 59"/>
              <a:gd name="T8" fmla="*/ 39 w 159"/>
              <a:gd name="T9" fmla="*/ 0 h 59"/>
              <a:gd name="T10" fmla="*/ 159 w 159"/>
              <a:gd name="T11" fmla="*/ 0 h 59"/>
              <a:gd name="T12" fmla="*/ 159 w 159"/>
              <a:gd name="T13" fmla="*/ 1 h 59"/>
              <a:gd name="T14" fmla="*/ 39 w 159"/>
              <a:gd name="T15" fmla="*/ 1 h 59"/>
              <a:gd name="T16" fmla="*/ 8 w 159"/>
              <a:gd name="T17" fmla="*/ 50 h 59"/>
              <a:gd name="T18" fmla="*/ 10 w 159"/>
              <a:gd name="T19" fmla="*/ 54 h 59"/>
              <a:gd name="T20" fmla="*/ 5 w 159"/>
              <a:gd name="T21" fmla="*/ 59 h 59"/>
              <a:gd name="T22" fmla="*/ 0 w 159"/>
              <a:gd name="T23" fmla="*/ 54 h 59"/>
              <a:gd name="T24" fmla="*/ 5 w 159"/>
              <a:gd name="T25"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59">
                <a:moveTo>
                  <a:pt x="5" y="49"/>
                </a:moveTo>
                <a:cubicBezTo>
                  <a:pt x="6" y="49"/>
                  <a:pt x="6" y="49"/>
                  <a:pt x="7" y="49"/>
                </a:cubicBezTo>
                <a:cubicBezTo>
                  <a:pt x="39" y="0"/>
                  <a:pt x="39" y="0"/>
                  <a:pt x="39" y="0"/>
                </a:cubicBezTo>
                <a:cubicBezTo>
                  <a:pt x="39" y="1"/>
                  <a:pt x="39" y="1"/>
                  <a:pt x="39" y="1"/>
                </a:cubicBezTo>
                <a:cubicBezTo>
                  <a:pt x="39" y="0"/>
                  <a:pt x="39" y="0"/>
                  <a:pt x="39" y="0"/>
                </a:cubicBezTo>
                <a:cubicBezTo>
                  <a:pt x="159" y="0"/>
                  <a:pt x="159" y="0"/>
                  <a:pt x="159" y="0"/>
                </a:cubicBezTo>
                <a:cubicBezTo>
                  <a:pt x="159" y="1"/>
                  <a:pt x="159" y="1"/>
                  <a:pt x="159" y="1"/>
                </a:cubicBezTo>
                <a:cubicBezTo>
                  <a:pt x="39" y="1"/>
                  <a:pt x="39" y="1"/>
                  <a:pt x="39" y="1"/>
                </a:cubicBezTo>
                <a:cubicBezTo>
                  <a:pt x="8" y="50"/>
                  <a:pt x="8" y="50"/>
                  <a:pt x="8" y="50"/>
                </a:cubicBezTo>
                <a:cubicBezTo>
                  <a:pt x="9" y="50"/>
                  <a:pt x="10" y="52"/>
                  <a:pt x="10" y="54"/>
                </a:cubicBezTo>
                <a:cubicBezTo>
                  <a:pt x="10" y="56"/>
                  <a:pt x="7" y="59"/>
                  <a:pt x="5" y="59"/>
                </a:cubicBezTo>
                <a:cubicBezTo>
                  <a:pt x="2" y="59"/>
                  <a:pt x="0" y="56"/>
                  <a:pt x="0" y="54"/>
                </a:cubicBezTo>
                <a:cubicBezTo>
                  <a:pt x="0" y="51"/>
                  <a:pt x="2" y="49"/>
                  <a:pt x="5" y="49"/>
                </a:cubicBezTo>
                <a:close/>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12" name="Freeform 108"/>
          <p:cNvSpPr/>
          <p:nvPr/>
        </p:nvSpPr>
        <p:spPr bwMode="auto">
          <a:xfrm flipH="1">
            <a:off x="5643563" y="2546350"/>
            <a:ext cx="1606550" cy="652463"/>
          </a:xfrm>
          <a:custGeom>
            <a:avLst/>
            <a:gdLst>
              <a:gd name="T0" fmla="*/ 5 w 159"/>
              <a:gd name="T1" fmla="*/ 49 h 59"/>
              <a:gd name="T2" fmla="*/ 7 w 159"/>
              <a:gd name="T3" fmla="*/ 49 h 59"/>
              <a:gd name="T4" fmla="*/ 39 w 159"/>
              <a:gd name="T5" fmla="*/ 0 h 59"/>
              <a:gd name="T6" fmla="*/ 39 w 159"/>
              <a:gd name="T7" fmla="*/ 1 h 59"/>
              <a:gd name="T8" fmla="*/ 39 w 159"/>
              <a:gd name="T9" fmla="*/ 0 h 59"/>
              <a:gd name="T10" fmla="*/ 159 w 159"/>
              <a:gd name="T11" fmla="*/ 0 h 59"/>
              <a:gd name="T12" fmla="*/ 159 w 159"/>
              <a:gd name="T13" fmla="*/ 1 h 59"/>
              <a:gd name="T14" fmla="*/ 39 w 159"/>
              <a:gd name="T15" fmla="*/ 1 h 59"/>
              <a:gd name="T16" fmla="*/ 8 w 159"/>
              <a:gd name="T17" fmla="*/ 50 h 59"/>
              <a:gd name="T18" fmla="*/ 10 w 159"/>
              <a:gd name="T19" fmla="*/ 54 h 59"/>
              <a:gd name="T20" fmla="*/ 5 w 159"/>
              <a:gd name="T21" fmla="*/ 59 h 59"/>
              <a:gd name="T22" fmla="*/ 0 w 159"/>
              <a:gd name="T23" fmla="*/ 54 h 59"/>
              <a:gd name="T24" fmla="*/ 5 w 159"/>
              <a:gd name="T25"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59">
                <a:moveTo>
                  <a:pt x="5" y="49"/>
                </a:moveTo>
                <a:cubicBezTo>
                  <a:pt x="6" y="49"/>
                  <a:pt x="6" y="49"/>
                  <a:pt x="7" y="49"/>
                </a:cubicBezTo>
                <a:cubicBezTo>
                  <a:pt x="39" y="0"/>
                  <a:pt x="39" y="0"/>
                  <a:pt x="39" y="0"/>
                </a:cubicBezTo>
                <a:cubicBezTo>
                  <a:pt x="39" y="1"/>
                  <a:pt x="39" y="1"/>
                  <a:pt x="39" y="1"/>
                </a:cubicBezTo>
                <a:cubicBezTo>
                  <a:pt x="39" y="0"/>
                  <a:pt x="39" y="0"/>
                  <a:pt x="39" y="0"/>
                </a:cubicBezTo>
                <a:cubicBezTo>
                  <a:pt x="159" y="0"/>
                  <a:pt x="159" y="0"/>
                  <a:pt x="159" y="0"/>
                </a:cubicBezTo>
                <a:cubicBezTo>
                  <a:pt x="159" y="1"/>
                  <a:pt x="159" y="1"/>
                  <a:pt x="159" y="1"/>
                </a:cubicBezTo>
                <a:cubicBezTo>
                  <a:pt x="39" y="1"/>
                  <a:pt x="39" y="1"/>
                  <a:pt x="39" y="1"/>
                </a:cubicBezTo>
                <a:cubicBezTo>
                  <a:pt x="8" y="50"/>
                  <a:pt x="8" y="50"/>
                  <a:pt x="8" y="50"/>
                </a:cubicBezTo>
                <a:cubicBezTo>
                  <a:pt x="9" y="50"/>
                  <a:pt x="10" y="52"/>
                  <a:pt x="10" y="54"/>
                </a:cubicBezTo>
                <a:cubicBezTo>
                  <a:pt x="10" y="56"/>
                  <a:pt x="7" y="59"/>
                  <a:pt x="5" y="59"/>
                </a:cubicBezTo>
                <a:cubicBezTo>
                  <a:pt x="2" y="59"/>
                  <a:pt x="0" y="56"/>
                  <a:pt x="0" y="54"/>
                </a:cubicBezTo>
                <a:cubicBezTo>
                  <a:pt x="0" y="51"/>
                  <a:pt x="2" y="49"/>
                  <a:pt x="5" y="49"/>
                </a:cubicBezTo>
                <a:close/>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13" name="Freeform 108"/>
          <p:cNvSpPr/>
          <p:nvPr/>
        </p:nvSpPr>
        <p:spPr bwMode="auto">
          <a:xfrm flipV="1">
            <a:off x="10186988" y="4514850"/>
            <a:ext cx="1652587" cy="614363"/>
          </a:xfrm>
          <a:custGeom>
            <a:avLst/>
            <a:gdLst>
              <a:gd name="T0" fmla="*/ 5 w 159"/>
              <a:gd name="T1" fmla="*/ 49 h 59"/>
              <a:gd name="T2" fmla="*/ 7 w 159"/>
              <a:gd name="T3" fmla="*/ 49 h 59"/>
              <a:gd name="T4" fmla="*/ 39 w 159"/>
              <a:gd name="T5" fmla="*/ 0 h 59"/>
              <a:gd name="T6" fmla="*/ 39 w 159"/>
              <a:gd name="T7" fmla="*/ 1 h 59"/>
              <a:gd name="T8" fmla="*/ 39 w 159"/>
              <a:gd name="T9" fmla="*/ 0 h 59"/>
              <a:gd name="T10" fmla="*/ 159 w 159"/>
              <a:gd name="T11" fmla="*/ 0 h 59"/>
              <a:gd name="T12" fmla="*/ 159 w 159"/>
              <a:gd name="T13" fmla="*/ 1 h 59"/>
              <a:gd name="T14" fmla="*/ 39 w 159"/>
              <a:gd name="T15" fmla="*/ 1 h 59"/>
              <a:gd name="T16" fmla="*/ 8 w 159"/>
              <a:gd name="T17" fmla="*/ 50 h 59"/>
              <a:gd name="T18" fmla="*/ 10 w 159"/>
              <a:gd name="T19" fmla="*/ 54 h 59"/>
              <a:gd name="T20" fmla="*/ 5 w 159"/>
              <a:gd name="T21" fmla="*/ 59 h 59"/>
              <a:gd name="T22" fmla="*/ 0 w 159"/>
              <a:gd name="T23" fmla="*/ 54 h 59"/>
              <a:gd name="T24" fmla="*/ 5 w 159"/>
              <a:gd name="T25"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59">
                <a:moveTo>
                  <a:pt x="5" y="49"/>
                </a:moveTo>
                <a:cubicBezTo>
                  <a:pt x="6" y="49"/>
                  <a:pt x="6" y="49"/>
                  <a:pt x="7" y="49"/>
                </a:cubicBezTo>
                <a:cubicBezTo>
                  <a:pt x="39" y="0"/>
                  <a:pt x="39" y="0"/>
                  <a:pt x="39" y="0"/>
                </a:cubicBezTo>
                <a:cubicBezTo>
                  <a:pt x="39" y="1"/>
                  <a:pt x="39" y="1"/>
                  <a:pt x="39" y="1"/>
                </a:cubicBezTo>
                <a:cubicBezTo>
                  <a:pt x="39" y="0"/>
                  <a:pt x="39" y="0"/>
                  <a:pt x="39" y="0"/>
                </a:cubicBezTo>
                <a:cubicBezTo>
                  <a:pt x="159" y="0"/>
                  <a:pt x="159" y="0"/>
                  <a:pt x="159" y="0"/>
                </a:cubicBezTo>
                <a:cubicBezTo>
                  <a:pt x="159" y="1"/>
                  <a:pt x="159" y="1"/>
                  <a:pt x="159" y="1"/>
                </a:cubicBezTo>
                <a:cubicBezTo>
                  <a:pt x="39" y="1"/>
                  <a:pt x="39" y="1"/>
                  <a:pt x="39" y="1"/>
                </a:cubicBezTo>
                <a:cubicBezTo>
                  <a:pt x="8" y="50"/>
                  <a:pt x="8" y="50"/>
                  <a:pt x="8" y="50"/>
                </a:cubicBezTo>
                <a:cubicBezTo>
                  <a:pt x="9" y="50"/>
                  <a:pt x="10" y="52"/>
                  <a:pt x="10" y="54"/>
                </a:cubicBezTo>
                <a:cubicBezTo>
                  <a:pt x="10" y="56"/>
                  <a:pt x="7" y="59"/>
                  <a:pt x="5" y="59"/>
                </a:cubicBezTo>
                <a:cubicBezTo>
                  <a:pt x="2" y="59"/>
                  <a:pt x="0" y="56"/>
                  <a:pt x="0" y="54"/>
                </a:cubicBezTo>
                <a:cubicBezTo>
                  <a:pt x="0" y="51"/>
                  <a:pt x="2" y="49"/>
                  <a:pt x="5" y="49"/>
                </a:cubicBezTo>
                <a:close/>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14" name="Freeform 108"/>
          <p:cNvSpPr/>
          <p:nvPr/>
        </p:nvSpPr>
        <p:spPr bwMode="auto">
          <a:xfrm flipH="1" flipV="1">
            <a:off x="6130925" y="5842000"/>
            <a:ext cx="1644650" cy="611188"/>
          </a:xfrm>
          <a:custGeom>
            <a:avLst/>
            <a:gdLst>
              <a:gd name="T0" fmla="*/ 5 w 159"/>
              <a:gd name="T1" fmla="*/ 49 h 59"/>
              <a:gd name="T2" fmla="*/ 7 w 159"/>
              <a:gd name="T3" fmla="*/ 49 h 59"/>
              <a:gd name="T4" fmla="*/ 39 w 159"/>
              <a:gd name="T5" fmla="*/ 0 h 59"/>
              <a:gd name="T6" fmla="*/ 39 w 159"/>
              <a:gd name="T7" fmla="*/ 1 h 59"/>
              <a:gd name="T8" fmla="*/ 39 w 159"/>
              <a:gd name="T9" fmla="*/ 0 h 59"/>
              <a:gd name="T10" fmla="*/ 159 w 159"/>
              <a:gd name="T11" fmla="*/ 0 h 59"/>
              <a:gd name="T12" fmla="*/ 159 w 159"/>
              <a:gd name="T13" fmla="*/ 1 h 59"/>
              <a:gd name="T14" fmla="*/ 39 w 159"/>
              <a:gd name="T15" fmla="*/ 1 h 59"/>
              <a:gd name="T16" fmla="*/ 8 w 159"/>
              <a:gd name="T17" fmla="*/ 50 h 59"/>
              <a:gd name="T18" fmla="*/ 10 w 159"/>
              <a:gd name="T19" fmla="*/ 54 h 59"/>
              <a:gd name="T20" fmla="*/ 5 w 159"/>
              <a:gd name="T21" fmla="*/ 59 h 59"/>
              <a:gd name="T22" fmla="*/ 0 w 159"/>
              <a:gd name="T23" fmla="*/ 54 h 59"/>
              <a:gd name="T24" fmla="*/ 5 w 159"/>
              <a:gd name="T25"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59">
                <a:moveTo>
                  <a:pt x="5" y="49"/>
                </a:moveTo>
                <a:cubicBezTo>
                  <a:pt x="6" y="49"/>
                  <a:pt x="6" y="49"/>
                  <a:pt x="7" y="49"/>
                </a:cubicBezTo>
                <a:cubicBezTo>
                  <a:pt x="39" y="0"/>
                  <a:pt x="39" y="0"/>
                  <a:pt x="39" y="0"/>
                </a:cubicBezTo>
                <a:cubicBezTo>
                  <a:pt x="39" y="1"/>
                  <a:pt x="39" y="1"/>
                  <a:pt x="39" y="1"/>
                </a:cubicBezTo>
                <a:cubicBezTo>
                  <a:pt x="39" y="0"/>
                  <a:pt x="39" y="0"/>
                  <a:pt x="39" y="0"/>
                </a:cubicBezTo>
                <a:cubicBezTo>
                  <a:pt x="159" y="0"/>
                  <a:pt x="159" y="0"/>
                  <a:pt x="159" y="0"/>
                </a:cubicBezTo>
                <a:cubicBezTo>
                  <a:pt x="159" y="1"/>
                  <a:pt x="159" y="1"/>
                  <a:pt x="159" y="1"/>
                </a:cubicBezTo>
                <a:cubicBezTo>
                  <a:pt x="39" y="1"/>
                  <a:pt x="39" y="1"/>
                  <a:pt x="39" y="1"/>
                </a:cubicBezTo>
                <a:cubicBezTo>
                  <a:pt x="8" y="50"/>
                  <a:pt x="8" y="50"/>
                  <a:pt x="8" y="50"/>
                </a:cubicBezTo>
                <a:cubicBezTo>
                  <a:pt x="9" y="50"/>
                  <a:pt x="10" y="52"/>
                  <a:pt x="10" y="54"/>
                </a:cubicBezTo>
                <a:cubicBezTo>
                  <a:pt x="10" y="56"/>
                  <a:pt x="7" y="59"/>
                  <a:pt x="5" y="59"/>
                </a:cubicBezTo>
                <a:cubicBezTo>
                  <a:pt x="2" y="59"/>
                  <a:pt x="0" y="56"/>
                  <a:pt x="0" y="54"/>
                </a:cubicBezTo>
                <a:cubicBezTo>
                  <a:pt x="0" y="51"/>
                  <a:pt x="2" y="49"/>
                  <a:pt x="5" y="49"/>
                </a:cubicBezTo>
                <a:close/>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26631" name="文本框 1"/>
          <p:cNvSpPr txBox="1">
            <a:spLocks noChangeArrowheads="1"/>
          </p:cNvSpPr>
          <p:nvPr/>
        </p:nvSpPr>
        <p:spPr bwMode="auto">
          <a:xfrm>
            <a:off x="5407025" y="1951038"/>
            <a:ext cx="2633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分管副院长</a:t>
            </a:r>
          </a:p>
        </p:txBody>
      </p:sp>
      <p:sp>
        <p:nvSpPr>
          <p:cNvPr id="26632" name="文本框 35"/>
          <p:cNvSpPr txBox="1">
            <a:spLocks noChangeArrowheads="1"/>
          </p:cNvSpPr>
          <p:nvPr/>
        </p:nvSpPr>
        <p:spPr bwMode="auto">
          <a:xfrm>
            <a:off x="5732463" y="5835650"/>
            <a:ext cx="263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专职人员</a:t>
            </a:r>
          </a:p>
        </p:txBody>
      </p:sp>
      <p:sp>
        <p:nvSpPr>
          <p:cNvPr id="26633" name="文本框 37"/>
          <p:cNvSpPr txBox="1">
            <a:spLocks noChangeArrowheads="1"/>
          </p:cNvSpPr>
          <p:nvPr/>
        </p:nvSpPr>
        <p:spPr bwMode="auto">
          <a:xfrm>
            <a:off x="9394825" y="1244600"/>
            <a:ext cx="2633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护理部主任</a:t>
            </a:r>
          </a:p>
        </p:txBody>
      </p:sp>
      <p:sp>
        <p:nvSpPr>
          <p:cNvPr id="26634" name="文本框 38"/>
          <p:cNvSpPr txBox="1">
            <a:spLocks noChangeArrowheads="1"/>
          </p:cNvSpPr>
          <p:nvPr/>
        </p:nvSpPr>
        <p:spPr bwMode="auto">
          <a:xfrm>
            <a:off x="10366375" y="52308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科护士长</a:t>
            </a:r>
          </a:p>
        </p:txBody>
      </p:sp>
      <p:grpSp>
        <p:nvGrpSpPr>
          <p:cNvPr id="26635" name="组合 40"/>
          <p:cNvGrpSpPr/>
          <p:nvPr/>
        </p:nvGrpSpPr>
        <p:grpSpPr bwMode="auto">
          <a:xfrm>
            <a:off x="6326188" y="1676400"/>
            <a:ext cx="4464050" cy="4465638"/>
            <a:chOff x="5663952" y="1473125"/>
            <a:chExt cx="5217693" cy="5219273"/>
          </a:xfrm>
        </p:grpSpPr>
        <p:sp>
          <p:nvSpPr>
            <p:cNvPr id="5" name="Freeform 106"/>
            <p:cNvSpPr>
              <a:spLocks noEditPoints="1"/>
            </p:cNvSpPr>
            <p:nvPr/>
          </p:nvSpPr>
          <p:spPr bwMode="auto">
            <a:xfrm>
              <a:off x="5663952" y="1473125"/>
              <a:ext cx="5217693" cy="5219273"/>
            </a:xfrm>
            <a:custGeom>
              <a:avLst/>
              <a:gdLst>
                <a:gd name="T0" fmla="*/ 252 w 504"/>
                <a:gd name="T1" fmla="*/ 366 h 504"/>
                <a:gd name="T2" fmla="*/ 138 w 504"/>
                <a:gd name="T3" fmla="*/ 251 h 504"/>
                <a:gd name="T4" fmla="*/ 138 w 504"/>
                <a:gd name="T5" fmla="*/ 249 h 504"/>
                <a:gd name="T6" fmla="*/ 250 w 504"/>
                <a:gd name="T7" fmla="*/ 138 h 504"/>
                <a:gd name="T8" fmla="*/ 254 w 504"/>
                <a:gd name="T9" fmla="*/ 138 h 504"/>
                <a:gd name="T10" fmla="*/ 366 w 504"/>
                <a:gd name="T11" fmla="*/ 249 h 504"/>
                <a:gd name="T12" fmla="*/ 366 w 504"/>
                <a:gd name="T13" fmla="*/ 250 h 504"/>
                <a:gd name="T14" fmla="*/ 252 w 504"/>
                <a:gd name="T15" fmla="*/ 366 h 504"/>
                <a:gd name="T16" fmla="*/ 308 w 504"/>
                <a:gd name="T17" fmla="*/ 0 h 504"/>
                <a:gd name="T18" fmla="*/ 195 w 504"/>
                <a:gd name="T19" fmla="*/ 0 h 504"/>
                <a:gd name="T20" fmla="*/ 182 w 504"/>
                <a:gd name="T21" fmla="*/ 13 h 504"/>
                <a:gd name="T22" fmla="*/ 182 w 504"/>
                <a:gd name="T23" fmla="*/ 69 h 504"/>
                <a:gd name="T24" fmla="*/ 71 w 504"/>
                <a:gd name="T25" fmla="*/ 180 h 504"/>
                <a:gd name="T26" fmla="*/ 13 w 504"/>
                <a:gd name="T27" fmla="*/ 180 h 504"/>
                <a:gd name="T28" fmla="*/ 0 w 504"/>
                <a:gd name="T29" fmla="*/ 193 h 504"/>
                <a:gd name="T30" fmla="*/ 0 w 504"/>
                <a:gd name="T31" fmla="*/ 305 h 504"/>
                <a:gd name="T32" fmla="*/ 13 w 504"/>
                <a:gd name="T33" fmla="*/ 318 h 504"/>
                <a:gd name="T34" fmla="*/ 69 w 504"/>
                <a:gd name="T35" fmla="*/ 318 h 504"/>
                <a:gd name="T36" fmla="*/ 182 w 504"/>
                <a:gd name="T37" fmla="*/ 433 h 504"/>
                <a:gd name="T38" fmla="*/ 182 w 504"/>
                <a:gd name="T39" fmla="*/ 491 h 504"/>
                <a:gd name="T40" fmla="*/ 195 w 504"/>
                <a:gd name="T41" fmla="*/ 504 h 504"/>
                <a:gd name="T42" fmla="*/ 308 w 504"/>
                <a:gd name="T43" fmla="*/ 504 h 504"/>
                <a:gd name="T44" fmla="*/ 320 w 504"/>
                <a:gd name="T45" fmla="*/ 491 h 504"/>
                <a:gd name="T46" fmla="*/ 320 w 504"/>
                <a:gd name="T47" fmla="*/ 434 h 504"/>
                <a:gd name="T48" fmla="*/ 435 w 504"/>
                <a:gd name="T49" fmla="*/ 318 h 504"/>
                <a:gd name="T50" fmla="*/ 491 w 504"/>
                <a:gd name="T51" fmla="*/ 318 h 504"/>
                <a:gd name="T52" fmla="*/ 504 w 504"/>
                <a:gd name="T53" fmla="*/ 305 h 504"/>
                <a:gd name="T54" fmla="*/ 504 w 504"/>
                <a:gd name="T55" fmla="*/ 193 h 504"/>
                <a:gd name="T56" fmla="*/ 491 w 504"/>
                <a:gd name="T57" fmla="*/ 180 h 504"/>
                <a:gd name="T58" fmla="*/ 433 w 504"/>
                <a:gd name="T59" fmla="*/ 180 h 504"/>
                <a:gd name="T60" fmla="*/ 320 w 504"/>
                <a:gd name="T61" fmla="*/ 69 h 504"/>
                <a:gd name="T62" fmla="*/ 320 w 504"/>
                <a:gd name="T63" fmla="*/ 13 h 504"/>
                <a:gd name="T64" fmla="*/ 308 w 504"/>
                <a:gd name="T65"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4" h="504">
                  <a:moveTo>
                    <a:pt x="252" y="366"/>
                  </a:moveTo>
                  <a:cubicBezTo>
                    <a:pt x="188" y="365"/>
                    <a:pt x="138" y="314"/>
                    <a:pt x="138" y="251"/>
                  </a:cubicBezTo>
                  <a:cubicBezTo>
                    <a:pt x="138" y="249"/>
                    <a:pt x="138" y="249"/>
                    <a:pt x="138" y="249"/>
                  </a:cubicBezTo>
                  <a:cubicBezTo>
                    <a:pt x="139" y="185"/>
                    <a:pt x="186" y="138"/>
                    <a:pt x="250" y="138"/>
                  </a:cubicBezTo>
                  <a:cubicBezTo>
                    <a:pt x="254" y="138"/>
                    <a:pt x="254" y="138"/>
                    <a:pt x="254" y="138"/>
                  </a:cubicBezTo>
                  <a:cubicBezTo>
                    <a:pt x="317" y="138"/>
                    <a:pt x="365" y="186"/>
                    <a:pt x="366" y="249"/>
                  </a:cubicBezTo>
                  <a:cubicBezTo>
                    <a:pt x="366" y="250"/>
                    <a:pt x="366" y="250"/>
                    <a:pt x="366" y="250"/>
                  </a:cubicBezTo>
                  <a:cubicBezTo>
                    <a:pt x="366" y="314"/>
                    <a:pt x="316" y="365"/>
                    <a:pt x="252" y="366"/>
                  </a:cubicBezTo>
                  <a:moveTo>
                    <a:pt x="308" y="0"/>
                  </a:moveTo>
                  <a:cubicBezTo>
                    <a:pt x="195" y="0"/>
                    <a:pt x="195" y="0"/>
                    <a:pt x="195" y="0"/>
                  </a:cubicBezTo>
                  <a:cubicBezTo>
                    <a:pt x="188" y="0"/>
                    <a:pt x="182" y="6"/>
                    <a:pt x="182" y="13"/>
                  </a:cubicBezTo>
                  <a:cubicBezTo>
                    <a:pt x="182" y="69"/>
                    <a:pt x="182" y="69"/>
                    <a:pt x="182" y="69"/>
                  </a:cubicBezTo>
                  <a:cubicBezTo>
                    <a:pt x="182" y="133"/>
                    <a:pt x="135" y="180"/>
                    <a:pt x="71" y="180"/>
                  </a:cubicBezTo>
                  <a:cubicBezTo>
                    <a:pt x="13" y="180"/>
                    <a:pt x="13" y="180"/>
                    <a:pt x="13" y="180"/>
                  </a:cubicBezTo>
                  <a:cubicBezTo>
                    <a:pt x="6" y="180"/>
                    <a:pt x="0" y="186"/>
                    <a:pt x="0" y="193"/>
                  </a:cubicBezTo>
                  <a:cubicBezTo>
                    <a:pt x="0" y="305"/>
                    <a:pt x="0" y="305"/>
                    <a:pt x="0" y="305"/>
                  </a:cubicBezTo>
                  <a:cubicBezTo>
                    <a:pt x="0" y="312"/>
                    <a:pt x="6" y="318"/>
                    <a:pt x="13" y="318"/>
                  </a:cubicBezTo>
                  <a:cubicBezTo>
                    <a:pt x="69" y="318"/>
                    <a:pt x="69" y="318"/>
                    <a:pt x="69" y="318"/>
                  </a:cubicBezTo>
                  <a:cubicBezTo>
                    <a:pt x="132" y="319"/>
                    <a:pt x="182" y="369"/>
                    <a:pt x="182" y="433"/>
                  </a:cubicBezTo>
                  <a:cubicBezTo>
                    <a:pt x="182" y="491"/>
                    <a:pt x="182" y="491"/>
                    <a:pt x="182" y="491"/>
                  </a:cubicBezTo>
                  <a:cubicBezTo>
                    <a:pt x="182" y="498"/>
                    <a:pt x="188" y="504"/>
                    <a:pt x="195" y="504"/>
                  </a:cubicBezTo>
                  <a:cubicBezTo>
                    <a:pt x="308" y="504"/>
                    <a:pt x="308" y="504"/>
                    <a:pt x="308" y="504"/>
                  </a:cubicBezTo>
                  <a:cubicBezTo>
                    <a:pt x="315" y="504"/>
                    <a:pt x="320" y="498"/>
                    <a:pt x="320" y="491"/>
                  </a:cubicBezTo>
                  <a:cubicBezTo>
                    <a:pt x="320" y="434"/>
                    <a:pt x="320" y="434"/>
                    <a:pt x="320" y="434"/>
                  </a:cubicBezTo>
                  <a:cubicBezTo>
                    <a:pt x="320" y="369"/>
                    <a:pt x="371" y="319"/>
                    <a:pt x="435" y="318"/>
                  </a:cubicBezTo>
                  <a:cubicBezTo>
                    <a:pt x="491" y="318"/>
                    <a:pt x="491" y="318"/>
                    <a:pt x="491" y="318"/>
                  </a:cubicBezTo>
                  <a:cubicBezTo>
                    <a:pt x="498" y="318"/>
                    <a:pt x="504" y="312"/>
                    <a:pt x="504" y="305"/>
                  </a:cubicBezTo>
                  <a:cubicBezTo>
                    <a:pt x="504" y="193"/>
                    <a:pt x="504" y="193"/>
                    <a:pt x="504" y="193"/>
                  </a:cubicBezTo>
                  <a:cubicBezTo>
                    <a:pt x="504" y="186"/>
                    <a:pt x="498" y="180"/>
                    <a:pt x="491" y="180"/>
                  </a:cubicBezTo>
                  <a:cubicBezTo>
                    <a:pt x="433" y="180"/>
                    <a:pt x="433" y="180"/>
                    <a:pt x="433" y="180"/>
                  </a:cubicBezTo>
                  <a:cubicBezTo>
                    <a:pt x="369" y="180"/>
                    <a:pt x="321" y="132"/>
                    <a:pt x="320" y="69"/>
                  </a:cubicBezTo>
                  <a:cubicBezTo>
                    <a:pt x="320" y="13"/>
                    <a:pt x="320" y="13"/>
                    <a:pt x="320" y="13"/>
                  </a:cubicBezTo>
                  <a:cubicBezTo>
                    <a:pt x="320" y="6"/>
                    <a:pt x="315" y="0"/>
                    <a:pt x="308" y="0"/>
                  </a:cubicBezTo>
                </a:path>
              </a:pathLst>
            </a:custGeom>
            <a:solidFill>
              <a:srgbClr val="1C70AE"/>
            </a:solidFill>
            <a:ln>
              <a:noFill/>
            </a:ln>
            <a:effectLst>
              <a:outerShdw blurRad="279400" dist="165100" sx="99000" sy="99000" algn="ctr" rotWithShape="0">
                <a:prstClr val="black">
                  <a:alpha val="23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7" name="圆角矩形 6"/>
            <p:cNvSpPr/>
            <p:nvPr/>
          </p:nvSpPr>
          <p:spPr>
            <a:xfrm>
              <a:off x="7666509" y="5401602"/>
              <a:ext cx="1224965" cy="1224965"/>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圆角矩形 7"/>
            <p:cNvSpPr/>
            <p:nvPr/>
          </p:nvSpPr>
          <p:spPr>
            <a:xfrm>
              <a:off x="5770760" y="3410678"/>
              <a:ext cx="1224965" cy="1224965"/>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圆角矩形 8"/>
            <p:cNvSpPr/>
            <p:nvPr/>
          </p:nvSpPr>
          <p:spPr>
            <a:xfrm>
              <a:off x="9563549" y="3410678"/>
              <a:ext cx="1224965" cy="1224965"/>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9"/>
            <p:cNvSpPr/>
            <p:nvPr/>
          </p:nvSpPr>
          <p:spPr>
            <a:xfrm>
              <a:off x="7666509" y="1517656"/>
              <a:ext cx="1224965" cy="1224965"/>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942" name="woman_57288"/>
            <p:cNvSpPr>
              <a:spLocks noChangeAspect="1"/>
            </p:cNvSpPr>
            <p:nvPr/>
          </p:nvSpPr>
          <p:spPr bwMode="auto">
            <a:xfrm>
              <a:off x="9991619" y="3665733"/>
              <a:ext cx="499067" cy="629980"/>
            </a:xfrm>
            <a:custGeom>
              <a:avLst/>
              <a:gdLst>
                <a:gd name="T0" fmla="*/ 418490 w 481752"/>
                <a:gd name="T1" fmla="*/ 437371 h 608123"/>
                <a:gd name="T2" fmla="*/ 501593 w 481752"/>
                <a:gd name="T3" fmla="*/ 641558 h 608123"/>
                <a:gd name="T4" fmla="*/ 494793 w 481752"/>
                <a:gd name="T5" fmla="*/ 647091 h 608123"/>
                <a:gd name="T6" fmla="*/ 257574 w 481752"/>
                <a:gd name="T7" fmla="*/ 643571 h 608123"/>
                <a:gd name="T8" fmla="*/ 4995 w 481752"/>
                <a:gd name="T9" fmla="*/ 633009 h 608123"/>
                <a:gd name="T10" fmla="*/ 30933 w 481752"/>
                <a:gd name="T11" fmla="*/ 499482 h 608123"/>
                <a:gd name="T12" fmla="*/ 197893 w 481752"/>
                <a:gd name="T13" fmla="*/ 414991 h 608123"/>
                <a:gd name="T14" fmla="*/ 305926 w 481752"/>
                <a:gd name="T15" fmla="*/ 440893 h 608123"/>
                <a:gd name="T16" fmla="*/ 292344 w 481752"/>
                <a:gd name="T17" fmla="*/ 276112 h 608123"/>
                <a:gd name="T18" fmla="*/ 207962 w 481752"/>
                <a:gd name="T19" fmla="*/ 285732 h 608123"/>
                <a:gd name="T20" fmla="*/ 253285 w 481752"/>
                <a:gd name="T21" fmla="*/ 309126 h 608123"/>
                <a:gd name="T22" fmla="*/ 292344 w 481752"/>
                <a:gd name="T23" fmla="*/ 276112 h 608123"/>
                <a:gd name="T24" fmla="*/ 198139 w 481752"/>
                <a:gd name="T25" fmla="*/ 230894 h 608123"/>
                <a:gd name="T26" fmla="*/ 186550 w 481752"/>
                <a:gd name="T27" fmla="*/ 250794 h 608123"/>
                <a:gd name="T28" fmla="*/ 183778 w 481752"/>
                <a:gd name="T29" fmla="*/ 230641 h 608123"/>
                <a:gd name="T30" fmla="*/ 327375 w 481752"/>
                <a:gd name="T31" fmla="*/ 238186 h 608123"/>
                <a:gd name="T32" fmla="*/ 306172 w 481752"/>
                <a:gd name="T33" fmla="*/ 240451 h 608123"/>
                <a:gd name="T34" fmla="*/ 309958 w 481752"/>
                <a:gd name="T35" fmla="*/ 230130 h 608123"/>
                <a:gd name="T36" fmla="*/ 310715 w 481752"/>
                <a:gd name="T37" fmla="*/ 229879 h 608123"/>
                <a:gd name="T38" fmla="*/ 322800 w 481752"/>
                <a:gd name="T39" fmla="*/ 154636 h 608123"/>
                <a:gd name="T40" fmla="*/ 236431 w 481752"/>
                <a:gd name="T41" fmla="*/ 193707 h 608123"/>
                <a:gd name="T42" fmla="*/ 143252 w 481752"/>
                <a:gd name="T43" fmla="*/ 317187 h 608123"/>
                <a:gd name="T44" fmla="*/ 360084 w 481752"/>
                <a:gd name="T45" fmla="*/ 307882 h 608123"/>
                <a:gd name="T46" fmla="*/ 378721 w 481752"/>
                <a:gd name="T47" fmla="*/ 212317 h 608123"/>
                <a:gd name="T48" fmla="*/ 233157 w 481752"/>
                <a:gd name="T49" fmla="*/ 2327 h 608123"/>
                <a:gd name="T50" fmla="*/ 458301 w 481752"/>
                <a:gd name="T51" fmla="*/ 329761 h 608123"/>
                <a:gd name="T52" fmla="*/ 409445 w 481752"/>
                <a:gd name="T53" fmla="*/ 337054 h 608123"/>
                <a:gd name="T54" fmla="*/ 364366 w 481752"/>
                <a:gd name="T55" fmla="*/ 332025 h 608123"/>
                <a:gd name="T56" fmla="*/ 225602 w 481752"/>
                <a:gd name="T57" fmla="*/ 380813 h 608123"/>
                <a:gd name="T58" fmla="*/ 104469 w 481752"/>
                <a:gd name="T59" fmla="*/ 335546 h 608123"/>
                <a:gd name="T60" fmla="*/ 51583 w 481752"/>
                <a:gd name="T61" fmla="*/ 328755 h 608123"/>
                <a:gd name="T62" fmla="*/ 69715 w 481752"/>
                <a:gd name="T63" fmla="*/ 123040 h 608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1752" h="608123">
                  <a:moveTo>
                    <a:pt x="313224" y="359983"/>
                  </a:moveTo>
                  <a:cubicBezTo>
                    <a:pt x="339740" y="348502"/>
                    <a:pt x="372826" y="390210"/>
                    <a:pt x="389955" y="407549"/>
                  </a:cubicBezTo>
                  <a:cubicBezTo>
                    <a:pt x="419287" y="437542"/>
                    <a:pt x="447680" y="472455"/>
                    <a:pt x="466218" y="510414"/>
                  </a:cubicBezTo>
                  <a:cubicBezTo>
                    <a:pt x="479124" y="536891"/>
                    <a:pt x="492968" y="574148"/>
                    <a:pt x="467391" y="597813"/>
                  </a:cubicBezTo>
                  <a:cubicBezTo>
                    <a:pt x="466922" y="598048"/>
                    <a:pt x="466687" y="598282"/>
                    <a:pt x="466452" y="598516"/>
                  </a:cubicBezTo>
                  <a:cubicBezTo>
                    <a:pt x="465514" y="600625"/>
                    <a:pt x="463871" y="602265"/>
                    <a:pt x="461055" y="602968"/>
                  </a:cubicBezTo>
                  <a:cubicBezTo>
                    <a:pt x="427265" y="610935"/>
                    <a:pt x="389017" y="607655"/>
                    <a:pt x="354757" y="606249"/>
                  </a:cubicBezTo>
                  <a:cubicBezTo>
                    <a:pt x="316509" y="604608"/>
                    <a:pt x="278261" y="601797"/>
                    <a:pt x="240012" y="599688"/>
                  </a:cubicBezTo>
                  <a:cubicBezTo>
                    <a:pt x="197540" y="597345"/>
                    <a:pt x="155537" y="598751"/>
                    <a:pt x="113065" y="599454"/>
                  </a:cubicBezTo>
                  <a:cubicBezTo>
                    <a:pt x="76928" y="600157"/>
                    <a:pt x="39384" y="601094"/>
                    <a:pt x="4655" y="589847"/>
                  </a:cubicBezTo>
                  <a:cubicBezTo>
                    <a:pt x="-742" y="588206"/>
                    <a:pt x="-1446" y="580474"/>
                    <a:pt x="2543" y="577662"/>
                  </a:cubicBezTo>
                  <a:cubicBezTo>
                    <a:pt x="-5435" y="538766"/>
                    <a:pt x="7940" y="498464"/>
                    <a:pt x="28824" y="465425"/>
                  </a:cubicBezTo>
                  <a:cubicBezTo>
                    <a:pt x="50647" y="430981"/>
                    <a:pt x="80917" y="392319"/>
                    <a:pt x="117289" y="372168"/>
                  </a:cubicBezTo>
                  <a:cubicBezTo>
                    <a:pt x="144274" y="357406"/>
                    <a:pt x="166566" y="360452"/>
                    <a:pt x="184399" y="386695"/>
                  </a:cubicBezTo>
                  <a:cubicBezTo>
                    <a:pt x="209038" y="423014"/>
                    <a:pt x="226168" y="463785"/>
                    <a:pt x="251041" y="500104"/>
                  </a:cubicBezTo>
                  <a:cubicBezTo>
                    <a:pt x="267701" y="473158"/>
                    <a:pt x="273568" y="440119"/>
                    <a:pt x="285066" y="410830"/>
                  </a:cubicBezTo>
                  <a:cubicBezTo>
                    <a:pt x="290697" y="397005"/>
                    <a:pt x="297502" y="366779"/>
                    <a:pt x="313224" y="359983"/>
                  </a:cubicBezTo>
                  <a:close/>
                  <a:moveTo>
                    <a:pt x="272410" y="257285"/>
                  </a:moveTo>
                  <a:cubicBezTo>
                    <a:pt x="277074" y="257285"/>
                    <a:pt x="281649" y="260274"/>
                    <a:pt x="281531" y="266250"/>
                  </a:cubicBezTo>
                  <a:cubicBezTo>
                    <a:pt x="280124" y="319923"/>
                    <a:pt x="188620" y="318048"/>
                    <a:pt x="193782" y="266250"/>
                  </a:cubicBezTo>
                  <a:cubicBezTo>
                    <a:pt x="194486" y="258516"/>
                    <a:pt x="205513" y="256172"/>
                    <a:pt x="207859" y="264375"/>
                  </a:cubicBezTo>
                  <a:cubicBezTo>
                    <a:pt x="211613" y="277735"/>
                    <a:pt x="221233" y="287813"/>
                    <a:pt x="236014" y="288048"/>
                  </a:cubicBezTo>
                  <a:cubicBezTo>
                    <a:pt x="250092" y="288048"/>
                    <a:pt x="262058" y="281485"/>
                    <a:pt x="262761" y="266250"/>
                  </a:cubicBezTo>
                  <a:cubicBezTo>
                    <a:pt x="262996" y="260274"/>
                    <a:pt x="267747" y="257285"/>
                    <a:pt x="272410" y="257285"/>
                  </a:cubicBezTo>
                  <a:close/>
                  <a:moveTo>
                    <a:pt x="171247" y="214915"/>
                  </a:moveTo>
                  <a:cubicBezTo>
                    <a:pt x="175003" y="211394"/>
                    <a:pt x="181107" y="211394"/>
                    <a:pt x="184629" y="215150"/>
                  </a:cubicBezTo>
                  <a:cubicBezTo>
                    <a:pt x="188385" y="218906"/>
                    <a:pt x="188620" y="225243"/>
                    <a:pt x="184629" y="228999"/>
                  </a:cubicBezTo>
                  <a:cubicBezTo>
                    <a:pt x="181577" y="232051"/>
                    <a:pt x="178290" y="233224"/>
                    <a:pt x="173830" y="233694"/>
                  </a:cubicBezTo>
                  <a:cubicBezTo>
                    <a:pt x="168665" y="234398"/>
                    <a:pt x="164204" y="228999"/>
                    <a:pt x="164204" y="224070"/>
                  </a:cubicBezTo>
                  <a:cubicBezTo>
                    <a:pt x="164204" y="219140"/>
                    <a:pt x="167256" y="216089"/>
                    <a:pt x="171247" y="214915"/>
                  </a:cubicBezTo>
                  <a:close/>
                  <a:moveTo>
                    <a:pt x="299584" y="213237"/>
                  </a:moveTo>
                  <a:cubicBezTo>
                    <a:pt x="302701" y="214615"/>
                    <a:pt x="305053" y="217606"/>
                    <a:pt x="305053" y="221945"/>
                  </a:cubicBezTo>
                  <a:cubicBezTo>
                    <a:pt x="305053" y="231797"/>
                    <a:pt x="291881" y="235315"/>
                    <a:pt x="286941" y="227340"/>
                  </a:cubicBezTo>
                  <a:cubicBezTo>
                    <a:pt x="286000" y="226402"/>
                    <a:pt x="285530" y="225463"/>
                    <a:pt x="285295" y="224056"/>
                  </a:cubicBezTo>
                  <a:cubicBezTo>
                    <a:pt x="284589" y="220537"/>
                    <a:pt x="285530" y="217254"/>
                    <a:pt x="288353" y="214908"/>
                  </a:cubicBezTo>
                  <a:cubicBezTo>
                    <a:pt x="288588" y="214908"/>
                    <a:pt x="288823" y="214673"/>
                    <a:pt x="288823" y="214439"/>
                  </a:cubicBezTo>
                  <a:cubicBezTo>
                    <a:pt x="289058" y="214439"/>
                    <a:pt x="289058" y="214204"/>
                    <a:pt x="289293" y="214204"/>
                  </a:cubicBezTo>
                  <a:cubicBezTo>
                    <a:pt x="289293" y="214204"/>
                    <a:pt x="289529" y="214204"/>
                    <a:pt x="289529" y="214204"/>
                  </a:cubicBezTo>
                  <a:cubicBezTo>
                    <a:pt x="292586" y="212093"/>
                    <a:pt x="296468" y="211859"/>
                    <a:pt x="299584" y="213237"/>
                  </a:cubicBezTo>
                  <a:close/>
                  <a:moveTo>
                    <a:pt x="300790" y="144092"/>
                  </a:moveTo>
                  <a:cubicBezTo>
                    <a:pt x="293438" y="141394"/>
                    <a:pt x="286134" y="141189"/>
                    <a:pt x="279446" y="144880"/>
                  </a:cubicBezTo>
                  <a:cubicBezTo>
                    <a:pt x="259265" y="156128"/>
                    <a:pt x="241195" y="170423"/>
                    <a:pt x="220310" y="180499"/>
                  </a:cubicBezTo>
                  <a:cubicBezTo>
                    <a:pt x="184171" y="197606"/>
                    <a:pt x="145686" y="206745"/>
                    <a:pt x="106732" y="196434"/>
                  </a:cubicBezTo>
                  <a:cubicBezTo>
                    <a:pt x="100396" y="233459"/>
                    <a:pt x="106262" y="267673"/>
                    <a:pt x="133484" y="295559"/>
                  </a:cubicBezTo>
                  <a:cubicBezTo>
                    <a:pt x="156950" y="319462"/>
                    <a:pt x="189334" y="339146"/>
                    <a:pt x="224065" y="338443"/>
                  </a:cubicBezTo>
                  <a:cubicBezTo>
                    <a:pt x="263958" y="337271"/>
                    <a:pt x="312769" y="322742"/>
                    <a:pt x="335531" y="286889"/>
                  </a:cubicBezTo>
                  <a:cubicBezTo>
                    <a:pt x="352427" y="260408"/>
                    <a:pt x="354305" y="231350"/>
                    <a:pt x="355713" y="201121"/>
                  </a:cubicBezTo>
                  <a:cubicBezTo>
                    <a:pt x="354774" y="200418"/>
                    <a:pt x="353601" y="199246"/>
                    <a:pt x="352897" y="197840"/>
                  </a:cubicBezTo>
                  <a:cubicBezTo>
                    <a:pt x="345329" y="182725"/>
                    <a:pt x="322845" y="152188"/>
                    <a:pt x="300790" y="144092"/>
                  </a:cubicBezTo>
                  <a:close/>
                  <a:moveTo>
                    <a:pt x="217259" y="2168"/>
                  </a:moveTo>
                  <a:cubicBezTo>
                    <a:pt x="380353" y="-22672"/>
                    <a:pt x="453099" y="171360"/>
                    <a:pt x="428928" y="303292"/>
                  </a:cubicBezTo>
                  <a:cubicBezTo>
                    <a:pt x="428694" y="304933"/>
                    <a:pt x="427990" y="306339"/>
                    <a:pt x="427051" y="307276"/>
                  </a:cubicBezTo>
                  <a:cubicBezTo>
                    <a:pt x="426347" y="310322"/>
                    <a:pt x="424235" y="312900"/>
                    <a:pt x="420950" y="313603"/>
                  </a:cubicBezTo>
                  <a:cubicBezTo>
                    <a:pt x="408043" y="315478"/>
                    <a:pt x="394433" y="314072"/>
                    <a:pt x="381526" y="314072"/>
                  </a:cubicBezTo>
                  <a:cubicBezTo>
                    <a:pt x="368854" y="313837"/>
                    <a:pt x="354070" y="314775"/>
                    <a:pt x="341867" y="310791"/>
                  </a:cubicBezTo>
                  <a:cubicBezTo>
                    <a:pt x="340929" y="310557"/>
                    <a:pt x="340225" y="310088"/>
                    <a:pt x="339521" y="309385"/>
                  </a:cubicBezTo>
                  <a:cubicBezTo>
                    <a:pt x="337174" y="311963"/>
                    <a:pt x="334358" y="314540"/>
                    <a:pt x="331542" y="316884"/>
                  </a:cubicBezTo>
                  <a:cubicBezTo>
                    <a:pt x="297515" y="344770"/>
                    <a:pt x="254337" y="359299"/>
                    <a:pt x="210219" y="354847"/>
                  </a:cubicBezTo>
                  <a:cubicBezTo>
                    <a:pt x="179009" y="351566"/>
                    <a:pt x="146625" y="334225"/>
                    <a:pt x="122689" y="309619"/>
                  </a:cubicBezTo>
                  <a:cubicBezTo>
                    <a:pt x="115180" y="312900"/>
                    <a:pt x="105089" y="312197"/>
                    <a:pt x="97345" y="312666"/>
                  </a:cubicBezTo>
                  <a:cubicBezTo>
                    <a:pt x="82561" y="313837"/>
                    <a:pt x="67308" y="313603"/>
                    <a:pt x="52758" y="311260"/>
                  </a:cubicBezTo>
                  <a:cubicBezTo>
                    <a:pt x="49942" y="310791"/>
                    <a:pt x="48300" y="308682"/>
                    <a:pt x="48065" y="306339"/>
                  </a:cubicBezTo>
                  <a:cubicBezTo>
                    <a:pt x="47596" y="305870"/>
                    <a:pt x="47361" y="305401"/>
                    <a:pt x="47126" y="304933"/>
                  </a:cubicBezTo>
                  <a:cubicBezTo>
                    <a:pt x="22721" y="244708"/>
                    <a:pt x="35628" y="170891"/>
                    <a:pt x="64961" y="114650"/>
                  </a:cubicBezTo>
                  <a:cubicBezTo>
                    <a:pt x="97345" y="52551"/>
                    <a:pt x="147094" y="12947"/>
                    <a:pt x="217259" y="2168"/>
                  </a:cubicBezTo>
                  <a:close/>
                </a:path>
              </a:pathLst>
            </a:custGeom>
            <a:solidFill>
              <a:srgbClr val="1C70A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38943" name="teacher-walking-with-his-suitcase_43584"/>
            <p:cNvSpPr>
              <a:spLocks noChangeAspect="1"/>
            </p:cNvSpPr>
            <p:nvPr/>
          </p:nvSpPr>
          <p:spPr bwMode="auto">
            <a:xfrm>
              <a:off x="7966277" y="1696644"/>
              <a:ext cx="612391" cy="716875"/>
            </a:xfrm>
            <a:custGeom>
              <a:avLst/>
              <a:gdLst>
                <a:gd name="T0" fmla="*/ 609500 w 489903"/>
                <a:gd name="T1" fmla="*/ 517245 h 573488"/>
                <a:gd name="T2" fmla="*/ 648522 w 489903"/>
                <a:gd name="T3" fmla="*/ 819532 h 573488"/>
                <a:gd name="T4" fmla="*/ 676777 w 489903"/>
                <a:gd name="T5" fmla="*/ 857152 h 573488"/>
                <a:gd name="T6" fmla="*/ 117031 w 489903"/>
                <a:gd name="T7" fmla="*/ 896113 h 573488"/>
                <a:gd name="T8" fmla="*/ 156053 w 489903"/>
                <a:gd name="T9" fmla="*/ 857152 h 573488"/>
                <a:gd name="T10" fmla="*/ 117031 w 489903"/>
                <a:gd name="T11" fmla="*/ 556208 h 573488"/>
                <a:gd name="T12" fmla="*/ 430512 w 489903"/>
                <a:gd name="T13" fmla="*/ 0 h 573488"/>
                <a:gd name="T14" fmla="*/ 445311 w 489903"/>
                <a:gd name="T15" fmla="*/ 2686 h 573488"/>
                <a:gd name="T16" fmla="*/ 435894 w 489903"/>
                <a:gd name="T17" fmla="*/ 26867 h 573488"/>
                <a:gd name="T18" fmla="*/ 493744 w 489903"/>
                <a:gd name="T19" fmla="*/ 100750 h 573488"/>
                <a:gd name="T20" fmla="*/ 499125 w 489903"/>
                <a:gd name="T21" fmla="*/ 165228 h 573488"/>
                <a:gd name="T22" fmla="*/ 497779 w 489903"/>
                <a:gd name="T23" fmla="*/ 210903 h 573488"/>
                <a:gd name="T24" fmla="*/ 474908 w 489903"/>
                <a:gd name="T25" fmla="*/ 271352 h 573488"/>
                <a:gd name="T26" fmla="*/ 462799 w 489903"/>
                <a:gd name="T27" fmla="*/ 337177 h 573488"/>
                <a:gd name="T28" fmla="*/ 476253 w 489903"/>
                <a:gd name="T29" fmla="*/ 358670 h 573488"/>
                <a:gd name="T30" fmla="*/ 495089 w 489903"/>
                <a:gd name="T31" fmla="*/ 393596 h 573488"/>
                <a:gd name="T32" fmla="*/ 696891 w 489903"/>
                <a:gd name="T33" fmla="*/ 475539 h 573488"/>
                <a:gd name="T34" fmla="*/ 680747 w 489903"/>
                <a:gd name="T35" fmla="*/ 748236 h 573488"/>
                <a:gd name="T36" fmla="*/ 609443 w 489903"/>
                <a:gd name="T37" fmla="*/ 484943 h 573488"/>
                <a:gd name="T38" fmla="*/ 390152 w 489903"/>
                <a:gd name="T39" fmla="*/ 437927 h 573488"/>
                <a:gd name="T40" fmla="*/ 403606 w 489903"/>
                <a:gd name="T41" fmla="*/ 392252 h 573488"/>
                <a:gd name="T42" fmla="*/ 352481 w 489903"/>
                <a:gd name="T43" fmla="*/ 415089 h 573488"/>
                <a:gd name="T44" fmla="*/ 368626 w 489903"/>
                <a:gd name="T45" fmla="*/ 484943 h 573488"/>
                <a:gd name="T46" fmla="*/ 84757 w 489903"/>
                <a:gd name="T47" fmla="*/ 556140 h 573488"/>
                <a:gd name="T48" fmla="*/ 0 w 489903"/>
                <a:gd name="T49" fmla="*/ 734803 h 573488"/>
                <a:gd name="T50" fmla="*/ 94174 w 489903"/>
                <a:gd name="T51" fmla="*/ 458076 h 573488"/>
                <a:gd name="T52" fmla="*/ 275797 w 489903"/>
                <a:gd name="T53" fmla="*/ 385537 h 573488"/>
                <a:gd name="T54" fmla="*/ 297323 w 489903"/>
                <a:gd name="T55" fmla="*/ 343892 h 573488"/>
                <a:gd name="T56" fmla="*/ 306740 w 489903"/>
                <a:gd name="T57" fmla="*/ 298219 h 573488"/>
                <a:gd name="T58" fmla="*/ 282524 w 489903"/>
                <a:gd name="T59" fmla="*/ 244486 h 573488"/>
                <a:gd name="T60" fmla="*/ 266379 w 489903"/>
                <a:gd name="T61" fmla="*/ 185380 h 573488"/>
                <a:gd name="T62" fmla="*/ 271760 w 489903"/>
                <a:gd name="T63" fmla="*/ 159857 h 573488"/>
                <a:gd name="T64" fmla="*/ 275797 w 489903"/>
                <a:gd name="T65" fmla="*/ 126273 h 573488"/>
                <a:gd name="T66" fmla="*/ 306740 w 489903"/>
                <a:gd name="T67" fmla="*/ 42986 h 573488"/>
                <a:gd name="T68" fmla="*/ 430512 w 489903"/>
                <a:gd name="T69" fmla="*/ 0 h 5734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9903" h="573488">
                  <a:moveTo>
                    <a:pt x="99870" y="331023"/>
                  </a:moveTo>
                  <a:lnTo>
                    <a:pt x="390064" y="331023"/>
                  </a:lnTo>
                  <a:cubicBezTo>
                    <a:pt x="403842" y="331023"/>
                    <a:pt x="415037" y="342201"/>
                    <a:pt x="415037" y="355958"/>
                  </a:cubicBezTo>
                  <a:lnTo>
                    <a:pt x="415037" y="524479"/>
                  </a:lnTo>
                  <a:cubicBezTo>
                    <a:pt x="415037" y="538236"/>
                    <a:pt x="403842" y="548554"/>
                    <a:pt x="390064" y="548554"/>
                  </a:cubicBezTo>
                  <a:lnTo>
                    <a:pt x="433120" y="548554"/>
                  </a:lnTo>
                  <a:cubicBezTo>
                    <a:pt x="433120" y="568329"/>
                    <a:pt x="425370" y="573488"/>
                    <a:pt x="415037" y="573488"/>
                  </a:cubicBezTo>
                  <a:lnTo>
                    <a:pt x="74897" y="573488"/>
                  </a:lnTo>
                  <a:cubicBezTo>
                    <a:pt x="64564" y="573488"/>
                    <a:pt x="55953" y="568329"/>
                    <a:pt x="55953" y="548554"/>
                  </a:cubicBezTo>
                  <a:lnTo>
                    <a:pt x="99870" y="548554"/>
                  </a:lnTo>
                  <a:cubicBezTo>
                    <a:pt x="86092" y="548554"/>
                    <a:pt x="74897" y="538236"/>
                    <a:pt x="74897" y="524479"/>
                  </a:cubicBezTo>
                  <a:lnTo>
                    <a:pt x="74897" y="355958"/>
                  </a:lnTo>
                  <a:cubicBezTo>
                    <a:pt x="74897" y="342201"/>
                    <a:pt x="86092" y="331023"/>
                    <a:pt x="99870" y="331023"/>
                  </a:cubicBezTo>
                  <a:close/>
                  <a:moveTo>
                    <a:pt x="275517" y="0"/>
                  </a:moveTo>
                  <a:cubicBezTo>
                    <a:pt x="278100" y="0"/>
                    <a:pt x="280683" y="0"/>
                    <a:pt x="283266" y="0"/>
                  </a:cubicBezTo>
                  <a:cubicBezTo>
                    <a:pt x="284127" y="859"/>
                    <a:pt x="284127" y="1719"/>
                    <a:pt x="284988" y="1719"/>
                  </a:cubicBezTo>
                  <a:cubicBezTo>
                    <a:pt x="282405" y="3439"/>
                    <a:pt x="280683" y="5158"/>
                    <a:pt x="278961" y="6877"/>
                  </a:cubicBezTo>
                  <a:cubicBezTo>
                    <a:pt x="274656" y="10316"/>
                    <a:pt x="274656" y="12895"/>
                    <a:pt x="278961" y="17194"/>
                  </a:cubicBezTo>
                  <a:cubicBezTo>
                    <a:pt x="287570" y="24071"/>
                    <a:pt x="297041" y="31809"/>
                    <a:pt x="304790" y="39546"/>
                  </a:cubicBezTo>
                  <a:cubicBezTo>
                    <a:pt x="312539" y="45564"/>
                    <a:pt x="315983" y="55020"/>
                    <a:pt x="315983" y="64477"/>
                  </a:cubicBezTo>
                  <a:cubicBezTo>
                    <a:pt x="315983" y="81671"/>
                    <a:pt x="315983" y="79952"/>
                    <a:pt x="315983" y="97145"/>
                  </a:cubicBezTo>
                  <a:cubicBezTo>
                    <a:pt x="315983" y="100584"/>
                    <a:pt x="315122" y="104023"/>
                    <a:pt x="319427" y="105742"/>
                  </a:cubicBezTo>
                  <a:cubicBezTo>
                    <a:pt x="320288" y="105742"/>
                    <a:pt x="322010" y="107462"/>
                    <a:pt x="321149" y="108322"/>
                  </a:cubicBezTo>
                  <a:cubicBezTo>
                    <a:pt x="321149" y="117778"/>
                    <a:pt x="319427" y="126375"/>
                    <a:pt x="318566" y="134972"/>
                  </a:cubicBezTo>
                  <a:cubicBezTo>
                    <a:pt x="318566" y="134972"/>
                    <a:pt x="318566" y="135832"/>
                    <a:pt x="318566" y="135832"/>
                  </a:cubicBezTo>
                  <a:cubicBezTo>
                    <a:pt x="310817" y="147008"/>
                    <a:pt x="309956" y="160763"/>
                    <a:pt x="303929" y="173658"/>
                  </a:cubicBezTo>
                  <a:cubicBezTo>
                    <a:pt x="303929" y="173658"/>
                    <a:pt x="303929" y="174518"/>
                    <a:pt x="303929" y="174518"/>
                  </a:cubicBezTo>
                  <a:cubicBezTo>
                    <a:pt x="292736" y="186554"/>
                    <a:pt x="296180" y="202028"/>
                    <a:pt x="296180" y="215784"/>
                  </a:cubicBezTo>
                  <a:cubicBezTo>
                    <a:pt x="296180" y="217503"/>
                    <a:pt x="297041" y="219222"/>
                    <a:pt x="297902" y="220082"/>
                  </a:cubicBezTo>
                  <a:cubicBezTo>
                    <a:pt x="302207" y="221801"/>
                    <a:pt x="303929" y="225240"/>
                    <a:pt x="304790" y="229539"/>
                  </a:cubicBezTo>
                  <a:cubicBezTo>
                    <a:pt x="306512" y="235557"/>
                    <a:pt x="308234" y="241574"/>
                    <a:pt x="310817" y="246733"/>
                  </a:cubicBezTo>
                  <a:cubicBezTo>
                    <a:pt x="311678" y="249312"/>
                    <a:pt x="315122" y="251031"/>
                    <a:pt x="316844" y="251891"/>
                  </a:cubicBezTo>
                  <a:cubicBezTo>
                    <a:pt x="349562" y="263927"/>
                    <a:pt x="399499" y="276822"/>
                    <a:pt x="430495" y="292297"/>
                  </a:cubicBezTo>
                  <a:cubicBezTo>
                    <a:pt x="436522" y="295735"/>
                    <a:pt x="441688" y="299174"/>
                    <a:pt x="445993" y="304332"/>
                  </a:cubicBezTo>
                  <a:lnTo>
                    <a:pt x="489903" y="470254"/>
                  </a:lnTo>
                  <a:cubicBezTo>
                    <a:pt x="479571" y="470254"/>
                    <a:pt x="447715" y="473693"/>
                    <a:pt x="435661" y="478851"/>
                  </a:cubicBezTo>
                  <a:lnTo>
                    <a:pt x="435661" y="355915"/>
                  </a:lnTo>
                  <a:cubicBezTo>
                    <a:pt x="435661" y="330983"/>
                    <a:pt x="414997" y="310350"/>
                    <a:pt x="390028" y="310350"/>
                  </a:cubicBezTo>
                  <a:lnTo>
                    <a:pt x="253992" y="310350"/>
                  </a:lnTo>
                  <a:lnTo>
                    <a:pt x="249687" y="280261"/>
                  </a:lnTo>
                  <a:lnTo>
                    <a:pt x="264324" y="265646"/>
                  </a:lnTo>
                  <a:lnTo>
                    <a:pt x="258297" y="251031"/>
                  </a:lnTo>
                  <a:lnTo>
                    <a:pt x="231606" y="251031"/>
                  </a:lnTo>
                  <a:lnTo>
                    <a:pt x="225579" y="265646"/>
                  </a:lnTo>
                  <a:lnTo>
                    <a:pt x="240216" y="280261"/>
                  </a:lnTo>
                  <a:lnTo>
                    <a:pt x="235911" y="310350"/>
                  </a:lnTo>
                  <a:lnTo>
                    <a:pt x="99875" y="310350"/>
                  </a:lnTo>
                  <a:cubicBezTo>
                    <a:pt x="74045" y="310350"/>
                    <a:pt x="54242" y="330983"/>
                    <a:pt x="54242" y="355915"/>
                  </a:cubicBezTo>
                  <a:lnTo>
                    <a:pt x="54242" y="478851"/>
                  </a:lnTo>
                  <a:cubicBezTo>
                    <a:pt x="42188" y="473693"/>
                    <a:pt x="10332" y="470254"/>
                    <a:pt x="0" y="470254"/>
                  </a:cubicBezTo>
                  <a:lnTo>
                    <a:pt x="43910" y="305192"/>
                  </a:lnTo>
                  <a:cubicBezTo>
                    <a:pt x="48215" y="300034"/>
                    <a:pt x="54242" y="296595"/>
                    <a:pt x="60269" y="293156"/>
                  </a:cubicBezTo>
                  <a:cubicBezTo>
                    <a:pt x="70601" y="287998"/>
                    <a:pt x="162727" y="255330"/>
                    <a:pt x="172198" y="251031"/>
                  </a:cubicBezTo>
                  <a:cubicBezTo>
                    <a:pt x="173920" y="250171"/>
                    <a:pt x="175642" y="248452"/>
                    <a:pt x="176503" y="246733"/>
                  </a:cubicBezTo>
                  <a:cubicBezTo>
                    <a:pt x="179086" y="240715"/>
                    <a:pt x="180808" y="235557"/>
                    <a:pt x="182530" y="229539"/>
                  </a:cubicBezTo>
                  <a:cubicBezTo>
                    <a:pt x="184252" y="225240"/>
                    <a:pt x="185113" y="220942"/>
                    <a:pt x="190279" y="220082"/>
                  </a:cubicBezTo>
                  <a:cubicBezTo>
                    <a:pt x="192001" y="220082"/>
                    <a:pt x="193723" y="217503"/>
                    <a:pt x="193723" y="215784"/>
                  </a:cubicBezTo>
                  <a:cubicBezTo>
                    <a:pt x="194584" y="207187"/>
                    <a:pt x="195445" y="198590"/>
                    <a:pt x="196306" y="190852"/>
                  </a:cubicBezTo>
                  <a:cubicBezTo>
                    <a:pt x="196306" y="189133"/>
                    <a:pt x="195445" y="186554"/>
                    <a:pt x="194584" y="184835"/>
                  </a:cubicBezTo>
                  <a:cubicBezTo>
                    <a:pt x="186835" y="177097"/>
                    <a:pt x="182530" y="167641"/>
                    <a:pt x="180808" y="156465"/>
                  </a:cubicBezTo>
                  <a:cubicBezTo>
                    <a:pt x="179947" y="151306"/>
                    <a:pt x="177364" y="146148"/>
                    <a:pt x="175642" y="140990"/>
                  </a:cubicBezTo>
                  <a:cubicBezTo>
                    <a:pt x="173920" y="133253"/>
                    <a:pt x="172198" y="126375"/>
                    <a:pt x="170476" y="118638"/>
                  </a:cubicBezTo>
                  <a:cubicBezTo>
                    <a:pt x="169615" y="116059"/>
                    <a:pt x="169615" y="113480"/>
                    <a:pt x="169615" y="110901"/>
                  </a:cubicBezTo>
                  <a:cubicBezTo>
                    <a:pt x="168754" y="106602"/>
                    <a:pt x="168754" y="104023"/>
                    <a:pt x="173920" y="102304"/>
                  </a:cubicBezTo>
                  <a:cubicBezTo>
                    <a:pt x="174781" y="101444"/>
                    <a:pt x="176503" y="98865"/>
                    <a:pt x="176503" y="97145"/>
                  </a:cubicBezTo>
                  <a:cubicBezTo>
                    <a:pt x="176503" y="85110"/>
                    <a:pt x="176503" y="91987"/>
                    <a:pt x="176503" y="80811"/>
                  </a:cubicBezTo>
                  <a:cubicBezTo>
                    <a:pt x="176503" y="73074"/>
                    <a:pt x="176503" y="66196"/>
                    <a:pt x="176503" y="59319"/>
                  </a:cubicBezTo>
                  <a:cubicBezTo>
                    <a:pt x="178225" y="45564"/>
                    <a:pt x="185974" y="36107"/>
                    <a:pt x="196306" y="27510"/>
                  </a:cubicBezTo>
                  <a:cubicBezTo>
                    <a:pt x="210942" y="15474"/>
                    <a:pt x="228162" y="9456"/>
                    <a:pt x="246243" y="5158"/>
                  </a:cubicBezTo>
                  <a:cubicBezTo>
                    <a:pt x="255714" y="3439"/>
                    <a:pt x="266046" y="1719"/>
                    <a:pt x="275517" y="0"/>
                  </a:cubicBezTo>
                  <a:close/>
                </a:path>
              </a:pathLst>
            </a:custGeom>
            <a:solidFill>
              <a:srgbClr val="1C70A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38944" name="woman-with-set-square_66254"/>
            <p:cNvSpPr>
              <a:spLocks noChangeAspect="1"/>
            </p:cNvSpPr>
            <p:nvPr/>
          </p:nvSpPr>
          <p:spPr bwMode="auto">
            <a:xfrm>
              <a:off x="7865996" y="5705967"/>
              <a:ext cx="782550" cy="745199"/>
            </a:xfrm>
            <a:custGeom>
              <a:avLst/>
              <a:gdLst>
                <a:gd name="T0" fmla="*/ 515317 w 607639"/>
                <a:gd name="T1" fmla="*/ 310432 h 578637"/>
                <a:gd name="T2" fmla="*/ 489499 w 607639"/>
                <a:gd name="T3" fmla="*/ 340343 h 578637"/>
                <a:gd name="T4" fmla="*/ 399066 w 607639"/>
                <a:gd name="T5" fmla="*/ 243976 h 578637"/>
                <a:gd name="T6" fmla="*/ 730110 w 607639"/>
                <a:gd name="T7" fmla="*/ 234075 h 578637"/>
                <a:gd name="T8" fmla="*/ 811013 w 607639"/>
                <a:gd name="T9" fmla="*/ 348749 h 578637"/>
                <a:gd name="T10" fmla="*/ 801860 w 607639"/>
                <a:gd name="T11" fmla="*/ 292001 h 578637"/>
                <a:gd name="T12" fmla="*/ 803484 w 607639"/>
                <a:gd name="T13" fmla="*/ 242330 h 578637"/>
                <a:gd name="T14" fmla="*/ 808060 w 607639"/>
                <a:gd name="T15" fmla="*/ 234518 h 578637"/>
                <a:gd name="T16" fmla="*/ 847923 w 607639"/>
                <a:gd name="T17" fmla="*/ 237170 h 578637"/>
                <a:gd name="T18" fmla="*/ 835078 w 607639"/>
                <a:gd name="T19" fmla="*/ 265765 h 578637"/>
                <a:gd name="T20" fmla="*/ 851169 w 607639"/>
                <a:gd name="T21" fmla="*/ 302173 h 578637"/>
                <a:gd name="T22" fmla="*/ 886159 w 607639"/>
                <a:gd name="T23" fmla="*/ 234075 h 578637"/>
                <a:gd name="T24" fmla="*/ 1006481 w 607639"/>
                <a:gd name="T25" fmla="*/ 317944 h 578637"/>
                <a:gd name="T26" fmla="*/ 972230 w 607639"/>
                <a:gd name="T27" fmla="*/ 615389 h 578637"/>
                <a:gd name="T28" fmla="*/ 936356 w 607639"/>
                <a:gd name="T29" fmla="*/ 579867 h 578637"/>
                <a:gd name="T30" fmla="*/ 927940 w 607639"/>
                <a:gd name="T31" fmla="*/ 311311 h 578637"/>
                <a:gd name="T32" fmla="*/ 921001 w 607639"/>
                <a:gd name="T33" fmla="*/ 916961 h 578637"/>
                <a:gd name="T34" fmla="*/ 835374 w 607639"/>
                <a:gd name="T35" fmla="*/ 916961 h 578637"/>
                <a:gd name="T36" fmla="*/ 816771 w 607639"/>
                <a:gd name="T37" fmla="*/ 575298 h 578637"/>
                <a:gd name="T38" fmla="*/ 774104 w 607639"/>
                <a:gd name="T39" fmla="*/ 959706 h 578637"/>
                <a:gd name="T40" fmla="*/ 732029 w 607639"/>
                <a:gd name="T41" fmla="*/ 318387 h 578637"/>
                <a:gd name="T42" fmla="*/ 717118 w 607639"/>
                <a:gd name="T43" fmla="*/ 318239 h 578637"/>
                <a:gd name="T44" fmla="*/ 661903 w 607639"/>
                <a:gd name="T45" fmla="*/ 478605 h 578637"/>
                <a:gd name="T46" fmla="*/ 524012 w 607639"/>
                <a:gd name="T47" fmla="*/ 351254 h 578637"/>
                <a:gd name="T48" fmla="*/ 645368 w 607639"/>
                <a:gd name="T49" fmla="*/ 384566 h 578637"/>
                <a:gd name="T50" fmla="*/ 730110 w 607639"/>
                <a:gd name="T51" fmla="*/ 234075 h 578637"/>
                <a:gd name="T52" fmla="*/ 900022 w 607639"/>
                <a:gd name="T53" fmla="*/ 136700 h 578637"/>
                <a:gd name="T54" fmla="*/ 752083 w 607639"/>
                <a:gd name="T55" fmla="*/ 136700 h 578637"/>
                <a:gd name="T56" fmla="*/ 25685 w 607639"/>
                <a:gd name="T57" fmla="*/ 0 h 578637"/>
                <a:gd name="T58" fmla="*/ 620414 w 607639"/>
                <a:gd name="T59" fmla="*/ 25651 h 578637"/>
                <a:gd name="T60" fmla="*/ 591926 w 607639"/>
                <a:gd name="T61" fmla="*/ 309434 h 578637"/>
                <a:gd name="T62" fmla="*/ 569046 w 607639"/>
                <a:gd name="T63" fmla="*/ 51303 h 578637"/>
                <a:gd name="T64" fmla="*/ 51369 w 607639"/>
                <a:gd name="T65" fmla="*/ 421178 h 578637"/>
                <a:gd name="T66" fmla="*/ 516643 w 607639"/>
                <a:gd name="T67" fmla="*/ 430613 h 578637"/>
                <a:gd name="T68" fmla="*/ 25685 w 607639"/>
                <a:gd name="T69" fmla="*/ 472480 h 578637"/>
                <a:gd name="T70" fmla="*/ 0 w 607639"/>
                <a:gd name="T71" fmla="*/ 25651 h 5786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7639" h="578637">
                  <a:moveTo>
                    <a:pt x="257331" y="145147"/>
                  </a:moveTo>
                  <a:lnTo>
                    <a:pt x="310700" y="187169"/>
                  </a:lnTo>
                  <a:cubicBezTo>
                    <a:pt x="305541" y="190456"/>
                    <a:pt x="301094" y="194898"/>
                    <a:pt x="297714" y="200407"/>
                  </a:cubicBezTo>
                  <a:cubicBezTo>
                    <a:pt x="296735" y="202006"/>
                    <a:pt x="295846" y="203605"/>
                    <a:pt x="295134" y="205204"/>
                  </a:cubicBezTo>
                  <a:lnTo>
                    <a:pt x="242654" y="163804"/>
                  </a:lnTo>
                  <a:cubicBezTo>
                    <a:pt x="237495" y="159806"/>
                    <a:pt x="236606" y="152254"/>
                    <a:pt x="240609" y="147101"/>
                  </a:cubicBezTo>
                  <a:cubicBezTo>
                    <a:pt x="244700" y="141948"/>
                    <a:pt x="252172" y="141060"/>
                    <a:pt x="257331" y="145147"/>
                  </a:cubicBezTo>
                  <a:close/>
                  <a:moveTo>
                    <a:pt x="440205" y="141131"/>
                  </a:moveTo>
                  <a:lnTo>
                    <a:pt x="461390" y="141131"/>
                  </a:lnTo>
                  <a:cubicBezTo>
                    <a:pt x="463972" y="147796"/>
                    <a:pt x="485246" y="200674"/>
                    <a:pt x="488984" y="210272"/>
                  </a:cubicBezTo>
                  <a:lnTo>
                    <a:pt x="482576" y="182189"/>
                  </a:lnTo>
                  <a:cubicBezTo>
                    <a:pt x="482041" y="180145"/>
                    <a:pt x="482398" y="177923"/>
                    <a:pt x="483466" y="176057"/>
                  </a:cubicBezTo>
                  <a:lnTo>
                    <a:pt x="492189" y="160149"/>
                  </a:lnTo>
                  <a:lnTo>
                    <a:pt x="484445" y="146108"/>
                  </a:lnTo>
                  <a:cubicBezTo>
                    <a:pt x="483911" y="145130"/>
                    <a:pt x="483911" y="143886"/>
                    <a:pt x="484445" y="142997"/>
                  </a:cubicBezTo>
                  <a:cubicBezTo>
                    <a:pt x="485068" y="142020"/>
                    <a:pt x="486047" y="141398"/>
                    <a:pt x="487204" y="141398"/>
                  </a:cubicBezTo>
                  <a:lnTo>
                    <a:pt x="508478" y="141398"/>
                  </a:lnTo>
                  <a:cubicBezTo>
                    <a:pt x="509636" y="141398"/>
                    <a:pt x="510704" y="142020"/>
                    <a:pt x="511238" y="142997"/>
                  </a:cubicBezTo>
                  <a:cubicBezTo>
                    <a:pt x="511772" y="143886"/>
                    <a:pt x="511861" y="145130"/>
                    <a:pt x="511327" y="146108"/>
                  </a:cubicBezTo>
                  <a:lnTo>
                    <a:pt x="503494" y="160238"/>
                  </a:lnTo>
                  <a:lnTo>
                    <a:pt x="512306" y="176146"/>
                  </a:lnTo>
                  <a:cubicBezTo>
                    <a:pt x="513285" y="177923"/>
                    <a:pt x="513641" y="180145"/>
                    <a:pt x="513196" y="182189"/>
                  </a:cubicBezTo>
                  <a:lnTo>
                    <a:pt x="507588" y="210272"/>
                  </a:lnTo>
                  <a:cubicBezTo>
                    <a:pt x="520851" y="175968"/>
                    <a:pt x="513196" y="195875"/>
                    <a:pt x="534292" y="141131"/>
                  </a:cubicBezTo>
                  <a:lnTo>
                    <a:pt x="555922" y="141131"/>
                  </a:lnTo>
                  <a:cubicBezTo>
                    <a:pt x="583872" y="141131"/>
                    <a:pt x="606660" y="163793"/>
                    <a:pt x="606838" y="191698"/>
                  </a:cubicBezTo>
                  <a:lnTo>
                    <a:pt x="607639" y="349442"/>
                  </a:lnTo>
                  <a:cubicBezTo>
                    <a:pt x="607639" y="361261"/>
                    <a:pt x="598115" y="370948"/>
                    <a:pt x="586187" y="371037"/>
                  </a:cubicBezTo>
                  <a:lnTo>
                    <a:pt x="586098" y="371037"/>
                  </a:lnTo>
                  <a:cubicBezTo>
                    <a:pt x="574259" y="371037"/>
                    <a:pt x="564646" y="361439"/>
                    <a:pt x="564557" y="349620"/>
                  </a:cubicBezTo>
                  <a:lnTo>
                    <a:pt x="563845" y="191876"/>
                  </a:lnTo>
                  <a:cubicBezTo>
                    <a:pt x="563756" y="189565"/>
                    <a:pt x="561886" y="187610"/>
                    <a:pt x="559483" y="187699"/>
                  </a:cubicBezTo>
                  <a:cubicBezTo>
                    <a:pt x="557169" y="187699"/>
                    <a:pt x="555299" y="189565"/>
                    <a:pt x="555299" y="191876"/>
                  </a:cubicBezTo>
                  <a:lnTo>
                    <a:pt x="555299" y="552865"/>
                  </a:lnTo>
                  <a:cubicBezTo>
                    <a:pt x="555299" y="567084"/>
                    <a:pt x="543728" y="578637"/>
                    <a:pt x="529485" y="578637"/>
                  </a:cubicBezTo>
                  <a:cubicBezTo>
                    <a:pt x="515154" y="578637"/>
                    <a:pt x="503672" y="567084"/>
                    <a:pt x="503672" y="552865"/>
                  </a:cubicBezTo>
                  <a:lnTo>
                    <a:pt x="503672" y="346865"/>
                  </a:lnTo>
                  <a:lnTo>
                    <a:pt x="492456" y="346865"/>
                  </a:lnTo>
                  <a:lnTo>
                    <a:pt x="492456" y="552865"/>
                  </a:lnTo>
                  <a:cubicBezTo>
                    <a:pt x="492456" y="567084"/>
                    <a:pt x="480973" y="578637"/>
                    <a:pt x="466731" y="578637"/>
                  </a:cubicBezTo>
                  <a:cubicBezTo>
                    <a:pt x="452400" y="578637"/>
                    <a:pt x="440917" y="567084"/>
                    <a:pt x="440917" y="552865"/>
                  </a:cubicBezTo>
                  <a:cubicBezTo>
                    <a:pt x="440917" y="324292"/>
                    <a:pt x="441362" y="295409"/>
                    <a:pt x="441362" y="191965"/>
                  </a:cubicBezTo>
                  <a:cubicBezTo>
                    <a:pt x="441362" y="189476"/>
                    <a:pt x="439315" y="187432"/>
                    <a:pt x="436823" y="187432"/>
                  </a:cubicBezTo>
                  <a:cubicBezTo>
                    <a:pt x="434419" y="187432"/>
                    <a:pt x="432372" y="189387"/>
                    <a:pt x="432372" y="191876"/>
                  </a:cubicBezTo>
                  <a:cubicBezTo>
                    <a:pt x="432283" y="201918"/>
                    <a:pt x="432018" y="261994"/>
                    <a:pt x="431927" y="270437"/>
                  </a:cubicBezTo>
                  <a:cubicBezTo>
                    <a:pt x="431838" y="287144"/>
                    <a:pt x="413412" y="297453"/>
                    <a:pt x="399081" y="288566"/>
                  </a:cubicBezTo>
                  <a:lnTo>
                    <a:pt x="322886" y="241287"/>
                  </a:lnTo>
                  <a:cubicBezTo>
                    <a:pt x="312827" y="235066"/>
                    <a:pt x="309712" y="221825"/>
                    <a:pt x="315943" y="211782"/>
                  </a:cubicBezTo>
                  <a:cubicBezTo>
                    <a:pt x="322174" y="201851"/>
                    <a:pt x="335437" y="198541"/>
                    <a:pt x="345584" y="204851"/>
                  </a:cubicBezTo>
                  <a:lnTo>
                    <a:pt x="389112" y="231867"/>
                  </a:lnTo>
                  <a:cubicBezTo>
                    <a:pt x="389290" y="195430"/>
                    <a:pt x="389201" y="214893"/>
                    <a:pt x="389290" y="191698"/>
                  </a:cubicBezTo>
                  <a:cubicBezTo>
                    <a:pt x="389468" y="163793"/>
                    <a:pt x="412344" y="141131"/>
                    <a:pt x="440205" y="141131"/>
                  </a:cubicBezTo>
                  <a:close/>
                  <a:moveTo>
                    <a:pt x="498052" y="37964"/>
                  </a:moveTo>
                  <a:cubicBezTo>
                    <a:pt x="522683" y="37964"/>
                    <a:pt x="542650" y="57868"/>
                    <a:pt x="542650" y="82421"/>
                  </a:cubicBezTo>
                  <a:cubicBezTo>
                    <a:pt x="542650" y="106974"/>
                    <a:pt x="522683" y="126878"/>
                    <a:pt x="498052" y="126878"/>
                  </a:cubicBezTo>
                  <a:cubicBezTo>
                    <a:pt x="473421" y="126878"/>
                    <a:pt x="453454" y="106974"/>
                    <a:pt x="453454" y="82421"/>
                  </a:cubicBezTo>
                  <a:cubicBezTo>
                    <a:pt x="453454" y="57868"/>
                    <a:pt x="473421" y="37964"/>
                    <a:pt x="498052" y="37964"/>
                  </a:cubicBezTo>
                  <a:close/>
                  <a:moveTo>
                    <a:pt x="15486" y="0"/>
                  </a:moveTo>
                  <a:lnTo>
                    <a:pt x="358581" y="0"/>
                  </a:lnTo>
                  <a:cubicBezTo>
                    <a:pt x="367125" y="0"/>
                    <a:pt x="374067" y="6933"/>
                    <a:pt x="374067" y="15466"/>
                  </a:cubicBezTo>
                  <a:lnTo>
                    <a:pt x="374067" y="197233"/>
                  </a:lnTo>
                  <a:lnTo>
                    <a:pt x="356890" y="186567"/>
                  </a:lnTo>
                  <a:cubicBezTo>
                    <a:pt x="352529" y="183901"/>
                    <a:pt x="347901" y="182034"/>
                    <a:pt x="343095" y="181057"/>
                  </a:cubicBezTo>
                  <a:lnTo>
                    <a:pt x="343095" y="30932"/>
                  </a:lnTo>
                  <a:lnTo>
                    <a:pt x="30972" y="30932"/>
                  </a:lnTo>
                  <a:lnTo>
                    <a:pt x="30972" y="253941"/>
                  </a:lnTo>
                  <a:lnTo>
                    <a:pt x="304291" y="253941"/>
                  </a:lnTo>
                  <a:cubicBezTo>
                    <a:pt x="306427" y="256075"/>
                    <a:pt x="308919" y="257941"/>
                    <a:pt x="311500" y="259630"/>
                  </a:cubicBezTo>
                  <a:lnTo>
                    <a:pt x="352351" y="284873"/>
                  </a:lnTo>
                  <a:lnTo>
                    <a:pt x="15486" y="284873"/>
                  </a:lnTo>
                  <a:cubicBezTo>
                    <a:pt x="6942" y="284873"/>
                    <a:pt x="0" y="277940"/>
                    <a:pt x="0" y="269407"/>
                  </a:cubicBezTo>
                  <a:lnTo>
                    <a:pt x="0" y="15466"/>
                  </a:lnTo>
                  <a:cubicBezTo>
                    <a:pt x="0" y="6933"/>
                    <a:pt x="6942" y="0"/>
                    <a:pt x="15486" y="0"/>
                  </a:cubicBezTo>
                  <a:close/>
                </a:path>
              </a:pathLst>
            </a:custGeom>
            <a:solidFill>
              <a:srgbClr val="1C70A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38945" name="professor-with-eyeglasses-and-beard_43546"/>
            <p:cNvSpPr>
              <a:spLocks noChangeAspect="1"/>
            </p:cNvSpPr>
            <p:nvPr/>
          </p:nvSpPr>
          <p:spPr bwMode="auto">
            <a:xfrm>
              <a:off x="6127714" y="3710071"/>
              <a:ext cx="504471" cy="737390"/>
            </a:xfrm>
            <a:custGeom>
              <a:avLst/>
              <a:gdLst>
                <a:gd name="T0" fmla="*/ 396803 w 378568"/>
                <a:gd name="T1" fmla="*/ 666731 h 553356"/>
                <a:gd name="T2" fmla="*/ 300452 w 378568"/>
                <a:gd name="T3" fmla="*/ 666731 h 553356"/>
                <a:gd name="T4" fmla="*/ 419970 w 378568"/>
                <a:gd name="T5" fmla="*/ 575163 h 553356"/>
                <a:gd name="T6" fmla="*/ 312083 w 378568"/>
                <a:gd name="T7" fmla="*/ 652758 h 553356"/>
                <a:gd name="T8" fmla="*/ 236423 w 378568"/>
                <a:gd name="T9" fmla="*/ 570381 h 553356"/>
                <a:gd name="T10" fmla="*/ 468098 w 378568"/>
                <a:gd name="T11" fmla="*/ 570381 h 553356"/>
                <a:gd name="T12" fmla="*/ 653896 w 378568"/>
                <a:gd name="T13" fmla="*/ 982630 h 553356"/>
                <a:gd name="T14" fmla="*/ 34568 w 378568"/>
                <a:gd name="T15" fmla="*/ 613896 h 553356"/>
                <a:gd name="T16" fmla="*/ 270656 w 378568"/>
                <a:gd name="T17" fmla="*/ 391766 h 553356"/>
                <a:gd name="T18" fmla="*/ 417454 w 378568"/>
                <a:gd name="T19" fmla="*/ 437588 h 553356"/>
                <a:gd name="T20" fmla="*/ 270656 w 378568"/>
                <a:gd name="T21" fmla="*/ 391766 h 553356"/>
                <a:gd name="T22" fmla="*/ 357821 w 378568"/>
                <a:gd name="T23" fmla="*/ 309278 h 553356"/>
                <a:gd name="T24" fmla="*/ 318840 w 378568"/>
                <a:gd name="T25" fmla="*/ 327666 h 553356"/>
                <a:gd name="T26" fmla="*/ 339467 w 378568"/>
                <a:gd name="T27" fmla="*/ 219939 h 553356"/>
                <a:gd name="T28" fmla="*/ 309650 w 378568"/>
                <a:gd name="T29" fmla="*/ 302417 h 553356"/>
                <a:gd name="T30" fmla="*/ 155973 w 378568"/>
                <a:gd name="T31" fmla="*/ 265759 h 553356"/>
                <a:gd name="T32" fmla="*/ 220195 w 378568"/>
                <a:gd name="T33" fmla="*/ 419258 h 553356"/>
                <a:gd name="T34" fmla="*/ 243131 w 378568"/>
                <a:gd name="T35" fmla="*/ 364274 h 553356"/>
                <a:gd name="T36" fmla="*/ 444977 w 378568"/>
                <a:gd name="T37" fmla="*/ 423841 h 553356"/>
                <a:gd name="T38" fmla="*/ 543606 w 378568"/>
                <a:gd name="T39" fmla="*/ 261177 h 553356"/>
                <a:gd name="T40" fmla="*/ 518376 w 378568"/>
                <a:gd name="T41" fmla="*/ 302417 h 553356"/>
                <a:gd name="T42" fmla="*/ 360110 w 378568"/>
                <a:gd name="T43" fmla="*/ 226811 h 553356"/>
                <a:gd name="T44" fmla="*/ 383048 w 378568"/>
                <a:gd name="T45" fmla="*/ 199319 h 553356"/>
                <a:gd name="T46" fmla="*/ 495439 w 378568"/>
                <a:gd name="T47" fmla="*/ 277215 h 553356"/>
                <a:gd name="T48" fmla="*/ 383048 w 378568"/>
                <a:gd name="T49" fmla="*/ 199319 h 553356"/>
                <a:gd name="T50" fmla="*/ 183497 w 378568"/>
                <a:gd name="T51" fmla="*/ 277215 h 553356"/>
                <a:gd name="T52" fmla="*/ 295888 w 378568"/>
                <a:gd name="T53" fmla="*/ 199319 h 553356"/>
                <a:gd name="T54" fmla="*/ 332586 w 378568"/>
                <a:gd name="T55" fmla="*/ 36657 h 553356"/>
                <a:gd name="T56" fmla="*/ 192671 w 378568"/>
                <a:gd name="T57" fmla="*/ 105388 h 553356"/>
                <a:gd name="T58" fmla="*/ 137622 w 378568"/>
                <a:gd name="T59" fmla="*/ 222230 h 553356"/>
                <a:gd name="T60" fmla="*/ 149091 w 378568"/>
                <a:gd name="T61" fmla="*/ 176409 h 553356"/>
                <a:gd name="T62" fmla="*/ 321118 w 378568"/>
                <a:gd name="T63" fmla="*/ 185572 h 553356"/>
                <a:gd name="T64" fmla="*/ 355524 w 378568"/>
                <a:gd name="T65" fmla="*/ 185572 h 553356"/>
                <a:gd name="T66" fmla="*/ 529845 w 378568"/>
                <a:gd name="T67" fmla="*/ 176409 h 553356"/>
                <a:gd name="T68" fmla="*/ 545901 w 378568"/>
                <a:gd name="T69" fmla="*/ 217649 h 553356"/>
                <a:gd name="T70" fmla="*/ 477088 w 378568"/>
                <a:gd name="T71" fmla="*/ 121425 h 553356"/>
                <a:gd name="T72" fmla="*/ 332586 w 378568"/>
                <a:gd name="T73" fmla="*/ 36657 h 553356"/>
                <a:gd name="T74" fmla="*/ 500026 w 378568"/>
                <a:gd name="T75" fmla="*/ 57276 h 553356"/>
                <a:gd name="T76" fmla="*/ 667466 w 378568"/>
                <a:gd name="T77" fmla="*/ 359692 h 553356"/>
                <a:gd name="T78" fmla="*/ 472501 w 378568"/>
                <a:gd name="T79" fmla="*/ 526937 h 553356"/>
                <a:gd name="T80" fmla="*/ 192671 w 378568"/>
                <a:gd name="T81" fmla="*/ 501736 h 553356"/>
                <a:gd name="T82" fmla="*/ 0 w 378568"/>
                <a:gd name="T83" fmla="*/ 357401 h 553356"/>
                <a:gd name="T84" fmla="*/ 332586 w 378568"/>
                <a:gd name="T85" fmla="*/ 0 h 5533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8568" h="553356">
                  <a:moveTo>
                    <a:pt x="169196" y="375462"/>
                  </a:moveTo>
                  <a:lnTo>
                    <a:pt x="223455" y="375462"/>
                  </a:lnTo>
                  <a:lnTo>
                    <a:pt x="197617" y="464513"/>
                  </a:lnTo>
                  <a:lnTo>
                    <a:pt x="169196" y="375462"/>
                  </a:lnTo>
                  <a:close/>
                  <a:moveTo>
                    <a:pt x="156356" y="323896"/>
                  </a:moveTo>
                  <a:lnTo>
                    <a:pt x="236501" y="323896"/>
                  </a:lnTo>
                  <a:lnTo>
                    <a:pt x="217111" y="367593"/>
                  </a:lnTo>
                  <a:lnTo>
                    <a:pt x="175746" y="367593"/>
                  </a:lnTo>
                  <a:lnTo>
                    <a:pt x="156356" y="323896"/>
                  </a:lnTo>
                  <a:close/>
                  <a:moveTo>
                    <a:pt x="133139" y="321203"/>
                  </a:moveTo>
                  <a:lnTo>
                    <a:pt x="195142" y="506925"/>
                  </a:lnTo>
                  <a:lnTo>
                    <a:pt x="263604" y="321203"/>
                  </a:lnTo>
                  <a:lnTo>
                    <a:pt x="378568" y="345708"/>
                  </a:lnTo>
                  <a:lnTo>
                    <a:pt x="368234" y="553356"/>
                  </a:lnTo>
                  <a:lnTo>
                    <a:pt x="31093" y="553356"/>
                  </a:lnTo>
                  <a:lnTo>
                    <a:pt x="19467" y="345708"/>
                  </a:lnTo>
                  <a:lnTo>
                    <a:pt x="133139" y="321203"/>
                  </a:lnTo>
                  <a:close/>
                  <a:moveTo>
                    <a:pt x="152417" y="220618"/>
                  </a:moveTo>
                  <a:lnTo>
                    <a:pt x="152417" y="250292"/>
                  </a:lnTo>
                  <a:cubicBezTo>
                    <a:pt x="184709" y="261904"/>
                    <a:pt x="211834" y="258033"/>
                    <a:pt x="235084" y="246422"/>
                  </a:cubicBezTo>
                  <a:lnTo>
                    <a:pt x="235084" y="220618"/>
                  </a:lnTo>
                  <a:lnTo>
                    <a:pt x="152417" y="220618"/>
                  </a:lnTo>
                  <a:close/>
                  <a:moveTo>
                    <a:pt x="179551" y="174166"/>
                  </a:moveTo>
                  <a:lnTo>
                    <a:pt x="201803" y="174166"/>
                  </a:lnTo>
                  <a:lnTo>
                    <a:pt x="201803" y="184521"/>
                  </a:lnTo>
                  <a:lnTo>
                    <a:pt x="179551" y="184521"/>
                  </a:lnTo>
                  <a:lnTo>
                    <a:pt x="179551" y="174166"/>
                  </a:lnTo>
                  <a:close/>
                  <a:moveTo>
                    <a:pt x="191167" y="123856"/>
                  </a:moveTo>
                  <a:lnTo>
                    <a:pt x="179542" y="127726"/>
                  </a:lnTo>
                  <a:lnTo>
                    <a:pt x="174376" y="170302"/>
                  </a:lnTo>
                  <a:lnTo>
                    <a:pt x="90417" y="170302"/>
                  </a:lnTo>
                  <a:lnTo>
                    <a:pt x="87834" y="149659"/>
                  </a:lnTo>
                  <a:lnTo>
                    <a:pt x="76209" y="149659"/>
                  </a:lnTo>
                  <a:cubicBezTo>
                    <a:pt x="77500" y="181913"/>
                    <a:pt x="89125" y="214167"/>
                    <a:pt x="124000" y="236100"/>
                  </a:cubicBezTo>
                  <a:cubicBezTo>
                    <a:pt x="127875" y="238681"/>
                    <a:pt x="133042" y="241261"/>
                    <a:pt x="136917" y="243841"/>
                  </a:cubicBezTo>
                  <a:lnTo>
                    <a:pt x="136917" y="205136"/>
                  </a:lnTo>
                  <a:lnTo>
                    <a:pt x="250584" y="205136"/>
                  </a:lnTo>
                  <a:lnTo>
                    <a:pt x="250584" y="238681"/>
                  </a:lnTo>
                  <a:cubicBezTo>
                    <a:pt x="259626" y="232230"/>
                    <a:pt x="267376" y="225779"/>
                    <a:pt x="273834" y="220618"/>
                  </a:cubicBezTo>
                  <a:cubicBezTo>
                    <a:pt x="293209" y="201266"/>
                    <a:pt x="303543" y="172882"/>
                    <a:pt x="306126" y="147079"/>
                  </a:cubicBezTo>
                  <a:lnTo>
                    <a:pt x="293209" y="147079"/>
                  </a:lnTo>
                  <a:lnTo>
                    <a:pt x="291918" y="170302"/>
                  </a:lnTo>
                  <a:lnTo>
                    <a:pt x="206667" y="170302"/>
                  </a:lnTo>
                  <a:lnTo>
                    <a:pt x="202792" y="127726"/>
                  </a:lnTo>
                  <a:lnTo>
                    <a:pt x="191167" y="123856"/>
                  </a:lnTo>
                  <a:close/>
                  <a:moveTo>
                    <a:pt x="215709" y="112244"/>
                  </a:moveTo>
                  <a:lnTo>
                    <a:pt x="219584" y="156110"/>
                  </a:lnTo>
                  <a:lnTo>
                    <a:pt x="279001" y="156110"/>
                  </a:lnTo>
                  <a:lnTo>
                    <a:pt x="282876" y="112244"/>
                  </a:lnTo>
                  <a:lnTo>
                    <a:pt x="215709" y="112244"/>
                  </a:lnTo>
                  <a:close/>
                  <a:moveTo>
                    <a:pt x="99459" y="112244"/>
                  </a:moveTo>
                  <a:lnTo>
                    <a:pt x="103334" y="156110"/>
                  </a:lnTo>
                  <a:lnTo>
                    <a:pt x="161459" y="156110"/>
                  </a:lnTo>
                  <a:lnTo>
                    <a:pt x="166626" y="112244"/>
                  </a:lnTo>
                  <a:lnTo>
                    <a:pt x="99459" y="112244"/>
                  </a:lnTo>
                  <a:close/>
                  <a:moveTo>
                    <a:pt x="187292" y="20643"/>
                  </a:moveTo>
                  <a:cubicBezTo>
                    <a:pt x="151125" y="20643"/>
                    <a:pt x="118834" y="36125"/>
                    <a:pt x="95584" y="59348"/>
                  </a:cubicBezTo>
                  <a:lnTo>
                    <a:pt x="108500" y="59348"/>
                  </a:lnTo>
                  <a:cubicBezTo>
                    <a:pt x="108500" y="59348"/>
                    <a:pt x="93000" y="69669"/>
                    <a:pt x="87834" y="82571"/>
                  </a:cubicBezTo>
                  <a:cubicBezTo>
                    <a:pt x="83959" y="94182"/>
                    <a:pt x="78792" y="109664"/>
                    <a:pt x="77500" y="125146"/>
                  </a:cubicBezTo>
                  <a:lnTo>
                    <a:pt x="86542" y="125146"/>
                  </a:lnTo>
                  <a:lnTo>
                    <a:pt x="83959" y="99343"/>
                  </a:lnTo>
                  <a:lnTo>
                    <a:pt x="182126" y="99343"/>
                  </a:lnTo>
                  <a:lnTo>
                    <a:pt x="180834" y="104503"/>
                  </a:lnTo>
                  <a:lnTo>
                    <a:pt x="191167" y="101923"/>
                  </a:lnTo>
                  <a:lnTo>
                    <a:pt x="200209" y="104503"/>
                  </a:lnTo>
                  <a:lnTo>
                    <a:pt x="200209" y="99343"/>
                  </a:lnTo>
                  <a:lnTo>
                    <a:pt x="298376" y="99343"/>
                  </a:lnTo>
                  <a:lnTo>
                    <a:pt x="295793" y="122566"/>
                  </a:lnTo>
                  <a:lnTo>
                    <a:pt x="307418" y="122566"/>
                  </a:lnTo>
                  <a:cubicBezTo>
                    <a:pt x="306126" y="107084"/>
                    <a:pt x="302251" y="94182"/>
                    <a:pt x="295793" y="86441"/>
                  </a:cubicBezTo>
                  <a:cubicBezTo>
                    <a:pt x="289334" y="74830"/>
                    <a:pt x="268667" y="68379"/>
                    <a:pt x="268667" y="68379"/>
                  </a:cubicBezTo>
                  <a:cubicBezTo>
                    <a:pt x="268667" y="68379"/>
                    <a:pt x="279001" y="65798"/>
                    <a:pt x="281584" y="60638"/>
                  </a:cubicBezTo>
                  <a:cubicBezTo>
                    <a:pt x="259626" y="36125"/>
                    <a:pt x="224751" y="20643"/>
                    <a:pt x="187292" y="20643"/>
                  </a:cubicBezTo>
                  <a:close/>
                  <a:moveTo>
                    <a:pt x="187292" y="0"/>
                  </a:moveTo>
                  <a:cubicBezTo>
                    <a:pt x="223459" y="0"/>
                    <a:pt x="255751" y="11612"/>
                    <a:pt x="281584" y="32254"/>
                  </a:cubicBezTo>
                  <a:cubicBezTo>
                    <a:pt x="281584" y="32254"/>
                    <a:pt x="281584" y="30964"/>
                    <a:pt x="281584" y="30964"/>
                  </a:cubicBezTo>
                  <a:cubicBezTo>
                    <a:pt x="346168" y="47736"/>
                    <a:pt x="375876" y="202556"/>
                    <a:pt x="375876" y="202556"/>
                  </a:cubicBezTo>
                  <a:cubicBezTo>
                    <a:pt x="375876" y="202556"/>
                    <a:pt x="343584" y="203846"/>
                    <a:pt x="322918" y="199976"/>
                  </a:cubicBezTo>
                  <a:cubicBezTo>
                    <a:pt x="324209" y="233520"/>
                    <a:pt x="280292" y="285127"/>
                    <a:pt x="266084" y="296738"/>
                  </a:cubicBezTo>
                  <a:cubicBezTo>
                    <a:pt x="253167" y="307059"/>
                    <a:pt x="210542" y="317381"/>
                    <a:pt x="193751" y="318671"/>
                  </a:cubicBezTo>
                  <a:cubicBezTo>
                    <a:pt x="157584" y="319961"/>
                    <a:pt x="127875" y="298028"/>
                    <a:pt x="108500" y="282546"/>
                  </a:cubicBezTo>
                  <a:cubicBezTo>
                    <a:pt x="89125" y="267064"/>
                    <a:pt x="47792" y="205136"/>
                    <a:pt x="47792" y="205136"/>
                  </a:cubicBezTo>
                  <a:lnTo>
                    <a:pt x="0" y="201266"/>
                  </a:lnTo>
                  <a:cubicBezTo>
                    <a:pt x="0" y="201266"/>
                    <a:pt x="31000" y="24513"/>
                    <a:pt x="104625" y="24513"/>
                  </a:cubicBezTo>
                  <a:cubicBezTo>
                    <a:pt x="129167" y="9031"/>
                    <a:pt x="157584" y="0"/>
                    <a:pt x="187292" y="0"/>
                  </a:cubicBezTo>
                  <a:close/>
                </a:path>
              </a:pathLst>
            </a:custGeom>
            <a:solidFill>
              <a:srgbClr val="1C70A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38946" name="文本框 2"/>
            <p:cNvSpPr txBox="1">
              <a:spLocks noChangeArrowheads="1"/>
            </p:cNvSpPr>
            <p:nvPr/>
          </p:nvSpPr>
          <p:spPr bwMode="auto">
            <a:xfrm>
              <a:off x="7592949" y="3576810"/>
              <a:ext cx="1522799" cy="111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质量</a:t>
              </a:r>
              <a:endParaRPr kumimoji="0" lang="en-US" altLang="zh-CN"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委员会</a:t>
              </a:r>
            </a:p>
          </p:txBody>
        </p:sp>
      </p:grpSp>
      <p:cxnSp>
        <p:nvCxnSpPr>
          <p:cNvPr id="43" name="直接连接符 42"/>
          <p:cNvCxnSpPr/>
          <p:nvPr/>
        </p:nvCxnSpPr>
        <p:spPr>
          <a:xfrm>
            <a:off x="468313" y="4043363"/>
            <a:ext cx="47593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637" name="文本框 43"/>
          <p:cNvSpPr txBox="1">
            <a:spLocks noChangeArrowheads="1"/>
          </p:cNvSpPr>
          <p:nvPr/>
        </p:nvSpPr>
        <p:spPr bwMode="auto">
          <a:xfrm>
            <a:off x="622300" y="4241800"/>
            <a:ext cx="46545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请在此处添加内容，请在此处添加内容，</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请在此处添加内容，请在此处添加内容，请在此处添加内容，请在此处添加内容，</a:t>
            </a:r>
            <a:endPar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请在此处添加内容，请在此处添加内容，</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请在此处添加内容，请在此处添加内容，请在此处添加内容，请在此处添加内容，</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6638" name="组合 45"/>
          <p:cNvGrpSpPr/>
          <p:nvPr/>
        </p:nvGrpSpPr>
        <p:grpSpPr bwMode="auto">
          <a:xfrm>
            <a:off x="711200" y="1336675"/>
            <a:ext cx="4273550" cy="2486025"/>
            <a:chOff x="711887" y="1336730"/>
            <a:chExt cx="4272193" cy="2485510"/>
          </a:xfrm>
        </p:grpSpPr>
        <p:pic>
          <p:nvPicPr>
            <p:cNvPr id="38927" name="图片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887" y="1336730"/>
              <a:ext cx="4272193" cy="2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椭圆 44"/>
            <p:cNvSpPr/>
            <p:nvPr/>
          </p:nvSpPr>
          <p:spPr>
            <a:xfrm rot="21346392">
              <a:off x="1237183" y="2108095"/>
              <a:ext cx="3312060" cy="336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randombar(horizontal)">
                                      <p:cBhvr>
                                        <p:cTn id="7" dur="500"/>
                                        <p:tgtEl>
                                          <p:spTgt spid="266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638"/>
                                        </p:tgtEl>
                                        <p:attrNameLst>
                                          <p:attrName>style.visibility</p:attrName>
                                        </p:attrNameLst>
                                      </p:cBhvr>
                                      <p:to>
                                        <p:strVal val="visible"/>
                                      </p:to>
                                    </p:set>
                                    <p:animEffect transition="in" filter="fade">
                                      <p:cBhvr>
                                        <p:cTn id="11" dur="1000"/>
                                        <p:tgtEl>
                                          <p:spTgt spid="26638"/>
                                        </p:tgtEl>
                                      </p:cBhvr>
                                    </p:animEffect>
                                    <p:anim calcmode="lin" valueType="num">
                                      <p:cBhvr>
                                        <p:cTn id="12" dur="1000" fill="hold"/>
                                        <p:tgtEl>
                                          <p:spTgt spid="26638"/>
                                        </p:tgtEl>
                                        <p:attrNameLst>
                                          <p:attrName>ppt_x</p:attrName>
                                        </p:attrNameLst>
                                      </p:cBhvr>
                                      <p:tavLst>
                                        <p:tav tm="0">
                                          <p:val>
                                            <p:strVal val="#ppt_x"/>
                                          </p:val>
                                        </p:tav>
                                        <p:tav tm="100000">
                                          <p:val>
                                            <p:strVal val="#ppt_x"/>
                                          </p:val>
                                        </p:tav>
                                      </p:tavLst>
                                    </p:anim>
                                    <p:anim calcmode="lin" valueType="num">
                                      <p:cBhvr>
                                        <p:cTn id="13" dur="1000" fill="hold"/>
                                        <p:tgtEl>
                                          <p:spTgt spid="2663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637"/>
                                        </p:tgtEl>
                                        <p:attrNameLst>
                                          <p:attrName>style.visibility</p:attrName>
                                        </p:attrNameLst>
                                      </p:cBhvr>
                                      <p:to>
                                        <p:strVal val="visible"/>
                                      </p:to>
                                    </p:set>
                                    <p:animEffect transition="in" filter="fade">
                                      <p:cBhvr>
                                        <p:cTn id="16" dur="1000"/>
                                        <p:tgtEl>
                                          <p:spTgt spid="26637"/>
                                        </p:tgtEl>
                                      </p:cBhvr>
                                    </p:animEffect>
                                    <p:anim calcmode="lin" valueType="num">
                                      <p:cBhvr>
                                        <p:cTn id="17" dur="1000" fill="hold"/>
                                        <p:tgtEl>
                                          <p:spTgt spid="26637"/>
                                        </p:tgtEl>
                                        <p:attrNameLst>
                                          <p:attrName>ppt_x</p:attrName>
                                        </p:attrNameLst>
                                      </p:cBhvr>
                                      <p:tavLst>
                                        <p:tav tm="0">
                                          <p:val>
                                            <p:strVal val="#ppt_x"/>
                                          </p:val>
                                        </p:tav>
                                        <p:tav tm="100000">
                                          <p:val>
                                            <p:strVal val="#ppt_x"/>
                                          </p:val>
                                        </p:tav>
                                      </p:tavLst>
                                    </p:anim>
                                    <p:anim calcmode="lin" valueType="num">
                                      <p:cBhvr>
                                        <p:cTn id="18" dur="1000" fill="hold"/>
                                        <p:tgtEl>
                                          <p:spTgt spid="2663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26635"/>
                                        </p:tgtEl>
                                        <p:attrNameLst>
                                          <p:attrName>style.visibility</p:attrName>
                                        </p:attrNameLst>
                                      </p:cBhvr>
                                      <p:to>
                                        <p:strVal val="visible"/>
                                      </p:to>
                                    </p:set>
                                    <p:anim calcmode="lin" valueType="num">
                                      <p:cBhvr>
                                        <p:cTn id="27" dur="1000" fill="hold"/>
                                        <p:tgtEl>
                                          <p:spTgt spid="26635"/>
                                        </p:tgtEl>
                                        <p:attrNameLst>
                                          <p:attrName>ppt_w</p:attrName>
                                        </p:attrNameLst>
                                      </p:cBhvr>
                                      <p:tavLst>
                                        <p:tav tm="0">
                                          <p:val>
                                            <p:fltVal val="0"/>
                                          </p:val>
                                        </p:tav>
                                        <p:tav tm="100000">
                                          <p:val>
                                            <p:strVal val="#ppt_w"/>
                                          </p:val>
                                        </p:tav>
                                      </p:tavLst>
                                    </p:anim>
                                    <p:anim calcmode="lin" valueType="num">
                                      <p:cBhvr>
                                        <p:cTn id="28" dur="1000" fill="hold"/>
                                        <p:tgtEl>
                                          <p:spTgt spid="26635"/>
                                        </p:tgtEl>
                                        <p:attrNameLst>
                                          <p:attrName>ppt_h</p:attrName>
                                        </p:attrNameLst>
                                      </p:cBhvr>
                                      <p:tavLst>
                                        <p:tav tm="0">
                                          <p:val>
                                            <p:fltVal val="0"/>
                                          </p:val>
                                        </p:tav>
                                        <p:tav tm="100000">
                                          <p:val>
                                            <p:strVal val="#ppt_h"/>
                                          </p:val>
                                        </p:tav>
                                      </p:tavLst>
                                    </p:anim>
                                    <p:anim calcmode="lin" valueType="num">
                                      <p:cBhvr>
                                        <p:cTn id="29" dur="1000" fill="hold"/>
                                        <p:tgtEl>
                                          <p:spTgt spid="26635"/>
                                        </p:tgtEl>
                                        <p:attrNameLst>
                                          <p:attrName>style.rotation</p:attrName>
                                        </p:attrNameLst>
                                      </p:cBhvr>
                                      <p:tavLst>
                                        <p:tav tm="0">
                                          <p:val>
                                            <p:fltVal val="90"/>
                                          </p:val>
                                        </p:tav>
                                        <p:tav tm="100000">
                                          <p:val>
                                            <p:fltVal val="0"/>
                                          </p:val>
                                        </p:tav>
                                      </p:tavLst>
                                    </p:anim>
                                    <p:animEffect transition="in" filter="fade">
                                      <p:cBhvr>
                                        <p:cTn id="30" dur="1000"/>
                                        <p:tgtEl>
                                          <p:spTgt spid="26635"/>
                                        </p:tgtEl>
                                      </p:cBhvr>
                                    </p:animEffect>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26631"/>
                                        </p:tgtEl>
                                        <p:attrNameLst>
                                          <p:attrName>style.visibility</p:attrName>
                                        </p:attrNameLst>
                                      </p:cBhvr>
                                      <p:to>
                                        <p:strVal val="visible"/>
                                      </p:to>
                                    </p:set>
                                    <p:animEffect transition="in" filter="wipe(down)">
                                      <p:cBhvr>
                                        <p:cTn id="34" dur="500"/>
                                        <p:tgtEl>
                                          <p:spTgt spid="26631"/>
                                        </p:tgtEl>
                                      </p:cBhvr>
                                    </p:animEffect>
                                  </p:childTnLst>
                                </p:cTn>
                              </p:par>
                              <p:par>
                                <p:cTn id="35" presetID="2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633"/>
                                        </p:tgtEl>
                                        <p:attrNameLst>
                                          <p:attrName>style.visibility</p:attrName>
                                        </p:attrNameLst>
                                      </p:cBhvr>
                                      <p:to>
                                        <p:strVal val="visible"/>
                                      </p:to>
                                    </p:set>
                                    <p:animEffect transition="in" filter="wipe(down)">
                                      <p:cBhvr>
                                        <p:cTn id="44" dur="500"/>
                                        <p:tgtEl>
                                          <p:spTgt spid="26633"/>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26632"/>
                                        </p:tgtEl>
                                        <p:attrNameLst>
                                          <p:attrName>style.visibility</p:attrName>
                                        </p:attrNameLst>
                                      </p:cBhvr>
                                      <p:to>
                                        <p:strVal val="visible"/>
                                      </p:to>
                                    </p:set>
                                    <p:animEffect transition="in" filter="wipe(down)">
                                      <p:cBhvr>
                                        <p:cTn id="48" dur="500"/>
                                        <p:tgtEl>
                                          <p:spTgt spid="26632"/>
                                        </p:tgtEl>
                                      </p:cBhvr>
                                    </p:animEffect>
                                  </p:childTnLst>
                                </p:cTn>
                              </p:par>
                              <p:par>
                                <p:cTn id="49" presetID="2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000"/>
                            </p:stCondLst>
                            <p:childTnLst>
                              <p:par>
                                <p:cTn id="53" presetID="2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6634"/>
                                        </p:tgtEl>
                                        <p:attrNameLst>
                                          <p:attrName>style.visibility</p:attrName>
                                        </p:attrNameLst>
                                      </p:cBhvr>
                                      <p:to>
                                        <p:strVal val="visible"/>
                                      </p:to>
                                    </p:set>
                                    <p:animEffect transition="in" filter="wipe(down)">
                                      <p:cBhvr>
                                        <p:cTn id="58"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31" grpId="0"/>
      <p:bldP spid="26632" grpId="0"/>
      <p:bldP spid="26633" grpId="0"/>
      <p:bldP spid="26634" grpId="0"/>
      <p:bldP spid="266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7"/>
          <p:cNvGrpSpPr>
            <a:grpSpLocks noGrp="1"/>
          </p:cNvGrpSpPr>
          <p:nvPr/>
        </p:nvGrpSpPr>
        <p:grpSpPr bwMode="auto">
          <a:xfrm>
            <a:off x="407368" y="1196752"/>
            <a:ext cx="11568608" cy="5133767"/>
            <a:chOff x="0" y="-6"/>
            <a:chExt cx="7917" cy="1158"/>
          </a:xfrm>
          <a:scene3d>
            <a:camera prst="orthographicFront"/>
            <a:lightRig rig="threePt" dir="t">
              <a:rot lat="0" lon="0" rev="15600000"/>
            </a:lightRig>
          </a:scene3d>
        </p:grpSpPr>
        <p:cxnSp>
          <p:nvCxnSpPr>
            <p:cNvPr id="5" name="_s63492"/>
            <p:cNvCxnSpPr>
              <a:cxnSpLocks noChangeShapeType="1"/>
              <a:stCxn id="29" idx="0"/>
              <a:endCxn id="21" idx="2"/>
            </p:cNvCxnSpPr>
            <p:nvPr/>
          </p:nvCxnSpPr>
          <p:spPr bwMode="auto">
            <a:xfrm rot="5400000" flipH="1">
              <a:off x="7161" y="540"/>
              <a:ext cx="144" cy="504"/>
            </a:xfrm>
            <a:prstGeom prst="bentConnector3">
              <a:avLst>
                <a:gd name="adj1" fmla="val 20227"/>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6" name="_s63493"/>
            <p:cNvCxnSpPr>
              <a:cxnSpLocks noChangeShapeType="1"/>
              <a:stCxn id="28" idx="0"/>
              <a:endCxn id="21" idx="2"/>
            </p:cNvCxnSpPr>
            <p:nvPr/>
          </p:nvCxnSpPr>
          <p:spPr bwMode="auto">
            <a:xfrm rot="16200000">
              <a:off x="6654" y="541"/>
              <a:ext cx="144" cy="505"/>
            </a:xfrm>
            <a:prstGeom prst="bentConnector3">
              <a:avLst>
                <a:gd name="adj1" fmla="val 20227"/>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7" name="_s63494"/>
            <p:cNvCxnSpPr>
              <a:cxnSpLocks noChangeShapeType="1"/>
              <a:stCxn id="27" idx="0"/>
              <a:endCxn id="20" idx="2"/>
            </p:cNvCxnSpPr>
            <p:nvPr/>
          </p:nvCxnSpPr>
          <p:spPr bwMode="auto">
            <a:xfrm rot="5400000" flipH="1">
              <a:off x="5145" y="540"/>
              <a:ext cx="144" cy="504"/>
            </a:xfrm>
            <a:prstGeom prst="bentConnector3">
              <a:avLst>
                <a:gd name="adj1" fmla="val 20227"/>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8" name="_s63495"/>
            <p:cNvCxnSpPr>
              <a:cxnSpLocks noChangeShapeType="1"/>
              <a:stCxn id="26" idx="0"/>
              <a:endCxn id="20" idx="2"/>
            </p:cNvCxnSpPr>
            <p:nvPr/>
          </p:nvCxnSpPr>
          <p:spPr bwMode="auto">
            <a:xfrm rot="16200000">
              <a:off x="4643" y="541"/>
              <a:ext cx="144" cy="502"/>
            </a:xfrm>
            <a:prstGeom prst="bentConnector3">
              <a:avLst>
                <a:gd name="adj1" fmla="val 20227"/>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9" name="_s63496"/>
            <p:cNvCxnSpPr>
              <a:cxnSpLocks noChangeShapeType="1"/>
              <a:stCxn id="25" idx="0"/>
              <a:endCxn id="19" idx="2"/>
            </p:cNvCxnSpPr>
            <p:nvPr/>
          </p:nvCxnSpPr>
          <p:spPr bwMode="auto">
            <a:xfrm rot="5400000" flipH="1">
              <a:off x="3131" y="540"/>
              <a:ext cx="144" cy="504"/>
            </a:xfrm>
            <a:prstGeom prst="bentConnector3">
              <a:avLst>
                <a:gd name="adj1" fmla="val 20227"/>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10" name="_s63497"/>
            <p:cNvCxnSpPr>
              <a:cxnSpLocks noChangeShapeType="1"/>
              <a:stCxn id="24" idx="0"/>
              <a:endCxn id="19" idx="2"/>
            </p:cNvCxnSpPr>
            <p:nvPr/>
          </p:nvCxnSpPr>
          <p:spPr bwMode="auto">
            <a:xfrm rot="16200000">
              <a:off x="2624" y="541"/>
              <a:ext cx="144" cy="505"/>
            </a:xfrm>
            <a:prstGeom prst="bentConnector3">
              <a:avLst>
                <a:gd name="adj1" fmla="val 20227"/>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11" name="_s63498"/>
            <p:cNvCxnSpPr>
              <a:cxnSpLocks noChangeShapeType="1"/>
              <a:stCxn id="23" idx="0"/>
              <a:endCxn id="18" idx="2"/>
            </p:cNvCxnSpPr>
            <p:nvPr/>
          </p:nvCxnSpPr>
          <p:spPr bwMode="auto">
            <a:xfrm rot="5400000" flipH="1">
              <a:off x="1115" y="540"/>
              <a:ext cx="144" cy="504"/>
            </a:xfrm>
            <a:prstGeom prst="bentConnector3">
              <a:avLst>
                <a:gd name="adj1" fmla="val 20227"/>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12" name="_s63499"/>
            <p:cNvCxnSpPr>
              <a:cxnSpLocks noChangeShapeType="1"/>
              <a:stCxn id="22" idx="0"/>
              <a:endCxn id="18" idx="2"/>
            </p:cNvCxnSpPr>
            <p:nvPr/>
          </p:nvCxnSpPr>
          <p:spPr bwMode="auto">
            <a:xfrm rot="16200000">
              <a:off x="611" y="541"/>
              <a:ext cx="144" cy="502"/>
            </a:xfrm>
            <a:prstGeom prst="bentConnector3">
              <a:avLst>
                <a:gd name="adj1" fmla="val 20227"/>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13" name="_s63500"/>
            <p:cNvCxnSpPr>
              <a:cxnSpLocks noChangeShapeType="1"/>
              <a:stCxn id="21" idx="0"/>
              <a:endCxn id="17" idx="2"/>
            </p:cNvCxnSpPr>
            <p:nvPr/>
          </p:nvCxnSpPr>
          <p:spPr bwMode="auto">
            <a:xfrm rot="16200000" flipV="1">
              <a:off x="5495" y="-1054"/>
              <a:ext cx="202" cy="2770"/>
            </a:xfrm>
            <a:prstGeom prst="bentConnector3">
              <a:avLst>
                <a:gd name="adj1" fmla="val 50000"/>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14" name="_s63501"/>
            <p:cNvCxnSpPr>
              <a:cxnSpLocks noChangeShapeType="1"/>
              <a:stCxn id="20" idx="0"/>
              <a:endCxn id="17" idx="2"/>
            </p:cNvCxnSpPr>
            <p:nvPr/>
          </p:nvCxnSpPr>
          <p:spPr bwMode="auto">
            <a:xfrm rot="16200000" flipV="1">
              <a:off x="4487" y="-46"/>
              <a:ext cx="202" cy="754"/>
            </a:xfrm>
            <a:prstGeom prst="bentConnector3">
              <a:avLst>
                <a:gd name="adj1" fmla="val 50000"/>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15" name="_s63502"/>
            <p:cNvCxnSpPr>
              <a:cxnSpLocks noChangeShapeType="1"/>
              <a:stCxn id="19" idx="0"/>
              <a:endCxn id="17" idx="2"/>
            </p:cNvCxnSpPr>
            <p:nvPr/>
          </p:nvCxnSpPr>
          <p:spPr bwMode="auto">
            <a:xfrm rot="5400000" flipH="1" flipV="1">
              <a:off x="3479" y="-299"/>
              <a:ext cx="202" cy="1261"/>
            </a:xfrm>
            <a:prstGeom prst="bentConnector3">
              <a:avLst>
                <a:gd name="adj1" fmla="val 50000"/>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cxnSp>
          <p:nvCxnSpPr>
            <p:cNvPr id="16" name="_s63503"/>
            <p:cNvCxnSpPr>
              <a:cxnSpLocks noChangeShapeType="1"/>
              <a:stCxn id="18" idx="0"/>
              <a:endCxn id="17" idx="2"/>
            </p:cNvCxnSpPr>
            <p:nvPr/>
          </p:nvCxnSpPr>
          <p:spPr bwMode="auto">
            <a:xfrm rot="5400000" flipH="1" flipV="1">
              <a:off x="2471" y="-1307"/>
              <a:ext cx="202" cy="3277"/>
            </a:xfrm>
            <a:prstGeom prst="bentConnector3">
              <a:avLst>
                <a:gd name="adj1" fmla="val 50000"/>
              </a:avLst>
            </a:prstGeom>
            <a:ln>
              <a:solidFill>
                <a:schemeClr val="bg1">
                  <a:lumMod val="65000"/>
                </a:schemeClr>
              </a:solidFill>
            </a:ln>
            <a:sp3d>
              <a:bevelT w="184150" h="0"/>
            </a:sp3d>
          </p:spPr>
          <p:style>
            <a:lnRef idx="1">
              <a:schemeClr val="accent4"/>
            </a:lnRef>
            <a:fillRef idx="2">
              <a:schemeClr val="accent4"/>
            </a:fillRef>
            <a:effectRef idx="1">
              <a:schemeClr val="accent4"/>
            </a:effectRef>
            <a:fontRef idx="minor">
              <a:schemeClr val="dk1"/>
            </a:fontRef>
          </p:style>
        </p:cxnSp>
        <p:sp>
          <p:nvSpPr>
            <p:cNvPr id="17" name="_s63504"/>
            <p:cNvSpPr>
              <a:spLocks noChangeArrowheads="1"/>
            </p:cNvSpPr>
            <p:nvPr/>
          </p:nvSpPr>
          <p:spPr bwMode="auto">
            <a:xfrm>
              <a:off x="2268" y="-6"/>
              <a:ext cx="3885" cy="236"/>
            </a:xfrm>
            <a:prstGeom prst="roundRect">
              <a:avLst>
                <a:gd name="adj" fmla="val 16667"/>
              </a:avLst>
            </a:prstGeom>
            <a:gradFill>
              <a:gsLst>
                <a:gs pos="100000">
                  <a:srgbClr val="1C6CA9"/>
                </a:gs>
                <a:gs pos="0">
                  <a:srgbClr val="15507D"/>
                </a:gs>
              </a:gsLst>
              <a:lin ang="2700000" scaled="0"/>
            </a:gradFill>
            <a:ln w="38100">
              <a:solidFill>
                <a:schemeClr val="accent1">
                  <a:lumMod val="20000"/>
                  <a:lumOff val="80000"/>
                </a:schemeClr>
              </a:solidFill>
            </a:ln>
            <a:effectLst>
              <a:outerShdw blurRad="152400" dist="25400" algn="l" rotWithShape="0">
                <a:prstClr val="black">
                  <a:alpha val="28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all" spc="0" normalizeH="0" baseline="0" noProof="0" dirty="0">
                  <a:ln w="9000" cmpd="sng">
                    <a:noFill/>
                    <a:prstDash val="solid"/>
                  </a:ln>
                  <a:solidFill>
                    <a:prstClr val="white"/>
                  </a:solidFill>
                  <a:effectLst/>
                  <a:uLnTx/>
                  <a:uFillTx/>
                  <a:latin typeface="微软雅黑" panose="020B0503020204020204" pitchFamily="34" charset="-122"/>
                  <a:ea typeface="微软雅黑" panose="020B0503020204020204" pitchFamily="34" charset="-122"/>
                  <a:cs typeface="+mn-cs"/>
                </a:rPr>
                <a:t>质量管理小组组长</a:t>
              </a:r>
            </a:p>
          </p:txBody>
        </p:sp>
        <p:sp>
          <p:nvSpPr>
            <p:cNvPr id="18" name="_s63505"/>
            <p:cNvSpPr>
              <a:spLocks noChangeArrowheads="1"/>
            </p:cNvSpPr>
            <p:nvPr/>
          </p:nvSpPr>
          <p:spPr bwMode="auto">
            <a:xfrm>
              <a:off x="502" y="432"/>
              <a:ext cx="863" cy="288"/>
            </a:xfrm>
            <a:prstGeom prst="roundRect">
              <a:avLst>
                <a:gd name="adj" fmla="val 16667"/>
              </a:avLst>
            </a:prstGeom>
            <a:gradFill>
              <a:gsLst>
                <a:gs pos="100000">
                  <a:srgbClr val="FFFFFF"/>
                </a:gs>
                <a:gs pos="0">
                  <a:srgbClr val="D9D9DA"/>
                </a:gs>
              </a:gsLst>
              <a:lin ang="2700000" scaled="0"/>
            </a:gradFill>
            <a:ln w="38100">
              <a:solidFill>
                <a:schemeClr val="bg1"/>
              </a:solidFill>
            </a:ln>
            <a:effectLst>
              <a:outerShdw blurRad="152400" dist="25400" algn="l" rotWithShape="0">
                <a:prstClr val="black">
                  <a:alpha val="31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质控员</a:t>
              </a:r>
              <a:r>
                <a:rPr kumimoji="0" 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1</a:t>
              </a:r>
            </a:p>
          </p:txBody>
        </p:sp>
        <p:sp>
          <p:nvSpPr>
            <p:cNvPr id="19" name="_s63506"/>
            <p:cNvSpPr>
              <a:spLocks noChangeArrowheads="1"/>
            </p:cNvSpPr>
            <p:nvPr/>
          </p:nvSpPr>
          <p:spPr bwMode="auto">
            <a:xfrm>
              <a:off x="2518" y="432"/>
              <a:ext cx="864" cy="288"/>
            </a:xfrm>
            <a:prstGeom prst="roundRect">
              <a:avLst>
                <a:gd name="adj" fmla="val 16667"/>
              </a:avLst>
            </a:prstGeom>
            <a:gradFill>
              <a:gsLst>
                <a:gs pos="100000">
                  <a:srgbClr val="FFFFFF"/>
                </a:gs>
                <a:gs pos="0">
                  <a:srgbClr val="D9D9DA"/>
                </a:gs>
              </a:gsLst>
              <a:lin ang="2700000" scaled="0"/>
            </a:gradFill>
            <a:ln w="38100">
              <a:solidFill>
                <a:schemeClr val="bg1"/>
              </a:solidFill>
            </a:ln>
            <a:effectLst>
              <a:outerShdw blurRad="152400" dist="25400" algn="l" rotWithShape="0">
                <a:prstClr val="black">
                  <a:alpha val="31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质控员</a:t>
              </a:r>
              <a:r>
                <a:rPr kumimoji="0" 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2</a:t>
              </a:r>
              <a:endParaRPr kumimoji="0" lang="zh-CN" alt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_s63507"/>
            <p:cNvSpPr>
              <a:spLocks noChangeArrowheads="1"/>
            </p:cNvSpPr>
            <p:nvPr/>
          </p:nvSpPr>
          <p:spPr bwMode="auto">
            <a:xfrm>
              <a:off x="4533" y="432"/>
              <a:ext cx="864" cy="288"/>
            </a:xfrm>
            <a:prstGeom prst="roundRect">
              <a:avLst>
                <a:gd name="adj" fmla="val 16667"/>
              </a:avLst>
            </a:prstGeom>
            <a:gradFill>
              <a:gsLst>
                <a:gs pos="100000">
                  <a:srgbClr val="FFFFFF"/>
                </a:gs>
                <a:gs pos="0">
                  <a:srgbClr val="D9D9DA"/>
                </a:gs>
              </a:gsLst>
              <a:lin ang="2700000" scaled="0"/>
            </a:gradFill>
            <a:ln w="38100">
              <a:solidFill>
                <a:schemeClr val="bg1"/>
              </a:solidFill>
            </a:ln>
            <a:effectLst>
              <a:outerShdw blurRad="152400" dist="25400" algn="l" rotWithShape="0">
                <a:prstClr val="black">
                  <a:alpha val="31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质控员</a:t>
              </a:r>
              <a:r>
                <a:rPr kumimoji="0" 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3</a:t>
              </a:r>
              <a:endParaRPr kumimoji="0" lang="zh-CN" alt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_s63508"/>
            <p:cNvSpPr>
              <a:spLocks noChangeArrowheads="1"/>
            </p:cNvSpPr>
            <p:nvPr/>
          </p:nvSpPr>
          <p:spPr bwMode="auto">
            <a:xfrm>
              <a:off x="6549" y="432"/>
              <a:ext cx="864" cy="288"/>
            </a:xfrm>
            <a:prstGeom prst="roundRect">
              <a:avLst>
                <a:gd name="adj" fmla="val 16667"/>
              </a:avLst>
            </a:prstGeom>
            <a:gradFill>
              <a:gsLst>
                <a:gs pos="100000">
                  <a:srgbClr val="FFFFFF"/>
                </a:gs>
                <a:gs pos="0">
                  <a:srgbClr val="D9D9DA"/>
                </a:gs>
              </a:gsLst>
              <a:lin ang="2700000" scaled="0"/>
            </a:gradFill>
            <a:ln w="38100">
              <a:solidFill>
                <a:schemeClr val="bg1"/>
              </a:solidFill>
            </a:ln>
            <a:effectLst>
              <a:outerShdw blurRad="152400" dist="25400" algn="l" rotWithShape="0">
                <a:prstClr val="black">
                  <a:alpha val="31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质控员</a:t>
              </a:r>
              <a:r>
                <a:rPr kumimoji="0" 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4</a:t>
              </a:r>
              <a:endParaRPr kumimoji="0" lang="zh-CN" altLang="en-US" sz="2400" b="0" i="0" u="none" strike="noStrike" kern="1200" cap="all" spc="0" normalizeH="0" baseline="0" noProof="0" dirty="0">
                <a:ln w="9000" cmpd="sng">
                  <a:noFill/>
                  <a:prstDash val="solid"/>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_s63509"/>
            <p:cNvSpPr>
              <a:spLocks noChangeArrowheads="1"/>
            </p:cNvSpPr>
            <p:nvPr/>
          </p:nvSpPr>
          <p:spPr bwMode="auto">
            <a:xfrm>
              <a:off x="0" y="864"/>
              <a:ext cx="863" cy="288"/>
            </a:xfrm>
            <a:prstGeom prst="roundRect">
              <a:avLst>
                <a:gd name="adj" fmla="val 16667"/>
              </a:avLst>
            </a:prstGeom>
            <a:gradFill>
              <a:gsLst>
                <a:gs pos="100000">
                  <a:srgbClr val="FFFFFF"/>
                </a:gs>
                <a:gs pos="0">
                  <a:srgbClr val="D9D9DA"/>
                </a:gs>
              </a:gsLst>
              <a:lin ang="2700000" scaled="0"/>
            </a:gradFill>
            <a:ln>
              <a:solidFill>
                <a:schemeClr val="bg1">
                  <a:lumMod val="65000"/>
                </a:schemeClr>
              </a:solidFill>
            </a:ln>
            <a:effectLst>
              <a:outerShdw blurRad="152400" dist="25400" algn="l" rotWithShape="0">
                <a:prstClr val="black">
                  <a:alpha val="28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跌倒</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管理</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_s63510"/>
            <p:cNvSpPr>
              <a:spLocks noChangeArrowheads="1"/>
            </p:cNvSpPr>
            <p:nvPr/>
          </p:nvSpPr>
          <p:spPr bwMode="auto">
            <a:xfrm>
              <a:off x="1006" y="864"/>
              <a:ext cx="863" cy="288"/>
            </a:xfrm>
            <a:prstGeom prst="roundRect">
              <a:avLst>
                <a:gd name="adj" fmla="val 16667"/>
              </a:avLst>
            </a:prstGeom>
            <a:gradFill>
              <a:gsLst>
                <a:gs pos="100000">
                  <a:srgbClr val="FFFFFF"/>
                </a:gs>
                <a:gs pos="0">
                  <a:srgbClr val="D9D9DA"/>
                </a:gs>
              </a:gsLst>
              <a:lin ang="2700000" scaled="0"/>
            </a:gradFill>
            <a:ln>
              <a:solidFill>
                <a:schemeClr val="bg1">
                  <a:lumMod val="65000"/>
                </a:schemeClr>
              </a:solidFill>
            </a:ln>
            <a:effectLst>
              <a:outerShdw blurRad="152400" dist="25400" algn="l" rotWithShape="0">
                <a:prstClr val="black">
                  <a:alpha val="28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压疮</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管理</a:t>
              </a:r>
            </a:p>
          </p:txBody>
        </p:sp>
        <p:sp>
          <p:nvSpPr>
            <p:cNvPr id="24" name="_s63511"/>
            <p:cNvSpPr>
              <a:spLocks noChangeArrowheads="1"/>
            </p:cNvSpPr>
            <p:nvPr/>
          </p:nvSpPr>
          <p:spPr bwMode="auto">
            <a:xfrm>
              <a:off x="2014" y="864"/>
              <a:ext cx="863" cy="288"/>
            </a:xfrm>
            <a:prstGeom prst="roundRect">
              <a:avLst>
                <a:gd name="adj" fmla="val 16667"/>
              </a:avLst>
            </a:prstGeom>
            <a:gradFill>
              <a:gsLst>
                <a:gs pos="100000">
                  <a:srgbClr val="FFFFFF"/>
                </a:gs>
                <a:gs pos="0">
                  <a:srgbClr val="D9D9DA"/>
                </a:gs>
              </a:gsLst>
              <a:lin ang="2700000" scaled="0"/>
            </a:gradFill>
            <a:ln>
              <a:solidFill>
                <a:schemeClr val="bg1">
                  <a:lumMod val="65000"/>
                </a:schemeClr>
              </a:solidFill>
            </a:ln>
            <a:effectLst>
              <a:outerShdw blurRad="152400" dist="25400" algn="l" rotWithShape="0">
                <a:prstClr val="black">
                  <a:alpha val="28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服务</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质量</a:t>
              </a:r>
            </a:p>
          </p:txBody>
        </p:sp>
        <p:sp>
          <p:nvSpPr>
            <p:cNvPr id="25" name="_s63512"/>
            <p:cNvSpPr>
              <a:spLocks noChangeArrowheads="1"/>
            </p:cNvSpPr>
            <p:nvPr/>
          </p:nvSpPr>
          <p:spPr bwMode="auto">
            <a:xfrm>
              <a:off x="3022" y="864"/>
              <a:ext cx="864" cy="288"/>
            </a:xfrm>
            <a:prstGeom prst="roundRect">
              <a:avLst>
                <a:gd name="adj" fmla="val 16667"/>
              </a:avLst>
            </a:prstGeom>
            <a:gradFill>
              <a:gsLst>
                <a:gs pos="100000">
                  <a:srgbClr val="FFFFFF"/>
                </a:gs>
                <a:gs pos="0">
                  <a:srgbClr val="D9D9DA"/>
                </a:gs>
              </a:gsLst>
              <a:lin ang="2700000" scaled="0"/>
            </a:gradFill>
            <a:ln>
              <a:solidFill>
                <a:schemeClr val="bg1">
                  <a:lumMod val="65000"/>
                </a:schemeClr>
              </a:solidFill>
            </a:ln>
            <a:effectLst>
              <a:outerShdw blurRad="152400" dist="25400" algn="l" rotWithShape="0">
                <a:prstClr val="black">
                  <a:alpha val="28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护理文</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件书写</a:t>
              </a:r>
            </a:p>
          </p:txBody>
        </p:sp>
        <p:sp>
          <p:nvSpPr>
            <p:cNvPr id="26" name="_s63513"/>
            <p:cNvSpPr>
              <a:spLocks noChangeArrowheads="1"/>
            </p:cNvSpPr>
            <p:nvPr/>
          </p:nvSpPr>
          <p:spPr bwMode="auto">
            <a:xfrm>
              <a:off x="4030" y="864"/>
              <a:ext cx="863" cy="288"/>
            </a:xfrm>
            <a:prstGeom prst="roundRect">
              <a:avLst>
                <a:gd name="adj" fmla="val 16667"/>
              </a:avLst>
            </a:prstGeom>
            <a:gradFill>
              <a:gsLst>
                <a:gs pos="100000">
                  <a:srgbClr val="FFFFFF"/>
                </a:gs>
                <a:gs pos="0">
                  <a:srgbClr val="D9D9DA"/>
                </a:gs>
              </a:gsLst>
              <a:lin ang="2700000" scaled="0"/>
            </a:gradFill>
            <a:ln>
              <a:solidFill>
                <a:schemeClr val="bg1">
                  <a:lumMod val="65000"/>
                </a:schemeClr>
              </a:solidFill>
            </a:ln>
            <a:effectLst>
              <a:outerShdw blurRad="152400" dist="25400" algn="l" rotWithShape="0">
                <a:prstClr val="black">
                  <a:alpha val="28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分级</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护理</a:t>
              </a:r>
            </a:p>
          </p:txBody>
        </p:sp>
        <p:sp>
          <p:nvSpPr>
            <p:cNvPr id="27" name="_s63514"/>
            <p:cNvSpPr>
              <a:spLocks noChangeArrowheads="1"/>
            </p:cNvSpPr>
            <p:nvPr/>
          </p:nvSpPr>
          <p:spPr bwMode="auto">
            <a:xfrm>
              <a:off x="5037" y="864"/>
              <a:ext cx="864" cy="288"/>
            </a:xfrm>
            <a:prstGeom prst="roundRect">
              <a:avLst>
                <a:gd name="adj" fmla="val 16667"/>
              </a:avLst>
            </a:prstGeom>
            <a:gradFill>
              <a:gsLst>
                <a:gs pos="100000">
                  <a:srgbClr val="FFFFFF"/>
                </a:gs>
                <a:gs pos="0">
                  <a:srgbClr val="D9D9DA"/>
                </a:gs>
              </a:gsLst>
              <a:lin ang="2700000" scaled="0"/>
            </a:gradFill>
            <a:ln>
              <a:solidFill>
                <a:schemeClr val="bg1">
                  <a:lumMod val="65000"/>
                </a:schemeClr>
              </a:solidFill>
            </a:ln>
            <a:effectLst>
              <a:outerShdw blurRad="152400" dist="25400" algn="l" rotWithShape="0">
                <a:prstClr val="black">
                  <a:alpha val="28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抢救车</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管理</a:t>
              </a:r>
            </a:p>
          </p:txBody>
        </p:sp>
        <p:sp>
          <p:nvSpPr>
            <p:cNvPr id="28" name="_s63515"/>
            <p:cNvSpPr>
              <a:spLocks noChangeArrowheads="1"/>
            </p:cNvSpPr>
            <p:nvPr/>
          </p:nvSpPr>
          <p:spPr bwMode="auto">
            <a:xfrm>
              <a:off x="6045" y="864"/>
              <a:ext cx="864" cy="288"/>
            </a:xfrm>
            <a:prstGeom prst="roundRect">
              <a:avLst>
                <a:gd name="adj" fmla="val 16667"/>
              </a:avLst>
            </a:prstGeom>
            <a:gradFill>
              <a:gsLst>
                <a:gs pos="100000">
                  <a:srgbClr val="FFFFFF"/>
                </a:gs>
                <a:gs pos="0">
                  <a:srgbClr val="D9D9DA"/>
                </a:gs>
              </a:gsLst>
              <a:lin ang="2700000" scaled="0"/>
            </a:gradFill>
            <a:ln>
              <a:solidFill>
                <a:schemeClr val="bg1">
                  <a:lumMod val="65000"/>
                </a:schemeClr>
              </a:solidFill>
            </a:ln>
            <a:effectLst>
              <a:outerShdw blurRad="152400" dist="25400" algn="l" rotWithShape="0">
                <a:prstClr val="black">
                  <a:alpha val="28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不良事</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件管理</a:t>
              </a:r>
            </a:p>
          </p:txBody>
        </p:sp>
        <p:sp>
          <p:nvSpPr>
            <p:cNvPr id="29" name="_s63516"/>
            <p:cNvSpPr>
              <a:spLocks noChangeArrowheads="1"/>
            </p:cNvSpPr>
            <p:nvPr/>
          </p:nvSpPr>
          <p:spPr bwMode="auto">
            <a:xfrm>
              <a:off x="7053" y="864"/>
              <a:ext cx="864" cy="288"/>
            </a:xfrm>
            <a:prstGeom prst="roundRect">
              <a:avLst>
                <a:gd name="adj" fmla="val 16667"/>
              </a:avLst>
            </a:prstGeom>
            <a:gradFill>
              <a:gsLst>
                <a:gs pos="100000">
                  <a:srgbClr val="FFFFFF"/>
                </a:gs>
                <a:gs pos="0">
                  <a:srgbClr val="D9D9DA"/>
                </a:gs>
              </a:gsLst>
              <a:lin ang="2700000" scaled="0"/>
            </a:gradFill>
            <a:ln>
              <a:solidFill>
                <a:schemeClr val="bg1">
                  <a:lumMod val="65000"/>
                </a:schemeClr>
              </a:solidFill>
            </a:ln>
            <a:effectLst>
              <a:outerShdw blurRad="152400" dist="25400" algn="l" rotWithShape="0">
                <a:prstClr val="black">
                  <a:alpha val="28000"/>
                </a:prstClr>
              </a:outerShdw>
            </a:effectLst>
            <a:sp3d>
              <a:bevelT w="184150" h="0"/>
            </a:sp3d>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身份</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识别</a:t>
              </a:r>
            </a:p>
          </p:txBody>
        </p:sp>
      </p:grpSp>
      <p:sp>
        <p:nvSpPr>
          <p:cNvPr id="27651" name="标题 1"/>
          <p:cNvSpPr>
            <a:spLocks noGrp="1" noChangeArrowheads="1"/>
          </p:cNvSpPr>
          <p:nvPr>
            <p:ph type="title" idx="4294967295"/>
          </p:nvPr>
        </p:nvSpPr>
        <p:spPr bwMode="auto">
          <a:xfrm>
            <a:off x="1316038" y="268288"/>
            <a:ext cx="7648575"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护理质量管理体系建立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randombar(horizontal)">
                                      <p:cBhvr>
                                        <p:cTn id="7" dur="500"/>
                                        <p:tgtEl>
                                          <p:spTgt spid="2765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wipe(up)">
                                      <p:cBhvr>
                                        <p:cTn id="11"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354027" y="1311523"/>
            <a:ext cx="7272808" cy="3744416"/>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674" name="TextBox 9"/>
          <p:cNvSpPr>
            <a:spLocks noGrp="1" noChangeArrowheads="1"/>
          </p:cNvSpPr>
          <p:nvPr>
            <p:ph type="title" idx="4294967295"/>
          </p:nvPr>
        </p:nvSpPr>
        <p:spPr bwMode="auto">
          <a:xfrm>
            <a:off x="1416050" y="260350"/>
            <a:ext cx="9448800" cy="5905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a:solidFill>
                  <a:schemeClr val="tx2"/>
                </a:solidFill>
                <a:latin typeface="微软雅黑" panose="020B0503020204020204" pitchFamily="34" charset="-122"/>
                <a:ea typeface="微软雅黑" panose="020B0503020204020204" pitchFamily="34" charset="-122"/>
                <a:cs typeface="+mn-cs"/>
              </a:rPr>
              <a:t>护理质量管理队伍建设</a:t>
            </a:r>
            <a:r>
              <a:rPr lang="en-US" altLang="zh-CN" sz="3600" b="1">
                <a:solidFill>
                  <a:schemeClr val="tx2"/>
                </a:solidFill>
                <a:latin typeface="微软雅黑" panose="020B0503020204020204" pitchFamily="34" charset="-122"/>
                <a:ea typeface="微软雅黑" panose="020B0503020204020204" pitchFamily="34" charset="-122"/>
                <a:cs typeface="+mn-cs"/>
              </a:rPr>
              <a:t>——</a:t>
            </a:r>
            <a:r>
              <a:rPr lang="zh-CN" altLang="en-US" sz="3600" b="1">
                <a:solidFill>
                  <a:schemeClr val="tx2"/>
                </a:solidFill>
                <a:latin typeface="微软雅黑" panose="020B0503020204020204" pitchFamily="34" charset="-122"/>
                <a:ea typeface="微软雅黑" panose="020B0503020204020204" pitchFamily="34" charset="-122"/>
                <a:cs typeface="+mn-cs"/>
              </a:rPr>
              <a:t>文化建设</a:t>
            </a:r>
          </a:p>
        </p:txBody>
      </p:sp>
      <p:sp>
        <p:nvSpPr>
          <p:cNvPr id="28675" name="TextBox 10"/>
          <p:cNvSpPr>
            <a:spLocks noGrp="1" noChangeArrowheads="1"/>
          </p:cNvSpPr>
          <p:nvPr>
            <p:ph sz="half" idx="4294967295"/>
          </p:nvPr>
        </p:nvSpPr>
        <p:spPr bwMode="auto">
          <a:xfrm>
            <a:off x="1320800" y="5516563"/>
            <a:ext cx="9544050"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Font typeface="Wingdings" panose="05000000000000000000" pitchFamily="2" charset="2"/>
              <a:buNone/>
              <a:defRPr/>
            </a:pP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组织全体员工在质量方面所共有的价值观、信念、共识及规范的组合。</a:t>
            </a:r>
          </a:p>
        </p:txBody>
      </p:sp>
      <p:pic>
        <p:nvPicPr>
          <p:cNvPr id="28679" name="Picture 2" descr="http://e.hiphotos.baidu.com/baike/c0%3Dbaike80%2C5%2C5%2C80%2C26/sign=f81e8fbe800a19d8df0e8c575293e9ee/29381f30e924b8999da0af376e061d950b7b02087bf4d61d.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616200" y="1552575"/>
            <a:ext cx="6748463" cy="3240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randombar(horizontal)">
                                      <p:cBhvr>
                                        <p:cTn id="7" dur="500"/>
                                        <p:tgtEl>
                                          <p:spTgt spid="2867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8679"/>
                                        </p:tgtEl>
                                        <p:attrNameLst>
                                          <p:attrName>style.visibility</p:attrName>
                                        </p:attrNameLst>
                                      </p:cBhvr>
                                      <p:to>
                                        <p:strVal val="visible"/>
                                      </p:to>
                                    </p:set>
                                    <p:animEffect transition="in" filter="randombar(horizontal)">
                                      <p:cBhvr>
                                        <p:cTn id="11" dur="500"/>
                                        <p:tgtEl>
                                          <p:spTgt spid="28679"/>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8675">
                                            <p:txEl>
                                              <p:pRg st="0" end="0"/>
                                            </p:txEl>
                                          </p:spTgt>
                                        </p:tgtEl>
                                        <p:attrNameLst>
                                          <p:attrName>style.visibility</p:attrName>
                                        </p:attrNameLst>
                                      </p:cBhvr>
                                      <p:to>
                                        <p:strVal val="visible"/>
                                      </p:to>
                                    </p:set>
                                    <p:animEffect transition="in" filter="fade">
                                      <p:cBhvr>
                                        <p:cTn id="18" dur="1000"/>
                                        <p:tgtEl>
                                          <p:spTgt spid="28675">
                                            <p:txEl>
                                              <p:pRg st="0" end="0"/>
                                            </p:txEl>
                                          </p:spTgt>
                                        </p:tgtEl>
                                      </p:cBhvr>
                                    </p:animEffect>
                                    <p:anim calcmode="lin" valueType="num">
                                      <p:cBhvr>
                                        <p:cTn id="19"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9"/>
          <p:cNvSpPr>
            <a:spLocks noGrp="1" noChangeArrowheads="1"/>
          </p:cNvSpPr>
          <p:nvPr>
            <p:ph type="title" idx="4294967295"/>
          </p:nvPr>
        </p:nvSpPr>
        <p:spPr bwMode="auto">
          <a:xfrm>
            <a:off x="1343025" y="115888"/>
            <a:ext cx="8569325" cy="10906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护理质量管理队伍建设</a:t>
            </a:r>
            <a:r>
              <a:rPr lang="en-US" altLang="zh-CN" sz="3600" b="1" dirty="0">
                <a:solidFill>
                  <a:schemeClr val="tx2"/>
                </a:solidFill>
                <a:latin typeface="微软雅黑" panose="020B0503020204020204" pitchFamily="34" charset="-122"/>
                <a:ea typeface="微软雅黑" panose="020B0503020204020204" pitchFamily="34" charset="-122"/>
                <a:cs typeface="+mn-cs"/>
              </a:rPr>
              <a:t>——</a:t>
            </a:r>
            <a:r>
              <a:rPr lang="zh-CN" altLang="en-US" sz="3600" b="1" dirty="0">
                <a:solidFill>
                  <a:schemeClr val="tx2"/>
                </a:solidFill>
                <a:latin typeface="微软雅黑" panose="020B0503020204020204" pitchFamily="34" charset="-122"/>
                <a:ea typeface="微软雅黑" panose="020B0503020204020204" pitchFamily="34" charset="-122"/>
                <a:cs typeface="+mn-cs"/>
              </a:rPr>
              <a:t>文化建设</a:t>
            </a:r>
          </a:p>
        </p:txBody>
      </p:sp>
      <p:pic>
        <p:nvPicPr>
          <p:cNvPr id="2969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1460500"/>
            <a:ext cx="2652712"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1484313"/>
            <a:ext cx="278447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5938" y="1462088"/>
            <a:ext cx="278288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343025" y="4522788"/>
            <a:ext cx="2784475" cy="523875"/>
          </a:xfrm>
          <a:prstGeom prst="rect">
            <a:avLst/>
          </a:prstGeom>
          <a:solidFill>
            <a:srgbClr val="15507D">
              <a:alpha val="64000"/>
            </a:srgbClr>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凝聚功能</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楷体_GB2312" pitchFamily="49" charset="-122"/>
              <a:cs typeface="+mn-cs"/>
            </a:endParaRPr>
          </a:p>
        </p:txBody>
      </p:sp>
      <p:sp>
        <p:nvSpPr>
          <p:cNvPr id="6" name="矩形 5"/>
          <p:cNvSpPr/>
          <p:nvPr/>
        </p:nvSpPr>
        <p:spPr>
          <a:xfrm>
            <a:off x="4805363" y="4525963"/>
            <a:ext cx="2708275" cy="523875"/>
          </a:xfrm>
          <a:prstGeom prst="rect">
            <a:avLst/>
          </a:prstGeom>
          <a:solidFill>
            <a:srgbClr val="15507D">
              <a:alpha val="64000"/>
            </a:srgbClr>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约束功能</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楷体_GB2312" pitchFamily="49" charset="-122"/>
              <a:cs typeface="+mn-cs"/>
            </a:endParaRPr>
          </a:p>
        </p:txBody>
      </p:sp>
      <p:sp>
        <p:nvSpPr>
          <p:cNvPr id="8" name="矩形 7"/>
          <p:cNvSpPr/>
          <p:nvPr/>
        </p:nvSpPr>
        <p:spPr>
          <a:xfrm>
            <a:off x="8043863" y="4525963"/>
            <a:ext cx="2968625" cy="523875"/>
          </a:xfrm>
          <a:prstGeom prst="rect">
            <a:avLst/>
          </a:prstGeom>
          <a:solidFill>
            <a:srgbClr val="15507D">
              <a:alpha val="64000"/>
            </a:srgbClr>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辐设功能</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楷体_GB2312" pitchFamily="49" charset="-122"/>
              <a:cs typeface="+mn-cs"/>
            </a:endParaRPr>
          </a:p>
        </p:txBody>
      </p:sp>
      <p:sp>
        <p:nvSpPr>
          <p:cNvPr id="29705" name="矩形 8"/>
          <p:cNvSpPr>
            <a:spLocks noChangeArrowheads="1"/>
          </p:cNvSpPr>
          <p:nvPr/>
        </p:nvSpPr>
        <p:spPr bwMode="auto">
          <a:xfrm>
            <a:off x="1447800" y="5297488"/>
            <a:ext cx="2784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50000"/>
              </a:lnSpc>
              <a:spcBef>
                <a:spcPct val="0"/>
              </a:spcBef>
              <a:spcAft>
                <a:spcPct val="0"/>
              </a:spcAft>
              <a:buClr>
                <a:srgbClr val="5B9BD5"/>
              </a:buClr>
              <a:buSzPct val="65000"/>
              <a:buFont typeface="Wingdings" panose="05000000000000000000" pitchFamily="2" charset="2"/>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让员工产生思想上共鸣</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p>
          <a:p>
            <a:pPr marL="0" marR="0" lvl="0" indent="0" algn="l" defTabSz="914400" rtl="0" eaLnBrk="0" fontAlgn="base" latinLnBrk="0" hangingPunct="0">
              <a:lnSpc>
                <a:spcPct val="150000"/>
              </a:lnSpc>
              <a:spcBef>
                <a:spcPct val="0"/>
              </a:spcBef>
              <a:spcAft>
                <a:spcPct val="0"/>
              </a:spcAft>
              <a:buClr>
                <a:srgbClr val="5B9BD5"/>
              </a:buClr>
              <a:buSzPct val="65000"/>
              <a:buFont typeface="Wingdings" panose="05000000000000000000" pitchFamily="2" charset="2"/>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形成团队</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配合默契。</a:t>
            </a:r>
          </a:p>
        </p:txBody>
      </p:sp>
      <p:sp>
        <p:nvSpPr>
          <p:cNvPr id="29706" name="矩形 9"/>
          <p:cNvSpPr>
            <a:spLocks noChangeArrowheads="1"/>
          </p:cNvSpPr>
          <p:nvPr/>
        </p:nvSpPr>
        <p:spPr bwMode="auto">
          <a:xfrm>
            <a:off x="4606925" y="5283200"/>
            <a:ext cx="3048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50000"/>
              </a:lnSpc>
              <a:spcBef>
                <a:spcPct val="0"/>
              </a:spcBef>
              <a:spcAft>
                <a:spcPct val="0"/>
              </a:spcAft>
              <a:buClr>
                <a:srgbClr val="5B9BD5"/>
              </a:buClr>
              <a:buSzPct val="65000"/>
              <a:buFont typeface="Wingdings" panose="05000000000000000000" pitchFamily="2" charset="2"/>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规范了护理行为后</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形成作风创造环境</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产生自然约束力。</a:t>
            </a:r>
          </a:p>
        </p:txBody>
      </p:sp>
      <p:sp>
        <p:nvSpPr>
          <p:cNvPr id="29707" name="矩形 10"/>
          <p:cNvSpPr>
            <a:spLocks noChangeArrowheads="1"/>
          </p:cNvSpPr>
          <p:nvPr/>
        </p:nvSpPr>
        <p:spPr bwMode="auto">
          <a:xfrm>
            <a:off x="8029575" y="5173663"/>
            <a:ext cx="3024188"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50000"/>
              </a:lnSpc>
              <a:spcBef>
                <a:spcPct val="0"/>
              </a:spcBef>
              <a:spcAft>
                <a:spcPct val="0"/>
              </a:spcAft>
              <a:buClr>
                <a:srgbClr val="5B9BD5"/>
              </a:buClr>
              <a:buSzPct val="65000"/>
              <a:buFont typeface="Wingdings" panose="05000000000000000000" pitchFamily="2" charset="2"/>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对社会影响与护理行为互相促进，这种反复可能提高和增强医院的竞争力。</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randombar(horizontal)">
                                      <p:cBhvr>
                                        <p:cTn id="7" dur="500"/>
                                        <p:tgtEl>
                                          <p:spTgt spid="296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700"/>
                                        </p:tgtEl>
                                        <p:attrNameLst>
                                          <p:attrName>style.visibility</p:attrName>
                                        </p:attrNameLst>
                                      </p:cBhvr>
                                      <p:to>
                                        <p:strVal val="visible"/>
                                      </p:to>
                                    </p:set>
                                    <p:animEffect transition="in" filter="fade">
                                      <p:cBhvr>
                                        <p:cTn id="11" dur="1000"/>
                                        <p:tgtEl>
                                          <p:spTgt spid="29700"/>
                                        </p:tgtEl>
                                      </p:cBhvr>
                                    </p:animEffect>
                                    <p:anim calcmode="lin" valueType="num">
                                      <p:cBhvr>
                                        <p:cTn id="12" dur="1000" fill="hold"/>
                                        <p:tgtEl>
                                          <p:spTgt spid="29700"/>
                                        </p:tgtEl>
                                        <p:attrNameLst>
                                          <p:attrName>ppt_x</p:attrName>
                                        </p:attrNameLst>
                                      </p:cBhvr>
                                      <p:tavLst>
                                        <p:tav tm="0">
                                          <p:val>
                                            <p:strVal val="#ppt_x"/>
                                          </p:val>
                                        </p:tav>
                                        <p:tav tm="100000">
                                          <p:val>
                                            <p:strVal val="#ppt_x"/>
                                          </p:val>
                                        </p:tav>
                                      </p:tavLst>
                                    </p:anim>
                                    <p:anim calcmode="lin" valueType="num">
                                      <p:cBhvr>
                                        <p:cTn id="13" dur="1000" fill="hold"/>
                                        <p:tgtEl>
                                          <p:spTgt spid="2970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9705"/>
                                        </p:tgtEl>
                                        <p:attrNameLst>
                                          <p:attrName>style.visibility</p:attrName>
                                        </p:attrNameLst>
                                      </p:cBhvr>
                                      <p:to>
                                        <p:strVal val="visible"/>
                                      </p:to>
                                    </p:set>
                                    <p:animEffect transition="in" filter="fade">
                                      <p:cBhvr>
                                        <p:cTn id="21" dur="1000"/>
                                        <p:tgtEl>
                                          <p:spTgt spid="29705"/>
                                        </p:tgtEl>
                                      </p:cBhvr>
                                    </p:animEffect>
                                    <p:anim calcmode="lin" valueType="num">
                                      <p:cBhvr>
                                        <p:cTn id="22" dur="1000" fill="hold"/>
                                        <p:tgtEl>
                                          <p:spTgt spid="29705"/>
                                        </p:tgtEl>
                                        <p:attrNameLst>
                                          <p:attrName>ppt_x</p:attrName>
                                        </p:attrNameLst>
                                      </p:cBhvr>
                                      <p:tavLst>
                                        <p:tav tm="0">
                                          <p:val>
                                            <p:strVal val="#ppt_x"/>
                                          </p:val>
                                        </p:tav>
                                        <p:tav tm="100000">
                                          <p:val>
                                            <p:strVal val="#ppt_x"/>
                                          </p:val>
                                        </p:tav>
                                      </p:tavLst>
                                    </p:anim>
                                    <p:anim calcmode="lin" valueType="num">
                                      <p:cBhvr>
                                        <p:cTn id="23" dur="1000" fill="hold"/>
                                        <p:tgtEl>
                                          <p:spTgt spid="2970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29699"/>
                                        </p:tgtEl>
                                        <p:attrNameLst>
                                          <p:attrName>style.visibility</p:attrName>
                                        </p:attrNameLst>
                                      </p:cBhvr>
                                      <p:to>
                                        <p:strVal val="visible"/>
                                      </p:to>
                                    </p:set>
                                    <p:animEffect transition="in" filter="fade">
                                      <p:cBhvr>
                                        <p:cTn id="27" dur="1000"/>
                                        <p:tgtEl>
                                          <p:spTgt spid="29699"/>
                                        </p:tgtEl>
                                      </p:cBhvr>
                                    </p:animEffect>
                                    <p:anim calcmode="lin" valueType="num">
                                      <p:cBhvr>
                                        <p:cTn id="28" dur="1000" fill="hold"/>
                                        <p:tgtEl>
                                          <p:spTgt spid="29699"/>
                                        </p:tgtEl>
                                        <p:attrNameLst>
                                          <p:attrName>ppt_x</p:attrName>
                                        </p:attrNameLst>
                                      </p:cBhvr>
                                      <p:tavLst>
                                        <p:tav tm="0">
                                          <p:val>
                                            <p:strVal val="#ppt_x"/>
                                          </p:val>
                                        </p:tav>
                                        <p:tav tm="100000">
                                          <p:val>
                                            <p:strVal val="#ppt_x"/>
                                          </p:val>
                                        </p:tav>
                                      </p:tavLst>
                                    </p:anim>
                                    <p:anim calcmode="lin" valueType="num">
                                      <p:cBhvr>
                                        <p:cTn id="29" dur="1000" fill="hold"/>
                                        <p:tgtEl>
                                          <p:spTgt spid="2969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706"/>
                                        </p:tgtEl>
                                        <p:attrNameLst>
                                          <p:attrName>style.visibility</p:attrName>
                                        </p:attrNameLst>
                                      </p:cBhvr>
                                      <p:to>
                                        <p:strVal val="visible"/>
                                      </p:to>
                                    </p:set>
                                    <p:animEffect transition="in" filter="fade">
                                      <p:cBhvr>
                                        <p:cTn id="37" dur="1000"/>
                                        <p:tgtEl>
                                          <p:spTgt spid="29706"/>
                                        </p:tgtEl>
                                      </p:cBhvr>
                                    </p:animEffect>
                                    <p:anim calcmode="lin" valueType="num">
                                      <p:cBhvr>
                                        <p:cTn id="38" dur="1000" fill="hold"/>
                                        <p:tgtEl>
                                          <p:spTgt spid="29706"/>
                                        </p:tgtEl>
                                        <p:attrNameLst>
                                          <p:attrName>ppt_x</p:attrName>
                                        </p:attrNameLst>
                                      </p:cBhvr>
                                      <p:tavLst>
                                        <p:tav tm="0">
                                          <p:val>
                                            <p:strVal val="#ppt_x"/>
                                          </p:val>
                                        </p:tav>
                                        <p:tav tm="100000">
                                          <p:val>
                                            <p:strVal val="#ppt_x"/>
                                          </p:val>
                                        </p:tav>
                                      </p:tavLst>
                                    </p:anim>
                                    <p:anim calcmode="lin" valueType="num">
                                      <p:cBhvr>
                                        <p:cTn id="39" dur="1000" fill="hold"/>
                                        <p:tgtEl>
                                          <p:spTgt spid="2970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29701"/>
                                        </p:tgtEl>
                                        <p:attrNameLst>
                                          <p:attrName>style.visibility</p:attrName>
                                        </p:attrNameLst>
                                      </p:cBhvr>
                                      <p:to>
                                        <p:strVal val="visible"/>
                                      </p:to>
                                    </p:set>
                                    <p:anim calcmode="lin" valueType="num">
                                      <p:cBhvr additive="base">
                                        <p:cTn id="43" dur="500" fill="hold"/>
                                        <p:tgtEl>
                                          <p:spTgt spid="29701"/>
                                        </p:tgtEl>
                                        <p:attrNameLst>
                                          <p:attrName>ppt_x</p:attrName>
                                        </p:attrNameLst>
                                      </p:cBhvr>
                                      <p:tavLst>
                                        <p:tav tm="0">
                                          <p:val>
                                            <p:strVal val="#ppt_x"/>
                                          </p:val>
                                        </p:tav>
                                        <p:tav tm="100000">
                                          <p:val>
                                            <p:strVal val="#ppt_x"/>
                                          </p:val>
                                        </p:tav>
                                      </p:tavLst>
                                    </p:anim>
                                    <p:anim calcmode="lin" valueType="num">
                                      <p:cBhvr additive="base">
                                        <p:cTn id="44" dur="500" fill="hold"/>
                                        <p:tgtEl>
                                          <p:spTgt spid="297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707"/>
                                        </p:tgtEl>
                                        <p:attrNameLst>
                                          <p:attrName>style.visibility</p:attrName>
                                        </p:attrNameLst>
                                      </p:cBhvr>
                                      <p:to>
                                        <p:strVal val="visible"/>
                                      </p:to>
                                    </p:set>
                                    <p:anim calcmode="lin" valueType="num">
                                      <p:cBhvr additive="base">
                                        <p:cTn id="51" dur="500" fill="hold"/>
                                        <p:tgtEl>
                                          <p:spTgt spid="29707"/>
                                        </p:tgtEl>
                                        <p:attrNameLst>
                                          <p:attrName>ppt_x</p:attrName>
                                        </p:attrNameLst>
                                      </p:cBhvr>
                                      <p:tavLst>
                                        <p:tav tm="0">
                                          <p:val>
                                            <p:strVal val="#ppt_x"/>
                                          </p:val>
                                        </p:tav>
                                        <p:tav tm="100000">
                                          <p:val>
                                            <p:strVal val="#ppt_x"/>
                                          </p:val>
                                        </p:tav>
                                      </p:tavLst>
                                    </p:anim>
                                    <p:anim calcmode="lin" valueType="num">
                                      <p:cBhvr additive="base">
                                        <p:cTn id="52"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5" grpId="0" animBg="1"/>
      <p:bldP spid="6" grpId="0" animBg="1"/>
      <p:bldP spid="8" grpId="0" animBg="1"/>
      <p:bldP spid="29705" grpId="0"/>
      <p:bldP spid="29706" grpId="0"/>
      <p:bldP spid="297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图片 5"/>
          <p:cNvPicPr>
            <a:picLocks noChangeAspect="1"/>
          </p:cNvPicPr>
          <p:nvPr/>
        </p:nvPicPr>
        <p:blipFill>
          <a:blip r:embed="rId3">
            <a:extLst>
              <a:ext uri="{28A0092B-C50C-407E-A947-70E740481C1C}">
                <a14:useLocalDpi xmlns:a14="http://schemas.microsoft.com/office/drawing/2010/main" val="0"/>
              </a:ext>
            </a:extLst>
          </a:blip>
          <a:srcRect b="44565"/>
          <a:stretch>
            <a:fillRect/>
          </a:stretch>
        </p:blipFill>
        <p:spPr bwMode="auto">
          <a:xfrm>
            <a:off x="0" y="0"/>
            <a:ext cx="12192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7107" name="Rectangle 3"/>
          <p:cNvSpPr>
            <a:spLocks noGrp="1" noChangeArrowheads="1"/>
          </p:cNvSpPr>
          <p:nvPr>
            <p:ph type="title"/>
          </p:nvPr>
        </p:nvSpPr>
        <p:spPr bwMode="auto">
          <a:xfrm>
            <a:off x="3071813" y="4581525"/>
            <a:ext cx="5638800"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4800">
                <a:solidFill>
                  <a:srgbClr val="0000FF"/>
                </a:solidFill>
              </a:rPr>
              <a:t>　　　　　　　</a:t>
            </a:r>
          </a:p>
        </p:txBody>
      </p:sp>
      <p:sp>
        <p:nvSpPr>
          <p:cNvPr id="16389" name="文本框 1"/>
          <p:cNvSpPr txBox="1">
            <a:spLocks noChangeArrowheads="1"/>
          </p:cNvSpPr>
          <p:nvPr/>
        </p:nvSpPr>
        <p:spPr bwMode="auto">
          <a:xfrm>
            <a:off x="3575050" y="4754563"/>
            <a:ext cx="5834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a:ln>
                  <a:noFill/>
                </a:ln>
                <a:solidFill>
                  <a:srgbClr val="15507D"/>
                </a:solidFill>
                <a:effectLst/>
                <a:uLnTx/>
                <a:uFillTx/>
                <a:latin typeface="微软雅黑" panose="020B0503020204020204" pitchFamily="34" charset="-122"/>
                <a:ea typeface="微软雅黑" panose="020B0503020204020204" pitchFamily="34" charset="-122"/>
                <a:cs typeface="+mn-cs"/>
              </a:rPr>
              <a:t>护理质量标准与评价</a:t>
            </a:r>
          </a:p>
        </p:txBody>
      </p:sp>
      <p:grpSp>
        <p:nvGrpSpPr>
          <p:cNvPr id="16390" name="组合 2"/>
          <p:cNvGrpSpPr/>
          <p:nvPr/>
        </p:nvGrpSpPr>
        <p:grpSpPr bwMode="auto">
          <a:xfrm>
            <a:off x="5375275" y="2636838"/>
            <a:ext cx="1992313" cy="1708150"/>
            <a:chOff x="5375920" y="2636912"/>
            <a:chExt cx="1991268" cy="1707296"/>
          </a:xfrm>
        </p:grpSpPr>
        <p:pic>
          <p:nvPicPr>
            <p:cNvPr id="10" name="图片 9"/>
            <p:cNvPicPr>
              <a:picLocks noChangeAspect="1"/>
            </p:cNvPicPr>
            <p:nvPr/>
          </p:nvPicPr>
          <p:blipFill>
            <a:blip r:embed="rId4"/>
            <a:stretch>
              <a:fillRect/>
            </a:stretch>
          </p:blipFill>
          <p:spPr>
            <a:xfrm>
              <a:off x="5375920" y="2636912"/>
              <a:ext cx="1707254" cy="1707296"/>
            </a:xfrm>
            <a:prstGeom prst="rect">
              <a:avLst/>
            </a:prstGeom>
            <a:effectLst>
              <a:outerShdw blurRad="50800" dist="38100" dir="2700000" sx="102000" sy="102000" algn="tl" rotWithShape="0">
                <a:prstClr val="black">
                  <a:alpha val="40000"/>
                </a:prstClr>
              </a:outerShdw>
            </a:effectLst>
          </p:spPr>
        </p:pic>
        <p:sp>
          <p:nvSpPr>
            <p:cNvPr id="9" name="文本框 8"/>
            <p:cNvSpPr txBox="1"/>
            <p:nvPr/>
          </p:nvSpPr>
          <p:spPr>
            <a:xfrm>
              <a:off x="5664693" y="3046282"/>
              <a:ext cx="1702495" cy="101549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03</a:t>
              </a:r>
              <a:endParaRPr kumimoji="0" lang="zh-CN" altLang="en-US" sz="60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randombar(horizontal)">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225550"/>
            <a:ext cx="1080135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标题 1"/>
          <p:cNvSpPr>
            <a:spLocks noGrp="1" noChangeArrowheads="1"/>
          </p:cNvSpPr>
          <p:nvPr>
            <p:ph type="title" idx="4294967295"/>
          </p:nvPr>
        </p:nvSpPr>
        <p:spPr bwMode="auto">
          <a:xfrm>
            <a:off x="1343025" y="-100013"/>
            <a:ext cx="4392613"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护理质量标准与评价</a:t>
            </a:r>
          </a:p>
        </p:txBody>
      </p:sp>
      <p:sp>
        <p:nvSpPr>
          <p:cNvPr id="31748" name="TextBox 9"/>
          <p:cNvSpPr>
            <a:spLocks noGrp="1" noChangeArrowheads="1"/>
          </p:cNvSpPr>
          <p:nvPr>
            <p:ph idx="4294967295"/>
          </p:nvPr>
        </p:nvSpPr>
        <p:spPr bwMode="auto">
          <a:xfrm>
            <a:off x="263525" y="5108575"/>
            <a:ext cx="11161713" cy="1328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None/>
            </a:pPr>
            <a:r>
              <a:rPr lang="zh-CN" altLang="en-US" sz="2000">
                <a:latin typeface="微软雅黑" panose="020B0503020204020204" pitchFamily="34" charset="-122"/>
                <a:ea typeface="微软雅黑" panose="020B0503020204020204" pitchFamily="34" charset="-122"/>
              </a:rPr>
              <a:t>   </a:t>
            </a:r>
            <a:endParaRPr lang="en-US" altLang="zh-CN" sz="2000">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None/>
            </a:pPr>
            <a:r>
              <a:rPr lang="zh-CN" altLang="en-US" sz="2000">
                <a:latin typeface="微软雅黑" panose="020B0503020204020204" pitchFamily="34" charset="-122"/>
                <a:ea typeface="微软雅黑" panose="020B0503020204020204" pitchFamily="34" charset="-122"/>
              </a:rPr>
              <a:t>   依据护理工作内容、特点、流程、管理要求、护理人员及服务对象特点、需求而制订的护理人员应遵守的准则、规定、程序和方法。一般由一系列具体标准组成。</a:t>
            </a:r>
            <a:br>
              <a:rPr lang="zh-CN" altLang="en-US" sz="2000">
                <a:latin typeface="微软雅黑" panose="020B0503020204020204" pitchFamily="34" charset="-122"/>
                <a:ea typeface="微软雅黑" panose="020B0503020204020204" pitchFamily="34" charset="-122"/>
              </a:rPr>
            </a:br>
            <a:endParaRPr lang="zh-CN" altLang="en-US" sz="2000">
              <a:latin typeface="微软雅黑" panose="020B0503020204020204" pitchFamily="34" charset="-122"/>
              <a:ea typeface="微软雅黑" panose="020B0503020204020204" pitchFamily="34" charset="-122"/>
            </a:endParaRPr>
          </a:p>
        </p:txBody>
      </p:sp>
      <p:sp>
        <p:nvSpPr>
          <p:cNvPr id="31749" name="矩形 1"/>
          <p:cNvSpPr>
            <a:spLocks noChangeArrowheads="1"/>
          </p:cNvSpPr>
          <p:nvPr/>
        </p:nvSpPr>
        <p:spPr bwMode="auto">
          <a:xfrm>
            <a:off x="623888" y="4184650"/>
            <a:ext cx="4895850" cy="954088"/>
          </a:xfrm>
          <a:prstGeom prst="rect">
            <a:avLst/>
          </a:prstGeom>
          <a:solidFill>
            <a:srgbClr val="15507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护理质量标准</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en-US" altLang="zh-CN"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Nursing Quality Standard</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randombar(horizontal)">
                                      <p:cBhvr>
                                        <p:cTn id="7" dur="500"/>
                                        <p:tgtEl>
                                          <p:spTgt spid="3277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additive="base">
                                        <p:cTn id="11" dur="500" fill="hold"/>
                                        <p:tgtEl>
                                          <p:spTgt spid="31746"/>
                                        </p:tgtEl>
                                        <p:attrNameLst>
                                          <p:attrName>ppt_x</p:attrName>
                                        </p:attrNameLst>
                                      </p:cBhvr>
                                      <p:tavLst>
                                        <p:tav tm="0">
                                          <p:val>
                                            <p:strVal val="#ppt_x"/>
                                          </p:val>
                                        </p:tav>
                                        <p:tav tm="100000">
                                          <p:val>
                                            <p:strVal val="#ppt_x"/>
                                          </p:val>
                                        </p:tav>
                                      </p:tavLst>
                                    </p:anim>
                                    <p:anim calcmode="lin" valueType="num">
                                      <p:cBhvr additive="base">
                                        <p:cTn id="12" dur="500" fill="hold"/>
                                        <p:tgtEl>
                                          <p:spTgt spid="3174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1749"/>
                                        </p:tgtEl>
                                        <p:attrNameLst>
                                          <p:attrName>style.visibility</p:attrName>
                                        </p:attrNameLst>
                                      </p:cBhvr>
                                      <p:to>
                                        <p:strVal val="visible"/>
                                      </p:to>
                                    </p:set>
                                    <p:animEffect transition="in" filter="randombar(horizontal)">
                                      <p:cBhvr>
                                        <p:cTn id="16" dur="500"/>
                                        <p:tgtEl>
                                          <p:spTgt spid="3174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1748">
                                            <p:txEl>
                                              <p:pRg st="0" end="0"/>
                                            </p:txEl>
                                          </p:spTgt>
                                        </p:tgtEl>
                                        <p:attrNameLst>
                                          <p:attrName>style.visibility</p:attrName>
                                        </p:attrNameLst>
                                      </p:cBhvr>
                                      <p:to>
                                        <p:strVal val="visible"/>
                                      </p:to>
                                    </p:set>
                                    <p:anim calcmode="lin" valueType="num">
                                      <p:cBhvr>
                                        <p:cTn id="20" dur="500" fill="hold"/>
                                        <p:tgtEl>
                                          <p:spTgt spid="31748">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1748">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1748">
                                            <p:txEl>
                                              <p:pRg st="0" end="0"/>
                                            </p:tx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1748">
                                            <p:txEl>
                                              <p:pRg st="1" end="1"/>
                                            </p:txEl>
                                          </p:spTgt>
                                        </p:tgtEl>
                                        <p:attrNameLst>
                                          <p:attrName>style.visibility</p:attrName>
                                        </p:attrNameLst>
                                      </p:cBhvr>
                                      <p:to>
                                        <p:strVal val="visible"/>
                                      </p:to>
                                    </p:set>
                                    <p:anim calcmode="lin" valueType="num">
                                      <p:cBhvr>
                                        <p:cTn id="26" dur="500" fill="hold"/>
                                        <p:tgtEl>
                                          <p:spTgt spid="31748">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1748">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17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1748" grpId="0" build="p"/>
      <p:bldP spid="317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bwMode="auto">
          <a:xfrm>
            <a:off x="8747125" y="1547813"/>
            <a:ext cx="2735263" cy="2452687"/>
            <a:chOff x="8747360" y="1548166"/>
            <a:chExt cx="2735028" cy="2452334"/>
          </a:xfrm>
        </p:grpSpPr>
        <p:sp>
          <p:nvSpPr>
            <p:cNvPr id="22" name="Freeform 46"/>
            <p:cNvSpPr/>
            <p:nvPr/>
          </p:nvSpPr>
          <p:spPr bwMode="auto">
            <a:xfrm flipH="1">
              <a:off x="8747360" y="1548166"/>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Freeform 47"/>
            <p:cNvSpPr>
              <a:spLocks noEditPoints="1"/>
            </p:cNvSpPr>
            <p:nvPr/>
          </p:nvSpPr>
          <p:spPr bwMode="auto">
            <a:xfrm flipH="1">
              <a:off x="8760059" y="1557690"/>
              <a:ext cx="2722329" cy="2442810"/>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tx1">
                <a:lumMod val="50000"/>
                <a:lumOff val="50000"/>
              </a:schemeClr>
            </a:solidFill>
            <a:ln>
              <a:noFill/>
            </a:ln>
            <a:effectLst>
              <a:outerShdw blurRad="50800" dist="38100" algn="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51235" name="文本框 27"/>
            <p:cNvSpPr txBox="1">
              <a:spLocks noChangeArrowheads="1"/>
            </p:cNvSpPr>
            <p:nvPr/>
          </p:nvSpPr>
          <p:spPr bwMode="auto">
            <a:xfrm>
              <a:off x="9413875" y="2309813"/>
              <a:ext cx="206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严肃性和</a:t>
              </a:r>
              <a:endPar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相对稳定性</a:t>
              </a:r>
              <a:endPar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原则</a:t>
              </a:r>
            </a:p>
          </p:txBody>
        </p:sp>
      </p:grpSp>
      <p:sp>
        <p:nvSpPr>
          <p:cNvPr id="33794" name="标题 1"/>
          <p:cNvSpPr>
            <a:spLocks noGrp="1" noChangeArrowheads="1"/>
          </p:cNvSpPr>
          <p:nvPr>
            <p:ph type="title" idx="4294967295"/>
          </p:nvPr>
        </p:nvSpPr>
        <p:spPr bwMode="auto">
          <a:xfrm>
            <a:off x="1343025" y="260350"/>
            <a:ext cx="7086600"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护理质量标准</a:t>
            </a:r>
          </a:p>
        </p:txBody>
      </p:sp>
      <p:sp>
        <p:nvSpPr>
          <p:cNvPr id="32775" name="TextBox 8"/>
          <p:cNvSpPr>
            <a:spLocks noGrp="1" noChangeArrowheads="1"/>
          </p:cNvSpPr>
          <p:nvPr>
            <p:ph idx="4294967295"/>
          </p:nvPr>
        </p:nvSpPr>
        <p:spPr bwMode="auto">
          <a:xfrm>
            <a:off x="4252913" y="4506913"/>
            <a:ext cx="4176712"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None/>
            </a:pPr>
            <a:r>
              <a:rPr lang="zh-CN" altLang="en-US" b="1">
                <a:latin typeface="微软雅黑" panose="020B0503020204020204" pitchFamily="34" charset="-122"/>
                <a:ea typeface="微软雅黑" panose="020B0503020204020204" pitchFamily="34" charset="-122"/>
              </a:rPr>
              <a:t>制定护理质量标准原则</a:t>
            </a:r>
          </a:p>
        </p:txBody>
      </p:sp>
      <p:grpSp>
        <p:nvGrpSpPr>
          <p:cNvPr id="2" name="组合 1"/>
          <p:cNvGrpSpPr/>
          <p:nvPr/>
        </p:nvGrpSpPr>
        <p:grpSpPr bwMode="auto">
          <a:xfrm>
            <a:off x="822325" y="1552575"/>
            <a:ext cx="2720975" cy="2444750"/>
            <a:chOff x="821567" y="1552479"/>
            <a:chExt cx="2722124" cy="2444846"/>
          </a:xfrm>
        </p:grpSpPr>
        <p:sp>
          <p:nvSpPr>
            <p:cNvPr id="11" name="Freeform 46"/>
            <p:cNvSpPr/>
            <p:nvPr/>
          </p:nvSpPr>
          <p:spPr bwMode="auto">
            <a:xfrm>
              <a:off x="821567" y="1552479"/>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Freeform 47"/>
            <p:cNvSpPr>
              <a:spLocks noEditPoints="1"/>
            </p:cNvSpPr>
            <p:nvPr/>
          </p:nvSpPr>
          <p:spPr bwMode="auto">
            <a:xfrm>
              <a:off x="821567" y="1552479"/>
              <a:ext cx="2722124" cy="2444846"/>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tx1">
                <a:lumMod val="50000"/>
                <a:lumOff val="50000"/>
              </a:schemeClr>
            </a:solidFill>
            <a:ln>
              <a:noFill/>
            </a:ln>
            <a:effectLst>
              <a:outerShdw blurRad="50800" dist="38100" algn="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51230" name="文本框 1"/>
            <p:cNvSpPr txBox="1">
              <a:spLocks noChangeArrowheads="1"/>
            </p:cNvSpPr>
            <p:nvPr/>
          </p:nvSpPr>
          <p:spPr bwMode="auto">
            <a:xfrm>
              <a:off x="1066800" y="2301875"/>
              <a:ext cx="2068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可衡量性</a:t>
              </a:r>
              <a:endParaRPr kumimoji="0" lang="en-US" altLang="zh-CN"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原则</a:t>
              </a:r>
            </a:p>
          </p:txBody>
        </p:sp>
      </p:grpSp>
      <p:grpSp>
        <p:nvGrpSpPr>
          <p:cNvPr id="3" name="组合 2"/>
          <p:cNvGrpSpPr/>
          <p:nvPr/>
        </p:nvGrpSpPr>
        <p:grpSpPr bwMode="auto">
          <a:xfrm>
            <a:off x="2865438" y="1552575"/>
            <a:ext cx="2719387" cy="2444750"/>
            <a:chOff x="2865176" y="1552479"/>
            <a:chExt cx="2719821" cy="2444846"/>
          </a:xfrm>
        </p:grpSpPr>
        <p:sp>
          <p:nvSpPr>
            <p:cNvPr id="9" name="Freeform 44"/>
            <p:cNvSpPr/>
            <p:nvPr/>
          </p:nvSpPr>
          <p:spPr bwMode="auto">
            <a:xfrm>
              <a:off x="2865176" y="1552479"/>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Freeform 45"/>
            <p:cNvSpPr>
              <a:spLocks noEditPoints="1"/>
            </p:cNvSpPr>
            <p:nvPr/>
          </p:nvSpPr>
          <p:spPr bwMode="auto">
            <a:xfrm>
              <a:off x="2865176" y="1552479"/>
              <a:ext cx="2719821" cy="2444846"/>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15507D"/>
            </a:solidFill>
            <a:ln>
              <a:noFill/>
            </a:ln>
            <a:effectLst>
              <a:outerShdw blurRad="50800" dist="38100" algn="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51225" name="文本框 24"/>
            <p:cNvSpPr txBox="1">
              <a:spLocks noChangeArrowheads="1"/>
            </p:cNvSpPr>
            <p:nvPr/>
          </p:nvSpPr>
          <p:spPr bwMode="auto">
            <a:xfrm>
              <a:off x="3163888" y="2301875"/>
              <a:ext cx="20685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科学性</a:t>
              </a:r>
              <a:endParaRPr kumimoji="0" lang="en-US" altLang="zh-CN"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原则</a:t>
              </a:r>
            </a:p>
          </p:txBody>
        </p:sp>
      </p:grpSp>
      <p:grpSp>
        <p:nvGrpSpPr>
          <p:cNvPr id="4" name="组合 3"/>
          <p:cNvGrpSpPr/>
          <p:nvPr/>
        </p:nvGrpSpPr>
        <p:grpSpPr bwMode="auto">
          <a:xfrm>
            <a:off x="4906963" y="1552575"/>
            <a:ext cx="2722562" cy="2444750"/>
            <a:chOff x="4906963" y="1552479"/>
            <a:chExt cx="2722794" cy="2444846"/>
          </a:xfrm>
        </p:grpSpPr>
        <p:sp>
          <p:nvSpPr>
            <p:cNvPr id="7" name="Freeform 42"/>
            <p:cNvSpPr/>
            <p:nvPr/>
          </p:nvSpPr>
          <p:spPr bwMode="auto">
            <a:xfrm>
              <a:off x="4907633" y="1552479"/>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Freeform 43"/>
            <p:cNvSpPr>
              <a:spLocks noEditPoints="1"/>
            </p:cNvSpPr>
            <p:nvPr/>
          </p:nvSpPr>
          <p:spPr bwMode="auto">
            <a:xfrm>
              <a:off x="4906963" y="1552479"/>
              <a:ext cx="2722794" cy="2444846"/>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tx1">
                <a:lumMod val="65000"/>
                <a:lumOff val="35000"/>
              </a:schemeClr>
            </a:solidFill>
            <a:ln>
              <a:noFill/>
            </a:ln>
            <a:effectLst>
              <a:outerShdw blurRad="50800" dist="38100" algn="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51220" name="文本框 25"/>
            <p:cNvSpPr txBox="1">
              <a:spLocks noChangeArrowheads="1"/>
            </p:cNvSpPr>
            <p:nvPr/>
          </p:nvSpPr>
          <p:spPr bwMode="auto">
            <a:xfrm>
              <a:off x="5264150" y="2339975"/>
              <a:ext cx="2068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先进性</a:t>
              </a:r>
              <a:endParaRPr kumimoji="0" lang="en-US" altLang="zh-CN"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原则</a:t>
              </a:r>
            </a:p>
          </p:txBody>
        </p:sp>
      </p:grpSp>
      <p:grpSp>
        <p:nvGrpSpPr>
          <p:cNvPr id="13" name="组合 12"/>
          <p:cNvGrpSpPr/>
          <p:nvPr/>
        </p:nvGrpSpPr>
        <p:grpSpPr bwMode="auto">
          <a:xfrm>
            <a:off x="6948488" y="1552575"/>
            <a:ext cx="2722562" cy="2444750"/>
            <a:chOff x="6948488" y="1552479"/>
            <a:chExt cx="2722575" cy="2444846"/>
          </a:xfrm>
        </p:grpSpPr>
        <p:sp>
          <p:nvSpPr>
            <p:cNvPr id="5" name="Freeform 40"/>
            <p:cNvSpPr/>
            <p:nvPr/>
          </p:nvSpPr>
          <p:spPr bwMode="auto">
            <a:xfrm>
              <a:off x="6948939" y="1552479"/>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Freeform 41"/>
            <p:cNvSpPr>
              <a:spLocks noEditPoints="1"/>
            </p:cNvSpPr>
            <p:nvPr/>
          </p:nvSpPr>
          <p:spPr bwMode="auto">
            <a:xfrm>
              <a:off x="6948488" y="1552479"/>
              <a:ext cx="2722575" cy="2444846"/>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215483"/>
            </a:solidFill>
            <a:ln>
              <a:noFill/>
            </a:ln>
            <a:effectLst>
              <a:outerShdw blurRad="50800" dist="38100" algn="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51215" name="文本框 26"/>
            <p:cNvSpPr txBox="1">
              <a:spLocks noChangeArrowheads="1"/>
            </p:cNvSpPr>
            <p:nvPr/>
          </p:nvSpPr>
          <p:spPr bwMode="auto">
            <a:xfrm>
              <a:off x="7231063" y="2344738"/>
              <a:ext cx="2068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实用性</a:t>
              </a:r>
              <a:endParaRPr kumimoji="0" lang="en-US" altLang="zh-CN"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原则</a:t>
              </a:r>
            </a:p>
          </p:txBody>
        </p:sp>
      </p:grpSp>
      <p:cxnSp>
        <p:nvCxnSpPr>
          <p:cNvPr id="29" name="直接连接符 28"/>
          <p:cNvCxnSpPr/>
          <p:nvPr/>
        </p:nvCxnSpPr>
        <p:spPr>
          <a:xfrm>
            <a:off x="3935413" y="5037138"/>
            <a:ext cx="476091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798" name="文本框 29"/>
          <p:cNvSpPr txBox="1">
            <a:spLocks noChangeArrowheads="1"/>
          </p:cNvSpPr>
          <p:nvPr/>
        </p:nvSpPr>
        <p:spPr bwMode="auto">
          <a:xfrm>
            <a:off x="1038225" y="5149850"/>
            <a:ext cx="105187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请在此处添加内容，请在此处添加内容，请在此处添加内容，请在此处添加内容，请在此处添加内容，</a:t>
            </a:r>
            <a:endPar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请在此处添加内容，请在此处添加内容，请在此处添加内容，请在此处添加内容，请在此处添加内容，</a:t>
            </a:r>
            <a:endPar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请在此处添加内容，请在此处添加内容，</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randombar(horizontal)">
                                      <p:cBhvr>
                                        <p:cTn id="7" dur="500"/>
                                        <p:tgtEl>
                                          <p:spTgt spid="3379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2775">
                                            <p:txEl>
                                              <p:pRg st="0" end="0"/>
                                            </p:txEl>
                                          </p:spTgt>
                                        </p:tgtEl>
                                        <p:attrNameLst>
                                          <p:attrName>style.visibility</p:attrName>
                                        </p:attrNameLst>
                                      </p:cBhvr>
                                      <p:to>
                                        <p:strVal val="visible"/>
                                      </p:to>
                                    </p:set>
                                    <p:anim calcmode="lin" valueType="num">
                                      <p:cBhvr additive="base">
                                        <p:cTn id="36" dur="500" fill="hold"/>
                                        <p:tgtEl>
                                          <p:spTgt spid="3277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2775">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14" presetClass="entr" presetSubtype="1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2798"/>
                                        </p:tgtEl>
                                        <p:attrNameLst>
                                          <p:attrName>style.visibility</p:attrName>
                                        </p:attrNameLst>
                                      </p:cBhvr>
                                      <p:to>
                                        <p:strVal val="visible"/>
                                      </p:to>
                                    </p:set>
                                    <p:animEffect transition="in" filter="randombar(horizontal)">
                                      <p:cBhvr>
                                        <p:cTn id="44" dur="500"/>
                                        <p:tgtEl>
                                          <p:spTgt spid="32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2775" grpId="0" build="p"/>
      <p:bldP spid="3279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图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3863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5" name="泪滴形 24"/>
          <p:cNvSpPr/>
          <p:nvPr/>
        </p:nvSpPr>
        <p:spPr>
          <a:xfrm rot="19206328" flipV="1">
            <a:off x="3194886" y="2305992"/>
            <a:ext cx="955598" cy="955598"/>
          </a:xfrm>
          <a:prstGeom prst="teardrop">
            <a:avLst/>
          </a:prstGeom>
          <a:gradFill flip="none" rotWithShape="1">
            <a:gsLst>
              <a:gs pos="100000">
                <a:srgbClr val="FFFFFF">
                  <a:lumMod val="100000"/>
                </a:srgbClr>
              </a:gs>
              <a:gs pos="0">
                <a:srgbClr val="D9D9DA"/>
              </a:gs>
            </a:gsLst>
            <a:lin ang="13500000" scaled="1"/>
            <a:tileRect/>
          </a:gra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泪滴形 25"/>
          <p:cNvSpPr/>
          <p:nvPr/>
        </p:nvSpPr>
        <p:spPr>
          <a:xfrm rot="19206328" flipV="1">
            <a:off x="3194887" y="3598125"/>
            <a:ext cx="955598" cy="955598"/>
          </a:xfrm>
          <a:prstGeom prst="teardrop">
            <a:avLst/>
          </a:prstGeom>
          <a:gradFill flip="none" rotWithShape="1">
            <a:gsLst>
              <a:gs pos="100000">
                <a:srgbClr val="FFFFFF">
                  <a:lumMod val="100000"/>
                </a:srgbClr>
              </a:gs>
              <a:gs pos="0">
                <a:srgbClr val="D9D9DA"/>
              </a:gs>
            </a:gsLst>
            <a:lin ang="13500000" scaled="1"/>
            <a:tileRect/>
          </a:gra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泪滴形 26"/>
          <p:cNvSpPr/>
          <p:nvPr/>
        </p:nvSpPr>
        <p:spPr>
          <a:xfrm rot="19206328" flipV="1">
            <a:off x="3194886" y="4998109"/>
            <a:ext cx="955598" cy="955598"/>
          </a:xfrm>
          <a:prstGeom prst="teardrop">
            <a:avLst/>
          </a:prstGeom>
          <a:gradFill flip="none" rotWithShape="1">
            <a:gsLst>
              <a:gs pos="100000">
                <a:srgbClr val="FFFFFF">
                  <a:lumMod val="100000"/>
                </a:srgbClr>
              </a:gs>
              <a:gs pos="0">
                <a:srgbClr val="D9D9DA"/>
              </a:gs>
            </a:gsLst>
            <a:lin ang="13500000" scaled="1"/>
            <a:tileRect/>
          </a:gra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5372" name="组合 8"/>
          <p:cNvGrpSpPr/>
          <p:nvPr/>
        </p:nvGrpSpPr>
        <p:grpSpPr bwMode="auto">
          <a:xfrm>
            <a:off x="3195638" y="960438"/>
            <a:ext cx="954087" cy="955675"/>
            <a:chOff x="3194886" y="959934"/>
            <a:chExt cx="955598" cy="955598"/>
          </a:xfrm>
        </p:grpSpPr>
        <p:sp>
          <p:nvSpPr>
            <p:cNvPr id="24" name="泪滴形 23"/>
            <p:cNvSpPr/>
            <p:nvPr/>
          </p:nvSpPr>
          <p:spPr>
            <a:xfrm rot="19206328" flipV="1">
              <a:off x="3194886" y="959934"/>
              <a:ext cx="955598" cy="955598"/>
            </a:xfrm>
            <a:prstGeom prst="teardrop">
              <a:avLst/>
            </a:prstGeom>
            <a:gradFill flip="none" rotWithShape="1">
              <a:gsLst>
                <a:gs pos="100000">
                  <a:srgbClr val="FFFFFF">
                    <a:lumMod val="100000"/>
                  </a:srgbClr>
                </a:gs>
                <a:gs pos="0">
                  <a:srgbClr val="D9D9DA"/>
                </a:gs>
              </a:gsLst>
              <a:lin ang="13500000" scaled="1"/>
              <a:tileRect/>
            </a:gra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3312547" y="1172642"/>
              <a:ext cx="720276" cy="58415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01</a:t>
              </a:r>
              <a:endParaRPr kumimoji="0" lang="zh-CN" altLang="en-US" sz="32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29" name="文本框 28"/>
          <p:cNvSpPr txBox="1"/>
          <p:nvPr/>
        </p:nvSpPr>
        <p:spPr>
          <a:xfrm>
            <a:off x="3313113" y="2535238"/>
            <a:ext cx="719137"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02</a:t>
            </a:r>
            <a:endParaRPr kumimoji="0" lang="zh-CN" altLang="en-US" sz="32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0" name="文本框 29"/>
          <p:cNvSpPr txBox="1"/>
          <p:nvPr/>
        </p:nvSpPr>
        <p:spPr>
          <a:xfrm>
            <a:off x="3313113" y="3827463"/>
            <a:ext cx="719137"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03</a:t>
            </a:r>
            <a:endParaRPr kumimoji="0" lang="zh-CN" altLang="en-US" sz="32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1" name="文本框 30"/>
          <p:cNvSpPr txBox="1"/>
          <p:nvPr/>
        </p:nvSpPr>
        <p:spPr>
          <a:xfrm>
            <a:off x="3313113" y="5219700"/>
            <a:ext cx="719137" cy="5857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04</a:t>
            </a:r>
            <a:endParaRPr kumimoji="0" lang="zh-CN" altLang="en-US" sz="32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6400" name="文本框 5"/>
          <p:cNvSpPr txBox="1">
            <a:spLocks noChangeArrowheads="1"/>
          </p:cNvSpPr>
          <p:nvPr/>
        </p:nvSpPr>
        <p:spPr bwMode="auto">
          <a:xfrm>
            <a:off x="828675" y="1295400"/>
            <a:ext cx="1539875"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8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目</a:t>
            </a:r>
            <a:r>
              <a:rPr kumimoji="0" lang="en-US" altLang="zh-CN" sz="8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8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录</a:t>
            </a:r>
          </a:p>
        </p:txBody>
      </p:sp>
      <p:sp>
        <p:nvSpPr>
          <p:cNvPr id="16401" name="文本框 7"/>
          <p:cNvSpPr txBox="1">
            <a:spLocks noChangeArrowheads="1"/>
          </p:cNvSpPr>
          <p:nvPr/>
        </p:nvSpPr>
        <p:spPr bwMode="auto">
          <a:xfrm>
            <a:off x="377825" y="2749550"/>
            <a:ext cx="293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CONTENT</a:t>
            </a:r>
            <a:endParaRPr kumimoji="0" lang="zh-CN" altLang="en-US"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78" name="Rectangle 21"/>
          <p:cNvSpPr>
            <a:spLocks noChangeArrowheads="1"/>
          </p:cNvSpPr>
          <p:nvPr/>
        </p:nvSpPr>
        <p:spPr bwMode="auto">
          <a:xfrm>
            <a:off x="4738688" y="2503488"/>
            <a:ext cx="7056437" cy="639762"/>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sym typeface="Impact" panose="020B0806030902050204" pitchFamily="34" charset="0"/>
              </a:rPr>
              <a:t>护理质量管理体系及队伍建设</a:t>
            </a:r>
          </a:p>
        </p:txBody>
      </p:sp>
      <p:sp>
        <p:nvSpPr>
          <p:cNvPr id="15379" name="Rectangle 22"/>
          <p:cNvSpPr>
            <a:spLocks noChangeArrowheads="1"/>
          </p:cNvSpPr>
          <p:nvPr/>
        </p:nvSpPr>
        <p:spPr bwMode="auto">
          <a:xfrm>
            <a:off x="4667250" y="3860800"/>
            <a:ext cx="7058025" cy="639763"/>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护理质量标准与评价</a:t>
            </a:r>
            <a:endParaRPr kumimoji="0" lang="zh-CN" altLang="en-US" sz="36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sym typeface="Impact" panose="020B0806030902050204" pitchFamily="34" charset="0"/>
            </a:endParaRPr>
          </a:p>
        </p:txBody>
      </p:sp>
      <p:sp>
        <p:nvSpPr>
          <p:cNvPr id="15380" name="Text Box 27"/>
          <p:cNvSpPr txBox="1">
            <a:spLocks noChangeArrowheads="1"/>
          </p:cNvSpPr>
          <p:nvPr/>
        </p:nvSpPr>
        <p:spPr bwMode="auto">
          <a:xfrm>
            <a:off x="4738688" y="5218113"/>
            <a:ext cx="6310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sym typeface="Impact" panose="020B0806030902050204" pitchFamily="34" charset="0"/>
              </a:rPr>
              <a:t>护理质量管理实施与记录</a:t>
            </a:r>
          </a:p>
        </p:txBody>
      </p:sp>
      <p:sp>
        <p:nvSpPr>
          <p:cNvPr id="15381" name="Rectangle 2"/>
          <p:cNvSpPr txBox="1">
            <a:spLocks noChangeArrowheads="1"/>
          </p:cNvSpPr>
          <p:nvPr/>
        </p:nvSpPr>
        <p:spPr bwMode="auto">
          <a:xfrm>
            <a:off x="4760913" y="1168400"/>
            <a:ext cx="70564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36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护理质量管理概述</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wipe(left)">
                                      <p:cBhvr>
                                        <p:cTn id="7" dur="500"/>
                                        <p:tgtEl>
                                          <p:spTgt spid="1537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81"/>
                                        </p:tgtEl>
                                        <p:attrNameLst>
                                          <p:attrName>style.visibility</p:attrName>
                                        </p:attrNameLst>
                                      </p:cBhvr>
                                      <p:to>
                                        <p:strVal val="visible"/>
                                      </p:to>
                                    </p:set>
                                    <p:animEffect transition="in" filter="wipe(left)">
                                      <p:cBhvr>
                                        <p:cTn id="11" dur="500"/>
                                        <p:tgtEl>
                                          <p:spTgt spid="1538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378"/>
                                        </p:tgtEl>
                                        <p:attrNameLst>
                                          <p:attrName>style.visibility</p:attrName>
                                        </p:attrNameLst>
                                      </p:cBhvr>
                                      <p:to>
                                        <p:strVal val="visible"/>
                                      </p:to>
                                    </p:set>
                                    <p:animEffect transition="in" filter="wipe(left)">
                                      <p:cBhvr>
                                        <p:cTn id="22" dur="500"/>
                                        <p:tgtEl>
                                          <p:spTgt spid="1537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379"/>
                                        </p:tgtEl>
                                        <p:attrNameLst>
                                          <p:attrName>style.visibility</p:attrName>
                                        </p:attrNameLst>
                                      </p:cBhvr>
                                      <p:to>
                                        <p:strVal val="visible"/>
                                      </p:to>
                                    </p:set>
                                    <p:animEffect transition="in" filter="wipe(left)">
                                      <p:cBhvr>
                                        <p:cTn id="33" dur="500"/>
                                        <p:tgtEl>
                                          <p:spTgt spid="1537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5380"/>
                                        </p:tgtEl>
                                        <p:attrNameLst>
                                          <p:attrName>style.visibility</p:attrName>
                                        </p:attrNameLst>
                                      </p:cBhvr>
                                      <p:to>
                                        <p:strVal val="visible"/>
                                      </p:to>
                                    </p:set>
                                    <p:animEffect transition="in" filter="wipe(left)">
                                      <p:cBhvr>
                                        <p:cTn id="44" dur="500"/>
                                        <p:tgtEl>
                                          <p:spTgt spid="1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5378" grpId="0"/>
      <p:bldP spid="15379" grpId="0"/>
      <p:bldP spid="15380" grpId="0"/>
      <p:bldP spid="153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1271588" y="-12700"/>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a:solidFill>
                  <a:schemeClr val="tx2"/>
                </a:solidFill>
                <a:latin typeface="微软雅黑" panose="020B0503020204020204" pitchFamily="34" charset="-122"/>
                <a:ea typeface="微软雅黑" panose="020B0503020204020204" pitchFamily="34" charset="-122"/>
                <a:cs typeface="+mn-cs"/>
              </a:rPr>
              <a:t>临床通用标准</a:t>
            </a:r>
            <a:r>
              <a:rPr lang="en-US" altLang="zh-CN" sz="3600" b="1">
                <a:solidFill>
                  <a:schemeClr val="tx2"/>
                </a:solidFill>
                <a:latin typeface="微软雅黑" panose="020B0503020204020204" pitchFamily="34" charset="-122"/>
                <a:ea typeface="微软雅黑" panose="020B0503020204020204" pitchFamily="34" charset="-122"/>
                <a:cs typeface="+mn-cs"/>
              </a:rPr>
              <a:t>24</a:t>
            </a:r>
            <a:r>
              <a:rPr lang="zh-CN" altLang="en-US" sz="3600" b="1">
                <a:solidFill>
                  <a:schemeClr val="tx2"/>
                </a:solidFill>
                <a:latin typeface="微软雅黑" panose="020B0503020204020204" pitchFamily="34" charset="-122"/>
                <a:ea typeface="微软雅黑" panose="020B0503020204020204" pitchFamily="34" charset="-122"/>
                <a:cs typeface="+mn-cs"/>
              </a:rPr>
              <a:t>项</a:t>
            </a:r>
            <a:endParaRPr lang="en-US" altLang="zh-CN" sz="3600" b="1">
              <a:solidFill>
                <a:schemeClr val="tx2"/>
              </a:solidFill>
              <a:latin typeface="微软雅黑" panose="020B0503020204020204" pitchFamily="34" charset="-122"/>
              <a:ea typeface="微软雅黑" panose="020B0503020204020204" pitchFamily="34" charset="-122"/>
              <a:cs typeface="+mn-cs"/>
            </a:endParaRPr>
          </a:p>
        </p:txBody>
      </p:sp>
      <p:sp>
        <p:nvSpPr>
          <p:cNvPr id="33795" name="Rectangle 3"/>
          <p:cNvSpPr>
            <a:spLocks noGrp="1" noChangeArrowheads="1"/>
          </p:cNvSpPr>
          <p:nvPr>
            <p:ph sz="half" idx="4294967295"/>
          </p:nvPr>
        </p:nvSpPr>
        <p:spPr bwMode="auto">
          <a:xfrm>
            <a:off x="550863" y="1149350"/>
            <a:ext cx="6600825" cy="523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1.</a:t>
            </a:r>
            <a:r>
              <a:rPr lang="zh-CN" altLang="zh-CN" sz="2000" b="1">
                <a:solidFill>
                  <a:srgbClr val="215483"/>
                </a:solidFill>
                <a:latin typeface="微软雅黑" panose="020B0503020204020204" pitchFamily="34" charset="-122"/>
                <a:ea typeface="微软雅黑" panose="020B0503020204020204" pitchFamily="34" charset="-122"/>
              </a:rPr>
              <a:t>患者身份识别与沟通管理质量评价标准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2.</a:t>
            </a:r>
            <a:r>
              <a:rPr lang="zh-CN" altLang="en-US" sz="2000" b="1">
                <a:solidFill>
                  <a:srgbClr val="215483"/>
                </a:solidFill>
                <a:latin typeface="微软雅黑" panose="020B0503020204020204" pitchFamily="34" charset="-122"/>
                <a:ea typeface="微软雅黑" panose="020B0503020204020204" pitchFamily="34" charset="-122"/>
              </a:rPr>
              <a:t>安全用药管理质量评价标准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3.</a:t>
            </a:r>
            <a:r>
              <a:rPr lang="zh-CN" altLang="en-US" sz="2000" b="1">
                <a:solidFill>
                  <a:srgbClr val="215483"/>
                </a:solidFill>
                <a:latin typeface="微软雅黑" panose="020B0503020204020204" pitchFamily="34" charset="-122"/>
                <a:ea typeface="微软雅黑" panose="020B0503020204020204" pitchFamily="34" charset="-122"/>
              </a:rPr>
              <a:t>住院患者跌倒</a:t>
            </a:r>
            <a:r>
              <a:rPr lang="en-US" altLang="zh-CN" sz="2000" b="1">
                <a:solidFill>
                  <a:srgbClr val="215483"/>
                </a:solidFill>
                <a:latin typeface="微软雅黑" panose="020B0503020204020204" pitchFamily="34" charset="-122"/>
                <a:ea typeface="微软雅黑" panose="020B0503020204020204" pitchFamily="34" charset="-122"/>
              </a:rPr>
              <a:t>/</a:t>
            </a:r>
            <a:r>
              <a:rPr lang="zh-CN" altLang="en-US" sz="2000" b="1">
                <a:solidFill>
                  <a:srgbClr val="215483"/>
                </a:solidFill>
                <a:latin typeface="微软雅黑" panose="020B0503020204020204" pitchFamily="34" charset="-122"/>
                <a:ea typeface="微软雅黑" panose="020B0503020204020204" pitchFamily="34" charset="-122"/>
              </a:rPr>
              <a:t>坠床管理质量评价标准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4.</a:t>
            </a:r>
            <a:r>
              <a:rPr lang="zh-CN" altLang="zh-CN" sz="2000" b="1">
                <a:solidFill>
                  <a:srgbClr val="215483"/>
                </a:solidFill>
                <a:latin typeface="微软雅黑" panose="020B0503020204020204" pitchFamily="34" charset="-122"/>
                <a:ea typeface="微软雅黑" panose="020B0503020204020204" pitchFamily="34" charset="-122"/>
              </a:rPr>
              <a:t>住院患者压疮管理质量评价标准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5.</a:t>
            </a:r>
            <a:r>
              <a:rPr lang="zh-CN" altLang="zh-CN" sz="2000" b="1">
                <a:solidFill>
                  <a:srgbClr val="215483"/>
                </a:solidFill>
                <a:latin typeface="微软雅黑" panose="020B0503020204020204" pitchFamily="34" charset="-122"/>
                <a:ea typeface="微软雅黑" panose="020B0503020204020204" pitchFamily="34" charset="-122"/>
              </a:rPr>
              <a:t>输血管理质量评价标准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6.</a:t>
            </a:r>
            <a:r>
              <a:rPr lang="zh-CN" altLang="zh-CN" sz="2000" b="1">
                <a:solidFill>
                  <a:srgbClr val="215483"/>
                </a:solidFill>
                <a:latin typeface="微软雅黑" panose="020B0503020204020204" pitchFamily="34" charset="-122"/>
                <a:ea typeface="微软雅黑" panose="020B0503020204020204" pitchFamily="34" charset="-122"/>
              </a:rPr>
              <a:t>导管护理质量评价标准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7.</a:t>
            </a:r>
            <a:r>
              <a:rPr lang="zh-CN" altLang="zh-CN" sz="2000" b="1">
                <a:solidFill>
                  <a:srgbClr val="215483"/>
                </a:solidFill>
                <a:latin typeface="微软雅黑" panose="020B0503020204020204" pitchFamily="34" charset="-122"/>
                <a:ea typeface="微软雅黑" panose="020B0503020204020204" pitchFamily="34" charset="-122"/>
              </a:rPr>
              <a:t>患者约束管理质量评价标准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8.</a:t>
            </a:r>
            <a:r>
              <a:rPr lang="zh-CN" altLang="zh-CN" sz="2000">
                <a:latin typeface="微软雅黑" panose="020B0503020204020204" pitchFamily="34" charset="-122"/>
                <a:ea typeface="微软雅黑" panose="020B0503020204020204" pitchFamily="34" charset="-122"/>
              </a:rPr>
              <a:t>围手术期管理质量评价标准（病区）</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9.</a:t>
            </a:r>
            <a:r>
              <a:rPr lang="zh-CN" altLang="zh-CN" sz="2000">
                <a:latin typeface="微软雅黑" panose="020B0503020204020204" pitchFamily="34" charset="-122"/>
                <a:ea typeface="微软雅黑" panose="020B0503020204020204" pitchFamily="34" charset="-122"/>
              </a:rPr>
              <a:t>围手术期护理质量评价标准（手术室）</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10.</a:t>
            </a:r>
            <a:r>
              <a:rPr lang="zh-CN" altLang="zh-CN" sz="2000" b="1">
                <a:solidFill>
                  <a:srgbClr val="215483"/>
                </a:solidFill>
                <a:latin typeface="微软雅黑" panose="020B0503020204020204" pitchFamily="34" charset="-122"/>
                <a:ea typeface="微软雅黑" panose="020B0503020204020204" pitchFamily="34" charset="-122"/>
              </a:rPr>
              <a:t>特级护理质量评价标准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11.</a:t>
            </a:r>
            <a:r>
              <a:rPr lang="zh-CN" altLang="zh-CN" sz="2000" b="1">
                <a:solidFill>
                  <a:srgbClr val="215483"/>
                </a:solidFill>
                <a:latin typeface="微软雅黑" panose="020B0503020204020204" pitchFamily="34" charset="-122"/>
                <a:ea typeface="微软雅黑" panose="020B0503020204020204" pitchFamily="34" charset="-122"/>
              </a:rPr>
              <a:t>一级护理质量评价标准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12.</a:t>
            </a:r>
            <a:r>
              <a:rPr lang="zh-CN" altLang="zh-CN" sz="2000">
                <a:latin typeface="微软雅黑" panose="020B0503020204020204" pitchFamily="34" charset="-122"/>
                <a:ea typeface="微软雅黑" panose="020B0503020204020204" pitchFamily="34" charset="-122"/>
              </a:rPr>
              <a:t>二、三级护理质量评价标准</a:t>
            </a:r>
            <a:endParaRPr lang="en-US" altLang="zh-CN" sz="2000">
              <a:latin typeface="微软雅黑" panose="020B0503020204020204" pitchFamily="34" charset="-122"/>
              <a:ea typeface="微软雅黑" panose="020B0503020204020204" pitchFamily="34" charset="-122"/>
            </a:endParaRPr>
          </a:p>
        </p:txBody>
      </p:sp>
      <p:sp>
        <p:nvSpPr>
          <p:cNvPr id="33796" name="内容占位符 3"/>
          <p:cNvSpPr>
            <a:spLocks noGrp="1" noChangeArrowheads="1"/>
          </p:cNvSpPr>
          <p:nvPr>
            <p:ph sz="half" idx="4294967295"/>
          </p:nvPr>
        </p:nvSpPr>
        <p:spPr bwMode="auto">
          <a:xfrm>
            <a:off x="6959600" y="1052513"/>
            <a:ext cx="6575425" cy="4351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26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13.</a:t>
            </a:r>
            <a:r>
              <a:rPr lang="zh-CN" altLang="zh-CN" sz="2000" b="1">
                <a:solidFill>
                  <a:srgbClr val="215483"/>
                </a:solidFill>
                <a:latin typeface="微软雅黑" panose="020B0503020204020204" pitchFamily="34" charset="-122"/>
                <a:ea typeface="微软雅黑" panose="020B0503020204020204" pitchFamily="34" charset="-122"/>
              </a:rPr>
              <a:t>护理文件书写质量评价标准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14.</a:t>
            </a:r>
            <a:r>
              <a:rPr lang="zh-CN" altLang="zh-CN" sz="2000">
                <a:latin typeface="微软雅黑" panose="020B0503020204020204" pitchFamily="34" charset="-122"/>
                <a:ea typeface="微软雅黑" panose="020B0503020204020204" pitchFamily="34" charset="-122"/>
              </a:rPr>
              <a:t>仪器设备管理质量评价标准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15.</a:t>
            </a:r>
            <a:r>
              <a:rPr lang="zh-CN" altLang="zh-CN" sz="2000" b="1">
                <a:solidFill>
                  <a:srgbClr val="215483"/>
                </a:solidFill>
                <a:latin typeface="微软雅黑" panose="020B0503020204020204" pitchFamily="34" charset="-122"/>
                <a:ea typeface="微软雅黑" panose="020B0503020204020204" pitchFamily="34" charset="-122"/>
              </a:rPr>
              <a:t>抢救车管理质量评价标准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16.</a:t>
            </a:r>
            <a:r>
              <a:rPr lang="zh-CN" altLang="zh-CN" sz="2000">
                <a:latin typeface="微软雅黑" panose="020B0503020204020204" pitchFamily="34" charset="-122"/>
                <a:ea typeface="微软雅黑" panose="020B0503020204020204" pitchFamily="34" charset="-122"/>
              </a:rPr>
              <a:t>手卫生管理质量评价标准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17.</a:t>
            </a:r>
            <a:r>
              <a:rPr lang="zh-CN" altLang="zh-CN" sz="2000">
                <a:latin typeface="微软雅黑" panose="020B0503020204020204" pitchFamily="34" charset="-122"/>
                <a:ea typeface="微软雅黑" panose="020B0503020204020204" pitchFamily="34" charset="-122"/>
              </a:rPr>
              <a:t>护士长行政管理质量评价标准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18.</a:t>
            </a:r>
            <a:r>
              <a:rPr lang="zh-CN" altLang="zh-CN" sz="2000">
                <a:latin typeface="微软雅黑" panose="020B0503020204020204" pitchFamily="34" charset="-122"/>
                <a:ea typeface="微软雅黑" panose="020B0503020204020204" pitchFamily="34" charset="-122"/>
              </a:rPr>
              <a:t>护理服务质量评价标准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19.</a:t>
            </a:r>
            <a:r>
              <a:rPr lang="zh-CN" altLang="zh-CN" sz="2000">
                <a:latin typeface="微软雅黑" panose="020B0503020204020204" pitchFamily="34" charset="-122"/>
                <a:ea typeface="微软雅黑" panose="020B0503020204020204" pitchFamily="34" charset="-122"/>
              </a:rPr>
              <a:t>护理人员行为规范管理质量评价标准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20.</a:t>
            </a:r>
            <a:r>
              <a:rPr lang="zh-CN" altLang="zh-CN" sz="2000">
                <a:latin typeface="微软雅黑" panose="020B0503020204020204" pitchFamily="34" charset="-122"/>
                <a:ea typeface="微软雅黑" panose="020B0503020204020204" pitchFamily="34" charset="-122"/>
              </a:rPr>
              <a:t>护理人员岗位培训质量评价标准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21.</a:t>
            </a:r>
            <a:r>
              <a:rPr lang="zh-CN" altLang="zh-CN" sz="2000" b="1">
                <a:solidFill>
                  <a:srgbClr val="215483"/>
                </a:solidFill>
                <a:latin typeface="微软雅黑" panose="020B0503020204020204" pitchFamily="34" charset="-122"/>
                <a:ea typeface="微软雅黑" panose="020B0503020204020204" pitchFamily="34" charset="-122"/>
              </a:rPr>
              <a:t>护理人力资源管理质量评价标准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22.</a:t>
            </a:r>
            <a:r>
              <a:rPr lang="zh-CN" altLang="zh-CN" sz="2000">
                <a:latin typeface="微软雅黑" panose="020B0503020204020204" pitchFamily="34" charset="-122"/>
                <a:ea typeface="微软雅黑" panose="020B0503020204020204" pitchFamily="34" charset="-122"/>
              </a:rPr>
              <a:t>护理投诉管理质量评价标准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23.</a:t>
            </a:r>
            <a:r>
              <a:rPr lang="zh-CN" altLang="zh-CN" sz="2000">
                <a:latin typeface="微软雅黑" panose="020B0503020204020204" pitchFamily="34" charset="-122"/>
                <a:ea typeface="微软雅黑" panose="020B0503020204020204" pitchFamily="34" charset="-122"/>
              </a:rPr>
              <a:t>不良事件管理质量评价标准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24.</a:t>
            </a:r>
            <a:r>
              <a:rPr lang="zh-CN" altLang="zh-CN" sz="2000">
                <a:latin typeface="微软雅黑" panose="020B0503020204020204" pitchFamily="34" charset="-122"/>
                <a:ea typeface="微软雅黑" panose="020B0503020204020204" pitchFamily="34" charset="-122"/>
              </a:rPr>
              <a:t>病区环境管理质量评价标准</a:t>
            </a:r>
            <a:endParaRPr lang="zh-CN" altLang="en-US" sz="2000">
              <a:latin typeface="微软雅黑" panose="020B0503020204020204" pitchFamily="34" charset="-122"/>
              <a:ea typeface="微软雅黑" panose="020B0503020204020204" pitchFamily="34" charset="-122"/>
            </a:endParaRPr>
          </a:p>
        </p:txBody>
      </p:sp>
      <p:pic>
        <p:nvPicPr>
          <p:cNvPr id="53253" name="图片 5"/>
          <p:cNvPicPr>
            <a:picLocks noChangeAspect="1"/>
          </p:cNvPicPr>
          <p:nvPr/>
        </p:nvPicPr>
        <p:blipFill>
          <a:blip r:embed="rId3">
            <a:extLst>
              <a:ext uri="{28A0092B-C50C-407E-A947-70E740481C1C}">
                <a14:useLocalDpi xmlns:a14="http://schemas.microsoft.com/office/drawing/2010/main" val="0"/>
              </a:ext>
            </a:extLst>
          </a:blip>
          <a:srcRect b="94351"/>
          <a:stretch>
            <a:fillRect/>
          </a:stretch>
        </p:blipFill>
        <p:spPr bwMode="auto">
          <a:xfrm>
            <a:off x="-15875" y="6583363"/>
            <a:ext cx="12192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randombar(horizontal)">
                                      <p:cBhvr>
                                        <p:cTn id="7" dur="500"/>
                                        <p:tgtEl>
                                          <p:spTgt spid="3481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Effect transition="in" filter="randombar(horizontal)">
                                      <p:cBhvr>
                                        <p:cTn id="11" dur="500"/>
                                        <p:tgtEl>
                                          <p:spTgt spid="33795">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animEffect transition="in" filter="randombar(horizontal)">
                                      <p:cBhvr>
                                        <p:cTn id="15" dur="500"/>
                                        <p:tgtEl>
                                          <p:spTgt spid="33795">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Effect transition="in" filter="randombar(horizontal)">
                                      <p:cBhvr>
                                        <p:cTn id="19" dur="500"/>
                                        <p:tgtEl>
                                          <p:spTgt spid="33795">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Effect transition="in" filter="randombar(horizontal)">
                                      <p:cBhvr>
                                        <p:cTn id="23" dur="500"/>
                                        <p:tgtEl>
                                          <p:spTgt spid="33795">
                                            <p:txEl>
                                              <p:pRg st="3" end="3"/>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randombar(horizontal)">
                                      <p:cBhvr>
                                        <p:cTn id="27" dur="500"/>
                                        <p:tgtEl>
                                          <p:spTgt spid="33795">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3795">
                                            <p:txEl>
                                              <p:pRg st="5" end="5"/>
                                            </p:txEl>
                                          </p:spTgt>
                                        </p:tgtEl>
                                        <p:attrNameLst>
                                          <p:attrName>style.visibility</p:attrName>
                                        </p:attrNameLst>
                                      </p:cBhvr>
                                      <p:to>
                                        <p:strVal val="visible"/>
                                      </p:to>
                                    </p:set>
                                    <p:animEffect transition="in" filter="randombar(horizontal)">
                                      <p:cBhvr>
                                        <p:cTn id="31" dur="500"/>
                                        <p:tgtEl>
                                          <p:spTgt spid="33795">
                                            <p:txEl>
                                              <p:pRg st="5" end="5"/>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33795">
                                            <p:txEl>
                                              <p:pRg st="6" end="6"/>
                                            </p:txEl>
                                          </p:spTgt>
                                        </p:tgtEl>
                                        <p:attrNameLst>
                                          <p:attrName>style.visibility</p:attrName>
                                        </p:attrNameLst>
                                      </p:cBhvr>
                                      <p:to>
                                        <p:strVal val="visible"/>
                                      </p:to>
                                    </p:set>
                                    <p:animEffect transition="in" filter="randombar(horizontal)">
                                      <p:cBhvr>
                                        <p:cTn id="35" dur="500"/>
                                        <p:tgtEl>
                                          <p:spTgt spid="33795">
                                            <p:txEl>
                                              <p:pRg st="6" end="6"/>
                                            </p:txEl>
                                          </p:spTgt>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3795">
                                            <p:txEl>
                                              <p:pRg st="7" end="7"/>
                                            </p:txEl>
                                          </p:spTgt>
                                        </p:tgtEl>
                                        <p:attrNameLst>
                                          <p:attrName>style.visibility</p:attrName>
                                        </p:attrNameLst>
                                      </p:cBhvr>
                                      <p:to>
                                        <p:strVal val="visible"/>
                                      </p:to>
                                    </p:set>
                                    <p:animEffect transition="in" filter="randombar(horizontal)">
                                      <p:cBhvr>
                                        <p:cTn id="39" dur="500"/>
                                        <p:tgtEl>
                                          <p:spTgt spid="33795">
                                            <p:txEl>
                                              <p:pRg st="7" end="7"/>
                                            </p:txEl>
                                          </p:spTgt>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33795">
                                            <p:txEl>
                                              <p:pRg st="8" end="8"/>
                                            </p:txEl>
                                          </p:spTgt>
                                        </p:tgtEl>
                                        <p:attrNameLst>
                                          <p:attrName>style.visibility</p:attrName>
                                        </p:attrNameLst>
                                      </p:cBhvr>
                                      <p:to>
                                        <p:strVal val="visible"/>
                                      </p:to>
                                    </p:set>
                                    <p:animEffect transition="in" filter="randombar(horizontal)">
                                      <p:cBhvr>
                                        <p:cTn id="43" dur="500"/>
                                        <p:tgtEl>
                                          <p:spTgt spid="33795">
                                            <p:txEl>
                                              <p:pRg st="8" end="8"/>
                                            </p:txEl>
                                          </p:spTgt>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33795">
                                            <p:txEl>
                                              <p:pRg st="9" end="9"/>
                                            </p:txEl>
                                          </p:spTgt>
                                        </p:tgtEl>
                                        <p:attrNameLst>
                                          <p:attrName>style.visibility</p:attrName>
                                        </p:attrNameLst>
                                      </p:cBhvr>
                                      <p:to>
                                        <p:strVal val="visible"/>
                                      </p:to>
                                    </p:set>
                                    <p:animEffect transition="in" filter="randombar(horizontal)">
                                      <p:cBhvr>
                                        <p:cTn id="47" dur="500"/>
                                        <p:tgtEl>
                                          <p:spTgt spid="33795">
                                            <p:txEl>
                                              <p:pRg st="9" end="9"/>
                                            </p:txEl>
                                          </p:spTgt>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3795">
                                            <p:txEl>
                                              <p:pRg st="10" end="10"/>
                                            </p:txEl>
                                          </p:spTgt>
                                        </p:tgtEl>
                                        <p:attrNameLst>
                                          <p:attrName>style.visibility</p:attrName>
                                        </p:attrNameLst>
                                      </p:cBhvr>
                                      <p:to>
                                        <p:strVal val="visible"/>
                                      </p:to>
                                    </p:set>
                                    <p:animEffect transition="in" filter="randombar(horizontal)">
                                      <p:cBhvr>
                                        <p:cTn id="51" dur="500"/>
                                        <p:tgtEl>
                                          <p:spTgt spid="33795">
                                            <p:txEl>
                                              <p:pRg st="10" end="10"/>
                                            </p:txEl>
                                          </p:spTgt>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33795">
                                            <p:txEl>
                                              <p:pRg st="11" end="11"/>
                                            </p:txEl>
                                          </p:spTgt>
                                        </p:tgtEl>
                                        <p:attrNameLst>
                                          <p:attrName>style.visibility</p:attrName>
                                        </p:attrNameLst>
                                      </p:cBhvr>
                                      <p:to>
                                        <p:strVal val="visible"/>
                                      </p:to>
                                    </p:set>
                                    <p:animEffect transition="in" filter="randombar(horizontal)">
                                      <p:cBhvr>
                                        <p:cTn id="55" dur="500"/>
                                        <p:tgtEl>
                                          <p:spTgt spid="33795">
                                            <p:txEl>
                                              <p:pRg st="11" end="11"/>
                                            </p:txEl>
                                          </p:spTgt>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33796">
                                            <p:txEl>
                                              <p:pRg st="0" end="0"/>
                                            </p:txEl>
                                          </p:spTgt>
                                        </p:tgtEl>
                                        <p:attrNameLst>
                                          <p:attrName>style.visibility</p:attrName>
                                        </p:attrNameLst>
                                      </p:cBhvr>
                                      <p:to>
                                        <p:strVal val="visible"/>
                                      </p:to>
                                    </p:set>
                                    <p:animEffect transition="in" filter="randombar(horizontal)">
                                      <p:cBhvr>
                                        <p:cTn id="59" dur="500"/>
                                        <p:tgtEl>
                                          <p:spTgt spid="33796">
                                            <p:txEl>
                                              <p:pRg st="0" end="0"/>
                                            </p:txEl>
                                          </p:spTgt>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33796">
                                            <p:txEl>
                                              <p:pRg st="1" end="1"/>
                                            </p:txEl>
                                          </p:spTgt>
                                        </p:tgtEl>
                                        <p:attrNameLst>
                                          <p:attrName>style.visibility</p:attrName>
                                        </p:attrNameLst>
                                      </p:cBhvr>
                                      <p:to>
                                        <p:strVal val="visible"/>
                                      </p:to>
                                    </p:set>
                                    <p:animEffect transition="in" filter="randombar(horizontal)">
                                      <p:cBhvr>
                                        <p:cTn id="63" dur="500"/>
                                        <p:tgtEl>
                                          <p:spTgt spid="33796">
                                            <p:txEl>
                                              <p:pRg st="1" end="1"/>
                                            </p:txEl>
                                          </p:spTgt>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33796">
                                            <p:txEl>
                                              <p:pRg st="2" end="2"/>
                                            </p:txEl>
                                          </p:spTgt>
                                        </p:tgtEl>
                                        <p:attrNameLst>
                                          <p:attrName>style.visibility</p:attrName>
                                        </p:attrNameLst>
                                      </p:cBhvr>
                                      <p:to>
                                        <p:strVal val="visible"/>
                                      </p:to>
                                    </p:set>
                                    <p:animEffect transition="in" filter="randombar(horizontal)">
                                      <p:cBhvr>
                                        <p:cTn id="67" dur="500"/>
                                        <p:tgtEl>
                                          <p:spTgt spid="33796">
                                            <p:txEl>
                                              <p:pRg st="2" end="2"/>
                                            </p:txEl>
                                          </p:spTgt>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33796">
                                            <p:txEl>
                                              <p:pRg st="3" end="3"/>
                                            </p:txEl>
                                          </p:spTgt>
                                        </p:tgtEl>
                                        <p:attrNameLst>
                                          <p:attrName>style.visibility</p:attrName>
                                        </p:attrNameLst>
                                      </p:cBhvr>
                                      <p:to>
                                        <p:strVal val="visible"/>
                                      </p:to>
                                    </p:set>
                                    <p:animEffect transition="in" filter="randombar(horizontal)">
                                      <p:cBhvr>
                                        <p:cTn id="71" dur="500"/>
                                        <p:tgtEl>
                                          <p:spTgt spid="33796">
                                            <p:txEl>
                                              <p:pRg st="3" end="3"/>
                                            </p:txEl>
                                          </p:spTgt>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33796">
                                            <p:txEl>
                                              <p:pRg st="4" end="4"/>
                                            </p:txEl>
                                          </p:spTgt>
                                        </p:tgtEl>
                                        <p:attrNameLst>
                                          <p:attrName>style.visibility</p:attrName>
                                        </p:attrNameLst>
                                      </p:cBhvr>
                                      <p:to>
                                        <p:strVal val="visible"/>
                                      </p:to>
                                    </p:set>
                                    <p:animEffect transition="in" filter="randombar(horizontal)">
                                      <p:cBhvr>
                                        <p:cTn id="75" dur="500"/>
                                        <p:tgtEl>
                                          <p:spTgt spid="33796">
                                            <p:txEl>
                                              <p:pRg st="4" end="4"/>
                                            </p:txEl>
                                          </p:spTgt>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33796">
                                            <p:txEl>
                                              <p:pRg st="5" end="5"/>
                                            </p:txEl>
                                          </p:spTgt>
                                        </p:tgtEl>
                                        <p:attrNameLst>
                                          <p:attrName>style.visibility</p:attrName>
                                        </p:attrNameLst>
                                      </p:cBhvr>
                                      <p:to>
                                        <p:strVal val="visible"/>
                                      </p:to>
                                    </p:set>
                                    <p:animEffect transition="in" filter="randombar(horizontal)">
                                      <p:cBhvr>
                                        <p:cTn id="79" dur="500"/>
                                        <p:tgtEl>
                                          <p:spTgt spid="33796">
                                            <p:txEl>
                                              <p:pRg st="5" end="5"/>
                                            </p:txEl>
                                          </p:spTgt>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33796">
                                            <p:txEl>
                                              <p:pRg st="6" end="6"/>
                                            </p:txEl>
                                          </p:spTgt>
                                        </p:tgtEl>
                                        <p:attrNameLst>
                                          <p:attrName>style.visibility</p:attrName>
                                        </p:attrNameLst>
                                      </p:cBhvr>
                                      <p:to>
                                        <p:strVal val="visible"/>
                                      </p:to>
                                    </p:set>
                                    <p:animEffect transition="in" filter="randombar(horizontal)">
                                      <p:cBhvr>
                                        <p:cTn id="83" dur="500"/>
                                        <p:tgtEl>
                                          <p:spTgt spid="33796">
                                            <p:txEl>
                                              <p:pRg st="6" end="6"/>
                                            </p:txEl>
                                          </p:spTgt>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33796">
                                            <p:txEl>
                                              <p:pRg st="7" end="7"/>
                                            </p:txEl>
                                          </p:spTgt>
                                        </p:tgtEl>
                                        <p:attrNameLst>
                                          <p:attrName>style.visibility</p:attrName>
                                        </p:attrNameLst>
                                      </p:cBhvr>
                                      <p:to>
                                        <p:strVal val="visible"/>
                                      </p:to>
                                    </p:set>
                                    <p:animEffect transition="in" filter="randombar(horizontal)">
                                      <p:cBhvr>
                                        <p:cTn id="87" dur="500"/>
                                        <p:tgtEl>
                                          <p:spTgt spid="33796">
                                            <p:txEl>
                                              <p:pRg st="7" end="7"/>
                                            </p:txEl>
                                          </p:spTgt>
                                        </p:tgtEl>
                                      </p:cBhvr>
                                    </p:animEffect>
                                  </p:childTnLst>
                                </p:cTn>
                              </p:par>
                            </p:childTnLst>
                          </p:cTn>
                        </p:par>
                        <p:par>
                          <p:cTn id="88" fill="hold">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33796">
                                            <p:txEl>
                                              <p:pRg st="8" end="8"/>
                                            </p:txEl>
                                          </p:spTgt>
                                        </p:tgtEl>
                                        <p:attrNameLst>
                                          <p:attrName>style.visibility</p:attrName>
                                        </p:attrNameLst>
                                      </p:cBhvr>
                                      <p:to>
                                        <p:strVal val="visible"/>
                                      </p:to>
                                    </p:set>
                                    <p:animEffect transition="in" filter="randombar(horizontal)">
                                      <p:cBhvr>
                                        <p:cTn id="91" dur="500"/>
                                        <p:tgtEl>
                                          <p:spTgt spid="33796">
                                            <p:txEl>
                                              <p:pRg st="8" end="8"/>
                                            </p:txEl>
                                          </p:spTgt>
                                        </p:tgtEl>
                                      </p:cBhvr>
                                    </p:animEffect>
                                  </p:childTnLst>
                                </p:cTn>
                              </p:par>
                            </p:childTnLst>
                          </p:cTn>
                        </p:par>
                        <p:par>
                          <p:cTn id="92" fill="hold">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33796">
                                            <p:txEl>
                                              <p:pRg st="9" end="9"/>
                                            </p:txEl>
                                          </p:spTgt>
                                        </p:tgtEl>
                                        <p:attrNameLst>
                                          <p:attrName>style.visibility</p:attrName>
                                        </p:attrNameLst>
                                      </p:cBhvr>
                                      <p:to>
                                        <p:strVal val="visible"/>
                                      </p:to>
                                    </p:set>
                                    <p:animEffect transition="in" filter="randombar(horizontal)">
                                      <p:cBhvr>
                                        <p:cTn id="95" dur="500"/>
                                        <p:tgtEl>
                                          <p:spTgt spid="33796">
                                            <p:txEl>
                                              <p:pRg st="9" end="9"/>
                                            </p:txEl>
                                          </p:spTgt>
                                        </p:tgtEl>
                                      </p:cBhvr>
                                    </p:animEffect>
                                  </p:childTnLst>
                                </p:cTn>
                              </p:par>
                            </p:childTnLst>
                          </p:cTn>
                        </p:par>
                        <p:par>
                          <p:cTn id="96" fill="hold">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33796">
                                            <p:txEl>
                                              <p:pRg st="10" end="10"/>
                                            </p:txEl>
                                          </p:spTgt>
                                        </p:tgtEl>
                                        <p:attrNameLst>
                                          <p:attrName>style.visibility</p:attrName>
                                        </p:attrNameLst>
                                      </p:cBhvr>
                                      <p:to>
                                        <p:strVal val="visible"/>
                                      </p:to>
                                    </p:set>
                                    <p:animEffect transition="in" filter="randombar(horizontal)">
                                      <p:cBhvr>
                                        <p:cTn id="99" dur="500"/>
                                        <p:tgtEl>
                                          <p:spTgt spid="33796">
                                            <p:txEl>
                                              <p:pRg st="10" end="10"/>
                                            </p:txEl>
                                          </p:spTgt>
                                        </p:tgtEl>
                                      </p:cBhvr>
                                    </p:animEffect>
                                  </p:childTnLst>
                                </p:cTn>
                              </p:par>
                            </p:childTnLst>
                          </p:cTn>
                        </p:par>
                        <p:par>
                          <p:cTn id="100" fill="hold">
                            <p:stCondLst>
                              <p:cond delay="12000"/>
                            </p:stCondLst>
                            <p:childTnLst>
                              <p:par>
                                <p:cTn id="101" presetID="14" presetClass="entr" presetSubtype="10" fill="hold" grpId="0" nodeType="afterEffect">
                                  <p:stCondLst>
                                    <p:cond delay="0"/>
                                  </p:stCondLst>
                                  <p:childTnLst>
                                    <p:set>
                                      <p:cBhvr>
                                        <p:cTn id="102" dur="1" fill="hold">
                                          <p:stCondLst>
                                            <p:cond delay="0"/>
                                          </p:stCondLst>
                                        </p:cTn>
                                        <p:tgtEl>
                                          <p:spTgt spid="33796">
                                            <p:txEl>
                                              <p:pRg st="11" end="11"/>
                                            </p:txEl>
                                          </p:spTgt>
                                        </p:tgtEl>
                                        <p:attrNameLst>
                                          <p:attrName>style.visibility</p:attrName>
                                        </p:attrNameLst>
                                      </p:cBhvr>
                                      <p:to>
                                        <p:strVal val="visible"/>
                                      </p:to>
                                    </p:set>
                                    <p:animEffect transition="in" filter="randombar(horizontal)">
                                      <p:cBhvr>
                                        <p:cTn id="103" dur="500"/>
                                        <p:tgtEl>
                                          <p:spTgt spid="3379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3795" grpId="0" build="p"/>
      <p:bldP spid="3379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bwMode="auto">
          <a:xfrm>
            <a:off x="1271588" y="0"/>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专科标准</a:t>
            </a:r>
            <a:r>
              <a:rPr lang="en-US" altLang="zh-CN" sz="3600" b="1" dirty="0">
                <a:solidFill>
                  <a:schemeClr val="tx2"/>
                </a:solidFill>
                <a:latin typeface="微软雅黑" panose="020B0503020204020204" pitchFamily="34" charset="-122"/>
                <a:ea typeface="微软雅黑" panose="020B0503020204020204" pitchFamily="34" charset="-122"/>
                <a:cs typeface="+mn-cs"/>
              </a:rPr>
              <a:t>21</a:t>
            </a:r>
            <a:r>
              <a:rPr lang="zh-CN" altLang="en-US" sz="3600" b="1" dirty="0">
                <a:solidFill>
                  <a:schemeClr val="tx2"/>
                </a:solidFill>
                <a:latin typeface="微软雅黑" panose="020B0503020204020204" pitchFamily="34" charset="-122"/>
                <a:ea typeface="微软雅黑" panose="020B0503020204020204" pitchFamily="34" charset="-122"/>
                <a:cs typeface="+mn-cs"/>
              </a:rPr>
              <a:t>项</a:t>
            </a:r>
            <a:endParaRPr lang="en-US" altLang="zh-CN" sz="3600" b="1" dirty="0">
              <a:solidFill>
                <a:schemeClr val="tx2"/>
              </a:solidFill>
              <a:latin typeface="微软雅黑" panose="020B0503020204020204" pitchFamily="34" charset="-122"/>
              <a:ea typeface="微软雅黑" panose="020B0503020204020204" pitchFamily="34" charset="-122"/>
              <a:cs typeface="+mn-cs"/>
            </a:endParaRPr>
          </a:p>
        </p:txBody>
      </p:sp>
      <p:sp>
        <p:nvSpPr>
          <p:cNvPr id="34819" name="Rectangle 3"/>
          <p:cNvSpPr>
            <a:spLocks noGrp="1" noChangeArrowheads="1"/>
          </p:cNvSpPr>
          <p:nvPr>
            <p:ph sz="half" idx="4294967295"/>
          </p:nvPr>
        </p:nvSpPr>
        <p:spPr bwMode="auto">
          <a:xfrm>
            <a:off x="766763" y="1196975"/>
            <a:ext cx="6456362" cy="4351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1.</a:t>
            </a:r>
            <a:r>
              <a:rPr lang="zh-CN" altLang="zh-CN" sz="2000" b="1">
                <a:solidFill>
                  <a:srgbClr val="215483"/>
                </a:solidFill>
                <a:latin typeface="微软雅黑" panose="020B0503020204020204" pitchFamily="34" charset="-122"/>
                <a:ea typeface="微软雅黑" panose="020B0503020204020204" pitchFamily="34" charset="-122"/>
              </a:rPr>
              <a:t>手术室护理管理质量评价标准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a:t>
            </a:r>
            <a:r>
              <a:rPr lang="zh-CN" altLang="zh-CN" sz="2000">
                <a:latin typeface="微软雅黑" panose="020B0503020204020204" pitchFamily="34" charset="-122"/>
                <a:ea typeface="微软雅黑" panose="020B0503020204020204" pitchFamily="34" charset="-122"/>
              </a:rPr>
              <a:t>消毒供应中心护理管理质量评价标准</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400"/>
              </a:lnSpc>
              <a:buFont typeface="Arial" panose="020B0604020202020204" pitchFamily="34" charset="0"/>
              <a:buNone/>
            </a:pPr>
            <a:r>
              <a:rPr lang="en-US" altLang="zh-CN" sz="2000" b="1">
                <a:solidFill>
                  <a:srgbClr val="215483"/>
                </a:solidFill>
                <a:latin typeface="微软雅黑" panose="020B0503020204020204" pitchFamily="34" charset="-122"/>
                <a:ea typeface="微软雅黑" panose="020B0503020204020204" pitchFamily="34" charset="-122"/>
              </a:rPr>
              <a:t>3.</a:t>
            </a:r>
            <a:r>
              <a:rPr lang="zh-CN" altLang="zh-CN" sz="2000" b="1">
                <a:solidFill>
                  <a:srgbClr val="215483"/>
                </a:solidFill>
                <a:latin typeface="微软雅黑" panose="020B0503020204020204" pitchFamily="34" charset="-122"/>
                <a:ea typeface="微软雅黑" panose="020B0503020204020204" pitchFamily="34" charset="-122"/>
              </a:rPr>
              <a:t>重症医学科护理管理质量评价标准</a:t>
            </a:r>
            <a:endParaRPr lang="en-US" altLang="zh-CN" sz="2000" b="1">
              <a:solidFill>
                <a:srgbClr val="215483"/>
              </a:solidFill>
              <a:latin typeface="微软雅黑" panose="020B0503020204020204" pitchFamily="34" charset="-122"/>
              <a:ea typeface="微软雅黑" panose="020B0503020204020204" pitchFamily="34" charset="-122"/>
            </a:endParaRPr>
          </a:p>
          <a:p>
            <a:pPr marL="514350" indent="-514350"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4.</a:t>
            </a:r>
            <a:r>
              <a:rPr lang="zh-CN" altLang="zh-CN" sz="2000">
                <a:latin typeface="微软雅黑" panose="020B0503020204020204" pitchFamily="34" charset="-122"/>
                <a:ea typeface="微软雅黑" panose="020B0503020204020204" pitchFamily="34" charset="-122"/>
              </a:rPr>
              <a:t>急诊护理管理质量评价标准</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5.</a:t>
            </a:r>
            <a:r>
              <a:rPr lang="zh-CN" altLang="zh-CN" sz="2000">
                <a:latin typeface="微软雅黑" panose="020B0503020204020204" pitchFamily="34" charset="-122"/>
                <a:ea typeface="微软雅黑" panose="020B0503020204020204" pitchFamily="34" charset="-122"/>
              </a:rPr>
              <a:t>血液透析室护理管理质量评价标准</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6.</a:t>
            </a:r>
            <a:r>
              <a:rPr lang="zh-CN" altLang="zh-CN" sz="2000">
                <a:latin typeface="微软雅黑" panose="020B0503020204020204" pitchFamily="34" charset="-122"/>
                <a:ea typeface="微软雅黑" panose="020B0503020204020204" pitchFamily="34" charset="-122"/>
              </a:rPr>
              <a:t>新生儿病室护理管理质量评价标准</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7.</a:t>
            </a:r>
            <a:r>
              <a:rPr lang="zh-CN" altLang="zh-CN" sz="2000">
                <a:latin typeface="微软雅黑" panose="020B0503020204020204" pitchFamily="34" charset="-122"/>
                <a:ea typeface="微软雅黑" panose="020B0503020204020204" pitchFamily="34" charset="-122"/>
              </a:rPr>
              <a:t>儿科重症监护室护理质量评价标准</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8.</a:t>
            </a:r>
            <a:r>
              <a:rPr lang="zh-CN" altLang="zh-CN" sz="2000">
                <a:latin typeface="微软雅黑" panose="020B0503020204020204" pitchFamily="34" charset="-122"/>
                <a:ea typeface="微软雅黑" panose="020B0503020204020204" pitchFamily="34" charset="-122"/>
              </a:rPr>
              <a:t>产房护理管理质量评价标准</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9.</a:t>
            </a:r>
            <a:r>
              <a:rPr lang="zh-CN" altLang="zh-CN" sz="2000">
                <a:latin typeface="微软雅黑" panose="020B0503020204020204" pitchFamily="34" charset="-122"/>
                <a:ea typeface="微软雅黑" panose="020B0503020204020204" pitchFamily="34" charset="-122"/>
              </a:rPr>
              <a:t>内窥镜室护理管理质量评价标准</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10.</a:t>
            </a:r>
            <a:r>
              <a:rPr lang="zh-CN" altLang="zh-CN" sz="2000">
                <a:latin typeface="微软雅黑" panose="020B0503020204020204" pitchFamily="34" charset="-122"/>
                <a:ea typeface="微软雅黑" panose="020B0503020204020204" pitchFamily="34" charset="-122"/>
              </a:rPr>
              <a:t>介入诊疗室护理管理质量评价标准</a:t>
            </a:r>
            <a:endParaRPr lang="en-US" altLang="zh-CN" sz="2000">
              <a:latin typeface="微软雅黑" panose="020B0503020204020204" pitchFamily="34" charset="-122"/>
              <a:ea typeface="微软雅黑" panose="020B0503020204020204" pitchFamily="34" charset="-122"/>
            </a:endParaRPr>
          </a:p>
          <a:p>
            <a:pPr marL="514350" indent="-514350" eaLnBrk="1" hangingPunct="1">
              <a:lnSpc>
                <a:spcPts val="26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11.</a:t>
            </a:r>
            <a:r>
              <a:rPr lang="zh-CN" altLang="zh-CN" sz="2000">
                <a:latin typeface="微软雅黑" panose="020B0503020204020204" pitchFamily="34" charset="-122"/>
                <a:ea typeface="微软雅黑" panose="020B0503020204020204" pitchFamily="34" charset="-122"/>
              </a:rPr>
              <a:t>麻醉复苏室护理管理质量评价标准</a:t>
            </a:r>
            <a:endParaRPr lang="en-US" altLang="zh-CN" sz="2000">
              <a:latin typeface="微软雅黑" panose="020B0503020204020204" pitchFamily="34" charset="-122"/>
              <a:ea typeface="微软雅黑" panose="020B0503020204020204" pitchFamily="34" charset="-122"/>
            </a:endParaRPr>
          </a:p>
        </p:txBody>
      </p:sp>
      <p:sp>
        <p:nvSpPr>
          <p:cNvPr id="34820" name="内容占位符 3"/>
          <p:cNvSpPr>
            <a:spLocks noGrp="1" noChangeArrowheads="1"/>
          </p:cNvSpPr>
          <p:nvPr>
            <p:ph sz="half" idx="4294967295"/>
          </p:nvPr>
        </p:nvSpPr>
        <p:spPr bwMode="auto">
          <a:xfrm>
            <a:off x="6719888" y="1195388"/>
            <a:ext cx="6357937" cy="4351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12.</a:t>
            </a:r>
            <a:r>
              <a:rPr lang="zh-CN" altLang="zh-CN" sz="2000">
                <a:latin typeface="微软雅黑" panose="020B0503020204020204" pitchFamily="34" charset="-122"/>
                <a:ea typeface="微软雅黑" panose="020B0503020204020204" pitchFamily="34" charset="-122"/>
              </a:rPr>
              <a:t>感染科护理管理质量评价标准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13.</a:t>
            </a:r>
            <a:r>
              <a:rPr lang="zh-CN" altLang="zh-CN" sz="2000">
                <a:latin typeface="微软雅黑" panose="020B0503020204020204" pitchFamily="34" charset="-122"/>
                <a:ea typeface="微软雅黑" panose="020B0503020204020204" pitchFamily="34" charset="-122"/>
              </a:rPr>
              <a:t>康复医学科护理管理质量评价标准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14.</a:t>
            </a:r>
            <a:r>
              <a:rPr lang="zh-CN" altLang="zh-CN" sz="2000">
                <a:latin typeface="微软雅黑" panose="020B0503020204020204" pitchFamily="34" charset="-122"/>
                <a:ea typeface="微软雅黑" panose="020B0503020204020204" pitchFamily="34" charset="-122"/>
              </a:rPr>
              <a:t>肿瘤科护理管理质量评价标准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15.</a:t>
            </a:r>
            <a:r>
              <a:rPr lang="zh-CN" altLang="zh-CN" sz="2000">
                <a:latin typeface="微软雅黑" panose="020B0503020204020204" pitchFamily="34" charset="-122"/>
                <a:ea typeface="微软雅黑" panose="020B0503020204020204" pitchFamily="34" charset="-122"/>
              </a:rPr>
              <a:t>中医科护理管理质量评价标准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16.</a:t>
            </a:r>
            <a:r>
              <a:rPr lang="zh-CN" altLang="zh-CN" sz="2000">
                <a:latin typeface="微软雅黑" panose="020B0503020204020204" pitchFamily="34" charset="-122"/>
                <a:ea typeface="微软雅黑" panose="020B0503020204020204" pitchFamily="34" charset="-122"/>
              </a:rPr>
              <a:t>移植病区护理管理质量评价标准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17.</a:t>
            </a:r>
            <a:r>
              <a:rPr lang="zh-CN" altLang="zh-CN" sz="2000">
                <a:latin typeface="微软雅黑" panose="020B0503020204020204" pitchFamily="34" charset="-122"/>
                <a:ea typeface="微软雅黑" panose="020B0503020204020204" pitchFamily="34" charset="-122"/>
              </a:rPr>
              <a:t>层流室护理管理质量评价标准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18.</a:t>
            </a:r>
            <a:r>
              <a:rPr lang="zh-CN" altLang="zh-CN" sz="2000">
                <a:latin typeface="微软雅黑" panose="020B0503020204020204" pitchFamily="34" charset="-122"/>
                <a:ea typeface="微软雅黑" panose="020B0503020204020204" pitchFamily="34" charset="-122"/>
              </a:rPr>
              <a:t>门诊护理管理质量评价标准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19.</a:t>
            </a:r>
            <a:r>
              <a:rPr lang="zh-CN" altLang="zh-CN" sz="2000">
                <a:latin typeface="微软雅黑" panose="020B0503020204020204" pitchFamily="34" charset="-122"/>
                <a:ea typeface="微软雅黑" panose="020B0503020204020204" pitchFamily="34" charset="-122"/>
              </a:rPr>
              <a:t>急诊观察室护理管理质量评价标准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20.</a:t>
            </a:r>
            <a:r>
              <a:rPr lang="zh-CN" altLang="zh-CN" sz="2000">
                <a:latin typeface="微软雅黑" panose="020B0503020204020204" pitchFamily="34" charset="-122"/>
                <a:ea typeface="微软雅黑" panose="020B0503020204020204" pitchFamily="34" charset="-122"/>
              </a:rPr>
              <a:t>儿科门急诊护理管理质量评价标准</a:t>
            </a:r>
            <a:endParaRPr lang="en-US" altLang="zh-CN" sz="2000">
              <a:latin typeface="微软雅黑" panose="020B0503020204020204" pitchFamily="34" charset="-122"/>
              <a:ea typeface="微软雅黑" panose="020B0503020204020204" pitchFamily="34" charset="-122"/>
            </a:endParaRPr>
          </a:p>
          <a:p>
            <a:pPr eaLnBrk="1" hangingPunct="1">
              <a:lnSpc>
                <a:spcPts val="28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21.</a:t>
            </a:r>
            <a:r>
              <a:rPr lang="zh-CN" altLang="zh-CN" sz="2000">
                <a:latin typeface="微软雅黑" panose="020B0503020204020204" pitchFamily="34" charset="-122"/>
                <a:ea typeface="微软雅黑" panose="020B0503020204020204" pitchFamily="34" charset="-122"/>
              </a:rPr>
              <a:t>门诊口腔科护理管理质量评价标准</a:t>
            </a:r>
            <a:endParaRPr lang="en-US" altLang="zh-CN" sz="2000">
              <a:latin typeface="微软雅黑" panose="020B0503020204020204" pitchFamily="34" charset="-122"/>
              <a:ea typeface="微软雅黑" panose="020B0503020204020204" pitchFamily="34" charset="-122"/>
            </a:endParaRPr>
          </a:p>
        </p:txBody>
      </p:sp>
      <p:pic>
        <p:nvPicPr>
          <p:cNvPr id="55301" name="图片 5"/>
          <p:cNvPicPr>
            <a:picLocks noChangeAspect="1"/>
          </p:cNvPicPr>
          <p:nvPr/>
        </p:nvPicPr>
        <p:blipFill>
          <a:blip r:embed="rId3">
            <a:extLst>
              <a:ext uri="{28A0092B-C50C-407E-A947-70E740481C1C}">
                <a14:useLocalDpi xmlns:a14="http://schemas.microsoft.com/office/drawing/2010/main" val="0"/>
              </a:ext>
            </a:extLst>
          </a:blip>
          <a:srcRect b="94351"/>
          <a:stretch>
            <a:fillRect/>
          </a:stretch>
        </p:blipFill>
        <p:spPr bwMode="auto">
          <a:xfrm>
            <a:off x="-15875" y="6583363"/>
            <a:ext cx="12192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randombar(horizontal)">
                                      <p:cBhvr>
                                        <p:cTn id="7" dur="500"/>
                                        <p:tgtEl>
                                          <p:spTgt spid="3584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Effect transition="in" filter="randombar(horizontal)">
                                      <p:cBhvr>
                                        <p:cTn id="11" dur="500"/>
                                        <p:tgtEl>
                                          <p:spTgt spid="34819">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randombar(horizontal)">
                                      <p:cBhvr>
                                        <p:cTn id="15" dur="500"/>
                                        <p:tgtEl>
                                          <p:spTgt spid="34819">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Effect transition="in" filter="randombar(horizontal)">
                                      <p:cBhvr>
                                        <p:cTn id="19" dur="500"/>
                                        <p:tgtEl>
                                          <p:spTgt spid="34819">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randombar(horizontal)">
                                      <p:cBhvr>
                                        <p:cTn id="23" dur="500"/>
                                        <p:tgtEl>
                                          <p:spTgt spid="34819">
                                            <p:txEl>
                                              <p:pRg st="3" end="3"/>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randombar(horizontal)">
                                      <p:cBhvr>
                                        <p:cTn id="27" dur="500"/>
                                        <p:tgtEl>
                                          <p:spTgt spid="34819">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animEffect transition="in" filter="randombar(horizontal)">
                                      <p:cBhvr>
                                        <p:cTn id="31" dur="500"/>
                                        <p:tgtEl>
                                          <p:spTgt spid="34819">
                                            <p:txEl>
                                              <p:pRg st="5" end="5"/>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34819">
                                            <p:txEl>
                                              <p:pRg st="6" end="6"/>
                                            </p:txEl>
                                          </p:spTgt>
                                        </p:tgtEl>
                                        <p:attrNameLst>
                                          <p:attrName>style.visibility</p:attrName>
                                        </p:attrNameLst>
                                      </p:cBhvr>
                                      <p:to>
                                        <p:strVal val="visible"/>
                                      </p:to>
                                    </p:set>
                                    <p:animEffect transition="in" filter="randombar(horizontal)">
                                      <p:cBhvr>
                                        <p:cTn id="35" dur="500"/>
                                        <p:tgtEl>
                                          <p:spTgt spid="34819">
                                            <p:txEl>
                                              <p:pRg st="6" end="6"/>
                                            </p:txEl>
                                          </p:spTgt>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4819">
                                            <p:txEl>
                                              <p:pRg st="7" end="7"/>
                                            </p:txEl>
                                          </p:spTgt>
                                        </p:tgtEl>
                                        <p:attrNameLst>
                                          <p:attrName>style.visibility</p:attrName>
                                        </p:attrNameLst>
                                      </p:cBhvr>
                                      <p:to>
                                        <p:strVal val="visible"/>
                                      </p:to>
                                    </p:set>
                                    <p:animEffect transition="in" filter="randombar(horizontal)">
                                      <p:cBhvr>
                                        <p:cTn id="39" dur="500"/>
                                        <p:tgtEl>
                                          <p:spTgt spid="34819">
                                            <p:txEl>
                                              <p:pRg st="7" end="7"/>
                                            </p:txEl>
                                          </p:spTgt>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34819">
                                            <p:txEl>
                                              <p:pRg st="8" end="8"/>
                                            </p:txEl>
                                          </p:spTgt>
                                        </p:tgtEl>
                                        <p:attrNameLst>
                                          <p:attrName>style.visibility</p:attrName>
                                        </p:attrNameLst>
                                      </p:cBhvr>
                                      <p:to>
                                        <p:strVal val="visible"/>
                                      </p:to>
                                    </p:set>
                                    <p:animEffect transition="in" filter="randombar(horizontal)">
                                      <p:cBhvr>
                                        <p:cTn id="43" dur="500"/>
                                        <p:tgtEl>
                                          <p:spTgt spid="34819">
                                            <p:txEl>
                                              <p:pRg st="8" end="8"/>
                                            </p:txEl>
                                          </p:spTgt>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34819">
                                            <p:txEl>
                                              <p:pRg st="9" end="9"/>
                                            </p:txEl>
                                          </p:spTgt>
                                        </p:tgtEl>
                                        <p:attrNameLst>
                                          <p:attrName>style.visibility</p:attrName>
                                        </p:attrNameLst>
                                      </p:cBhvr>
                                      <p:to>
                                        <p:strVal val="visible"/>
                                      </p:to>
                                    </p:set>
                                    <p:animEffect transition="in" filter="randombar(horizontal)">
                                      <p:cBhvr>
                                        <p:cTn id="47" dur="500"/>
                                        <p:tgtEl>
                                          <p:spTgt spid="34819">
                                            <p:txEl>
                                              <p:pRg st="9" end="9"/>
                                            </p:txEl>
                                          </p:spTgt>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4819">
                                            <p:txEl>
                                              <p:pRg st="10" end="10"/>
                                            </p:txEl>
                                          </p:spTgt>
                                        </p:tgtEl>
                                        <p:attrNameLst>
                                          <p:attrName>style.visibility</p:attrName>
                                        </p:attrNameLst>
                                      </p:cBhvr>
                                      <p:to>
                                        <p:strVal val="visible"/>
                                      </p:to>
                                    </p:set>
                                    <p:animEffect transition="in" filter="randombar(horizontal)">
                                      <p:cBhvr>
                                        <p:cTn id="51" dur="500"/>
                                        <p:tgtEl>
                                          <p:spTgt spid="34819">
                                            <p:txEl>
                                              <p:pRg st="10" end="10"/>
                                            </p:txEl>
                                          </p:spTgt>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34820">
                                            <p:txEl>
                                              <p:pRg st="0" end="0"/>
                                            </p:txEl>
                                          </p:spTgt>
                                        </p:tgtEl>
                                        <p:attrNameLst>
                                          <p:attrName>style.visibility</p:attrName>
                                        </p:attrNameLst>
                                      </p:cBhvr>
                                      <p:to>
                                        <p:strVal val="visible"/>
                                      </p:to>
                                    </p:set>
                                    <p:animEffect transition="in" filter="randombar(horizontal)">
                                      <p:cBhvr>
                                        <p:cTn id="55" dur="500"/>
                                        <p:tgtEl>
                                          <p:spTgt spid="34820">
                                            <p:txEl>
                                              <p:pRg st="0" end="0"/>
                                            </p:txEl>
                                          </p:spTgt>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34820">
                                            <p:txEl>
                                              <p:pRg st="1" end="1"/>
                                            </p:txEl>
                                          </p:spTgt>
                                        </p:tgtEl>
                                        <p:attrNameLst>
                                          <p:attrName>style.visibility</p:attrName>
                                        </p:attrNameLst>
                                      </p:cBhvr>
                                      <p:to>
                                        <p:strVal val="visible"/>
                                      </p:to>
                                    </p:set>
                                    <p:animEffect transition="in" filter="randombar(horizontal)">
                                      <p:cBhvr>
                                        <p:cTn id="59" dur="500"/>
                                        <p:tgtEl>
                                          <p:spTgt spid="34820">
                                            <p:txEl>
                                              <p:pRg st="1" end="1"/>
                                            </p:txEl>
                                          </p:spTgt>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34820">
                                            <p:txEl>
                                              <p:pRg st="2" end="2"/>
                                            </p:txEl>
                                          </p:spTgt>
                                        </p:tgtEl>
                                        <p:attrNameLst>
                                          <p:attrName>style.visibility</p:attrName>
                                        </p:attrNameLst>
                                      </p:cBhvr>
                                      <p:to>
                                        <p:strVal val="visible"/>
                                      </p:to>
                                    </p:set>
                                    <p:animEffect transition="in" filter="randombar(horizontal)">
                                      <p:cBhvr>
                                        <p:cTn id="63" dur="500"/>
                                        <p:tgtEl>
                                          <p:spTgt spid="34820">
                                            <p:txEl>
                                              <p:pRg st="2" end="2"/>
                                            </p:txEl>
                                          </p:spTgt>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34820">
                                            <p:txEl>
                                              <p:pRg st="3" end="3"/>
                                            </p:txEl>
                                          </p:spTgt>
                                        </p:tgtEl>
                                        <p:attrNameLst>
                                          <p:attrName>style.visibility</p:attrName>
                                        </p:attrNameLst>
                                      </p:cBhvr>
                                      <p:to>
                                        <p:strVal val="visible"/>
                                      </p:to>
                                    </p:set>
                                    <p:animEffect transition="in" filter="randombar(horizontal)">
                                      <p:cBhvr>
                                        <p:cTn id="67" dur="500"/>
                                        <p:tgtEl>
                                          <p:spTgt spid="34820">
                                            <p:txEl>
                                              <p:pRg st="3" end="3"/>
                                            </p:txEl>
                                          </p:spTgt>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34820">
                                            <p:txEl>
                                              <p:pRg st="4" end="4"/>
                                            </p:txEl>
                                          </p:spTgt>
                                        </p:tgtEl>
                                        <p:attrNameLst>
                                          <p:attrName>style.visibility</p:attrName>
                                        </p:attrNameLst>
                                      </p:cBhvr>
                                      <p:to>
                                        <p:strVal val="visible"/>
                                      </p:to>
                                    </p:set>
                                    <p:animEffect transition="in" filter="randombar(horizontal)">
                                      <p:cBhvr>
                                        <p:cTn id="71" dur="500"/>
                                        <p:tgtEl>
                                          <p:spTgt spid="34820">
                                            <p:txEl>
                                              <p:pRg st="4" end="4"/>
                                            </p:txEl>
                                          </p:spTgt>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34820">
                                            <p:txEl>
                                              <p:pRg st="5" end="5"/>
                                            </p:txEl>
                                          </p:spTgt>
                                        </p:tgtEl>
                                        <p:attrNameLst>
                                          <p:attrName>style.visibility</p:attrName>
                                        </p:attrNameLst>
                                      </p:cBhvr>
                                      <p:to>
                                        <p:strVal val="visible"/>
                                      </p:to>
                                    </p:set>
                                    <p:animEffect transition="in" filter="randombar(horizontal)">
                                      <p:cBhvr>
                                        <p:cTn id="75" dur="500"/>
                                        <p:tgtEl>
                                          <p:spTgt spid="34820">
                                            <p:txEl>
                                              <p:pRg st="5" end="5"/>
                                            </p:txEl>
                                          </p:spTgt>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34820">
                                            <p:txEl>
                                              <p:pRg st="6" end="6"/>
                                            </p:txEl>
                                          </p:spTgt>
                                        </p:tgtEl>
                                        <p:attrNameLst>
                                          <p:attrName>style.visibility</p:attrName>
                                        </p:attrNameLst>
                                      </p:cBhvr>
                                      <p:to>
                                        <p:strVal val="visible"/>
                                      </p:to>
                                    </p:set>
                                    <p:animEffect transition="in" filter="randombar(horizontal)">
                                      <p:cBhvr>
                                        <p:cTn id="79" dur="500"/>
                                        <p:tgtEl>
                                          <p:spTgt spid="34820">
                                            <p:txEl>
                                              <p:pRg st="6" end="6"/>
                                            </p:txEl>
                                          </p:spTgt>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34820">
                                            <p:txEl>
                                              <p:pRg st="7" end="7"/>
                                            </p:txEl>
                                          </p:spTgt>
                                        </p:tgtEl>
                                        <p:attrNameLst>
                                          <p:attrName>style.visibility</p:attrName>
                                        </p:attrNameLst>
                                      </p:cBhvr>
                                      <p:to>
                                        <p:strVal val="visible"/>
                                      </p:to>
                                    </p:set>
                                    <p:animEffect transition="in" filter="randombar(horizontal)">
                                      <p:cBhvr>
                                        <p:cTn id="83" dur="500"/>
                                        <p:tgtEl>
                                          <p:spTgt spid="34820">
                                            <p:txEl>
                                              <p:pRg st="7" end="7"/>
                                            </p:txEl>
                                          </p:spTgt>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34820">
                                            <p:txEl>
                                              <p:pRg st="8" end="8"/>
                                            </p:txEl>
                                          </p:spTgt>
                                        </p:tgtEl>
                                        <p:attrNameLst>
                                          <p:attrName>style.visibility</p:attrName>
                                        </p:attrNameLst>
                                      </p:cBhvr>
                                      <p:to>
                                        <p:strVal val="visible"/>
                                      </p:to>
                                    </p:set>
                                    <p:animEffect transition="in" filter="randombar(horizontal)">
                                      <p:cBhvr>
                                        <p:cTn id="87" dur="500"/>
                                        <p:tgtEl>
                                          <p:spTgt spid="34820">
                                            <p:txEl>
                                              <p:pRg st="8" end="8"/>
                                            </p:txEl>
                                          </p:spTgt>
                                        </p:tgtEl>
                                      </p:cBhvr>
                                    </p:animEffect>
                                  </p:childTnLst>
                                </p:cTn>
                              </p:par>
                            </p:childTnLst>
                          </p:cTn>
                        </p:par>
                        <p:par>
                          <p:cTn id="88" fill="hold">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34820">
                                            <p:txEl>
                                              <p:pRg st="9" end="9"/>
                                            </p:txEl>
                                          </p:spTgt>
                                        </p:tgtEl>
                                        <p:attrNameLst>
                                          <p:attrName>style.visibility</p:attrName>
                                        </p:attrNameLst>
                                      </p:cBhvr>
                                      <p:to>
                                        <p:strVal val="visible"/>
                                      </p:to>
                                    </p:set>
                                    <p:animEffect transition="in" filter="randombar(horizontal)">
                                      <p:cBhvr>
                                        <p:cTn id="91" dur="500"/>
                                        <p:tgtEl>
                                          <p:spTgt spid="3482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4819" grpId="0" build="p"/>
      <p:bldP spid="3482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5"/>
          <p:cNvPicPr>
            <a:picLocks noChangeAspect="1"/>
          </p:cNvPicPr>
          <p:nvPr/>
        </p:nvPicPr>
        <p:blipFill>
          <a:blip r:embed="rId3">
            <a:extLst>
              <a:ext uri="{28A0092B-C50C-407E-A947-70E740481C1C}">
                <a14:useLocalDpi xmlns:a14="http://schemas.microsoft.com/office/drawing/2010/main" val="0"/>
              </a:ext>
            </a:extLst>
          </a:blip>
          <a:srcRect b="44565"/>
          <a:stretch>
            <a:fillRect/>
          </a:stretch>
        </p:blipFill>
        <p:spPr bwMode="auto">
          <a:xfrm>
            <a:off x="0" y="0"/>
            <a:ext cx="12192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7347" name="Rectangle 3"/>
          <p:cNvSpPr>
            <a:spLocks noGrp="1" noChangeArrowheads="1"/>
          </p:cNvSpPr>
          <p:nvPr>
            <p:ph type="title"/>
          </p:nvPr>
        </p:nvSpPr>
        <p:spPr bwMode="auto">
          <a:xfrm>
            <a:off x="3071813" y="4581525"/>
            <a:ext cx="5638800"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4800">
                <a:solidFill>
                  <a:srgbClr val="0000FF"/>
                </a:solidFill>
              </a:rPr>
              <a:t>　　　　　　　</a:t>
            </a:r>
          </a:p>
        </p:txBody>
      </p:sp>
      <p:sp>
        <p:nvSpPr>
          <p:cNvPr id="16389" name="文本框 1"/>
          <p:cNvSpPr txBox="1">
            <a:spLocks noChangeArrowheads="1"/>
          </p:cNvSpPr>
          <p:nvPr/>
        </p:nvSpPr>
        <p:spPr bwMode="auto">
          <a:xfrm>
            <a:off x="2782888" y="4899025"/>
            <a:ext cx="7921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a:ln>
                  <a:noFill/>
                </a:ln>
                <a:solidFill>
                  <a:srgbClr val="15507D"/>
                </a:solidFill>
                <a:effectLst/>
                <a:uLnTx/>
                <a:uFillTx/>
                <a:latin typeface="微软雅黑" panose="020B0503020204020204" pitchFamily="34" charset="-122"/>
                <a:ea typeface="微软雅黑" panose="020B0503020204020204" pitchFamily="34" charset="-122"/>
                <a:cs typeface="+mn-cs"/>
              </a:rPr>
              <a:t>护理质量管理的实施与记录</a:t>
            </a:r>
          </a:p>
        </p:txBody>
      </p:sp>
      <p:grpSp>
        <p:nvGrpSpPr>
          <p:cNvPr id="16390" name="组合 2"/>
          <p:cNvGrpSpPr/>
          <p:nvPr/>
        </p:nvGrpSpPr>
        <p:grpSpPr bwMode="auto">
          <a:xfrm>
            <a:off x="5375275" y="2636838"/>
            <a:ext cx="1992313" cy="1708150"/>
            <a:chOff x="5375920" y="2636912"/>
            <a:chExt cx="1991268" cy="1707296"/>
          </a:xfrm>
        </p:grpSpPr>
        <p:pic>
          <p:nvPicPr>
            <p:cNvPr id="10" name="图片 9"/>
            <p:cNvPicPr>
              <a:picLocks noChangeAspect="1"/>
            </p:cNvPicPr>
            <p:nvPr/>
          </p:nvPicPr>
          <p:blipFill>
            <a:blip r:embed="rId4"/>
            <a:stretch>
              <a:fillRect/>
            </a:stretch>
          </p:blipFill>
          <p:spPr>
            <a:xfrm>
              <a:off x="5375920" y="2636912"/>
              <a:ext cx="1707254" cy="1707296"/>
            </a:xfrm>
            <a:prstGeom prst="rect">
              <a:avLst/>
            </a:prstGeom>
            <a:effectLst>
              <a:outerShdw blurRad="50800" dist="38100" dir="2700000" sx="102000" sy="102000" algn="tl" rotWithShape="0">
                <a:prstClr val="black">
                  <a:alpha val="40000"/>
                </a:prstClr>
              </a:outerShdw>
            </a:effectLst>
          </p:spPr>
        </p:pic>
        <p:sp>
          <p:nvSpPr>
            <p:cNvPr id="9" name="文本框 8"/>
            <p:cNvSpPr txBox="1"/>
            <p:nvPr/>
          </p:nvSpPr>
          <p:spPr>
            <a:xfrm>
              <a:off x="5664693" y="3046282"/>
              <a:ext cx="1702495" cy="101549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04</a:t>
              </a:r>
              <a:endParaRPr kumimoji="0" lang="zh-CN" altLang="en-US" sz="60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randombar(horizontal)">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txBox="1">
            <a:spLocks noChangeArrowheads="1"/>
          </p:cNvSpPr>
          <p:nvPr/>
        </p:nvSpPr>
        <p:spPr bwMode="auto">
          <a:xfrm>
            <a:off x="1444625" y="266700"/>
            <a:ext cx="95885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三级综合医院评审标准及实施细则（</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2011</a:t>
            </a: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p>
        </p:txBody>
      </p:sp>
      <p:sp>
        <p:nvSpPr>
          <p:cNvPr id="36867" name="文本占位符 2"/>
          <p:cNvSpPr>
            <a:spLocks noGrp="1" noChangeArrowheads="1"/>
          </p:cNvSpPr>
          <p:nvPr>
            <p:ph idx="4294967295"/>
          </p:nvPr>
        </p:nvSpPr>
        <p:spPr bwMode="auto">
          <a:xfrm>
            <a:off x="1271588" y="4691063"/>
            <a:ext cx="3960812" cy="600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 体现全面质量管理的理念</a:t>
            </a:r>
          </a:p>
        </p:txBody>
      </p:sp>
      <p:sp>
        <p:nvSpPr>
          <p:cNvPr id="36868" name="文本占位符 4"/>
          <p:cNvSpPr txBox="1">
            <a:spLocks noChangeArrowheads="1"/>
          </p:cNvSpPr>
          <p:nvPr/>
        </p:nvSpPr>
        <p:spPr bwMode="auto">
          <a:xfrm>
            <a:off x="6959600" y="4697413"/>
            <a:ext cx="44291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体现不同层次的管理目标</a:t>
            </a: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1444625"/>
            <a:ext cx="31686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oup 9"/>
          <p:cNvGraphicFramePr/>
          <p:nvPr/>
        </p:nvGraphicFramePr>
        <p:xfrm>
          <a:off x="6542088" y="1706563"/>
          <a:ext cx="4357688" cy="2714656"/>
        </p:xfrm>
        <a:graphic>
          <a:graphicData uri="http://schemas.openxmlformats.org/drawingml/2006/table">
            <a:tbl>
              <a:tblPr>
                <a:tableStyleId>{22838BEF-8BB2-4498-84A7-C5851F593DF1}</a:tableStyleId>
              </a:tblPr>
              <a:tblGrid>
                <a:gridCol w="622300">
                  <a:extLst>
                    <a:ext uri="{9D8B030D-6E8A-4147-A177-3AD203B41FA5}">
                      <a16:colId xmlns:a16="http://schemas.microsoft.com/office/drawing/2014/main" val="20000"/>
                    </a:ext>
                  </a:extLst>
                </a:gridCol>
                <a:gridCol w="622300">
                  <a:extLst>
                    <a:ext uri="{9D8B030D-6E8A-4147-A177-3AD203B41FA5}">
                      <a16:colId xmlns:a16="http://schemas.microsoft.com/office/drawing/2014/main" val="20001"/>
                    </a:ext>
                  </a:extLst>
                </a:gridCol>
                <a:gridCol w="622300">
                  <a:extLst>
                    <a:ext uri="{9D8B030D-6E8A-4147-A177-3AD203B41FA5}">
                      <a16:colId xmlns:a16="http://schemas.microsoft.com/office/drawing/2014/main" val="20002"/>
                    </a:ext>
                  </a:extLst>
                </a:gridCol>
                <a:gridCol w="623888">
                  <a:extLst>
                    <a:ext uri="{9D8B030D-6E8A-4147-A177-3AD203B41FA5}">
                      <a16:colId xmlns:a16="http://schemas.microsoft.com/office/drawing/2014/main" val="20003"/>
                    </a:ext>
                  </a:extLst>
                </a:gridCol>
                <a:gridCol w="622300">
                  <a:extLst>
                    <a:ext uri="{9D8B030D-6E8A-4147-A177-3AD203B41FA5}">
                      <a16:colId xmlns:a16="http://schemas.microsoft.com/office/drawing/2014/main" val="20004"/>
                    </a:ext>
                  </a:extLst>
                </a:gridCol>
                <a:gridCol w="622300">
                  <a:extLst>
                    <a:ext uri="{9D8B030D-6E8A-4147-A177-3AD203B41FA5}">
                      <a16:colId xmlns:a16="http://schemas.microsoft.com/office/drawing/2014/main" val="20005"/>
                    </a:ext>
                  </a:extLst>
                </a:gridCol>
                <a:gridCol w="622300">
                  <a:extLst>
                    <a:ext uri="{9D8B030D-6E8A-4147-A177-3AD203B41FA5}">
                      <a16:colId xmlns:a16="http://schemas.microsoft.com/office/drawing/2014/main" val="20006"/>
                    </a:ext>
                  </a:extLst>
                </a:gridCol>
              </a:tblGrid>
              <a:tr h="1188649">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dirty="0">
                          <a:ln>
                            <a:noFill/>
                          </a:ln>
                          <a:effectLst/>
                        </a:rPr>
                        <a:t>项目</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dirty="0">
                          <a:ln>
                            <a:noFill/>
                          </a:ln>
                          <a:effectLst/>
                        </a:rPr>
                        <a:t>类别</a:t>
                      </a:r>
                      <a:endParaRPr kumimoji="0" lang="zh-CN" altLang="en-US" sz="18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T="45695" marB="45695"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dirty="0">
                          <a:ln>
                            <a:noFill/>
                          </a:ln>
                          <a:effectLst/>
                        </a:rPr>
                        <a:t>第一章至第六章</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dirty="0">
                          <a:ln>
                            <a:noFill/>
                          </a:ln>
                          <a:effectLst/>
                        </a:rPr>
                        <a:t>基本标准</a:t>
                      </a:r>
                      <a:endParaRPr kumimoji="0" lang="zh-CN" altLang="en-US" sz="18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hMerge="1">
                  <a:txBody>
                    <a:bodyPr/>
                    <a:lstStyle/>
                    <a:p>
                      <a:endParaRPr lang="zh-CN"/>
                    </a:p>
                  </a:txBody>
                  <a:tcPr/>
                </a:tc>
                <a:tc hMerge="1">
                  <a:txBody>
                    <a:bodyPr/>
                    <a:lstStyle/>
                    <a:p>
                      <a:endParaRPr lang="zh-CN"/>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dirty="0">
                          <a:ln>
                            <a:noFill/>
                          </a:ln>
                          <a:effectLst/>
                        </a:rPr>
                        <a:t>其中，</a:t>
                      </a:r>
                      <a:endParaRPr kumimoji="0" 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dirty="0">
                          <a:ln>
                            <a:noFill/>
                          </a:ln>
                          <a:effectLst/>
                        </a:rPr>
                        <a:t>48</a:t>
                      </a:r>
                      <a:r>
                        <a:rPr kumimoji="0" lang="zh-CN" altLang="en-US" sz="1800" u="none" strike="noStrike" cap="none" normalizeH="0" baseline="0" dirty="0">
                          <a:ln>
                            <a:noFill/>
                          </a:ln>
                          <a:effectLst/>
                        </a:rPr>
                        <a:t>项核心条款</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T="45695" marB="45695" horzOverflow="overflow"/>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548629">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u="none" strike="noStrike" cap="none" normalizeH="0" baseline="0">
                          <a:ln>
                            <a:noFill/>
                          </a:ln>
                          <a:effectLst/>
                        </a:rPr>
                        <a:t>C</a:t>
                      </a:r>
                      <a:r>
                        <a:rPr kumimoji="0" lang="zh-CN" altLang="en-US" sz="1600" u="none" strike="noStrike" cap="none" normalizeH="0" baseline="0">
                          <a:ln>
                            <a:noFill/>
                          </a:ln>
                          <a:effectLst/>
                        </a:rPr>
                        <a:t>级</a:t>
                      </a:r>
                      <a:endParaRPr kumimoji="0" lang="zh-CN" alt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u="none" strike="noStrike" cap="none" normalizeH="0" baseline="0" dirty="0">
                          <a:ln>
                            <a:noFill/>
                          </a:ln>
                          <a:effectLst/>
                        </a:rPr>
                        <a:t>B</a:t>
                      </a:r>
                      <a:r>
                        <a:rPr kumimoji="0" lang="zh-CN" altLang="en-US" sz="1600" u="none" strike="noStrike" cap="none" normalizeH="0" baseline="0" dirty="0">
                          <a:ln>
                            <a:noFill/>
                          </a:ln>
                          <a:effectLst/>
                        </a:rPr>
                        <a:t>级</a:t>
                      </a:r>
                      <a:endParaRPr kumimoji="0" lang="zh-CN" altLang="en-US" sz="16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u="none" strike="noStrike" cap="none" normalizeH="0" baseline="0" dirty="0">
                          <a:ln>
                            <a:noFill/>
                          </a:ln>
                          <a:effectLst/>
                        </a:rPr>
                        <a:t>A</a:t>
                      </a:r>
                      <a:r>
                        <a:rPr kumimoji="0" lang="zh-CN" altLang="en-US" sz="1600" u="none" strike="noStrike" cap="none" normalizeH="0" baseline="0" dirty="0">
                          <a:ln>
                            <a:noFill/>
                          </a:ln>
                          <a:effectLst/>
                        </a:rPr>
                        <a:t>级</a:t>
                      </a:r>
                      <a:endParaRPr kumimoji="0" lang="zh-CN" altLang="en-US" sz="16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u="none" strike="noStrike" cap="none" normalizeH="0" baseline="0" dirty="0">
                          <a:ln>
                            <a:noFill/>
                          </a:ln>
                          <a:effectLst/>
                        </a:rPr>
                        <a:t>C</a:t>
                      </a:r>
                      <a:r>
                        <a:rPr kumimoji="0" lang="zh-CN" altLang="en-US" sz="1600" u="none" strike="noStrike" cap="none" normalizeH="0" baseline="0" dirty="0">
                          <a:ln>
                            <a:noFill/>
                          </a:ln>
                          <a:effectLst/>
                        </a:rPr>
                        <a:t>级</a:t>
                      </a:r>
                      <a:endParaRPr kumimoji="0" lang="zh-CN" altLang="en-US" sz="16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u="none" strike="noStrike" cap="none" normalizeH="0" baseline="0">
                          <a:ln>
                            <a:noFill/>
                          </a:ln>
                          <a:effectLst/>
                        </a:rPr>
                        <a:t>B</a:t>
                      </a:r>
                      <a:r>
                        <a:rPr kumimoji="0" lang="zh-CN" altLang="en-US" sz="1600" u="none" strike="noStrike" cap="none" normalizeH="0" baseline="0">
                          <a:ln>
                            <a:noFill/>
                          </a:ln>
                          <a:effectLst/>
                        </a:rPr>
                        <a:t>级</a:t>
                      </a:r>
                      <a:endParaRPr kumimoji="0" lang="zh-CN" alt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u="none" strike="noStrike" cap="none" normalizeH="0" baseline="0">
                          <a:ln>
                            <a:noFill/>
                          </a:ln>
                          <a:effectLst/>
                        </a:rPr>
                        <a:t>A</a:t>
                      </a:r>
                      <a:r>
                        <a:rPr kumimoji="0" lang="zh-CN" altLang="en-US" sz="1600" u="none" strike="noStrike" cap="none" normalizeH="0" baseline="0">
                          <a:ln>
                            <a:noFill/>
                          </a:ln>
                          <a:effectLst/>
                        </a:rPr>
                        <a:t>级</a:t>
                      </a:r>
                      <a:endParaRPr kumimoji="0" lang="zh-CN" alt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extLst>
                  <a:ext uri="{0D108BD9-81ED-4DB2-BD59-A6C34878D82A}">
                    <a16:rowId xmlns:a16="http://schemas.microsoft.com/office/drawing/2014/main" val="10001"/>
                  </a:ext>
                </a:extLst>
              </a:tr>
              <a:tr h="48867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600" u="none" strike="noStrike" cap="none" normalizeH="0" baseline="0">
                          <a:ln>
                            <a:noFill/>
                          </a:ln>
                          <a:effectLst/>
                        </a:rPr>
                        <a:t>甲等</a:t>
                      </a:r>
                      <a:endParaRPr kumimoji="0" lang="zh-CN"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a:ln>
                            <a:noFill/>
                          </a:ln>
                          <a:effectLst/>
                        </a:rPr>
                        <a:t>≥</a:t>
                      </a:r>
                      <a:r>
                        <a:rPr kumimoji="0" lang="en-US" sz="1600" u="none" strike="noStrike" cap="none" normalizeH="0" baseline="0">
                          <a:ln>
                            <a:noFill/>
                          </a:ln>
                          <a:effectLst/>
                        </a:rPr>
                        <a:t>90%</a:t>
                      </a:r>
                      <a:endParaRPr kumimoji="0" 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a:ln>
                            <a:noFill/>
                          </a:ln>
                          <a:effectLst/>
                        </a:rPr>
                        <a:t>≥</a:t>
                      </a:r>
                      <a:r>
                        <a:rPr kumimoji="0" lang="en-US" sz="1600" u="none" strike="noStrike" cap="none" normalizeH="0" baseline="0">
                          <a:ln>
                            <a:noFill/>
                          </a:ln>
                          <a:effectLst/>
                        </a:rPr>
                        <a:t>60%</a:t>
                      </a:r>
                      <a:endParaRPr kumimoji="0" 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a:ln>
                            <a:noFill/>
                          </a:ln>
                          <a:effectLst/>
                        </a:rPr>
                        <a:t>≥</a:t>
                      </a:r>
                      <a:r>
                        <a:rPr kumimoji="0" lang="en-US" sz="1600" u="none" strike="noStrike" cap="none" normalizeH="0" baseline="0">
                          <a:ln>
                            <a:noFill/>
                          </a:ln>
                          <a:effectLst/>
                        </a:rPr>
                        <a:t>20%</a:t>
                      </a:r>
                      <a:endParaRPr kumimoji="0" 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u="none" strike="noStrike" cap="none" normalizeH="0" baseline="0">
                          <a:ln>
                            <a:noFill/>
                          </a:ln>
                          <a:effectLst/>
                        </a:rPr>
                        <a:t>100%</a:t>
                      </a:r>
                      <a:endParaRPr kumimoji="0" 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a:ln>
                            <a:noFill/>
                          </a:ln>
                          <a:effectLst/>
                        </a:rPr>
                        <a:t>≥</a:t>
                      </a:r>
                      <a:r>
                        <a:rPr kumimoji="0" lang="en-US" sz="1600" u="none" strike="noStrike" cap="none" normalizeH="0" baseline="0">
                          <a:ln>
                            <a:noFill/>
                          </a:ln>
                          <a:effectLst/>
                        </a:rPr>
                        <a:t>70%</a:t>
                      </a:r>
                      <a:endParaRPr kumimoji="0" 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a:ln>
                            <a:noFill/>
                          </a:ln>
                          <a:effectLst/>
                        </a:rPr>
                        <a:t>≥</a:t>
                      </a:r>
                      <a:r>
                        <a:rPr kumimoji="0" lang="en-US" sz="1600" u="none" strike="noStrike" cap="none" normalizeH="0" baseline="0">
                          <a:ln>
                            <a:noFill/>
                          </a:ln>
                          <a:effectLst/>
                        </a:rPr>
                        <a:t>20%</a:t>
                      </a:r>
                      <a:endParaRPr kumimoji="0" 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extLst>
                  <a:ext uri="{0D108BD9-81ED-4DB2-BD59-A6C34878D82A}">
                    <a16:rowId xmlns:a16="http://schemas.microsoft.com/office/drawing/2014/main" val="10002"/>
                  </a:ext>
                </a:extLst>
              </a:tr>
              <a:tr h="48867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600" u="none" strike="noStrike" cap="none" normalizeH="0" baseline="0">
                          <a:ln>
                            <a:noFill/>
                          </a:ln>
                          <a:effectLst/>
                        </a:rPr>
                        <a:t>乙等</a:t>
                      </a:r>
                      <a:endParaRPr kumimoji="0" lang="zh-CN"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a:ln>
                            <a:noFill/>
                          </a:ln>
                          <a:effectLst/>
                        </a:rPr>
                        <a:t>≥</a:t>
                      </a:r>
                      <a:r>
                        <a:rPr kumimoji="0" lang="en-US" sz="1600" u="none" strike="noStrike" cap="none" normalizeH="0" baseline="0" dirty="0">
                          <a:ln>
                            <a:noFill/>
                          </a:ln>
                          <a:effectLst/>
                        </a:rPr>
                        <a:t>80%</a:t>
                      </a:r>
                      <a:endParaRPr kumimoji="0" lang="en-US" sz="16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a:ln>
                            <a:noFill/>
                          </a:ln>
                          <a:effectLst/>
                        </a:rPr>
                        <a:t>≥</a:t>
                      </a:r>
                      <a:r>
                        <a:rPr kumimoji="0" lang="en-US" sz="1600" u="none" strike="noStrike" cap="none" normalizeH="0" baseline="0" dirty="0">
                          <a:ln>
                            <a:noFill/>
                          </a:ln>
                          <a:effectLst/>
                        </a:rPr>
                        <a:t>50%</a:t>
                      </a:r>
                      <a:endParaRPr kumimoji="0" lang="en-US" sz="16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a:ln>
                            <a:noFill/>
                          </a:ln>
                          <a:effectLst/>
                        </a:rPr>
                        <a:t>≥</a:t>
                      </a:r>
                      <a:r>
                        <a:rPr kumimoji="0" lang="en-US" sz="1600" u="none" strike="noStrike" cap="none" normalizeH="0" baseline="0">
                          <a:ln>
                            <a:noFill/>
                          </a:ln>
                          <a:effectLst/>
                        </a:rPr>
                        <a:t>10%</a:t>
                      </a:r>
                      <a:endParaRPr kumimoji="0" 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u="none" strike="noStrike" cap="none" normalizeH="0" baseline="0">
                          <a:ln>
                            <a:noFill/>
                          </a:ln>
                          <a:effectLst/>
                        </a:rPr>
                        <a:t>1O0%</a:t>
                      </a:r>
                      <a:endParaRPr kumimoji="0" 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a:ln>
                            <a:noFill/>
                          </a:ln>
                          <a:effectLst/>
                        </a:rPr>
                        <a:t>≥</a:t>
                      </a:r>
                      <a:r>
                        <a:rPr kumimoji="0" lang="en-US" sz="1600" u="none" strike="noStrike" cap="none" normalizeH="0" baseline="0">
                          <a:ln>
                            <a:noFill/>
                          </a:ln>
                          <a:effectLst/>
                        </a:rPr>
                        <a:t>60%</a:t>
                      </a:r>
                      <a:endParaRPr kumimoji="0" lang="en-US" sz="1600" b="1" i="0" u="none" strike="noStrike" cap="none" normalizeH="0" baseline="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a:ln>
                            <a:noFill/>
                          </a:ln>
                          <a:effectLst/>
                        </a:rPr>
                        <a:t>≥</a:t>
                      </a:r>
                      <a:r>
                        <a:rPr kumimoji="0" lang="en-US" sz="1600" u="none" strike="noStrike" cap="none" normalizeH="0" baseline="0" dirty="0">
                          <a:ln>
                            <a:noFill/>
                          </a:ln>
                          <a:effectLst/>
                        </a:rPr>
                        <a:t>l0%</a:t>
                      </a:r>
                      <a:endParaRPr kumimoji="0" lang="en-US" sz="16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horzOverflow="overflow"/>
                </a:tc>
                <a:extLst>
                  <a:ext uri="{0D108BD9-81ED-4DB2-BD59-A6C34878D82A}">
                    <a16:rowId xmlns:a16="http://schemas.microsoft.com/office/drawing/2014/main" val="10003"/>
                  </a:ext>
                </a:extLst>
              </a:tr>
            </a:tbl>
          </a:graphicData>
        </a:graphic>
      </p:graphicFrame>
      <p:sp>
        <p:nvSpPr>
          <p:cNvPr id="36907" name="矩形 12"/>
          <p:cNvSpPr>
            <a:spLocks noChangeArrowheads="1"/>
          </p:cNvSpPr>
          <p:nvPr/>
        </p:nvSpPr>
        <p:spPr bwMode="auto">
          <a:xfrm>
            <a:off x="1847850" y="5846763"/>
            <a:ext cx="8072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遵循</a:t>
            </a:r>
            <a:r>
              <a:rPr kumimoji="0" lang="en-US" altLang="zh-CN"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PDCA</a:t>
            </a: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循环原理，通过质量管理计划的制定及组织实施的过程，实现医疗质量和安全的持续改进</a:t>
            </a:r>
            <a:endParaRPr kumimoji="0" lang="zh-CN" altLang="en-US" sz="2000" b="0" i="0" u="none" strike="noStrike" kern="1200" cap="none" spc="0" normalizeH="0" baseline="0" noProof="0">
              <a:ln>
                <a:noFill/>
              </a:ln>
              <a:solidFill>
                <a:prstClr val="black"/>
              </a:solidFill>
              <a:effectLst/>
              <a:uLnTx/>
              <a:uFillTx/>
              <a:ea typeface="楷体_GB2312" pitchFamily="49" charset="-122"/>
              <a:cs typeface="+mn-cs"/>
            </a:endParaRPr>
          </a:p>
        </p:txBody>
      </p:sp>
      <p:cxnSp>
        <p:nvCxnSpPr>
          <p:cNvPr id="8" name="直接连接符 7"/>
          <p:cNvCxnSpPr/>
          <p:nvPr/>
        </p:nvCxnSpPr>
        <p:spPr>
          <a:xfrm>
            <a:off x="3648075" y="5661025"/>
            <a:ext cx="47593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6869"/>
                                        </p:tgtEl>
                                        <p:attrNameLst>
                                          <p:attrName>style.visibility</p:attrName>
                                        </p:attrNameLst>
                                      </p:cBhvr>
                                      <p:to>
                                        <p:strVal val="visible"/>
                                      </p:to>
                                    </p:set>
                                    <p:animEffect transition="in" filter="randombar(horizontal)">
                                      <p:cBhvr>
                                        <p:cTn id="11" dur="500"/>
                                        <p:tgtEl>
                                          <p:spTgt spid="3686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Effect transition="in" filter="fade">
                                      <p:cBhvr>
                                        <p:cTn id="15" dur="1000"/>
                                        <p:tgtEl>
                                          <p:spTgt spid="36867">
                                            <p:txEl>
                                              <p:pRg st="0" end="0"/>
                                            </p:txEl>
                                          </p:spTgt>
                                        </p:tgtEl>
                                      </p:cBhvr>
                                    </p:animEffect>
                                    <p:anim calcmode="lin" valueType="num">
                                      <p:cBhvr>
                                        <p:cTn id="16"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6868"/>
                                        </p:tgtEl>
                                        <p:attrNameLst>
                                          <p:attrName>style.visibility</p:attrName>
                                        </p:attrNameLst>
                                      </p:cBhvr>
                                      <p:to>
                                        <p:strVal val="visible"/>
                                      </p:to>
                                    </p:set>
                                    <p:animEffect transition="in" filter="fade">
                                      <p:cBhvr>
                                        <p:cTn id="25" dur="1000"/>
                                        <p:tgtEl>
                                          <p:spTgt spid="36868"/>
                                        </p:tgtEl>
                                      </p:cBhvr>
                                    </p:animEffect>
                                    <p:anim calcmode="lin" valueType="num">
                                      <p:cBhvr>
                                        <p:cTn id="26" dur="1000" fill="hold"/>
                                        <p:tgtEl>
                                          <p:spTgt spid="36868"/>
                                        </p:tgtEl>
                                        <p:attrNameLst>
                                          <p:attrName>ppt_x</p:attrName>
                                        </p:attrNameLst>
                                      </p:cBhvr>
                                      <p:tavLst>
                                        <p:tav tm="0">
                                          <p:val>
                                            <p:strVal val="#ppt_x"/>
                                          </p:val>
                                        </p:tav>
                                        <p:tav tm="100000">
                                          <p:val>
                                            <p:strVal val="#ppt_x"/>
                                          </p:val>
                                        </p:tav>
                                      </p:tavLst>
                                    </p:anim>
                                    <p:anim calcmode="lin" valueType="num">
                                      <p:cBhvr>
                                        <p:cTn id="27" dur="1000" fill="hold"/>
                                        <p:tgtEl>
                                          <p:spTgt spid="3686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6907"/>
                                        </p:tgtEl>
                                        <p:attrNameLst>
                                          <p:attrName>style.visibility</p:attrName>
                                        </p:attrNameLst>
                                      </p:cBhvr>
                                      <p:to>
                                        <p:strVal val="visible"/>
                                      </p:to>
                                    </p:set>
                                    <p:animEffect transition="in" filter="fade">
                                      <p:cBhvr>
                                        <p:cTn id="36" dur="1000"/>
                                        <p:tgtEl>
                                          <p:spTgt spid="36907"/>
                                        </p:tgtEl>
                                      </p:cBhvr>
                                    </p:animEffect>
                                    <p:anim calcmode="lin" valueType="num">
                                      <p:cBhvr>
                                        <p:cTn id="37" dur="1000" fill="hold"/>
                                        <p:tgtEl>
                                          <p:spTgt spid="36907"/>
                                        </p:tgtEl>
                                        <p:attrNameLst>
                                          <p:attrName>ppt_x</p:attrName>
                                        </p:attrNameLst>
                                      </p:cBhvr>
                                      <p:tavLst>
                                        <p:tav tm="0">
                                          <p:val>
                                            <p:strVal val="#ppt_x"/>
                                          </p:val>
                                        </p:tav>
                                        <p:tav tm="100000">
                                          <p:val>
                                            <p:strVal val="#ppt_x"/>
                                          </p:val>
                                        </p:tav>
                                      </p:tavLst>
                                    </p:anim>
                                    <p:anim calcmode="lin" valueType="num">
                                      <p:cBhvr>
                                        <p:cTn id="38" dur="1000" fill="hold"/>
                                        <p:tgtEl>
                                          <p:spTgt spid="369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P spid="36868" grpId="0"/>
      <p:bldP spid="369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noChangeArrowheads="1"/>
          </p:cNvSpPr>
          <p:nvPr>
            <p:ph type="title" idx="4294967295"/>
          </p:nvPr>
        </p:nvSpPr>
        <p:spPr bwMode="auto">
          <a:xfrm>
            <a:off x="1416050" y="260350"/>
            <a:ext cx="7648575"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a:solidFill>
                  <a:schemeClr val="tx2"/>
                </a:solidFill>
                <a:latin typeface="微软雅黑" panose="020B0503020204020204" pitchFamily="34" charset="-122"/>
                <a:ea typeface="微软雅黑" panose="020B0503020204020204" pitchFamily="34" charset="-122"/>
                <a:cs typeface="+mn-cs"/>
              </a:rPr>
              <a:t>护理质量管理体系建立</a:t>
            </a:r>
          </a:p>
        </p:txBody>
      </p:sp>
      <p:pic>
        <p:nvPicPr>
          <p:cNvPr id="37891" name="Picture 7"/>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11225" y="1125538"/>
            <a:ext cx="10009188" cy="5399087"/>
          </a:xfrm>
          <a:prstGeom prst="rect">
            <a:avLst/>
          </a:prstGeom>
          <a:noFill/>
          <a:ln>
            <a:solidFill>
              <a:schemeClr val="bg1"/>
            </a:solidFill>
            <a:miter lim="800000"/>
            <a:headEnd/>
            <a:tailEnd/>
          </a:ln>
          <a:effectLst>
            <a:outerShdw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61444" name="图片 5"/>
          <p:cNvPicPr>
            <a:picLocks noChangeAspect="1"/>
          </p:cNvPicPr>
          <p:nvPr/>
        </p:nvPicPr>
        <p:blipFill>
          <a:blip r:embed="rId4">
            <a:extLst>
              <a:ext uri="{28A0092B-C50C-407E-A947-70E740481C1C}">
                <a14:useLocalDpi xmlns:a14="http://schemas.microsoft.com/office/drawing/2010/main" val="0"/>
              </a:ext>
            </a:extLst>
          </a:blip>
          <a:srcRect b="94351"/>
          <a:stretch>
            <a:fillRect/>
          </a:stretch>
        </p:blipFill>
        <p:spPr bwMode="auto">
          <a:xfrm>
            <a:off x="-15875" y="6583363"/>
            <a:ext cx="12192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randombar(horizontal)">
                                      <p:cBhvr>
                                        <p:cTn id="7" dur="500"/>
                                        <p:tgtEl>
                                          <p:spTgt spid="389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7891"/>
                                        </p:tgtEl>
                                        <p:attrNameLst>
                                          <p:attrName>style.visibility</p:attrName>
                                        </p:attrNameLst>
                                      </p:cBhvr>
                                      <p:to>
                                        <p:strVal val="visible"/>
                                      </p:to>
                                    </p:set>
                                    <p:animEffect transition="in" filter="randombar(horizontal)">
                                      <p:cBhvr>
                                        <p:cTn id="11"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7"/>
          <p:cNvGrpSpPr>
            <a:grpSpLocks noGrp="1"/>
          </p:cNvGrpSpPr>
          <p:nvPr/>
        </p:nvGrpSpPr>
        <p:grpSpPr bwMode="auto">
          <a:xfrm>
            <a:off x="1558925" y="1268413"/>
            <a:ext cx="9080500" cy="4537075"/>
            <a:chOff x="0" y="0"/>
            <a:chExt cx="5903" cy="674"/>
          </a:xfrm>
        </p:grpSpPr>
        <p:cxnSp>
          <p:nvCxnSpPr>
            <p:cNvPr id="5" name="_s62468"/>
            <p:cNvCxnSpPr>
              <a:cxnSpLocks noChangeShapeType="1"/>
            </p:cNvCxnSpPr>
            <p:nvPr/>
          </p:nvCxnSpPr>
          <p:spPr bwMode="auto">
            <a:xfrm rot="16200000" flipV="1">
              <a:off x="4143" y="-942"/>
              <a:ext cx="204" cy="2454"/>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_s62469"/>
            <p:cNvCxnSpPr>
              <a:cxnSpLocks noChangeShapeType="1"/>
            </p:cNvCxnSpPr>
            <p:nvPr/>
          </p:nvCxnSpPr>
          <p:spPr bwMode="auto">
            <a:xfrm rot="16200000" flipV="1">
              <a:off x="3634" y="-437"/>
              <a:ext cx="204" cy="1444"/>
            </a:xfrm>
            <a:prstGeom prst="bentConnector3">
              <a:avLst>
                <a:gd name="adj1" fmla="val 50000"/>
              </a:avLst>
            </a:prstGeom>
            <a:ln>
              <a:solidFill>
                <a:schemeClr val="bg1">
                  <a:lumMod val="65000"/>
                </a:schemeClr>
              </a:solidFill>
            </a:ln>
          </p:spPr>
          <p:style>
            <a:lnRef idx="3">
              <a:schemeClr val="accent5"/>
            </a:lnRef>
            <a:fillRef idx="0">
              <a:schemeClr val="accent5"/>
            </a:fillRef>
            <a:effectRef idx="2">
              <a:schemeClr val="accent5"/>
            </a:effectRef>
            <a:fontRef idx="minor">
              <a:schemeClr val="tx1"/>
            </a:fontRef>
          </p:style>
        </p:cxnSp>
        <p:cxnSp>
          <p:nvCxnSpPr>
            <p:cNvPr id="7" name="_s62470"/>
            <p:cNvCxnSpPr>
              <a:cxnSpLocks noChangeShapeType="1"/>
            </p:cNvCxnSpPr>
            <p:nvPr/>
          </p:nvCxnSpPr>
          <p:spPr bwMode="auto">
            <a:xfrm rot="16200000" flipV="1">
              <a:off x="3134" y="67"/>
              <a:ext cx="204" cy="439"/>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_s62471"/>
            <p:cNvCxnSpPr>
              <a:cxnSpLocks noChangeShapeType="1"/>
            </p:cNvCxnSpPr>
            <p:nvPr/>
          </p:nvCxnSpPr>
          <p:spPr bwMode="auto">
            <a:xfrm rot="5400000" flipH="1" flipV="1">
              <a:off x="2631" y="-1"/>
              <a:ext cx="204" cy="572"/>
            </a:xfrm>
            <a:prstGeom prst="bentConnector3">
              <a:avLst>
                <a:gd name="adj1" fmla="val 50000"/>
              </a:avLst>
            </a:prstGeom>
            <a:ln>
              <a:solidFill>
                <a:schemeClr val="bg1">
                  <a:lumMod val="65000"/>
                </a:schemeClr>
              </a:solidFill>
            </a:ln>
          </p:spPr>
          <p:style>
            <a:lnRef idx="3">
              <a:schemeClr val="accent5"/>
            </a:lnRef>
            <a:fillRef idx="0">
              <a:schemeClr val="accent5"/>
            </a:fillRef>
            <a:effectRef idx="2">
              <a:schemeClr val="accent5"/>
            </a:effectRef>
            <a:fontRef idx="minor">
              <a:schemeClr val="tx1"/>
            </a:fontRef>
          </p:style>
        </p:cxnSp>
        <p:cxnSp>
          <p:nvCxnSpPr>
            <p:cNvPr id="9" name="_s62472"/>
            <p:cNvCxnSpPr>
              <a:cxnSpLocks noChangeShapeType="1"/>
            </p:cNvCxnSpPr>
            <p:nvPr/>
          </p:nvCxnSpPr>
          <p:spPr bwMode="auto">
            <a:xfrm rot="5400000" flipH="1" flipV="1">
              <a:off x="2122" y="-504"/>
              <a:ext cx="204" cy="1578"/>
            </a:xfrm>
            <a:prstGeom prst="bentConnector3">
              <a:avLst>
                <a:gd name="adj1" fmla="val 50000"/>
              </a:avLst>
            </a:prstGeom>
            <a:ln>
              <a:solidFill>
                <a:schemeClr val="bg1">
                  <a:lumMod val="65000"/>
                </a:schemeClr>
              </a:solidFill>
            </a:ln>
          </p:spPr>
          <p:style>
            <a:lnRef idx="3">
              <a:schemeClr val="accent5"/>
            </a:lnRef>
            <a:fillRef idx="0">
              <a:schemeClr val="accent5"/>
            </a:fillRef>
            <a:effectRef idx="2">
              <a:schemeClr val="accent5"/>
            </a:effectRef>
            <a:fontRef idx="minor">
              <a:schemeClr val="tx1"/>
            </a:fontRef>
          </p:style>
        </p:cxnSp>
        <p:cxnSp>
          <p:nvCxnSpPr>
            <p:cNvPr id="10" name="_s62473"/>
            <p:cNvCxnSpPr>
              <a:cxnSpLocks noChangeShapeType="1"/>
            </p:cNvCxnSpPr>
            <p:nvPr/>
          </p:nvCxnSpPr>
          <p:spPr bwMode="auto">
            <a:xfrm rot="5400000" flipH="1" flipV="1">
              <a:off x="1622" y="-1007"/>
              <a:ext cx="204" cy="2584"/>
            </a:xfrm>
            <a:prstGeom prst="bentConnector3">
              <a:avLst>
                <a:gd name="adj1" fmla="val 50000"/>
              </a:avLst>
            </a:prstGeom>
            <a:ln>
              <a:solidFill>
                <a:schemeClr val="bg1">
                  <a:lumMod val="65000"/>
                </a:schemeClr>
              </a:solidFill>
            </a:ln>
          </p:spPr>
          <p:style>
            <a:lnRef idx="3">
              <a:schemeClr val="accent5"/>
            </a:lnRef>
            <a:fillRef idx="0">
              <a:schemeClr val="accent5"/>
            </a:fillRef>
            <a:effectRef idx="2">
              <a:schemeClr val="accent5"/>
            </a:effectRef>
            <a:fontRef idx="minor">
              <a:schemeClr val="tx1"/>
            </a:fontRef>
          </p:style>
        </p:cxnSp>
        <p:sp>
          <p:nvSpPr>
            <p:cNvPr id="11" name="_s62474"/>
            <p:cNvSpPr>
              <a:spLocks noChangeArrowheads="1"/>
            </p:cNvSpPr>
            <p:nvPr/>
          </p:nvSpPr>
          <p:spPr bwMode="auto">
            <a:xfrm>
              <a:off x="1932" y="0"/>
              <a:ext cx="2173" cy="182"/>
            </a:xfrm>
            <a:prstGeom prst="roundRect">
              <a:avLst>
                <a:gd name="adj" fmla="val 16667"/>
              </a:avLst>
            </a:prstGeom>
            <a:gradFill>
              <a:gsLst>
                <a:gs pos="0">
                  <a:srgbClr val="449DE0"/>
                </a:gs>
                <a:gs pos="100000">
                  <a:srgbClr val="B4D7F2"/>
                </a:gs>
              </a:gsLst>
              <a:lin ang="2700000" scaled="0"/>
            </a:gradFill>
            <a:ln w="57150">
              <a:gradFill>
                <a:gsLst>
                  <a:gs pos="0">
                    <a:schemeClr val="accent1">
                      <a:lumMod val="5000"/>
                      <a:lumOff val="95000"/>
                    </a:schemeClr>
                  </a:gs>
                  <a:gs pos="100000">
                    <a:schemeClr val="accent1">
                      <a:lumMod val="30000"/>
                      <a:lumOff val="70000"/>
                    </a:schemeClr>
                  </a:gs>
                </a:gsLst>
                <a:lin ang="135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护理质量工作</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委员会</a:t>
              </a:r>
            </a:p>
          </p:txBody>
        </p:sp>
        <p:sp>
          <p:nvSpPr>
            <p:cNvPr id="12" name="_s62475"/>
            <p:cNvSpPr>
              <a:spLocks noChangeArrowheads="1"/>
            </p:cNvSpPr>
            <p:nvPr/>
          </p:nvSpPr>
          <p:spPr bwMode="auto">
            <a:xfrm>
              <a:off x="0" y="386"/>
              <a:ext cx="864" cy="288"/>
            </a:xfrm>
            <a:prstGeom prst="roundRect">
              <a:avLst>
                <a:gd name="adj" fmla="val 16667"/>
              </a:avLst>
            </a:prstGeom>
            <a:gradFill>
              <a:gsLst>
                <a:gs pos="0">
                  <a:schemeClr val="bg1">
                    <a:lumMod val="85000"/>
                  </a:schemeClr>
                </a:gs>
                <a:gs pos="100000">
                  <a:schemeClr val="bg1"/>
                </a:gs>
              </a:gsLst>
              <a:lin ang="2700000" scaled="0"/>
            </a:gradFill>
            <a:ln w="57150">
              <a:gradFill>
                <a:gsLst>
                  <a:gs pos="0">
                    <a:schemeClr val="bg1">
                      <a:lumMod val="85000"/>
                    </a:schemeClr>
                  </a:gs>
                  <a:gs pos="100000">
                    <a:schemeClr val="bg1"/>
                  </a:gs>
                </a:gsLst>
                <a:lin ang="135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A3886"/>
                  </a:solidFill>
                  <a:effectLst/>
                  <a:uLnTx/>
                  <a:uFillTx/>
                  <a:latin typeface="微软雅黑" panose="020B0503020204020204" pitchFamily="34" charset="-122"/>
                  <a:ea typeface="微软雅黑" panose="020B0503020204020204" pitchFamily="34" charset="-122"/>
                  <a:cs typeface="+mn-cs"/>
                </a:rPr>
                <a:t>护理</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A3886"/>
                  </a:solidFill>
                  <a:effectLst/>
                  <a:uLnTx/>
                  <a:uFillTx/>
                  <a:latin typeface="微软雅黑" panose="020B0503020204020204" pitchFamily="34" charset="-122"/>
                  <a:ea typeface="微软雅黑" panose="020B0503020204020204" pitchFamily="34" charset="-122"/>
                  <a:cs typeface="+mn-cs"/>
                </a:rPr>
                <a:t>质量</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A3886"/>
                  </a:solidFill>
                  <a:effectLst/>
                  <a:uLnTx/>
                  <a:uFillTx/>
                  <a:latin typeface="微软雅黑" panose="020B0503020204020204" pitchFamily="34" charset="-122"/>
                  <a:ea typeface="微软雅黑" panose="020B0503020204020204" pitchFamily="34" charset="-122"/>
                  <a:cs typeface="+mn-cs"/>
                </a:rPr>
                <a:t>监测组</a:t>
              </a:r>
            </a:p>
          </p:txBody>
        </p:sp>
        <p:sp>
          <p:nvSpPr>
            <p:cNvPr id="13" name="_s62476"/>
            <p:cNvSpPr>
              <a:spLocks noChangeArrowheads="1"/>
            </p:cNvSpPr>
            <p:nvPr/>
          </p:nvSpPr>
          <p:spPr bwMode="auto">
            <a:xfrm>
              <a:off x="1008" y="386"/>
              <a:ext cx="864" cy="288"/>
            </a:xfrm>
            <a:prstGeom prst="roundRect">
              <a:avLst>
                <a:gd name="adj" fmla="val 16667"/>
              </a:avLst>
            </a:prstGeom>
            <a:gradFill>
              <a:gsLst>
                <a:gs pos="0">
                  <a:schemeClr val="bg1">
                    <a:lumMod val="75000"/>
                  </a:schemeClr>
                </a:gs>
                <a:gs pos="69000">
                  <a:schemeClr val="bg1"/>
                </a:gs>
              </a:gsLst>
              <a:lin ang="2700000" scaled="0"/>
            </a:gradFill>
            <a:ln w="53975">
              <a:gradFill>
                <a:gsLst>
                  <a:gs pos="0">
                    <a:schemeClr val="bg1">
                      <a:lumMod val="95000"/>
                    </a:schemeClr>
                  </a:gs>
                  <a:gs pos="100000">
                    <a:schemeClr val="bg1"/>
                  </a:gs>
                </a:gsLst>
                <a:lin ang="135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护理</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质量</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改进组 </a:t>
              </a:r>
            </a:p>
          </p:txBody>
        </p:sp>
        <p:sp>
          <p:nvSpPr>
            <p:cNvPr id="14" name="_s62477"/>
            <p:cNvSpPr>
              <a:spLocks noChangeArrowheads="1"/>
            </p:cNvSpPr>
            <p:nvPr/>
          </p:nvSpPr>
          <p:spPr bwMode="auto">
            <a:xfrm>
              <a:off x="2018" y="386"/>
              <a:ext cx="864" cy="288"/>
            </a:xfrm>
            <a:prstGeom prst="roundRect">
              <a:avLst>
                <a:gd name="adj" fmla="val 16667"/>
              </a:avLst>
            </a:prstGeom>
            <a:gradFill>
              <a:gsLst>
                <a:gs pos="0">
                  <a:schemeClr val="bg1">
                    <a:lumMod val="75000"/>
                  </a:schemeClr>
                </a:gs>
                <a:gs pos="69000">
                  <a:schemeClr val="bg1"/>
                </a:gs>
              </a:gsLst>
              <a:lin ang="2700000" scaled="0"/>
            </a:gradFill>
            <a:ln w="53975">
              <a:gradFill>
                <a:gsLst>
                  <a:gs pos="0">
                    <a:schemeClr val="bg1">
                      <a:lumMod val="95000"/>
                    </a:schemeClr>
                  </a:gs>
                  <a:gs pos="100000">
                    <a:schemeClr val="bg1"/>
                  </a:gs>
                </a:gsLst>
                <a:lin ang="135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护理</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安全</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管理组 </a:t>
              </a:r>
            </a:p>
          </p:txBody>
        </p:sp>
        <p:sp>
          <p:nvSpPr>
            <p:cNvPr id="15" name="_s62478"/>
            <p:cNvSpPr>
              <a:spLocks noChangeArrowheads="1"/>
            </p:cNvSpPr>
            <p:nvPr/>
          </p:nvSpPr>
          <p:spPr bwMode="auto">
            <a:xfrm>
              <a:off x="3024" y="386"/>
              <a:ext cx="864" cy="288"/>
            </a:xfrm>
            <a:prstGeom prst="roundRect">
              <a:avLst>
                <a:gd name="adj" fmla="val 16667"/>
              </a:avLst>
            </a:prstGeom>
            <a:gradFill>
              <a:gsLst>
                <a:gs pos="0">
                  <a:schemeClr val="bg1">
                    <a:lumMod val="75000"/>
                  </a:schemeClr>
                </a:gs>
                <a:gs pos="69000">
                  <a:schemeClr val="bg1"/>
                </a:gs>
              </a:gsLst>
              <a:lin ang="2700000" scaled="0"/>
            </a:gradFill>
            <a:ln w="53975">
              <a:gradFill>
                <a:gsLst>
                  <a:gs pos="0">
                    <a:schemeClr val="bg1">
                      <a:lumMod val="95000"/>
                    </a:schemeClr>
                  </a:gs>
                  <a:gs pos="100000">
                    <a:schemeClr val="bg1"/>
                  </a:gs>
                </a:gsLst>
                <a:lin ang="135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护理</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会诊</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管理组 </a:t>
              </a:r>
            </a:p>
          </p:txBody>
        </p:sp>
        <p:sp>
          <p:nvSpPr>
            <p:cNvPr id="16" name="_s62479"/>
            <p:cNvSpPr>
              <a:spLocks noChangeArrowheads="1"/>
            </p:cNvSpPr>
            <p:nvPr/>
          </p:nvSpPr>
          <p:spPr bwMode="auto">
            <a:xfrm>
              <a:off x="4031" y="386"/>
              <a:ext cx="864" cy="288"/>
            </a:xfrm>
            <a:prstGeom prst="roundRect">
              <a:avLst>
                <a:gd name="adj" fmla="val 16667"/>
              </a:avLst>
            </a:prstGeom>
            <a:gradFill>
              <a:gsLst>
                <a:gs pos="0">
                  <a:schemeClr val="bg1">
                    <a:lumMod val="75000"/>
                  </a:schemeClr>
                </a:gs>
                <a:gs pos="69000">
                  <a:schemeClr val="bg1"/>
                </a:gs>
              </a:gsLst>
              <a:lin ang="2700000" scaled="0"/>
            </a:gradFill>
            <a:ln w="53975">
              <a:gradFill>
                <a:gsLst>
                  <a:gs pos="0">
                    <a:schemeClr val="bg1">
                      <a:lumMod val="95000"/>
                    </a:schemeClr>
                  </a:gs>
                  <a:gs pos="100000">
                    <a:schemeClr val="bg1"/>
                  </a:gs>
                </a:gsLst>
                <a:lin ang="135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危重</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病人</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管理组 </a:t>
              </a:r>
            </a:p>
          </p:txBody>
        </p:sp>
        <p:sp>
          <p:nvSpPr>
            <p:cNvPr id="17" name="_s62480"/>
            <p:cNvSpPr>
              <a:spLocks noChangeArrowheads="1"/>
            </p:cNvSpPr>
            <p:nvPr/>
          </p:nvSpPr>
          <p:spPr bwMode="auto">
            <a:xfrm>
              <a:off x="5039" y="386"/>
              <a:ext cx="864" cy="288"/>
            </a:xfrm>
            <a:prstGeom prst="roundRect">
              <a:avLst>
                <a:gd name="adj" fmla="val 16667"/>
              </a:avLst>
            </a:prstGeom>
            <a:gradFill>
              <a:gsLst>
                <a:gs pos="0">
                  <a:schemeClr val="bg1">
                    <a:lumMod val="75000"/>
                  </a:schemeClr>
                </a:gs>
                <a:gs pos="69000">
                  <a:schemeClr val="bg1"/>
                </a:gs>
              </a:gsLst>
              <a:lin ang="2700000" scaled="0"/>
            </a:gradFill>
            <a:ln w="53975">
              <a:gradFill>
                <a:gsLst>
                  <a:gs pos="0">
                    <a:schemeClr val="bg1">
                      <a:lumMod val="95000"/>
                    </a:schemeClr>
                  </a:gs>
                  <a:gs pos="100000">
                    <a:schemeClr val="bg1"/>
                  </a:gs>
                </a:gsLst>
                <a:lin ang="135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医院</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感染</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监控组 </a:t>
              </a:r>
            </a:p>
          </p:txBody>
        </p:sp>
      </p:grpSp>
      <p:sp>
        <p:nvSpPr>
          <p:cNvPr id="39939" name="标题 1"/>
          <p:cNvSpPr>
            <a:spLocks noGrp="1" noChangeArrowheads="1"/>
          </p:cNvSpPr>
          <p:nvPr>
            <p:ph type="title" idx="4294967295"/>
          </p:nvPr>
        </p:nvSpPr>
        <p:spPr bwMode="auto">
          <a:xfrm>
            <a:off x="1343025" y="222250"/>
            <a:ext cx="7648575"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护理部层面质量管理</a:t>
            </a:r>
          </a:p>
        </p:txBody>
      </p:sp>
      <p:pic>
        <p:nvPicPr>
          <p:cNvPr id="63492" name="图片 5"/>
          <p:cNvPicPr>
            <a:picLocks noChangeAspect="1"/>
          </p:cNvPicPr>
          <p:nvPr/>
        </p:nvPicPr>
        <p:blipFill>
          <a:blip r:embed="rId3">
            <a:extLst>
              <a:ext uri="{28A0092B-C50C-407E-A947-70E740481C1C}">
                <a14:useLocalDpi xmlns:a14="http://schemas.microsoft.com/office/drawing/2010/main" val="0"/>
              </a:ext>
            </a:extLst>
          </a:blip>
          <a:srcRect b="94351"/>
          <a:stretch>
            <a:fillRect/>
          </a:stretch>
        </p:blipFill>
        <p:spPr bwMode="auto">
          <a:xfrm>
            <a:off x="-15875" y="6583363"/>
            <a:ext cx="12192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randombar(horizontal)">
                                      <p:cBhvr>
                                        <p:cTn id="7" dur="500"/>
                                        <p:tgtEl>
                                          <p:spTgt spid="399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914"/>
                                        </p:tgtEl>
                                        <p:attrNameLst>
                                          <p:attrName>style.visibility</p:attrName>
                                        </p:attrNameLst>
                                      </p:cBhvr>
                                      <p:to>
                                        <p:strVal val="visible"/>
                                      </p:to>
                                    </p:set>
                                    <p:animEffect transition="in" filter="wipe(up)">
                                      <p:cBhvr>
                                        <p:cTn id="11"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9"/>
          <p:cNvSpPr txBox="1">
            <a:spLocks noChangeArrowheads="1"/>
          </p:cNvSpPr>
          <p:nvPr/>
        </p:nvSpPr>
        <p:spPr bwMode="auto">
          <a:xfrm>
            <a:off x="4332288" y="1187450"/>
            <a:ext cx="34655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建立质量方针 制订质量目标、</a:t>
            </a:r>
            <a:endParaRPr kumimoji="0" lang="en-US" altLang="zh-CN"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质量标准及考核方案  </a:t>
            </a:r>
            <a:endParaRPr kumimoji="0" lang="zh-CN" altLang="en-US" sz="2000" b="1" i="0" u="none" strike="noStrike" kern="1200" cap="none" spc="0" normalizeH="0" baseline="0" noProof="0">
              <a:ln>
                <a:noFill/>
              </a:ln>
              <a:solidFill>
                <a:srgbClr val="800000"/>
              </a:solidFill>
              <a:effectLst/>
              <a:uLnTx/>
              <a:uFillTx/>
              <a:latin typeface="微软雅黑" panose="020B0503020204020204" pitchFamily="34" charset="-122"/>
              <a:ea typeface="微软雅黑" panose="020B0503020204020204" pitchFamily="34" charset="-122"/>
              <a:cs typeface="+mn-cs"/>
            </a:endParaRPr>
          </a:p>
        </p:txBody>
      </p:sp>
      <p:sp>
        <p:nvSpPr>
          <p:cNvPr id="65539" name="标题 1"/>
          <p:cNvSpPr txBox="1">
            <a:spLocks noChangeArrowheads="1"/>
          </p:cNvSpPr>
          <p:nvPr/>
        </p:nvSpPr>
        <p:spPr bwMode="auto">
          <a:xfrm>
            <a:off x="1992313" y="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4000" b="1" i="0" u="none" strike="noStrike" kern="1200" cap="none" spc="0" normalizeH="0" baseline="0" noProof="0">
              <a:ln>
                <a:noFill/>
              </a:ln>
              <a:solidFill>
                <a:srgbClr val="993366"/>
              </a:solidFill>
              <a:effectLst/>
              <a:uLnTx/>
              <a:uFillTx/>
              <a:ea typeface="微软雅黑" panose="020B0503020204020204" pitchFamily="34" charset="-122"/>
              <a:cs typeface="+mn-cs"/>
            </a:endParaRPr>
          </a:p>
        </p:txBody>
      </p:sp>
      <p:sp>
        <p:nvSpPr>
          <p:cNvPr id="39940" name="矩形 49"/>
          <p:cNvSpPr>
            <a:spLocks noChangeArrowheads="1"/>
          </p:cNvSpPr>
          <p:nvPr/>
        </p:nvSpPr>
        <p:spPr bwMode="auto">
          <a:xfrm>
            <a:off x="7839075" y="4540250"/>
            <a:ext cx="2001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实施质量监测，</a:t>
            </a:r>
            <a:endParaRPr kumimoji="0" lang="en-US" altLang="zh-CN"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做出质量评价</a:t>
            </a:r>
            <a:endParaRPr kumimoji="0" lang="zh-CN" altLang="en-US" sz="20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39941" name="矩形 49"/>
          <p:cNvSpPr>
            <a:spLocks noChangeArrowheads="1"/>
          </p:cNvSpPr>
          <p:nvPr/>
        </p:nvSpPr>
        <p:spPr bwMode="auto">
          <a:xfrm>
            <a:off x="1558925" y="4524375"/>
            <a:ext cx="2811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开展质量与安全培训</a:t>
            </a:r>
            <a:endParaRPr kumimoji="0" lang="zh-CN" altLang="en-US" sz="20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39942" name="内容占位符 2"/>
          <p:cNvSpPr txBox="1">
            <a:spLocks noChangeArrowheads="1"/>
          </p:cNvSpPr>
          <p:nvPr/>
        </p:nvSpPr>
        <p:spPr bwMode="auto">
          <a:xfrm>
            <a:off x="1558925" y="139700"/>
            <a:ext cx="79200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护理部层面</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质量委员会</a:t>
            </a:r>
            <a:endPar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39943" name="Text Box 19"/>
          <p:cNvSpPr txBox="1">
            <a:spLocks noChangeArrowheads="1"/>
          </p:cNvSpPr>
          <p:nvPr/>
        </p:nvSpPr>
        <p:spPr bwMode="auto">
          <a:xfrm>
            <a:off x="8047038" y="2349500"/>
            <a:ext cx="23463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确定关键指标、</a:t>
            </a:r>
            <a:endParaRPr kumimoji="0" lang="en-US" altLang="zh-CN"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监测项目及范围、</a:t>
            </a:r>
            <a:endParaRPr kumimoji="0" lang="en-US" altLang="zh-CN"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质量改进项目</a:t>
            </a:r>
            <a:endParaRPr kumimoji="0" lang="zh-CN" altLang="en-US" sz="2000" b="1" i="0" u="none" strike="noStrike" kern="1200" cap="none" spc="0" normalizeH="0" baseline="0" noProof="0">
              <a:ln>
                <a:noFill/>
              </a:ln>
              <a:solidFill>
                <a:srgbClr val="800000"/>
              </a:solidFill>
              <a:effectLst/>
              <a:uLnTx/>
              <a:uFillTx/>
              <a:latin typeface="微软雅黑" panose="020B0503020204020204" pitchFamily="34" charset="-122"/>
              <a:ea typeface="微软雅黑" panose="020B0503020204020204" pitchFamily="34" charset="-122"/>
              <a:cs typeface="+mn-cs"/>
            </a:endParaRPr>
          </a:p>
        </p:txBody>
      </p:sp>
      <p:sp>
        <p:nvSpPr>
          <p:cNvPr id="39944" name="Text Box 19"/>
          <p:cNvSpPr txBox="1">
            <a:spLocks noChangeArrowheads="1"/>
          </p:cNvSpPr>
          <p:nvPr/>
        </p:nvSpPr>
        <p:spPr bwMode="auto">
          <a:xfrm>
            <a:off x="3532188" y="5826125"/>
            <a:ext cx="496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专题会议、诊断难点、确定优先改进项目</a:t>
            </a:r>
            <a:endParaRPr kumimoji="0" lang="zh-CN" altLang="en-US" sz="2000" b="1" i="0" u="none" strike="noStrike" kern="1200" cap="none" spc="0" normalizeH="0" baseline="0" noProof="0">
              <a:ln>
                <a:noFill/>
              </a:ln>
              <a:solidFill>
                <a:srgbClr val="800000"/>
              </a:solidFill>
              <a:effectLst/>
              <a:uLnTx/>
              <a:uFillTx/>
              <a:latin typeface="微软雅黑" panose="020B0503020204020204" pitchFamily="34" charset="-122"/>
              <a:ea typeface="微软雅黑" panose="020B0503020204020204" pitchFamily="34" charset="-122"/>
              <a:cs typeface="+mn-cs"/>
            </a:endParaRPr>
          </a:p>
        </p:txBody>
      </p:sp>
      <p:sp>
        <p:nvSpPr>
          <p:cNvPr id="39945" name="矩形 49"/>
          <p:cNvSpPr>
            <a:spLocks noChangeArrowheads="1"/>
          </p:cNvSpPr>
          <p:nvPr/>
        </p:nvSpPr>
        <p:spPr bwMode="auto">
          <a:xfrm>
            <a:off x="1282700" y="2789238"/>
            <a:ext cx="4500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不良事件与缺陷分析改进</a:t>
            </a:r>
          </a:p>
        </p:txBody>
      </p:sp>
      <p:grpSp>
        <p:nvGrpSpPr>
          <p:cNvPr id="39946" name="组合 1"/>
          <p:cNvGrpSpPr/>
          <p:nvPr/>
        </p:nvGrpSpPr>
        <p:grpSpPr bwMode="auto">
          <a:xfrm>
            <a:off x="4070350" y="2106613"/>
            <a:ext cx="3582988" cy="3616325"/>
            <a:chOff x="2773933" y="765444"/>
            <a:chExt cx="6192000" cy="6250108"/>
          </a:xfrm>
        </p:grpSpPr>
        <p:pic>
          <p:nvPicPr>
            <p:cNvPr id="65549"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933" y="765444"/>
              <a:ext cx="6192000" cy="625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Freeform 6"/>
            <p:cNvSpPr/>
            <p:nvPr/>
          </p:nvSpPr>
          <p:spPr bwMode="auto">
            <a:xfrm>
              <a:off x="6691576" y="1770224"/>
              <a:ext cx="1851025" cy="1768475"/>
            </a:xfrm>
            <a:custGeom>
              <a:avLst/>
              <a:gdLst>
                <a:gd name="T0" fmla="*/ 2147483646 w 1101"/>
                <a:gd name="T1" fmla="*/ 2147483646 h 1051"/>
                <a:gd name="T2" fmla="*/ 2147483646 w 1101"/>
                <a:gd name="T3" fmla="*/ 2147483646 h 1051"/>
                <a:gd name="T4" fmla="*/ 0 w 1101"/>
                <a:gd name="T5" fmla="*/ 2147483646 h 1051"/>
                <a:gd name="T6" fmla="*/ 2147483646 w 1101"/>
                <a:gd name="T7" fmla="*/ 2147483646 h 1051"/>
                <a:gd name="T8" fmla="*/ 2147483646 w 1101"/>
                <a:gd name="T9" fmla="*/ 0 h 1051"/>
                <a:gd name="T10" fmla="*/ 2147483646 w 1101"/>
                <a:gd name="T11" fmla="*/ 0 h 1051"/>
                <a:gd name="T12" fmla="*/ 2147483646 w 1101"/>
                <a:gd name="T13" fmla="*/ 0 h 1051"/>
                <a:gd name="T14" fmla="*/ 2147483646 w 1101"/>
                <a:gd name="T15" fmla="*/ 2147483646 h 1051"/>
                <a:gd name="T16" fmla="*/ 2147483646 w 1101"/>
                <a:gd name="T17" fmla="*/ 2147483646 h 1051"/>
                <a:gd name="T18" fmla="*/ 2147483646 w 1101"/>
                <a:gd name="T19" fmla="*/ 2147483646 h 1051"/>
                <a:gd name="T20" fmla="*/ 2147483646 w 1101"/>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rgbClr val="15507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65551" name="Freeform 7"/>
            <p:cNvSpPr/>
            <p:nvPr/>
          </p:nvSpPr>
          <p:spPr bwMode="auto">
            <a:xfrm>
              <a:off x="5070738" y="1200311"/>
              <a:ext cx="1852613" cy="1768475"/>
            </a:xfrm>
            <a:custGeom>
              <a:avLst/>
              <a:gdLst>
                <a:gd name="T0" fmla="*/ 2147483646 w 1102"/>
                <a:gd name="T1" fmla="*/ 2147483646 h 1051"/>
                <a:gd name="T2" fmla="*/ 2147483646 w 1102"/>
                <a:gd name="T3" fmla="*/ 2147483646 h 1051"/>
                <a:gd name="T4" fmla="*/ 2147483646 w 1102"/>
                <a:gd name="T5" fmla="*/ 2147483646 h 1051"/>
                <a:gd name="T6" fmla="*/ 2147483646 w 1102"/>
                <a:gd name="T7" fmla="*/ 2147483646 h 1051"/>
                <a:gd name="T8" fmla="*/ 2147483646 w 1102"/>
                <a:gd name="T9" fmla="*/ 2147483646 h 1051"/>
                <a:gd name="T10" fmla="*/ 2147483646 w 1102"/>
                <a:gd name="T11" fmla="*/ 0 h 1051"/>
                <a:gd name="T12" fmla="*/ 2147483646 w 1102"/>
                <a:gd name="T13" fmla="*/ 2147483646 h 1051"/>
                <a:gd name="T14" fmla="*/ 2147483646 w 1102"/>
                <a:gd name="T15" fmla="*/ 2147483646 h 1051"/>
                <a:gd name="T16" fmla="*/ 2147483646 w 1102"/>
                <a:gd name="T17" fmla="*/ 2147483646 h 1051"/>
                <a:gd name="T18" fmla="*/ 2147483646 w 1102"/>
                <a:gd name="T19" fmla="*/ 2147483646 h 1051"/>
                <a:gd name="T20" fmla="*/ 2147483646 w 1102"/>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rgbClr val="4BAEE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14" name="Freeform 8"/>
            <p:cNvSpPr/>
            <p:nvPr/>
          </p:nvSpPr>
          <p:spPr bwMode="auto">
            <a:xfrm>
              <a:off x="6694344" y="4000244"/>
              <a:ext cx="1851838" cy="1769676"/>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chemeClr val="bg1">
                <a:lumMod val="5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rgbClr val="15507D"/>
                </a:solidFill>
                <a:effectLst/>
                <a:uLnTx/>
                <a:uFillTx/>
                <a:ea typeface="楷体_GB2312" pitchFamily="49" charset="-122"/>
                <a:cs typeface="+mn-cs"/>
              </a:endParaRPr>
            </a:p>
          </p:txBody>
        </p:sp>
        <p:sp>
          <p:nvSpPr>
            <p:cNvPr id="15" name="Freeform 9"/>
            <p:cNvSpPr/>
            <p:nvPr/>
          </p:nvSpPr>
          <p:spPr bwMode="auto">
            <a:xfrm>
              <a:off x="3454312" y="1777862"/>
              <a:ext cx="1851839" cy="1769676"/>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chemeClr val="bg1">
                <a:lumMod val="6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65554" name="Freeform 10"/>
            <p:cNvSpPr/>
            <p:nvPr/>
          </p:nvSpPr>
          <p:spPr bwMode="auto">
            <a:xfrm>
              <a:off x="5077088" y="4580099"/>
              <a:ext cx="1851025" cy="1766888"/>
            </a:xfrm>
            <a:custGeom>
              <a:avLst/>
              <a:gdLst>
                <a:gd name="T0" fmla="*/ 2147483646 w 1101"/>
                <a:gd name="T1" fmla="*/ 2147483646 h 1051"/>
                <a:gd name="T2" fmla="*/ 2147483646 w 1101"/>
                <a:gd name="T3" fmla="*/ 2147483646 h 1051"/>
                <a:gd name="T4" fmla="*/ 0 w 1101"/>
                <a:gd name="T5" fmla="*/ 2147483646 h 1051"/>
                <a:gd name="T6" fmla="*/ 2147483646 w 1101"/>
                <a:gd name="T7" fmla="*/ 2147483646 h 1051"/>
                <a:gd name="T8" fmla="*/ 2147483646 w 1101"/>
                <a:gd name="T9" fmla="*/ 0 h 1051"/>
                <a:gd name="T10" fmla="*/ 2147483646 w 1101"/>
                <a:gd name="T11" fmla="*/ 0 h 1051"/>
                <a:gd name="T12" fmla="*/ 2147483646 w 1101"/>
                <a:gd name="T13" fmla="*/ 0 h 1051"/>
                <a:gd name="T14" fmla="*/ 2147483646 w 1101"/>
                <a:gd name="T15" fmla="*/ 2147483646 h 1051"/>
                <a:gd name="T16" fmla="*/ 2147483646 w 1101"/>
                <a:gd name="T17" fmla="*/ 2147483646 h 1051"/>
                <a:gd name="T18" fmla="*/ 2147483646 w 1101"/>
                <a:gd name="T19" fmla="*/ 2147483646 h 1051"/>
                <a:gd name="T20" fmla="*/ 2147483646 w 1101"/>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rgbClr val="B4D7F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65555" name="Freeform 11"/>
            <p:cNvSpPr/>
            <p:nvPr/>
          </p:nvSpPr>
          <p:spPr bwMode="auto">
            <a:xfrm>
              <a:off x="3457838" y="4005424"/>
              <a:ext cx="1851025" cy="1768475"/>
            </a:xfrm>
            <a:custGeom>
              <a:avLst/>
              <a:gdLst>
                <a:gd name="T0" fmla="*/ 2147483646 w 1101"/>
                <a:gd name="T1" fmla="*/ 2147483646 h 1051"/>
                <a:gd name="T2" fmla="*/ 2147483646 w 1101"/>
                <a:gd name="T3" fmla="*/ 2147483646 h 1051"/>
                <a:gd name="T4" fmla="*/ 2147483646 w 1101"/>
                <a:gd name="T5" fmla="*/ 2147483646 h 1051"/>
                <a:gd name="T6" fmla="*/ 0 w 1101"/>
                <a:gd name="T7" fmla="*/ 2147483646 h 1051"/>
                <a:gd name="T8" fmla="*/ 2147483646 w 1101"/>
                <a:gd name="T9" fmla="*/ 2147483646 h 1051"/>
                <a:gd name="T10" fmla="*/ 2147483646 w 1101"/>
                <a:gd name="T11" fmla="*/ 0 h 1051"/>
                <a:gd name="T12" fmla="*/ 2147483646 w 1101"/>
                <a:gd name="T13" fmla="*/ 2147483646 h 1051"/>
                <a:gd name="T14" fmla="*/ 2147483646 w 1101"/>
                <a:gd name="T15" fmla="*/ 2147483646 h 1051"/>
                <a:gd name="T16" fmla="*/ 2147483646 w 1101"/>
                <a:gd name="T17" fmla="*/ 2147483646 h 1051"/>
                <a:gd name="T18" fmla="*/ 2147483646 w 1101"/>
                <a:gd name="T19" fmla="*/ 2147483646 h 1051"/>
                <a:gd name="T20" fmla="*/ 2147483646 w 1101"/>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rgbClr val="1C70A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65556" name="文本框 17"/>
            <p:cNvSpPr txBox="1">
              <a:spLocks noChangeArrowheads="1"/>
            </p:cNvSpPr>
            <p:nvPr/>
          </p:nvSpPr>
          <p:spPr bwMode="auto">
            <a:xfrm>
              <a:off x="3835892" y="2175530"/>
              <a:ext cx="1520671" cy="122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rPr>
                <a:t>01</a:t>
              </a:r>
              <a:endParaRPr kumimoji="0" lang="zh-CN" altLang="en-US"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endParaRPr>
            </a:p>
          </p:txBody>
        </p:sp>
        <p:sp>
          <p:nvSpPr>
            <p:cNvPr id="65557" name="文本框 18"/>
            <p:cNvSpPr txBox="1">
              <a:spLocks noChangeArrowheads="1"/>
            </p:cNvSpPr>
            <p:nvPr/>
          </p:nvSpPr>
          <p:spPr bwMode="auto">
            <a:xfrm>
              <a:off x="5398867" y="1312915"/>
              <a:ext cx="1436065" cy="122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rPr>
                <a:t>02</a:t>
              </a:r>
              <a:endParaRPr kumimoji="0" lang="zh-CN" altLang="en-US"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endParaRPr>
            </a:p>
          </p:txBody>
        </p:sp>
        <p:sp>
          <p:nvSpPr>
            <p:cNvPr id="65558" name="文本框 19"/>
            <p:cNvSpPr txBox="1">
              <a:spLocks noChangeArrowheads="1"/>
            </p:cNvSpPr>
            <p:nvPr/>
          </p:nvSpPr>
          <p:spPr bwMode="auto">
            <a:xfrm>
              <a:off x="7014942" y="2209757"/>
              <a:ext cx="1701116" cy="122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rPr>
                <a:t>03</a:t>
              </a:r>
              <a:endParaRPr kumimoji="0" lang="zh-CN" altLang="en-US"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endParaRPr>
            </a:p>
          </p:txBody>
        </p:sp>
        <p:sp>
          <p:nvSpPr>
            <p:cNvPr id="65559" name="文本框 20"/>
            <p:cNvSpPr txBox="1">
              <a:spLocks noChangeArrowheads="1"/>
            </p:cNvSpPr>
            <p:nvPr/>
          </p:nvSpPr>
          <p:spPr bwMode="auto">
            <a:xfrm>
              <a:off x="3784411" y="4052687"/>
              <a:ext cx="1401148" cy="122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rPr>
                <a:t>04</a:t>
              </a:r>
              <a:endParaRPr kumimoji="0" lang="zh-CN" altLang="en-US"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endParaRPr>
            </a:p>
          </p:txBody>
        </p:sp>
        <p:sp>
          <p:nvSpPr>
            <p:cNvPr id="65560" name="文本框 21"/>
            <p:cNvSpPr txBox="1">
              <a:spLocks noChangeArrowheads="1"/>
            </p:cNvSpPr>
            <p:nvPr/>
          </p:nvSpPr>
          <p:spPr bwMode="auto">
            <a:xfrm>
              <a:off x="5398867" y="4973031"/>
              <a:ext cx="1696560" cy="122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rPr>
                <a:t>05</a:t>
              </a:r>
              <a:endParaRPr kumimoji="0" lang="zh-CN" altLang="en-US"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endParaRPr>
            </a:p>
          </p:txBody>
        </p:sp>
        <p:sp>
          <p:nvSpPr>
            <p:cNvPr id="65561" name="文本框 22"/>
            <p:cNvSpPr txBox="1">
              <a:spLocks noChangeArrowheads="1"/>
            </p:cNvSpPr>
            <p:nvPr/>
          </p:nvSpPr>
          <p:spPr bwMode="auto">
            <a:xfrm>
              <a:off x="6991211" y="4108611"/>
              <a:ext cx="1609525" cy="122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rPr>
                <a:t>06</a:t>
              </a:r>
              <a:endParaRPr kumimoji="0" lang="zh-CN" altLang="en-US" sz="4000" b="1" i="0" u="none" strike="noStrike" kern="1200" cap="none" spc="0" normalizeH="0" baseline="0" noProof="0">
                <a:ln>
                  <a:noFill/>
                </a:ln>
                <a:solidFill>
                  <a:prstClr val="white"/>
                </a:solidFill>
                <a:effectLst/>
                <a:uLnTx/>
                <a:uFillTx/>
                <a:latin typeface="Arial" panose="020B0604020202020204" pitchFamily="34" charset="0"/>
                <a:ea typeface="Microsoft YaHei UI" panose="020B0503020204020204" pitchFamily="34" charset="-122"/>
                <a:cs typeface="Arial" panose="020B0604020202020204" pitchFamily="34" charset="0"/>
              </a:endParaRPr>
            </a:p>
          </p:txBody>
        </p:sp>
      </p:grpSp>
      <p:pic>
        <p:nvPicPr>
          <p:cNvPr id="31" name="图片 30"/>
          <p:cNvPicPr>
            <a:picLocks noChangeAspect="1"/>
          </p:cNvPicPr>
          <p:nvPr/>
        </p:nvPicPr>
        <p:blipFill>
          <a:blip r:embed="rId4"/>
          <a:stretch>
            <a:fillRect/>
          </a:stretch>
        </p:blipFill>
        <p:spPr>
          <a:xfrm>
            <a:off x="5257800" y="3124200"/>
            <a:ext cx="1362075" cy="1360488"/>
          </a:xfrm>
          <a:prstGeom prst="rect">
            <a:avLst/>
          </a:prstGeom>
          <a:effectLst>
            <a:outerShdw blurRad="254000" dist="25400" dir="2700000" sx="102000" sy="102000" algn="tl" rotWithShape="0">
              <a:prstClr val="black">
                <a:alpha val="28000"/>
              </a:prstClr>
            </a:outerShdw>
          </a:effectLst>
        </p:spPr>
      </p:pic>
      <p:sp>
        <p:nvSpPr>
          <p:cNvPr id="39948" name="标题 1"/>
          <p:cNvSpPr/>
          <p:nvPr/>
        </p:nvSpPr>
        <p:spPr bwMode="auto">
          <a:xfrm>
            <a:off x="5465763" y="3332163"/>
            <a:ext cx="917575" cy="969962"/>
          </a:xfrm>
          <a:custGeom>
            <a:avLst/>
            <a:gdLst>
              <a:gd name="T0" fmla="*/ 0 w 1214446"/>
              <a:gd name="T1" fmla="*/ 0 h 1214446"/>
              <a:gd name="T2" fmla="*/ 523358 w 1214446"/>
              <a:gd name="T3" fmla="*/ 0 h 1214446"/>
              <a:gd name="T4" fmla="*/ 523358 w 1214446"/>
              <a:gd name="T5" fmla="*/ 619315 h 1214446"/>
              <a:gd name="T6" fmla="*/ 0 w 1214446"/>
              <a:gd name="T7" fmla="*/ 619315 h 1214446"/>
              <a:gd name="T8" fmla="*/ 0 w 1214446"/>
              <a:gd name="T9" fmla="*/ 0 h 1214446"/>
              <a:gd name="T10" fmla="*/ 0 60000 65536"/>
              <a:gd name="T11" fmla="*/ 0 60000 65536"/>
              <a:gd name="T12" fmla="*/ 0 60000 65536"/>
              <a:gd name="T13" fmla="*/ 0 60000 65536"/>
              <a:gd name="T14" fmla="*/ 0 60000 65536"/>
              <a:gd name="T15" fmla="*/ 0 w 1214446"/>
              <a:gd name="T16" fmla="*/ 0 h 1214446"/>
              <a:gd name="T17" fmla="*/ 1214446 w 1214446"/>
              <a:gd name="T18" fmla="*/ 1214446 h 1214446"/>
            </a:gdLst>
            <a:ahLst/>
            <a:cxnLst>
              <a:cxn ang="T10">
                <a:pos x="T0" y="T1"/>
              </a:cxn>
              <a:cxn ang="T11">
                <a:pos x="T2" y="T3"/>
              </a:cxn>
              <a:cxn ang="T12">
                <a:pos x="T4" y="T5"/>
              </a:cxn>
              <a:cxn ang="T13">
                <a:pos x="T6" y="T7"/>
              </a:cxn>
              <a:cxn ang="T14">
                <a:pos x="T8" y="T9"/>
              </a:cxn>
            </a:cxnLst>
            <a:rect l="T15" t="T16" r="T17" b="T18"/>
            <a:pathLst>
              <a:path w="1214446" h="1214446">
                <a:moveTo>
                  <a:pt x="0" y="0"/>
                </a:moveTo>
                <a:lnTo>
                  <a:pt x="1214446" y="0"/>
                </a:lnTo>
                <a:lnTo>
                  <a:pt x="1214446" y="1214446"/>
                </a:lnTo>
                <a:lnTo>
                  <a:pt x="0" y="1214446"/>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15507D"/>
                </a:solidFill>
                <a:effectLst/>
                <a:uLnTx/>
                <a:uFillTx/>
                <a:latin typeface="微软雅黑" panose="020B0503020204020204" pitchFamily="34" charset="-122"/>
                <a:ea typeface="微软雅黑" panose="020B0503020204020204" pitchFamily="34" charset="-122"/>
                <a:cs typeface="+mn-cs"/>
              </a:rPr>
              <a:t>工作职责</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randombar(horizontal)">
                                      <p:cBhvr>
                                        <p:cTn id="7" dur="500"/>
                                        <p:tgtEl>
                                          <p:spTgt spid="3994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9946"/>
                                        </p:tgtEl>
                                        <p:attrNameLst>
                                          <p:attrName>style.visibility</p:attrName>
                                        </p:attrNameLst>
                                      </p:cBhvr>
                                      <p:to>
                                        <p:strVal val="visible"/>
                                      </p:to>
                                    </p:set>
                                    <p:animEffect transition="in" filter="wheel(1)">
                                      <p:cBhvr>
                                        <p:cTn id="11" dur="2000"/>
                                        <p:tgtEl>
                                          <p:spTgt spid="39946"/>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9948"/>
                                        </p:tgtEl>
                                        <p:attrNameLst>
                                          <p:attrName>style.visibility</p:attrName>
                                        </p:attrNameLst>
                                      </p:cBhvr>
                                      <p:to>
                                        <p:strVal val="visible"/>
                                      </p:to>
                                    </p:set>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39938"/>
                                        </p:tgtEl>
                                        <p:attrNameLst>
                                          <p:attrName>style.visibility</p:attrName>
                                        </p:attrNameLst>
                                      </p:cBhvr>
                                      <p:to>
                                        <p:strVal val="visible"/>
                                      </p:to>
                                    </p:set>
                                    <p:anim calcmode="lin" valueType="num">
                                      <p:cBhvr additive="base">
                                        <p:cTn id="23" dur="500" fill="hold"/>
                                        <p:tgtEl>
                                          <p:spTgt spid="39938"/>
                                        </p:tgtEl>
                                        <p:attrNameLst>
                                          <p:attrName>ppt_x</p:attrName>
                                        </p:attrNameLst>
                                      </p:cBhvr>
                                      <p:tavLst>
                                        <p:tav tm="0">
                                          <p:val>
                                            <p:strVal val="#ppt_x"/>
                                          </p:val>
                                        </p:tav>
                                        <p:tav tm="100000">
                                          <p:val>
                                            <p:strVal val="#ppt_x"/>
                                          </p:val>
                                        </p:tav>
                                      </p:tavLst>
                                    </p:anim>
                                    <p:anim calcmode="lin" valueType="num">
                                      <p:cBhvr additive="base">
                                        <p:cTn id="24" dur="500" fill="hold"/>
                                        <p:tgtEl>
                                          <p:spTgt spid="39938"/>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grpId="0" nodeType="afterEffect">
                                  <p:stCondLst>
                                    <p:cond delay="0"/>
                                  </p:stCondLst>
                                  <p:childTnLst>
                                    <p:set>
                                      <p:cBhvr>
                                        <p:cTn id="27" dur="1" fill="hold">
                                          <p:stCondLst>
                                            <p:cond delay="0"/>
                                          </p:stCondLst>
                                        </p:cTn>
                                        <p:tgtEl>
                                          <p:spTgt spid="39943"/>
                                        </p:tgtEl>
                                        <p:attrNameLst>
                                          <p:attrName>style.visibility</p:attrName>
                                        </p:attrNameLst>
                                      </p:cBhvr>
                                      <p:to>
                                        <p:strVal val="visible"/>
                                      </p:to>
                                    </p:set>
                                    <p:anim calcmode="lin" valueType="num">
                                      <p:cBhvr additive="base">
                                        <p:cTn id="28" dur="500" fill="hold"/>
                                        <p:tgtEl>
                                          <p:spTgt spid="39943"/>
                                        </p:tgtEl>
                                        <p:attrNameLst>
                                          <p:attrName>ppt_x</p:attrName>
                                        </p:attrNameLst>
                                      </p:cBhvr>
                                      <p:tavLst>
                                        <p:tav tm="0">
                                          <p:val>
                                            <p:strVal val="#ppt_x"/>
                                          </p:val>
                                        </p:tav>
                                        <p:tav tm="100000">
                                          <p:val>
                                            <p:strVal val="#ppt_x"/>
                                          </p:val>
                                        </p:tav>
                                      </p:tavLst>
                                    </p:anim>
                                    <p:anim calcmode="lin" valueType="num">
                                      <p:cBhvr additive="base">
                                        <p:cTn id="29" dur="500" fill="hold"/>
                                        <p:tgtEl>
                                          <p:spTgt spid="39943"/>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39940"/>
                                        </p:tgtEl>
                                        <p:attrNameLst>
                                          <p:attrName>style.visibility</p:attrName>
                                        </p:attrNameLst>
                                      </p:cBhvr>
                                      <p:to>
                                        <p:strVal val="visible"/>
                                      </p:to>
                                    </p:set>
                                    <p:anim calcmode="lin" valueType="num">
                                      <p:cBhvr additive="base">
                                        <p:cTn id="33" dur="500" fill="hold"/>
                                        <p:tgtEl>
                                          <p:spTgt spid="39940"/>
                                        </p:tgtEl>
                                        <p:attrNameLst>
                                          <p:attrName>ppt_x</p:attrName>
                                        </p:attrNameLst>
                                      </p:cBhvr>
                                      <p:tavLst>
                                        <p:tav tm="0">
                                          <p:val>
                                            <p:strVal val="#ppt_x"/>
                                          </p:val>
                                        </p:tav>
                                        <p:tav tm="100000">
                                          <p:val>
                                            <p:strVal val="#ppt_x"/>
                                          </p:val>
                                        </p:tav>
                                      </p:tavLst>
                                    </p:anim>
                                    <p:anim calcmode="lin" valueType="num">
                                      <p:cBhvr additive="base">
                                        <p:cTn id="34" dur="500" fill="hold"/>
                                        <p:tgtEl>
                                          <p:spTgt spid="39940"/>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 presetClass="entr" presetSubtype="4" fill="hold" grpId="0" nodeType="afterEffect">
                                  <p:stCondLst>
                                    <p:cond delay="0"/>
                                  </p:stCondLst>
                                  <p:childTnLst>
                                    <p:set>
                                      <p:cBhvr>
                                        <p:cTn id="37" dur="1" fill="hold">
                                          <p:stCondLst>
                                            <p:cond delay="0"/>
                                          </p:stCondLst>
                                        </p:cTn>
                                        <p:tgtEl>
                                          <p:spTgt spid="39944"/>
                                        </p:tgtEl>
                                        <p:attrNameLst>
                                          <p:attrName>style.visibility</p:attrName>
                                        </p:attrNameLst>
                                      </p:cBhvr>
                                      <p:to>
                                        <p:strVal val="visible"/>
                                      </p:to>
                                    </p:set>
                                    <p:anim calcmode="lin" valueType="num">
                                      <p:cBhvr additive="base">
                                        <p:cTn id="38" dur="500" fill="hold"/>
                                        <p:tgtEl>
                                          <p:spTgt spid="39944"/>
                                        </p:tgtEl>
                                        <p:attrNameLst>
                                          <p:attrName>ppt_x</p:attrName>
                                        </p:attrNameLst>
                                      </p:cBhvr>
                                      <p:tavLst>
                                        <p:tav tm="0">
                                          <p:val>
                                            <p:strVal val="#ppt_x"/>
                                          </p:val>
                                        </p:tav>
                                        <p:tav tm="100000">
                                          <p:val>
                                            <p:strVal val="#ppt_x"/>
                                          </p:val>
                                        </p:tav>
                                      </p:tavLst>
                                    </p:anim>
                                    <p:anim calcmode="lin" valueType="num">
                                      <p:cBhvr additive="base">
                                        <p:cTn id="39" dur="500" fill="hold"/>
                                        <p:tgtEl>
                                          <p:spTgt spid="39944"/>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39941"/>
                                        </p:tgtEl>
                                        <p:attrNameLst>
                                          <p:attrName>style.visibility</p:attrName>
                                        </p:attrNameLst>
                                      </p:cBhvr>
                                      <p:to>
                                        <p:strVal val="visible"/>
                                      </p:to>
                                    </p:set>
                                    <p:anim calcmode="lin" valueType="num">
                                      <p:cBhvr additive="base">
                                        <p:cTn id="43" dur="500" fill="hold"/>
                                        <p:tgtEl>
                                          <p:spTgt spid="39941"/>
                                        </p:tgtEl>
                                        <p:attrNameLst>
                                          <p:attrName>ppt_x</p:attrName>
                                        </p:attrNameLst>
                                      </p:cBhvr>
                                      <p:tavLst>
                                        <p:tav tm="0">
                                          <p:val>
                                            <p:strVal val="#ppt_x"/>
                                          </p:val>
                                        </p:tav>
                                        <p:tav tm="100000">
                                          <p:val>
                                            <p:strVal val="#ppt_x"/>
                                          </p:val>
                                        </p:tav>
                                      </p:tavLst>
                                    </p:anim>
                                    <p:anim calcmode="lin" valueType="num">
                                      <p:cBhvr additive="base">
                                        <p:cTn id="44" dur="500" fill="hold"/>
                                        <p:tgtEl>
                                          <p:spTgt spid="39941"/>
                                        </p:tgtEl>
                                        <p:attrNameLst>
                                          <p:attrName>ppt_y</p:attrName>
                                        </p:attrNameLst>
                                      </p:cBhvr>
                                      <p:tavLst>
                                        <p:tav tm="0">
                                          <p:val>
                                            <p:strVal val="1+#ppt_h/2"/>
                                          </p:val>
                                        </p:tav>
                                        <p:tav tm="100000">
                                          <p:val>
                                            <p:strVal val="#ppt_y"/>
                                          </p:val>
                                        </p:tav>
                                      </p:tavLst>
                                    </p:anim>
                                  </p:childTnLst>
                                </p:cTn>
                              </p:par>
                            </p:childTnLst>
                          </p:cTn>
                        </p:par>
                        <p:par>
                          <p:cTn id="45" fill="hold">
                            <p:stCondLst>
                              <p:cond delay="5500"/>
                            </p:stCondLst>
                            <p:childTnLst>
                              <p:par>
                                <p:cTn id="46" presetID="2" presetClass="entr" presetSubtype="4" fill="hold" grpId="0" nodeType="afterEffect">
                                  <p:stCondLst>
                                    <p:cond delay="0"/>
                                  </p:stCondLst>
                                  <p:childTnLst>
                                    <p:set>
                                      <p:cBhvr>
                                        <p:cTn id="47" dur="1" fill="hold">
                                          <p:stCondLst>
                                            <p:cond delay="0"/>
                                          </p:stCondLst>
                                        </p:cTn>
                                        <p:tgtEl>
                                          <p:spTgt spid="39945"/>
                                        </p:tgtEl>
                                        <p:attrNameLst>
                                          <p:attrName>style.visibility</p:attrName>
                                        </p:attrNameLst>
                                      </p:cBhvr>
                                      <p:to>
                                        <p:strVal val="visible"/>
                                      </p:to>
                                    </p:set>
                                    <p:anim calcmode="lin" valueType="num">
                                      <p:cBhvr additive="base">
                                        <p:cTn id="48" dur="500" fill="hold"/>
                                        <p:tgtEl>
                                          <p:spTgt spid="39945"/>
                                        </p:tgtEl>
                                        <p:attrNameLst>
                                          <p:attrName>ppt_x</p:attrName>
                                        </p:attrNameLst>
                                      </p:cBhvr>
                                      <p:tavLst>
                                        <p:tav tm="0">
                                          <p:val>
                                            <p:strVal val="#ppt_x"/>
                                          </p:val>
                                        </p:tav>
                                        <p:tav tm="100000">
                                          <p:val>
                                            <p:strVal val="#ppt_x"/>
                                          </p:val>
                                        </p:tav>
                                      </p:tavLst>
                                    </p:anim>
                                    <p:anim calcmode="lin" valueType="num">
                                      <p:cBhvr additive="base">
                                        <p:cTn id="49" dur="500" fill="hold"/>
                                        <p:tgtEl>
                                          <p:spTgt spid="399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0" grpId="0"/>
      <p:bldP spid="39941" grpId="0"/>
      <p:bldP spid="39942" grpId="0"/>
      <p:bldP spid="39943" grpId="0"/>
      <p:bldP spid="39944" grpId="0"/>
      <p:bldP spid="39945" grpId="0"/>
      <p:bldP spid="399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22"/>
          <p:cNvGrpSpPr/>
          <p:nvPr/>
        </p:nvGrpSpPr>
        <p:grpSpPr bwMode="auto">
          <a:xfrm>
            <a:off x="3746500" y="3300413"/>
            <a:ext cx="7705725" cy="1847850"/>
            <a:chOff x="3580127" y="1461328"/>
            <a:chExt cx="8487264" cy="2369304"/>
          </a:xfrm>
        </p:grpSpPr>
        <p:pic>
          <p:nvPicPr>
            <p:cNvPr id="67600" name="图片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51" y="1461328"/>
              <a:ext cx="8130727" cy="2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圆角 24"/>
            <p:cNvSpPr/>
            <p:nvPr/>
          </p:nvSpPr>
          <p:spPr>
            <a:xfrm>
              <a:off x="3580127" y="1495931"/>
              <a:ext cx="8487264" cy="1327136"/>
            </a:xfrm>
            <a:prstGeom prst="roundRect">
              <a:avLst/>
            </a:prstGeom>
            <a:gradFill>
              <a:gsLst>
                <a:gs pos="100000">
                  <a:srgbClr val="5784A7"/>
                </a:gs>
                <a:gs pos="16000">
                  <a:srgbClr val="0C2C4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0963" name="组合 25"/>
          <p:cNvGrpSpPr/>
          <p:nvPr/>
        </p:nvGrpSpPr>
        <p:grpSpPr bwMode="auto">
          <a:xfrm>
            <a:off x="3783013" y="5141913"/>
            <a:ext cx="7705725" cy="1847850"/>
            <a:chOff x="3580127" y="1461328"/>
            <a:chExt cx="8487264" cy="2369304"/>
          </a:xfrm>
        </p:grpSpPr>
        <p:pic>
          <p:nvPicPr>
            <p:cNvPr id="67598" name="图片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51" y="1461328"/>
              <a:ext cx="8130727" cy="2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圆角 27"/>
            <p:cNvSpPr/>
            <p:nvPr/>
          </p:nvSpPr>
          <p:spPr>
            <a:xfrm>
              <a:off x="3580127" y="1495931"/>
              <a:ext cx="8487264" cy="1327136"/>
            </a:xfrm>
            <a:prstGeom prst="roundRect">
              <a:avLst/>
            </a:prstGeom>
            <a:gradFill>
              <a:gsLst>
                <a:gs pos="100000">
                  <a:srgbClr val="5784A7"/>
                </a:gs>
                <a:gs pos="16000">
                  <a:srgbClr val="0C2C4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0964" name="组合 7"/>
          <p:cNvGrpSpPr/>
          <p:nvPr/>
        </p:nvGrpSpPr>
        <p:grpSpPr bwMode="auto">
          <a:xfrm>
            <a:off x="3719513" y="1409700"/>
            <a:ext cx="7705725" cy="1847850"/>
            <a:chOff x="3580127" y="1461328"/>
            <a:chExt cx="8487264" cy="2369304"/>
          </a:xfrm>
        </p:grpSpPr>
        <p:pic>
          <p:nvPicPr>
            <p:cNvPr id="67596"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51" y="1461328"/>
              <a:ext cx="8130727" cy="2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圆角 6"/>
            <p:cNvSpPr/>
            <p:nvPr/>
          </p:nvSpPr>
          <p:spPr>
            <a:xfrm>
              <a:off x="3580127" y="1495932"/>
              <a:ext cx="8487264" cy="1327136"/>
            </a:xfrm>
            <a:prstGeom prst="roundRect">
              <a:avLst/>
            </a:prstGeom>
            <a:gradFill>
              <a:gsLst>
                <a:gs pos="100000">
                  <a:srgbClr val="5784A7"/>
                </a:gs>
                <a:gs pos="16000">
                  <a:srgbClr val="0C2C4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0965" name="内容占位符 6"/>
          <p:cNvSpPr txBox="1">
            <a:spLocks noChangeArrowheads="1"/>
          </p:cNvSpPr>
          <p:nvPr/>
        </p:nvSpPr>
        <p:spPr bwMode="auto">
          <a:xfrm>
            <a:off x="3524250" y="1436688"/>
            <a:ext cx="775335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800" b="1">
                <a:solidFill>
                  <a:schemeClr val="tx1"/>
                </a:solidFill>
                <a:latin typeface="楷体_GB2312" pitchFamily="49" charset="-122"/>
                <a:ea typeface="楷体_GB2312" pitchFamily="49" charset="-122"/>
              </a:defRPr>
            </a:lvl1pPr>
            <a:lvl2pPr>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457200" marR="0" lvl="1" indent="0" algn="l" defTabSz="914400" rtl="0" eaLnBrk="1" fontAlgn="base" latinLnBrk="0" hangingPunct="1">
              <a:lnSpc>
                <a:spcPct val="150000"/>
              </a:lnSpc>
              <a:spcBef>
                <a:spcPts val="5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高频率、高风险、高成本、有伤害活动，将标准分为</a:t>
            </a: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a:t>
            </a: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B</a:t>
            </a: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两类；</a:t>
            </a: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a:t>
            </a: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类为必选项目，</a:t>
            </a: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B</a:t>
            </a:r>
            <a:r>
              <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类为可选项目</a:t>
            </a:r>
            <a:endPar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0966"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77925"/>
            <a:ext cx="3792538"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圆角 2"/>
          <p:cNvSpPr/>
          <p:nvPr/>
        </p:nvSpPr>
        <p:spPr>
          <a:xfrm>
            <a:off x="0" y="1177925"/>
            <a:ext cx="3792538" cy="5680075"/>
          </a:xfrm>
          <a:prstGeom prst="roundRect">
            <a:avLst>
              <a:gd name="adj" fmla="val 0"/>
            </a:avLst>
          </a:prstGeom>
          <a:solidFill>
            <a:srgbClr val="15507D">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968" name="标题 1"/>
          <p:cNvSpPr txBox="1">
            <a:spLocks noChangeArrowheads="1"/>
          </p:cNvSpPr>
          <p:nvPr/>
        </p:nvSpPr>
        <p:spPr bwMode="auto">
          <a:xfrm>
            <a:off x="1487488" y="34925"/>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护理部层面</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实施质量监控</a:t>
            </a:r>
          </a:p>
        </p:txBody>
      </p:sp>
      <p:sp>
        <p:nvSpPr>
          <p:cNvPr id="4" name="内容占位符 6"/>
          <p:cNvSpPr>
            <a:spLocks noGrp="1" noChangeArrowheads="1"/>
          </p:cNvSpPr>
          <p:nvPr>
            <p:ph idx="4294967295"/>
          </p:nvPr>
        </p:nvSpPr>
        <p:spPr bwMode="auto">
          <a:xfrm>
            <a:off x="3829050" y="5332413"/>
            <a:ext cx="8362950"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eaLnBrk="1" hangingPunct="1">
              <a:lnSpc>
                <a:spcPct val="150000"/>
              </a:lnSpc>
              <a:buFont typeface="Arial" panose="020B0604020202020204" pitchFamily="34" charset="0"/>
              <a:buNone/>
              <a:defRPr/>
            </a:pPr>
            <a:r>
              <a:rPr lang="zh-CN" altLang="en-US" dirty="0">
                <a:solidFill>
                  <a:schemeClr val="bg1"/>
                </a:solidFill>
                <a:latin typeface="微软雅黑" panose="020B0503020204020204" pitchFamily="34" charset="-122"/>
                <a:ea typeface="微软雅黑" panose="020B0503020204020204" pitchFamily="34" charset="-122"/>
              </a:rPr>
              <a:t>每年护理部督查项目</a:t>
            </a:r>
            <a:r>
              <a:rPr lang="en-US" altLang="zh-CN" dirty="0">
                <a:solidFill>
                  <a:schemeClr val="bg1"/>
                </a:solidFill>
                <a:latin typeface="微软雅黑" panose="020B0503020204020204" pitchFamily="34" charset="-122"/>
                <a:ea typeface="微软雅黑" panose="020B0503020204020204" pitchFamily="34" charset="-122"/>
              </a:rPr>
              <a:t>12-14</a:t>
            </a:r>
            <a:r>
              <a:rPr lang="zh-CN" altLang="en-US" dirty="0">
                <a:solidFill>
                  <a:schemeClr val="bg1"/>
                </a:solidFill>
                <a:latin typeface="微软雅黑" panose="020B0503020204020204" pitchFamily="34" charset="-122"/>
                <a:ea typeface="微软雅黑" panose="020B0503020204020204" pitchFamily="34" charset="-122"/>
              </a:rPr>
              <a:t>项，每月平均</a:t>
            </a:r>
            <a:r>
              <a:rPr lang="en-US" altLang="zh-CN" dirty="0">
                <a:solidFill>
                  <a:schemeClr val="bg1"/>
                </a:solidFill>
                <a:latin typeface="微软雅黑" panose="020B0503020204020204" pitchFamily="34" charset="-122"/>
                <a:ea typeface="微软雅黑" panose="020B0503020204020204" pitchFamily="34" charset="-122"/>
              </a:rPr>
              <a:t>2-3</a:t>
            </a:r>
            <a:r>
              <a:rPr lang="zh-CN" altLang="en-US" dirty="0">
                <a:solidFill>
                  <a:schemeClr val="bg1"/>
                </a:solidFill>
                <a:latin typeface="微软雅黑" panose="020B0503020204020204" pitchFamily="34" charset="-122"/>
                <a:ea typeface="微软雅黑" panose="020B0503020204020204" pitchFamily="34" charset="-122"/>
              </a:rPr>
              <a:t>项</a:t>
            </a:r>
            <a:endParaRPr lang="en-US" altLang="zh-CN" dirty="0">
              <a:solidFill>
                <a:schemeClr val="bg1"/>
              </a:solidFill>
              <a:latin typeface="微软雅黑" panose="020B0503020204020204" pitchFamily="34" charset="-122"/>
              <a:ea typeface="微软雅黑" panose="020B0503020204020204" pitchFamily="34" charset="-122"/>
            </a:endParaRPr>
          </a:p>
          <a:p>
            <a:pPr lvl="1" eaLnBrk="1" hangingPunct="1">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322388" y="2119313"/>
            <a:ext cx="877887" cy="3416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监</a:t>
            </a:r>
            <a:endParaRPr kumimoji="0" lang="en-US" altLang="zh-CN"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控</a:t>
            </a:r>
            <a:endParaRPr kumimoji="0" lang="en-US" altLang="zh-CN"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项</a:t>
            </a:r>
            <a:endParaRPr kumimoji="0" lang="en-US" altLang="zh-CN"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目</a:t>
            </a:r>
            <a:endParaRPr kumimoji="0" lang="zh-CN"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楷体_GB2312" pitchFamily="49" charset="-122"/>
              <a:cs typeface="+mn-cs"/>
            </a:endParaRPr>
          </a:p>
        </p:txBody>
      </p:sp>
      <p:sp>
        <p:nvSpPr>
          <p:cNvPr id="9" name="内容占位符 6"/>
          <p:cNvSpPr txBox="1">
            <a:spLocks noChangeArrowheads="1"/>
          </p:cNvSpPr>
          <p:nvPr/>
        </p:nvSpPr>
        <p:spPr bwMode="auto">
          <a:xfrm>
            <a:off x="3522663" y="3325813"/>
            <a:ext cx="7726362" cy="1385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base" latinLnBrk="0" hangingPunct="1">
              <a:lnSpc>
                <a:spcPct val="150000"/>
              </a:lnSpc>
              <a:spcBef>
                <a:spcPts val="5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上一年质量监控中存在的问题、重点事件、异常事件、未达标指标作为当年监控重点（跌倒、非计划拔管等）</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randombar(horizontal)">
                                      <p:cBhvr>
                                        <p:cTn id="7" dur="500"/>
                                        <p:tgtEl>
                                          <p:spTgt spid="409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966"/>
                                        </p:tgtEl>
                                        <p:attrNameLst>
                                          <p:attrName>style.visibility</p:attrName>
                                        </p:attrNameLst>
                                      </p:cBhvr>
                                      <p:to>
                                        <p:strVal val="visible"/>
                                      </p:to>
                                    </p:set>
                                    <p:animEffect transition="in" filter="wipe(left)">
                                      <p:cBhvr>
                                        <p:cTn id="11" dur="500"/>
                                        <p:tgtEl>
                                          <p:spTgt spid="4096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0965"/>
                                        </p:tgtEl>
                                        <p:attrNameLst>
                                          <p:attrName>style.visibility</p:attrName>
                                        </p:attrNameLst>
                                      </p:cBhvr>
                                      <p:to>
                                        <p:strVal val="visible"/>
                                      </p:to>
                                    </p:set>
                                    <p:animEffect transition="in" filter="wipe(left)">
                                      <p:cBhvr>
                                        <p:cTn id="21" dur="500"/>
                                        <p:tgtEl>
                                          <p:spTgt spid="40965"/>
                                        </p:tgtEl>
                                      </p:cBhvr>
                                    </p:animEffect>
                                  </p:childTnLst>
                                </p:cTn>
                              </p:par>
                              <p:par>
                                <p:cTn id="22" presetID="22" presetClass="entr" presetSubtype="8" fill="hold" nodeType="withEffect">
                                  <p:stCondLst>
                                    <p:cond delay="0"/>
                                  </p:stCondLst>
                                  <p:childTnLst>
                                    <p:set>
                                      <p:cBhvr>
                                        <p:cTn id="23" dur="1" fill="hold">
                                          <p:stCondLst>
                                            <p:cond delay="0"/>
                                          </p:stCondLst>
                                        </p:cTn>
                                        <p:tgtEl>
                                          <p:spTgt spid="40964"/>
                                        </p:tgtEl>
                                        <p:attrNameLst>
                                          <p:attrName>style.visibility</p:attrName>
                                        </p:attrNameLst>
                                      </p:cBhvr>
                                      <p:to>
                                        <p:strVal val="visible"/>
                                      </p:to>
                                    </p:set>
                                    <p:animEffect transition="in" filter="wipe(left)">
                                      <p:cBhvr>
                                        <p:cTn id="24" dur="500"/>
                                        <p:tgtEl>
                                          <p:spTgt spid="4096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40962"/>
                                        </p:tgtEl>
                                        <p:attrNameLst>
                                          <p:attrName>style.visibility</p:attrName>
                                        </p:attrNameLst>
                                      </p:cBhvr>
                                      <p:to>
                                        <p:strVal val="visible"/>
                                      </p:to>
                                    </p:set>
                                    <p:animEffect transition="in" filter="wipe(left)">
                                      <p:cBhvr>
                                        <p:cTn id="31" dur="500"/>
                                        <p:tgtEl>
                                          <p:spTgt spid="4096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0963"/>
                                        </p:tgtEl>
                                        <p:attrNameLst>
                                          <p:attrName>style.visibility</p:attrName>
                                        </p:attrNameLst>
                                      </p:cBhvr>
                                      <p:to>
                                        <p:strVal val="visible"/>
                                      </p:to>
                                    </p:set>
                                    <p:animEffect transition="in" filter="wipe(left)">
                                      <p:cBhvr>
                                        <p:cTn id="35" dur="500"/>
                                        <p:tgtEl>
                                          <p:spTgt spid="4096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3" grpId="0" animBg="1"/>
      <p:bldP spid="40968" grpId="0"/>
      <p:bldP spid="4" grpId="0" build="p"/>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25"/>
          <p:cNvGrpSpPr/>
          <p:nvPr/>
        </p:nvGrpSpPr>
        <p:grpSpPr bwMode="auto">
          <a:xfrm>
            <a:off x="2782888" y="5010150"/>
            <a:ext cx="7705725" cy="1847850"/>
            <a:chOff x="3580127" y="1461328"/>
            <a:chExt cx="8487264" cy="2369304"/>
          </a:xfrm>
        </p:grpSpPr>
        <p:pic>
          <p:nvPicPr>
            <p:cNvPr id="69649" name="图片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51" y="1461328"/>
              <a:ext cx="8130727" cy="2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圆角 27"/>
            <p:cNvSpPr/>
            <p:nvPr/>
          </p:nvSpPr>
          <p:spPr>
            <a:xfrm>
              <a:off x="3580127" y="1495932"/>
              <a:ext cx="8487264" cy="1327136"/>
            </a:xfrm>
            <a:prstGeom prst="roundRect">
              <a:avLst/>
            </a:prstGeom>
            <a:gradFill>
              <a:gsLst>
                <a:gs pos="100000">
                  <a:srgbClr val="5784A7"/>
                </a:gs>
                <a:gs pos="16000">
                  <a:srgbClr val="0C2C4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1987" name="组合 7"/>
          <p:cNvGrpSpPr/>
          <p:nvPr/>
        </p:nvGrpSpPr>
        <p:grpSpPr bwMode="auto">
          <a:xfrm>
            <a:off x="2273300" y="1555750"/>
            <a:ext cx="7705725" cy="4683125"/>
            <a:chOff x="3580127" y="1461328"/>
            <a:chExt cx="8487264" cy="2369304"/>
          </a:xfrm>
        </p:grpSpPr>
        <p:pic>
          <p:nvPicPr>
            <p:cNvPr id="69647"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51" y="1461328"/>
              <a:ext cx="8130727" cy="2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圆角 6"/>
            <p:cNvSpPr/>
            <p:nvPr/>
          </p:nvSpPr>
          <p:spPr>
            <a:xfrm>
              <a:off x="3580127" y="1496667"/>
              <a:ext cx="8487264" cy="1326810"/>
            </a:xfrm>
            <a:prstGeom prst="roundRect">
              <a:avLst/>
            </a:prstGeom>
            <a:gradFill>
              <a:gsLst>
                <a:gs pos="100000">
                  <a:srgbClr val="5784A7"/>
                </a:gs>
                <a:gs pos="16000">
                  <a:srgbClr val="0C2C4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1988" name="标题 1"/>
          <p:cNvSpPr txBox="1">
            <a:spLocks noChangeArrowheads="1"/>
          </p:cNvSpPr>
          <p:nvPr/>
        </p:nvSpPr>
        <p:spPr bwMode="auto">
          <a:xfrm>
            <a:off x="1487488" y="34925"/>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护理部层面</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实施质量监控</a:t>
            </a:r>
          </a:p>
        </p:txBody>
      </p:sp>
      <p:sp>
        <p:nvSpPr>
          <p:cNvPr id="41989" name="内容占位符 6"/>
          <p:cNvSpPr>
            <a:spLocks noGrp="1" noChangeArrowheads="1"/>
          </p:cNvSpPr>
          <p:nvPr>
            <p:ph idx="4294967295"/>
          </p:nvPr>
        </p:nvSpPr>
        <p:spPr bwMode="auto">
          <a:xfrm>
            <a:off x="2828925" y="5199063"/>
            <a:ext cx="8362950" cy="649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eaLnBrk="1" hangingPunct="1">
              <a:lnSpc>
                <a:spcPct val="150000"/>
              </a:lnSpc>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检查频次可根据医院实际情况每项每年督查</a:t>
            </a:r>
            <a:r>
              <a:rPr lang="en-US" altLang="zh-CN">
                <a:solidFill>
                  <a:schemeClr val="bg1"/>
                </a:solidFill>
                <a:latin typeface="微软雅黑" panose="020B0503020204020204" pitchFamily="34" charset="-122"/>
                <a:ea typeface="微软雅黑" panose="020B0503020204020204" pitchFamily="34" charset="-122"/>
              </a:rPr>
              <a:t>1-4</a:t>
            </a:r>
            <a:r>
              <a:rPr lang="zh-CN" altLang="en-US">
                <a:solidFill>
                  <a:schemeClr val="bg1"/>
                </a:solidFill>
                <a:latin typeface="微软雅黑" panose="020B0503020204020204" pitchFamily="34" charset="-122"/>
                <a:ea typeface="微软雅黑" panose="020B0503020204020204" pitchFamily="34" charset="-122"/>
              </a:rPr>
              <a:t>次</a:t>
            </a:r>
          </a:p>
        </p:txBody>
      </p:sp>
      <p:sp>
        <p:nvSpPr>
          <p:cNvPr id="18" name="内容占位符 6"/>
          <p:cNvSpPr txBox="1">
            <a:spLocks noChangeArrowheads="1"/>
          </p:cNvSpPr>
          <p:nvPr/>
        </p:nvSpPr>
        <p:spPr bwMode="auto">
          <a:xfrm>
            <a:off x="3221038" y="1857375"/>
            <a:ext cx="6543675" cy="2166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base" latinLnBrk="0" hangingPunct="1">
              <a:lnSpc>
                <a:spcPct val="150000"/>
              </a:lnSpc>
              <a:spcBef>
                <a:spcPts val="500"/>
              </a:spcBef>
              <a:spcAft>
                <a:spcPct val="0"/>
              </a:spcAft>
              <a:buClr>
                <a:srgbClr val="00172E"/>
              </a:buClr>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每月不定期督导（每月</a:t>
            </a:r>
            <a:r>
              <a:rPr kumimoji="0" lang="en-US" altLang="zh-CN"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2-3</a:t>
            </a: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项，每个科室）</a:t>
            </a:r>
            <a:endParaRPr kumimoji="0" lang="en-US" altLang="zh-CN"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1" fontAlgn="base" latinLnBrk="0" hangingPunct="1">
              <a:lnSpc>
                <a:spcPct val="150000"/>
              </a:lnSpc>
              <a:spcBef>
                <a:spcPts val="500"/>
              </a:spcBef>
              <a:spcAft>
                <a:spcPct val="0"/>
              </a:spcAft>
              <a:buClr>
                <a:srgbClr val="00172E"/>
              </a:buClr>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日常巡查（护理部人员分片包干）</a:t>
            </a:r>
            <a:endParaRPr kumimoji="0" lang="en-US" altLang="zh-CN"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1" fontAlgn="base" latinLnBrk="0" hangingPunct="1">
              <a:lnSpc>
                <a:spcPct val="150000"/>
              </a:lnSpc>
              <a:spcBef>
                <a:spcPts val="500"/>
              </a:spcBef>
              <a:spcAft>
                <a:spcPct val="0"/>
              </a:spcAft>
              <a:buClr>
                <a:srgbClr val="00172E"/>
              </a:buClr>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节假日、夜班巡查</a:t>
            </a:r>
            <a:endParaRPr kumimoji="0" lang="en-US" altLang="zh-CN"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685800" marR="0" lvl="1" indent="-228600" algn="l" defTabSz="914400" rtl="0" eaLnBrk="1" fontAlgn="base" latinLnBrk="0" hangingPunct="1">
              <a:lnSpc>
                <a:spcPct val="90000"/>
              </a:lnSpc>
              <a:spcBef>
                <a:spcPts val="500"/>
              </a:spcBef>
              <a:spcAft>
                <a:spcPct val="0"/>
              </a:spcAft>
              <a:buClrTx/>
              <a:buSzTx/>
              <a:buFont typeface="Wingdings" panose="05000000000000000000" pitchFamily="2" charset="2"/>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圆角矩形 14"/>
          <p:cNvSpPr/>
          <p:nvPr/>
        </p:nvSpPr>
        <p:spPr>
          <a:xfrm rot="2425839">
            <a:off x="1542341" y="4900245"/>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994" name="矩形 3"/>
          <p:cNvSpPr>
            <a:spLocks noChangeArrowheads="1"/>
          </p:cNvSpPr>
          <p:nvPr/>
        </p:nvSpPr>
        <p:spPr bwMode="auto">
          <a:xfrm>
            <a:off x="1744663" y="5037138"/>
            <a:ext cx="903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监控</a:t>
            </a:r>
            <a:endParaRPr kumimoji="0" lang="en-US" altLang="zh-CN"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频率</a:t>
            </a: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21" name="圆角矩形 14"/>
          <p:cNvSpPr/>
          <p:nvPr/>
        </p:nvSpPr>
        <p:spPr>
          <a:xfrm>
            <a:off x="2186223" y="1573586"/>
            <a:ext cx="869593" cy="2664082"/>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998" name="矩形 1"/>
          <p:cNvSpPr>
            <a:spLocks noChangeArrowheads="1"/>
          </p:cNvSpPr>
          <p:nvPr/>
        </p:nvSpPr>
        <p:spPr bwMode="auto">
          <a:xfrm>
            <a:off x="2262188" y="1692275"/>
            <a:ext cx="6461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督</a:t>
            </a:r>
            <a:endParaRPr kumimoji="0" lang="en-US" altLang="zh-CN" sz="3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导</a:t>
            </a:r>
            <a:endParaRPr kumimoji="0" lang="en-US" altLang="zh-CN" sz="3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方</a:t>
            </a:r>
            <a:endParaRPr kumimoji="0" lang="en-US" altLang="zh-CN" sz="3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式</a:t>
            </a:r>
            <a:endParaRPr kumimoji="0" lang="zh-CN" altLang="en-US" sz="3600" b="1" i="0" u="none" strike="noStrike" kern="1200" cap="none" spc="0" normalizeH="0" baseline="0" noProof="0">
              <a:ln>
                <a:noFill/>
              </a:ln>
              <a:solidFill>
                <a:prstClr val="black"/>
              </a:solidFill>
              <a:effectLst/>
              <a:uLnTx/>
              <a:uFillTx/>
              <a:ea typeface="楷体_GB2312"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500"/>
                                        <p:tgtEl>
                                          <p:spTgt spid="4198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998"/>
                                        </p:tgtEl>
                                        <p:attrNameLst>
                                          <p:attrName>style.visibility</p:attrName>
                                        </p:attrNameLst>
                                      </p:cBhvr>
                                      <p:to>
                                        <p:strVal val="visible"/>
                                      </p:to>
                                    </p:set>
                                    <p:animEffect transition="in" filter="fade">
                                      <p:cBhvr>
                                        <p:cTn id="16" dur="750"/>
                                        <p:tgtEl>
                                          <p:spTgt spid="41998"/>
                                        </p:tgtEl>
                                      </p:cBhvr>
                                    </p:animEffect>
                                    <p:anim calcmode="lin" valueType="num">
                                      <p:cBhvr>
                                        <p:cTn id="17" dur="750" fill="hold"/>
                                        <p:tgtEl>
                                          <p:spTgt spid="41998"/>
                                        </p:tgtEl>
                                        <p:attrNameLst>
                                          <p:attrName>ppt_x</p:attrName>
                                        </p:attrNameLst>
                                      </p:cBhvr>
                                      <p:tavLst>
                                        <p:tav tm="0">
                                          <p:val>
                                            <p:strVal val="#ppt_x"/>
                                          </p:val>
                                        </p:tav>
                                        <p:tav tm="100000">
                                          <p:val>
                                            <p:strVal val="#ppt_x"/>
                                          </p:val>
                                        </p:tav>
                                      </p:tavLst>
                                    </p:anim>
                                    <p:anim calcmode="lin" valueType="num">
                                      <p:cBhvr>
                                        <p:cTn id="18" dur="750" fill="hold"/>
                                        <p:tgtEl>
                                          <p:spTgt spid="4199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41987"/>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anim calcmode="lin" valueType="num">
                                      <p:cBhvr>
                                        <p:cTn id="28" dur="750" fill="hold"/>
                                        <p:tgtEl>
                                          <p:spTgt spid="20"/>
                                        </p:tgtEl>
                                        <p:attrNameLst>
                                          <p:attrName>ppt_x</p:attrName>
                                        </p:attrNameLst>
                                      </p:cBhvr>
                                      <p:tavLst>
                                        <p:tav tm="0">
                                          <p:val>
                                            <p:strVal val="#ppt_x"/>
                                          </p:val>
                                        </p:tav>
                                        <p:tav tm="100000">
                                          <p:val>
                                            <p:strVal val="#ppt_x"/>
                                          </p:val>
                                        </p:tav>
                                      </p:tavLst>
                                    </p:anim>
                                    <p:anim calcmode="lin" valueType="num">
                                      <p:cBhvr>
                                        <p:cTn id="29" dur="75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994"/>
                                        </p:tgtEl>
                                        <p:attrNameLst>
                                          <p:attrName>style.visibility</p:attrName>
                                        </p:attrNameLst>
                                      </p:cBhvr>
                                      <p:to>
                                        <p:strVal val="visible"/>
                                      </p:to>
                                    </p:set>
                                    <p:animEffect transition="in" filter="fade">
                                      <p:cBhvr>
                                        <p:cTn id="32" dur="750"/>
                                        <p:tgtEl>
                                          <p:spTgt spid="41994"/>
                                        </p:tgtEl>
                                      </p:cBhvr>
                                    </p:animEffect>
                                    <p:anim calcmode="lin" valueType="num">
                                      <p:cBhvr>
                                        <p:cTn id="33" dur="750" fill="hold"/>
                                        <p:tgtEl>
                                          <p:spTgt spid="41994"/>
                                        </p:tgtEl>
                                        <p:attrNameLst>
                                          <p:attrName>ppt_x</p:attrName>
                                        </p:attrNameLst>
                                      </p:cBhvr>
                                      <p:tavLst>
                                        <p:tav tm="0">
                                          <p:val>
                                            <p:strVal val="#ppt_x"/>
                                          </p:val>
                                        </p:tav>
                                        <p:tav tm="100000">
                                          <p:val>
                                            <p:strVal val="#ppt_x"/>
                                          </p:val>
                                        </p:tav>
                                      </p:tavLst>
                                    </p:anim>
                                    <p:anim calcmode="lin" valueType="num">
                                      <p:cBhvr>
                                        <p:cTn id="34" dur="750" fill="hold"/>
                                        <p:tgtEl>
                                          <p:spTgt spid="41994"/>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41989">
                                            <p:txEl>
                                              <p:pRg st="0" end="0"/>
                                            </p:txEl>
                                          </p:spTgt>
                                        </p:tgtEl>
                                        <p:attrNameLst>
                                          <p:attrName>style.visibility</p:attrName>
                                        </p:attrNameLst>
                                      </p:cBhvr>
                                      <p:to>
                                        <p:strVal val="visible"/>
                                      </p:to>
                                    </p:set>
                                    <p:animEffect transition="in" filter="wipe(left)">
                                      <p:cBhvr>
                                        <p:cTn id="37" dur="500"/>
                                        <p:tgtEl>
                                          <p:spTgt spid="41989">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1986"/>
                                        </p:tgtEl>
                                        <p:attrNameLst>
                                          <p:attrName>style.visibility</p:attrName>
                                        </p:attrNameLst>
                                      </p:cBhvr>
                                      <p:to>
                                        <p:strVal val="visible"/>
                                      </p:to>
                                    </p:set>
                                    <p:animEffect transition="in" filter="wipe(left)">
                                      <p:cBhvr>
                                        <p:cTn id="40"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build="p"/>
      <p:bldP spid="18" grpId="0"/>
      <p:bldP spid="41994" grpId="0"/>
      <p:bldP spid="419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18"/>
          <p:cNvGrpSpPr/>
          <p:nvPr/>
        </p:nvGrpSpPr>
        <p:grpSpPr bwMode="auto">
          <a:xfrm>
            <a:off x="3530600" y="5373688"/>
            <a:ext cx="7705725" cy="1620837"/>
            <a:chOff x="3580127" y="1461328"/>
            <a:chExt cx="8487264" cy="2369304"/>
          </a:xfrm>
        </p:grpSpPr>
        <p:pic>
          <p:nvPicPr>
            <p:cNvPr id="71700" name="图片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51" y="1461328"/>
              <a:ext cx="8130727" cy="2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圆角 20"/>
            <p:cNvSpPr/>
            <p:nvPr/>
          </p:nvSpPr>
          <p:spPr>
            <a:xfrm>
              <a:off x="3580127" y="1496136"/>
              <a:ext cx="8487264" cy="1327368"/>
            </a:xfrm>
            <a:prstGeom prst="roundRect">
              <a:avLst/>
            </a:prstGeom>
            <a:gradFill>
              <a:gsLst>
                <a:gs pos="100000">
                  <a:srgbClr val="5784A7"/>
                </a:gs>
                <a:gs pos="16000">
                  <a:srgbClr val="0C2C4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011" name="组合 22"/>
          <p:cNvGrpSpPr/>
          <p:nvPr/>
        </p:nvGrpSpPr>
        <p:grpSpPr bwMode="auto">
          <a:xfrm>
            <a:off x="3538538" y="2979738"/>
            <a:ext cx="7704137" cy="1620837"/>
            <a:chOff x="3580127" y="1461328"/>
            <a:chExt cx="8487264" cy="2369304"/>
          </a:xfrm>
        </p:grpSpPr>
        <p:pic>
          <p:nvPicPr>
            <p:cNvPr id="71698" name="图片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51" y="1461328"/>
              <a:ext cx="8130727" cy="2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圆角 24"/>
            <p:cNvSpPr/>
            <p:nvPr/>
          </p:nvSpPr>
          <p:spPr>
            <a:xfrm>
              <a:off x="3580127" y="1496136"/>
              <a:ext cx="8487264" cy="1327368"/>
            </a:xfrm>
            <a:prstGeom prst="roundRect">
              <a:avLst/>
            </a:prstGeom>
            <a:gradFill>
              <a:gsLst>
                <a:gs pos="100000">
                  <a:srgbClr val="5784A7"/>
                </a:gs>
                <a:gs pos="16000">
                  <a:srgbClr val="0C2C4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012" name="组合 25"/>
          <p:cNvGrpSpPr/>
          <p:nvPr/>
        </p:nvGrpSpPr>
        <p:grpSpPr bwMode="auto">
          <a:xfrm>
            <a:off x="3530600" y="4108450"/>
            <a:ext cx="7705725" cy="1622425"/>
            <a:chOff x="3580127" y="1461328"/>
            <a:chExt cx="8487264" cy="2369304"/>
          </a:xfrm>
        </p:grpSpPr>
        <p:pic>
          <p:nvPicPr>
            <p:cNvPr id="71696" name="图片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51" y="1461328"/>
              <a:ext cx="8130727" cy="2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圆角 27"/>
            <p:cNvSpPr/>
            <p:nvPr/>
          </p:nvSpPr>
          <p:spPr>
            <a:xfrm>
              <a:off x="3580127" y="1496103"/>
              <a:ext cx="8487264" cy="1326068"/>
            </a:xfrm>
            <a:prstGeom prst="roundRect">
              <a:avLst/>
            </a:prstGeom>
            <a:gradFill>
              <a:gsLst>
                <a:gs pos="100000">
                  <a:srgbClr val="5784A7"/>
                </a:gs>
                <a:gs pos="16000">
                  <a:srgbClr val="0C2C4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3013" name="组合 7"/>
          <p:cNvGrpSpPr/>
          <p:nvPr/>
        </p:nvGrpSpPr>
        <p:grpSpPr bwMode="auto">
          <a:xfrm>
            <a:off x="3538538" y="1825625"/>
            <a:ext cx="7704137" cy="1620838"/>
            <a:chOff x="3580127" y="1461328"/>
            <a:chExt cx="8487264" cy="2369304"/>
          </a:xfrm>
        </p:grpSpPr>
        <p:pic>
          <p:nvPicPr>
            <p:cNvPr id="71694"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951" y="1461328"/>
              <a:ext cx="8130727" cy="2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圆角 6"/>
            <p:cNvSpPr/>
            <p:nvPr/>
          </p:nvSpPr>
          <p:spPr>
            <a:xfrm>
              <a:off x="3580127" y="1496137"/>
              <a:ext cx="8487264" cy="1327367"/>
            </a:xfrm>
            <a:prstGeom prst="roundRect">
              <a:avLst/>
            </a:prstGeom>
            <a:gradFill>
              <a:gsLst>
                <a:gs pos="100000">
                  <a:srgbClr val="5784A7"/>
                </a:gs>
                <a:gs pos="16000">
                  <a:srgbClr val="0C2C4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3014" name="内容占位符 6"/>
          <p:cNvSpPr txBox="1">
            <a:spLocks noChangeArrowheads="1"/>
          </p:cNvSpPr>
          <p:nvPr/>
        </p:nvSpPr>
        <p:spPr bwMode="auto">
          <a:xfrm>
            <a:off x="3678238" y="1906588"/>
            <a:ext cx="336391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800" b="1">
                <a:solidFill>
                  <a:schemeClr val="tx1"/>
                </a:solidFill>
                <a:latin typeface="楷体_GB2312" pitchFamily="49" charset="-122"/>
                <a:ea typeface="楷体_GB2312" pitchFamily="49" charset="-122"/>
              </a:defRPr>
            </a:lvl1pPr>
            <a:lvl2pPr>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457200" marR="0" lvl="1" indent="0" algn="l" defTabSz="914400" rtl="0" eaLnBrk="1" fontAlgn="base" latinLnBrk="0" hangingPunct="1">
              <a:lnSpc>
                <a:spcPct val="150000"/>
              </a:lnSpc>
              <a:spcBef>
                <a:spcPts val="50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现场反馈</a:t>
            </a:r>
            <a:endPar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3015"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77925"/>
            <a:ext cx="3792538"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圆角 2"/>
          <p:cNvSpPr/>
          <p:nvPr/>
        </p:nvSpPr>
        <p:spPr>
          <a:xfrm>
            <a:off x="0" y="1177925"/>
            <a:ext cx="3792538" cy="5680075"/>
          </a:xfrm>
          <a:prstGeom prst="roundRect">
            <a:avLst>
              <a:gd name="adj" fmla="val 0"/>
            </a:avLst>
          </a:prstGeom>
          <a:solidFill>
            <a:srgbClr val="15507D">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017" name="标题 1"/>
          <p:cNvSpPr txBox="1">
            <a:spLocks noChangeArrowheads="1"/>
          </p:cNvSpPr>
          <p:nvPr/>
        </p:nvSpPr>
        <p:spPr bwMode="auto">
          <a:xfrm>
            <a:off x="1487488" y="34925"/>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护理部层面</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实施质量监控</a:t>
            </a:r>
          </a:p>
        </p:txBody>
      </p:sp>
      <p:sp>
        <p:nvSpPr>
          <p:cNvPr id="2" name="矩形 1"/>
          <p:cNvSpPr/>
          <p:nvPr/>
        </p:nvSpPr>
        <p:spPr>
          <a:xfrm>
            <a:off x="1322388" y="2119313"/>
            <a:ext cx="877887" cy="3416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质</a:t>
            </a:r>
            <a:endParaRPr kumimoji="0" lang="en-US" altLang="zh-CN"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控</a:t>
            </a:r>
            <a:endParaRPr kumimoji="0" lang="en-US" altLang="zh-CN"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反</a:t>
            </a:r>
            <a:endParaRPr kumimoji="0" lang="en-US" altLang="zh-CN"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馈</a:t>
            </a:r>
            <a:endParaRPr kumimoji="0" lang="zh-CN"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楷体_GB2312" pitchFamily="49" charset="-122"/>
              <a:cs typeface="+mn-cs"/>
            </a:endParaRPr>
          </a:p>
        </p:txBody>
      </p:sp>
      <p:sp>
        <p:nvSpPr>
          <p:cNvPr id="43019" name="矩形 3"/>
          <p:cNvSpPr>
            <a:spLocks noChangeArrowheads="1"/>
          </p:cNvSpPr>
          <p:nvPr/>
        </p:nvSpPr>
        <p:spPr bwMode="auto">
          <a:xfrm>
            <a:off x="3538538" y="3090863"/>
            <a:ext cx="63912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800" b="1">
                <a:solidFill>
                  <a:schemeClr val="tx1"/>
                </a:solidFill>
                <a:latin typeface="楷体_GB2312" pitchFamily="49" charset="-122"/>
                <a:ea typeface="楷体_GB2312" pitchFamily="49" charset="-122"/>
              </a:defRPr>
            </a:lvl1pPr>
            <a:lvl2pPr>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457200" marR="0" lvl="1"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每月护理质控汇总反馈（科护士长）</a:t>
            </a:r>
            <a:endPar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020" name="矩形 4"/>
          <p:cNvSpPr>
            <a:spLocks noChangeArrowheads="1"/>
          </p:cNvSpPr>
          <p:nvPr/>
        </p:nvSpPr>
        <p:spPr bwMode="auto">
          <a:xfrm>
            <a:off x="3538538" y="4192588"/>
            <a:ext cx="4087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800" b="1">
                <a:solidFill>
                  <a:schemeClr val="tx1"/>
                </a:solidFill>
                <a:latin typeface="楷体_GB2312" pitchFamily="49" charset="-122"/>
                <a:ea typeface="楷体_GB2312" pitchFamily="49" charset="-122"/>
              </a:defRPr>
            </a:lvl1pPr>
            <a:lvl2pPr>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457200" marR="0" lvl="1"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质量讲评（每月</a:t>
            </a:r>
            <a:r>
              <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1</a:t>
            </a: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次）</a:t>
            </a:r>
            <a:endPar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021" name="矩形 10"/>
          <p:cNvSpPr>
            <a:spLocks noChangeArrowheads="1"/>
          </p:cNvSpPr>
          <p:nvPr/>
        </p:nvSpPr>
        <p:spPr bwMode="auto">
          <a:xfrm>
            <a:off x="3530600" y="5430838"/>
            <a:ext cx="5943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800" b="1">
                <a:solidFill>
                  <a:schemeClr val="tx1"/>
                </a:solidFill>
                <a:latin typeface="楷体_GB2312" pitchFamily="49" charset="-122"/>
                <a:ea typeface="楷体_GB2312" pitchFamily="49" charset="-122"/>
              </a:defRPr>
            </a:lvl1pPr>
            <a:lvl2pPr>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457200" marR="0" lvl="1"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书面反馈（要求进行</a:t>
            </a:r>
            <a:r>
              <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PDCA</a:t>
            </a: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改进）</a:t>
            </a:r>
            <a:endPar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randombar(horizontal)">
                                      <p:cBhvr>
                                        <p:cTn id="7" dur="500"/>
                                        <p:tgtEl>
                                          <p:spTgt spid="430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015"/>
                                        </p:tgtEl>
                                        <p:attrNameLst>
                                          <p:attrName>style.visibility</p:attrName>
                                        </p:attrNameLst>
                                      </p:cBhvr>
                                      <p:to>
                                        <p:strVal val="visible"/>
                                      </p:to>
                                    </p:set>
                                    <p:animEffect transition="in" filter="wipe(left)">
                                      <p:cBhvr>
                                        <p:cTn id="11" dur="500"/>
                                        <p:tgtEl>
                                          <p:spTgt spid="430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3013"/>
                                        </p:tgtEl>
                                        <p:attrNameLst>
                                          <p:attrName>style.visibility</p:attrName>
                                        </p:attrNameLst>
                                      </p:cBhvr>
                                      <p:to>
                                        <p:strVal val="visible"/>
                                      </p:to>
                                    </p:set>
                                    <p:animEffect transition="in" filter="wipe(left)">
                                      <p:cBhvr>
                                        <p:cTn id="21" dur="500"/>
                                        <p:tgtEl>
                                          <p:spTgt spid="430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3014"/>
                                        </p:tgtEl>
                                        <p:attrNameLst>
                                          <p:attrName>style.visibility</p:attrName>
                                        </p:attrNameLst>
                                      </p:cBhvr>
                                      <p:to>
                                        <p:strVal val="visible"/>
                                      </p:to>
                                    </p:set>
                                    <p:animEffect transition="in" filter="wipe(left)">
                                      <p:cBhvr>
                                        <p:cTn id="24" dur="500"/>
                                        <p:tgtEl>
                                          <p:spTgt spid="43014"/>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3011"/>
                                        </p:tgtEl>
                                        <p:attrNameLst>
                                          <p:attrName>style.visibility</p:attrName>
                                        </p:attrNameLst>
                                      </p:cBhvr>
                                      <p:to>
                                        <p:strVal val="visible"/>
                                      </p:to>
                                    </p:set>
                                    <p:animEffect transition="in" filter="wipe(left)">
                                      <p:cBhvr>
                                        <p:cTn id="28" dur="500"/>
                                        <p:tgtEl>
                                          <p:spTgt spid="430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3019"/>
                                        </p:tgtEl>
                                        <p:attrNameLst>
                                          <p:attrName>style.visibility</p:attrName>
                                        </p:attrNameLst>
                                      </p:cBhvr>
                                      <p:to>
                                        <p:strVal val="visible"/>
                                      </p:to>
                                    </p:set>
                                    <p:animEffect transition="in" filter="wipe(left)">
                                      <p:cBhvr>
                                        <p:cTn id="31" dur="500"/>
                                        <p:tgtEl>
                                          <p:spTgt spid="43019"/>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3012"/>
                                        </p:tgtEl>
                                        <p:attrNameLst>
                                          <p:attrName>style.visibility</p:attrName>
                                        </p:attrNameLst>
                                      </p:cBhvr>
                                      <p:to>
                                        <p:strVal val="visible"/>
                                      </p:to>
                                    </p:set>
                                    <p:animEffect transition="in" filter="wipe(left)">
                                      <p:cBhvr>
                                        <p:cTn id="35" dur="500"/>
                                        <p:tgtEl>
                                          <p:spTgt spid="4301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3020"/>
                                        </p:tgtEl>
                                        <p:attrNameLst>
                                          <p:attrName>style.visibility</p:attrName>
                                        </p:attrNameLst>
                                      </p:cBhvr>
                                      <p:to>
                                        <p:strVal val="visible"/>
                                      </p:to>
                                    </p:set>
                                    <p:animEffect transition="in" filter="wipe(left)">
                                      <p:cBhvr>
                                        <p:cTn id="38" dur="500"/>
                                        <p:tgtEl>
                                          <p:spTgt spid="43020"/>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43010"/>
                                        </p:tgtEl>
                                        <p:attrNameLst>
                                          <p:attrName>style.visibility</p:attrName>
                                        </p:attrNameLst>
                                      </p:cBhvr>
                                      <p:to>
                                        <p:strVal val="visible"/>
                                      </p:to>
                                    </p:set>
                                    <p:animEffect transition="in" filter="wipe(left)">
                                      <p:cBhvr>
                                        <p:cTn id="42" dur="500"/>
                                        <p:tgtEl>
                                          <p:spTgt spid="4301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021"/>
                                        </p:tgtEl>
                                        <p:attrNameLst>
                                          <p:attrName>style.visibility</p:attrName>
                                        </p:attrNameLst>
                                      </p:cBhvr>
                                      <p:to>
                                        <p:strVal val="visible"/>
                                      </p:to>
                                    </p:set>
                                    <p:animEffect transition="in" filter="wipe(left)">
                                      <p:cBhvr>
                                        <p:cTn id="45" dur="500"/>
                                        <p:tgtEl>
                                          <p:spTgt spid="43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3" grpId="0" animBg="1"/>
      <p:bldP spid="43017" grpId="0"/>
      <p:bldP spid="2" grpId="0"/>
      <p:bldP spid="43019" grpId="0"/>
      <p:bldP spid="43020" grpId="0"/>
      <p:bldP spid="430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5"/>
          <p:cNvPicPr>
            <a:picLocks noChangeAspect="1"/>
          </p:cNvPicPr>
          <p:nvPr/>
        </p:nvPicPr>
        <p:blipFill>
          <a:blip r:embed="rId3">
            <a:extLst>
              <a:ext uri="{28A0092B-C50C-407E-A947-70E740481C1C}">
                <a14:useLocalDpi xmlns:a14="http://schemas.microsoft.com/office/drawing/2010/main" val="0"/>
              </a:ext>
            </a:extLst>
          </a:blip>
          <a:srcRect b="44565"/>
          <a:stretch>
            <a:fillRect/>
          </a:stretch>
        </p:blipFill>
        <p:spPr bwMode="auto">
          <a:xfrm>
            <a:off x="0" y="0"/>
            <a:ext cx="12192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8435" name="Rectangle 3"/>
          <p:cNvSpPr>
            <a:spLocks noGrp="1" noChangeArrowheads="1"/>
          </p:cNvSpPr>
          <p:nvPr>
            <p:ph type="title"/>
          </p:nvPr>
        </p:nvSpPr>
        <p:spPr bwMode="auto">
          <a:xfrm>
            <a:off x="3071813" y="4581525"/>
            <a:ext cx="5638800"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4800">
                <a:solidFill>
                  <a:srgbClr val="0000FF"/>
                </a:solidFill>
              </a:rPr>
              <a:t>　　　　　　　</a:t>
            </a:r>
          </a:p>
        </p:txBody>
      </p:sp>
      <p:sp>
        <p:nvSpPr>
          <p:cNvPr id="16389" name="文本框 1"/>
          <p:cNvSpPr txBox="1">
            <a:spLocks noChangeArrowheads="1"/>
          </p:cNvSpPr>
          <p:nvPr/>
        </p:nvSpPr>
        <p:spPr bwMode="auto">
          <a:xfrm>
            <a:off x="3733800" y="4581525"/>
            <a:ext cx="6121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护理质量管理概述</a:t>
            </a:r>
            <a:endParaRPr kumimoji="0" lang="zh-CN" altLang="en-US" sz="4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6390" name="组合 2"/>
          <p:cNvGrpSpPr/>
          <p:nvPr/>
        </p:nvGrpSpPr>
        <p:grpSpPr bwMode="auto">
          <a:xfrm>
            <a:off x="5375275" y="2636838"/>
            <a:ext cx="1992313" cy="1708150"/>
            <a:chOff x="5375920" y="2636912"/>
            <a:chExt cx="1991268" cy="1707296"/>
          </a:xfrm>
        </p:grpSpPr>
        <p:pic>
          <p:nvPicPr>
            <p:cNvPr id="10" name="图片 9"/>
            <p:cNvPicPr>
              <a:picLocks noChangeAspect="1"/>
            </p:cNvPicPr>
            <p:nvPr/>
          </p:nvPicPr>
          <p:blipFill>
            <a:blip r:embed="rId4"/>
            <a:stretch>
              <a:fillRect/>
            </a:stretch>
          </p:blipFill>
          <p:spPr>
            <a:xfrm>
              <a:off x="5375920" y="2636912"/>
              <a:ext cx="1707254" cy="1707296"/>
            </a:xfrm>
            <a:prstGeom prst="rect">
              <a:avLst/>
            </a:prstGeom>
            <a:effectLst>
              <a:outerShdw blurRad="50800" dist="38100" dir="2700000" sx="102000" sy="102000" algn="tl" rotWithShape="0">
                <a:prstClr val="black">
                  <a:alpha val="40000"/>
                </a:prstClr>
              </a:outerShdw>
            </a:effectLst>
          </p:spPr>
        </p:pic>
        <p:sp>
          <p:nvSpPr>
            <p:cNvPr id="9" name="文本框 8"/>
            <p:cNvSpPr txBox="1"/>
            <p:nvPr/>
          </p:nvSpPr>
          <p:spPr>
            <a:xfrm>
              <a:off x="5664693" y="3046282"/>
              <a:ext cx="1702495" cy="101549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01</a:t>
              </a:r>
              <a:endParaRPr kumimoji="0" lang="zh-CN" altLang="en-US" sz="6000" b="1" i="0" u="none" strike="noStrike" kern="1200" cap="none" spc="0" normalizeH="0" baseline="0" noProof="0" dirty="0">
                <a:ln>
                  <a:noFill/>
                </a:ln>
                <a:solidFill>
                  <a:srgbClr val="0A3886"/>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randombar(horizontal)">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内容占位符 10"/>
          <p:cNvSpPr>
            <a:spLocks noGrp="1" noChangeArrowheads="1"/>
          </p:cNvSpPr>
          <p:nvPr/>
        </p:nvSpPr>
        <p:spPr bwMode="auto">
          <a:xfrm>
            <a:off x="1946275" y="1404938"/>
            <a:ext cx="8075613"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None/>
              <a:defRPr/>
            </a:pPr>
            <a:endParaRPr kumimoji="0" lang="en-US" altLang="zh-CN" sz="28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endParaRPr kumimoji="0" lang="zh-CN" altLang="en-US" sz="28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grpSp>
        <p:nvGrpSpPr>
          <p:cNvPr id="44035" name="组合 1"/>
          <p:cNvGrpSpPr/>
          <p:nvPr/>
        </p:nvGrpSpPr>
        <p:grpSpPr bwMode="auto">
          <a:xfrm>
            <a:off x="3935413" y="1592263"/>
            <a:ext cx="7834312" cy="4229100"/>
            <a:chOff x="1685997" y="1516837"/>
            <a:chExt cx="7834548" cy="4229212"/>
          </a:xfrm>
        </p:grpSpPr>
        <p:sp>
          <p:nvSpPr>
            <p:cNvPr id="3" name="任意多边形: 形状 2"/>
            <p:cNvSpPr/>
            <p:nvPr/>
          </p:nvSpPr>
          <p:spPr>
            <a:xfrm>
              <a:off x="1685997" y="1516837"/>
              <a:ext cx="2069266" cy="1542157"/>
            </a:xfrm>
            <a:custGeom>
              <a:avLst/>
              <a:gdLst>
                <a:gd name="connsiteX0" fmla="*/ 0 w 2069266"/>
                <a:gd name="connsiteY0" fmla="*/ 771079 h 1542157"/>
                <a:gd name="connsiteX1" fmla="*/ 1034633 w 2069266"/>
                <a:gd name="connsiteY1" fmla="*/ 0 h 1542157"/>
                <a:gd name="connsiteX2" fmla="*/ 2069266 w 2069266"/>
                <a:gd name="connsiteY2" fmla="*/ 771079 h 1542157"/>
                <a:gd name="connsiteX3" fmla="*/ 1034633 w 2069266"/>
                <a:gd name="connsiteY3" fmla="*/ 1542158 h 1542157"/>
                <a:gd name="connsiteX4" fmla="*/ 0 w 2069266"/>
                <a:gd name="connsiteY4" fmla="*/ 771079 h 154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66" h="1542157">
                  <a:moveTo>
                    <a:pt x="0" y="771079"/>
                  </a:moveTo>
                  <a:cubicBezTo>
                    <a:pt x="0" y="345224"/>
                    <a:pt x="463221" y="0"/>
                    <a:pt x="1034633" y="0"/>
                  </a:cubicBezTo>
                  <a:cubicBezTo>
                    <a:pt x="1606045" y="0"/>
                    <a:pt x="2069266" y="345224"/>
                    <a:pt x="2069266" y="771079"/>
                  </a:cubicBezTo>
                  <a:cubicBezTo>
                    <a:pt x="2069266" y="1196934"/>
                    <a:pt x="1606045" y="1542158"/>
                    <a:pt x="1034633" y="1542158"/>
                  </a:cubicBezTo>
                  <a:cubicBezTo>
                    <a:pt x="463221" y="1542158"/>
                    <a:pt x="0" y="1196934"/>
                    <a:pt x="0" y="771079"/>
                  </a:cubicBezTo>
                  <a:close/>
                </a:path>
              </a:pathLst>
            </a:custGeom>
            <a:gradFill>
              <a:gsLst>
                <a:gs pos="100000">
                  <a:srgbClr val="FFFFFF"/>
                </a:gs>
                <a:gs pos="0">
                  <a:srgbClr val="D9D9DA"/>
                </a:gs>
              </a:gsLst>
              <a:lin ang="2700000" scaled="0"/>
            </a:gradFill>
            <a:ln w="25400" cap="flat" cmpd="sng" algn="ctr">
              <a:gradFill>
                <a:gsLst>
                  <a:gs pos="0">
                    <a:schemeClr val="accent1">
                      <a:lumMod val="5000"/>
                      <a:lumOff val="95000"/>
                    </a:schemeClr>
                  </a:gs>
                  <a:gs pos="100000">
                    <a:schemeClr val="bg1">
                      <a:lumMod val="75000"/>
                    </a:schemeClr>
                  </a:gs>
                </a:gsLst>
                <a:lin ang="2700000" scaled="0"/>
              </a:gra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336057" tIns="258864" rIns="336057" bIns="258864" spcCol="1270" anchor="ctr"/>
            <a:lstStyle/>
            <a:p>
              <a:pPr marL="0" marR="0" lvl="0" indent="0" algn="ctr" defTabSz="1155700" rtl="0" eaLnBrk="0" fontAlgn="base" latinLnBrk="0" hangingPunct="0">
                <a:lnSpc>
                  <a:spcPct val="90000"/>
                </a:lnSpc>
                <a:spcBef>
                  <a:spcPct val="0"/>
                </a:spcBef>
                <a:spcAft>
                  <a:spcPct val="35000"/>
                </a:spcAft>
                <a:buClrTx/>
                <a:buSzTx/>
                <a:buFontTx/>
                <a:buNone/>
                <a:defRPr/>
              </a:pPr>
              <a:r>
                <a:rPr kumimoji="0" lang="zh-CN" altLang="en-US" sz="2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日常改进</a:t>
              </a:r>
            </a:p>
          </p:txBody>
        </p:sp>
        <p:sp>
          <p:nvSpPr>
            <p:cNvPr id="5" name="任意多边形: 形状 4"/>
            <p:cNvSpPr/>
            <p:nvPr/>
          </p:nvSpPr>
          <p:spPr>
            <a:xfrm>
              <a:off x="2273390" y="3183756"/>
              <a:ext cx="893789" cy="895374"/>
            </a:xfrm>
            <a:custGeom>
              <a:avLst/>
              <a:gdLst>
                <a:gd name="connsiteX0" fmla="*/ 118559 w 894451"/>
                <a:gd name="connsiteY0" fmla="*/ 342038 h 894451"/>
                <a:gd name="connsiteX1" fmla="*/ 342038 w 894451"/>
                <a:gd name="connsiteY1" fmla="*/ 342038 h 894451"/>
                <a:gd name="connsiteX2" fmla="*/ 342038 w 894451"/>
                <a:gd name="connsiteY2" fmla="*/ 118559 h 894451"/>
                <a:gd name="connsiteX3" fmla="*/ 552413 w 894451"/>
                <a:gd name="connsiteY3" fmla="*/ 118559 h 894451"/>
                <a:gd name="connsiteX4" fmla="*/ 552413 w 894451"/>
                <a:gd name="connsiteY4" fmla="*/ 342038 h 894451"/>
                <a:gd name="connsiteX5" fmla="*/ 775892 w 894451"/>
                <a:gd name="connsiteY5" fmla="*/ 342038 h 894451"/>
                <a:gd name="connsiteX6" fmla="*/ 775892 w 894451"/>
                <a:gd name="connsiteY6" fmla="*/ 552413 h 894451"/>
                <a:gd name="connsiteX7" fmla="*/ 552413 w 894451"/>
                <a:gd name="connsiteY7" fmla="*/ 552413 h 894451"/>
                <a:gd name="connsiteX8" fmla="*/ 552413 w 894451"/>
                <a:gd name="connsiteY8" fmla="*/ 775892 h 894451"/>
                <a:gd name="connsiteX9" fmla="*/ 342038 w 894451"/>
                <a:gd name="connsiteY9" fmla="*/ 775892 h 894451"/>
                <a:gd name="connsiteX10" fmla="*/ 342038 w 894451"/>
                <a:gd name="connsiteY10" fmla="*/ 552413 h 894451"/>
                <a:gd name="connsiteX11" fmla="*/ 118559 w 894451"/>
                <a:gd name="connsiteY11" fmla="*/ 552413 h 894451"/>
                <a:gd name="connsiteX12" fmla="*/ 118559 w 894451"/>
                <a:gd name="connsiteY12" fmla="*/ 342038 h 89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451" h="894451">
                  <a:moveTo>
                    <a:pt x="118559" y="342038"/>
                  </a:moveTo>
                  <a:lnTo>
                    <a:pt x="342038" y="342038"/>
                  </a:lnTo>
                  <a:lnTo>
                    <a:pt x="342038" y="118559"/>
                  </a:lnTo>
                  <a:lnTo>
                    <a:pt x="552413" y="118559"/>
                  </a:lnTo>
                  <a:lnTo>
                    <a:pt x="552413" y="342038"/>
                  </a:lnTo>
                  <a:lnTo>
                    <a:pt x="775892" y="342038"/>
                  </a:lnTo>
                  <a:lnTo>
                    <a:pt x="775892" y="552413"/>
                  </a:lnTo>
                  <a:lnTo>
                    <a:pt x="552413" y="552413"/>
                  </a:lnTo>
                  <a:lnTo>
                    <a:pt x="552413" y="775892"/>
                  </a:lnTo>
                  <a:lnTo>
                    <a:pt x="342038" y="775892"/>
                  </a:lnTo>
                  <a:lnTo>
                    <a:pt x="342038" y="552413"/>
                  </a:lnTo>
                  <a:lnTo>
                    <a:pt x="118559" y="552413"/>
                  </a:lnTo>
                  <a:lnTo>
                    <a:pt x="118559" y="342038"/>
                  </a:lnTo>
                  <a:close/>
                </a:path>
              </a:pathLst>
            </a:custGeom>
            <a:solidFill>
              <a:srgbClr val="15507D"/>
            </a:solidFill>
            <a:ln>
              <a:noFill/>
            </a:ln>
            <a:effectLst/>
          </p:spPr>
          <p:style>
            <a:lnRef idx="0">
              <a:scrgbClr r="0" g="0" b="0"/>
            </a:lnRef>
            <a:fillRef idx="1">
              <a:scrgbClr r="0" g="0" b="0"/>
            </a:fillRef>
            <a:effectRef idx="0">
              <a:scrgbClr r="0" g="0" b="0"/>
            </a:effectRef>
            <a:fontRef idx="minor">
              <a:schemeClr val="lt1"/>
            </a:fontRef>
          </p:style>
          <p:txBody>
            <a:bodyPr lIns="118559" tIns="342038" rIns="118559" bIns="342038" spcCol="1270" anchor="ctr"/>
            <a:lstStyle/>
            <a:p>
              <a:pPr marL="0" marR="0" lvl="0" indent="0" algn="ctr" defTabSz="666750" rtl="0" eaLnBrk="0" fontAlgn="base" latinLnBrk="0" hangingPunct="0">
                <a:lnSpc>
                  <a:spcPct val="90000"/>
                </a:lnSpc>
                <a:spcBef>
                  <a:spcPct val="0"/>
                </a:spcBef>
                <a:spcAft>
                  <a:spcPct val="35000"/>
                </a:spcAft>
                <a:buClrTx/>
                <a:buSzTx/>
                <a:buFontTx/>
                <a:buNone/>
                <a:defRPr/>
              </a:pPr>
              <a:endParaRPr kumimoji="0" lang="zh-CN" altLang="en-US" sz="1500" b="1" i="0" u="none" strike="noStrike" kern="1200" cap="none" spc="0" normalizeH="0" baseline="0" noProof="0">
                <a:ln>
                  <a:noFill/>
                </a:ln>
                <a:solidFill>
                  <a:srgbClr val="FFFFFF"/>
                </a:solidFill>
                <a:effectLst/>
                <a:uLnTx/>
                <a:uFillTx/>
                <a:latin typeface="Frutiger 55 Roman"/>
                <a:ea typeface="Arial Unicode MS" panose="020B0604020202020204" pitchFamily="34" charset="-122"/>
                <a:cs typeface="Arial Unicode MS" panose="020B0604020202020204" pitchFamily="34" charset="-122"/>
              </a:endParaRPr>
            </a:p>
          </p:txBody>
        </p:sp>
        <p:sp>
          <p:nvSpPr>
            <p:cNvPr id="8" name="任意多边形: 形状 7"/>
            <p:cNvSpPr/>
            <p:nvPr/>
          </p:nvSpPr>
          <p:spPr>
            <a:xfrm>
              <a:off x="1715853" y="4203892"/>
              <a:ext cx="2009553" cy="1542157"/>
            </a:xfrm>
            <a:custGeom>
              <a:avLst/>
              <a:gdLst>
                <a:gd name="connsiteX0" fmla="*/ 0 w 2009553"/>
                <a:gd name="connsiteY0" fmla="*/ 771079 h 1542157"/>
                <a:gd name="connsiteX1" fmla="*/ 1004777 w 2009553"/>
                <a:gd name="connsiteY1" fmla="*/ 0 h 1542157"/>
                <a:gd name="connsiteX2" fmla="*/ 2009554 w 2009553"/>
                <a:gd name="connsiteY2" fmla="*/ 771079 h 1542157"/>
                <a:gd name="connsiteX3" fmla="*/ 1004777 w 2009553"/>
                <a:gd name="connsiteY3" fmla="*/ 1542158 h 1542157"/>
                <a:gd name="connsiteX4" fmla="*/ 0 w 2009553"/>
                <a:gd name="connsiteY4" fmla="*/ 771079 h 154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553" h="1542157">
                  <a:moveTo>
                    <a:pt x="0" y="771079"/>
                  </a:moveTo>
                  <a:cubicBezTo>
                    <a:pt x="0" y="345224"/>
                    <a:pt x="449854" y="0"/>
                    <a:pt x="1004777" y="0"/>
                  </a:cubicBezTo>
                  <a:cubicBezTo>
                    <a:pt x="1559700" y="0"/>
                    <a:pt x="2009554" y="345224"/>
                    <a:pt x="2009554" y="771079"/>
                  </a:cubicBezTo>
                  <a:cubicBezTo>
                    <a:pt x="2009554" y="1196934"/>
                    <a:pt x="1559700" y="1542158"/>
                    <a:pt x="1004777" y="1542158"/>
                  </a:cubicBezTo>
                  <a:cubicBezTo>
                    <a:pt x="449854" y="1542158"/>
                    <a:pt x="0" y="1196934"/>
                    <a:pt x="0" y="771079"/>
                  </a:cubicBezTo>
                  <a:close/>
                </a:path>
              </a:pathLst>
            </a:custGeom>
            <a:gradFill>
              <a:gsLst>
                <a:gs pos="100000">
                  <a:srgbClr val="FFFFFF"/>
                </a:gs>
                <a:gs pos="0">
                  <a:srgbClr val="D9D9DA"/>
                </a:gs>
              </a:gsLst>
              <a:lin ang="2700000" scaled="0"/>
            </a:gradFill>
            <a:ln w="25400" cap="flat" cmpd="sng" algn="ctr">
              <a:gradFill>
                <a:gsLst>
                  <a:gs pos="0">
                    <a:schemeClr val="accent1">
                      <a:lumMod val="5000"/>
                      <a:lumOff val="95000"/>
                    </a:schemeClr>
                  </a:gs>
                  <a:gs pos="100000">
                    <a:schemeClr val="bg1">
                      <a:lumMod val="75000"/>
                    </a:schemeClr>
                  </a:gs>
                </a:gsLst>
                <a:lin ang="2700000" scaled="0"/>
              </a:gra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327312" tIns="258864" rIns="327312" bIns="258864" spcCol="1270" anchor="ctr"/>
            <a:lstStyle/>
            <a:p>
              <a:pPr marL="0" marR="0" lvl="0" indent="0" algn="ctr" defTabSz="1155700" rtl="0" eaLnBrk="0" fontAlgn="base" latinLnBrk="0" hangingPunct="0">
                <a:lnSpc>
                  <a:spcPct val="90000"/>
                </a:lnSpc>
                <a:spcBef>
                  <a:spcPct val="0"/>
                </a:spcBef>
                <a:spcAft>
                  <a:spcPct val="35000"/>
                </a:spcAft>
                <a:buClrTx/>
                <a:buSzTx/>
                <a:buFontTx/>
                <a:buNone/>
                <a:defRPr/>
              </a:pPr>
              <a:r>
                <a:rPr kumimoji="0" lang="zh-CN" altLang="en-US" sz="2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专案改善</a:t>
              </a:r>
            </a:p>
          </p:txBody>
        </p:sp>
        <p:sp>
          <p:nvSpPr>
            <p:cNvPr id="10" name="任意多边形: 形状 9"/>
            <p:cNvSpPr/>
            <p:nvPr/>
          </p:nvSpPr>
          <p:spPr>
            <a:xfrm>
              <a:off x="4383240" y="3140892"/>
              <a:ext cx="1271626" cy="858861"/>
            </a:xfrm>
            <a:custGeom>
              <a:avLst/>
              <a:gdLst>
                <a:gd name="connsiteX0" fmla="*/ 0 w 490405"/>
                <a:gd name="connsiteY0" fmla="*/ 114736 h 573682"/>
                <a:gd name="connsiteX1" fmla="*/ 245203 w 490405"/>
                <a:gd name="connsiteY1" fmla="*/ 114736 h 573682"/>
                <a:gd name="connsiteX2" fmla="*/ 245203 w 490405"/>
                <a:gd name="connsiteY2" fmla="*/ 0 h 573682"/>
                <a:gd name="connsiteX3" fmla="*/ 490405 w 490405"/>
                <a:gd name="connsiteY3" fmla="*/ 286841 h 573682"/>
                <a:gd name="connsiteX4" fmla="*/ 245203 w 490405"/>
                <a:gd name="connsiteY4" fmla="*/ 573682 h 573682"/>
                <a:gd name="connsiteX5" fmla="*/ 245203 w 490405"/>
                <a:gd name="connsiteY5" fmla="*/ 458946 h 573682"/>
                <a:gd name="connsiteX6" fmla="*/ 0 w 490405"/>
                <a:gd name="connsiteY6" fmla="*/ 458946 h 573682"/>
                <a:gd name="connsiteX7" fmla="*/ 0 w 490405"/>
                <a:gd name="connsiteY7" fmla="*/ 114736 h 5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05" h="573682">
                  <a:moveTo>
                    <a:pt x="0" y="114736"/>
                  </a:moveTo>
                  <a:lnTo>
                    <a:pt x="245203" y="114736"/>
                  </a:lnTo>
                  <a:lnTo>
                    <a:pt x="245203" y="0"/>
                  </a:lnTo>
                  <a:lnTo>
                    <a:pt x="490405" y="286841"/>
                  </a:lnTo>
                  <a:lnTo>
                    <a:pt x="245203" y="573682"/>
                  </a:lnTo>
                  <a:lnTo>
                    <a:pt x="245203" y="458946"/>
                  </a:lnTo>
                  <a:lnTo>
                    <a:pt x="0" y="458946"/>
                  </a:lnTo>
                  <a:lnTo>
                    <a:pt x="0" y="114736"/>
                  </a:lnTo>
                  <a:close/>
                </a:path>
              </a:pathLst>
            </a:custGeom>
            <a:solidFill>
              <a:srgbClr val="15507D"/>
            </a:solidFill>
            <a:ln>
              <a:noFill/>
            </a:ln>
            <a:effectLst/>
          </p:spPr>
          <p:style>
            <a:lnRef idx="0">
              <a:scrgbClr r="0" g="0" b="0"/>
            </a:lnRef>
            <a:fillRef idx="1">
              <a:scrgbClr r="0" g="0" b="0"/>
            </a:fillRef>
            <a:effectRef idx="0">
              <a:scrgbClr r="0" g="0" b="0"/>
            </a:effectRef>
            <a:fontRef idx="minor">
              <a:schemeClr val="lt1"/>
            </a:fontRef>
          </p:style>
          <p:txBody>
            <a:bodyPr lIns="0" tIns="114736" rIns="147121" bIns="114736" spcCol="1270" anchor="ctr"/>
            <a:lstStyle/>
            <a:p>
              <a:pPr marL="0" marR="0" lvl="0" indent="0" algn="ctr" defTabSz="933450" rtl="0" eaLnBrk="0" fontAlgn="base" latinLnBrk="0" hangingPunct="0">
                <a:lnSpc>
                  <a:spcPct val="90000"/>
                </a:lnSpc>
                <a:spcBef>
                  <a:spcPct val="0"/>
                </a:spcBef>
                <a:spcAft>
                  <a:spcPct val="35000"/>
                </a:spcAft>
                <a:buClrTx/>
                <a:buSzTx/>
                <a:buFontTx/>
                <a:buNone/>
                <a:defRPr/>
              </a:pPr>
              <a:endParaRPr kumimoji="0" lang="zh-CN" altLang="en-US" sz="2100" b="1" i="0" u="none" strike="noStrike" kern="1200" cap="none" spc="0" normalizeH="0" baseline="0" noProof="0">
                <a:ln>
                  <a:noFill/>
                </a:ln>
                <a:solidFill>
                  <a:srgbClr val="FFFFFF"/>
                </a:solidFill>
                <a:effectLst/>
                <a:uLnTx/>
                <a:uFillTx/>
                <a:latin typeface="Frutiger 55 Roman"/>
                <a:ea typeface="Arial Unicode MS" panose="020B0604020202020204" pitchFamily="34" charset="-122"/>
                <a:cs typeface="Arial Unicode MS" panose="020B0604020202020204" pitchFamily="34" charset="-122"/>
              </a:endParaRPr>
            </a:p>
          </p:txBody>
        </p:sp>
        <p:sp>
          <p:nvSpPr>
            <p:cNvPr id="11" name="任意多边形: 形状 10"/>
            <p:cNvSpPr/>
            <p:nvPr/>
          </p:nvSpPr>
          <p:spPr>
            <a:xfrm>
              <a:off x="5809807" y="2654175"/>
              <a:ext cx="3710738" cy="1880444"/>
            </a:xfrm>
            <a:custGeom>
              <a:avLst/>
              <a:gdLst>
                <a:gd name="connsiteX0" fmla="*/ 0 w 3710738"/>
                <a:gd name="connsiteY0" fmla="*/ 940222 h 1880444"/>
                <a:gd name="connsiteX1" fmla="*/ 1855369 w 3710738"/>
                <a:gd name="connsiteY1" fmla="*/ 0 h 1880444"/>
                <a:gd name="connsiteX2" fmla="*/ 3710738 w 3710738"/>
                <a:gd name="connsiteY2" fmla="*/ 940222 h 1880444"/>
                <a:gd name="connsiteX3" fmla="*/ 1855369 w 3710738"/>
                <a:gd name="connsiteY3" fmla="*/ 1880444 h 1880444"/>
                <a:gd name="connsiteX4" fmla="*/ 0 w 3710738"/>
                <a:gd name="connsiteY4" fmla="*/ 940222 h 188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738" h="1880444">
                  <a:moveTo>
                    <a:pt x="0" y="940222"/>
                  </a:moveTo>
                  <a:cubicBezTo>
                    <a:pt x="0" y="420952"/>
                    <a:pt x="830677" y="0"/>
                    <a:pt x="1855369" y="0"/>
                  </a:cubicBezTo>
                  <a:cubicBezTo>
                    <a:pt x="2880061" y="0"/>
                    <a:pt x="3710738" y="420952"/>
                    <a:pt x="3710738" y="940222"/>
                  </a:cubicBezTo>
                  <a:cubicBezTo>
                    <a:pt x="3710738" y="1459492"/>
                    <a:pt x="2880061" y="1880444"/>
                    <a:pt x="1855369" y="1880444"/>
                  </a:cubicBezTo>
                  <a:cubicBezTo>
                    <a:pt x="830677" y="1880444"/>
                    <a:pt x="0" y="1459492"/>
                    <a:pt x="0" y="940222"/>
                  </a:cubicBezTo>
                  <a:close/>
                </a:path>
              </a:pathLst>
            </a:custGeom>
            <a:gradFill>
              <a:gsLst>
                <a:gs pos="100000">
                  <a:srgbClr val="FFFFFF"/>
                </a:gs>
                <a:gs pos="0">
                  <a:srgbClr val="D9D9DA"/>
                </a:gs>
              </a:gsLst>
              <a:lin ang="2700000" scaled="0"/>
            </a:gradFill>
            <a:ln w="25400" cap="flat" cmpd="sng" algn="ctr">
              <a:gradFill>
                <a:gsLst>
                  <a:gs pos="0">
                    <a:schemeClr val="accent1">
                      <a:lumMod val="5000"/>
                      <a:lumOff val="95000"/>
                    </a:schemeClr>
                  </a:gs>
                  <a:gs pos="100000">
                    <a:schemeClr val="bg1">
                      <a:lumMod val="75000"/>
                    </a:schemeClr>
                  </a:gs>
                </a:gsLst>
                <a:lin ang="2700000" scaled="0"/>
              </a:gra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589145" tIns="321105" rIns="589145" bIns="321105" spcCol="1270" anchor="ctr"/>
            <a:lstStyle/>
            <a:p>
              <a:pPr marL="0" marR="0" lvl="0" indent="0" algn="ctr" defTabSz="1600200" rtl="0" eaLnBrk="0" fontAlgn="base" latinLnBrk="0" hangingPunct="0">
                <a:lnSpc>
                  <a:spcPct val="90000"/>
                </a:lnSpc>
                <a:spcBef>
                  <a:spcPct val="0"/>
                </a:spcBef>
                <a:spcAft>
                  <a:spcPct val="3500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持续改进</a:t>
              </a:r>
            </a:p>
          </p:txBody>
        </p:sp>
      </p:grpSp>
      <p:sp>
        <p:nvSpPr>
          <p:cNvPr id="44036" name="圆角矩形标注 4"/>
          <p:cNvSpPr>
            <a:spLocks noChangeArrowheads="1"/>
          </p:cNvSpPr>
          <p:nvPr/>
        </p:nvSpPr>
        <p:spPr bwMode="auto">
          <a:xfrm flipH="1">
            <a:off x="325438" y="2028825"/>
            <a:ext cx="3241675" cy="1082675"/>
          </a:xfrm>
          <a:prstGeom prst="wedgeRoundRectCallout">
            <a:avLst>
              <a:gd name="adj1" fmla="val -69903"/>
              <a:gd name="adj2" fmla="val -15843"/>
              <a:gd name="adj3" fmla="val 16667"/>
            </a:avLst>
          </a:prstGeom>
          <a:noFill/>
          <a:ln w="19050" algn="ctr">
            <a:solidFill>
              <a:srgbClr val="969696"/>
            </a:solidFill>
            <a:round/>
          </a:ln>
          <a:effectLst>
            <a:outerShdw dist="17961" dir="2700000" algn="ctr" rotWithShape="0">
              <a:srgbClr val="5A5A5A"/>
            </a:outerShdw>
          </a:effectLst>
          <a:extLst>
            <a:ext uri="{909E8E84-426E-40DD-AFC4-6F175D3DCCD1}">
              <a14:hiddenFill xmlns:a14="http://schemas.microsoft.com/office/drawing/2010/main">
                <a:solidFill>
                  <a:srgbClr val="FFFFFF"/>
                </a:solidFill>
              </a14:hiddenFill>
            </a:ext>
          </a:extLst>
        </p:spPr>
        <p:txBody>
          <a:bodyPr lIns="0" tIns="0" rIns="0" bIns="0"/>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工作计划、监控项目</a:t>
            </a:r>
            <a:endPar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PDCA</a:t>
            </a: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检讨表</a:t>
            </a:r>
          </a:p>
        </p:txBody>
      </p:sp>
      <p:sp>
        <p:nvSpPr>
          <p:cNvPr id="44037" name="矩形标注 7"/>
          <p:cNvSpPr>
            <a:spLocks noChangeArrowheads="1"/>
          </p:cNvSpPr>
          <p:nvPr/>
        </p:nvSpPr>
        <p:spPr bwMode="auto">
          <a:xfrm>
            <a:off x="6424613" y="4843463"/>
            <a:ext cx="2790825" cy="1409700"/>
          </a:xfrm>
          <a:prstGeom prst="wedgeRectCallout">
            <a:avLst>
              <a:gd name="adj1" fmla="val -72356"/>
              <a:gd name="adj2" fmla="val -24352"/>
            </a:avLst>
          </a:prstGeom>
          <a:noFill/>
          <a:ln w="19050" algn="ctr">
            <a:solidFill>
              <a:srgbClr val="969696"/>
            </a:solidFill>
            <a:round/>
          </a:ln>
          <a:effectLst>
            <a:outerShdw dist="17961" dir="2700000" algn="ctr" rotWithShape="0">
              <a:srgbClr val="5A5A5A"/>
            </a:outerShdw>
          </a:effectLst>
          <a:extLst>
            <a:ext uri="{909E8E84-426E-40DD-AFC4-6F175D3DCCD1}">
              <a14:hiddenFill xmlns:a14="http://schemas.microsoft.com/office/drawing/2010/main">
                <a:solidFill>
                  <a:srgbClr val="FFFFFF"/>
                </a:solidFill>
              </a14:hiddenFill>
            </a:ext>
          </a:extLst>
        </p:spPr>
        <p:txBody>
          <a:bodyPr lIns="0" tIns="0" rIns="0" bIns="0"/>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QCC</a:t>
            </a: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项目  </a:t>
            </a:r>
            <a:endPar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专案  </a:t>
            </a:r>
            <a:endPar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 循证</a:t>
            </a:r>
            <a:endParaRPr kumimoji="0" lang="zh-CN" altLang="en-US" sz="20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4038" name="标题 1"/>
          <p:cNvSpPr txBox="1">
            <a:spLocks noChangeArrowheads="1"/>
          </p:cNvSpPr>
          <p:nvPr/>
        </p:nvSpPr>
        <p:spPr bwMode="auto">
          <a:xfrm>
            <a:off x="1416050" y="-4763"/>
            <a:ext cx="7200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护理部层面</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持续改进</a:t>
            </a:r>
          </a:p>
        </p:txBody>
      </p:sp>
      <p:pic>
        <p:nvPicPr>
          <p:cNvPr id="73735" name="图片 5"/>
          <p:cNvPicPr>
            <a:picLocks noChangeAspect="1"/>
          </p:cNvPicPr>
          <p:nvPr/>
        </p:nvPicPr>
        <p:blipFill>
          <a:blip r:embed="rId3">
            <a:extLst>
              <a:ext uri="{28A0092B-C50C-407E-A947-70E740481C1C}">
                <a14:useLocalDpi xmlns:a14="http://schemas.microsoft.com/office/drawing/2010/main" val="0"/>
              </a:ext>
            </a:extLst>
          </a:blip>
          <a:srcRect b="94351"/>
          <a:stretch>
            <a:fillRect/>
          </a:stretch>
        </p:blipFill>
        <p:spPr bwMode="auto">
          <a:xfrm>
            <a:off x="-15875" y="6583363"/>
            <a:ext cx="12192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randombar(horizontal)">
                                      <p:cBhvr>
                                        <p:cTn id="7" dur="500"/>
                                        <p:tgtEl>
                                          <p:spTgt spid="440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4035"/>
                                        </p:tgtEl>
                                        <p:attrNameLst>
                                          <p:attrName>style.visibility</p:attrName>
                                        </p:attrNameLst>
                                      </p:cBhvr>
                                      <p:to>
                                        <p:strVal val="visible"/>
                                      </p:to>
                                    </p:set>
                                    <p:animEffect transition="in" filter="fade">
                                      <p:cBhvr>
                                        <p:cTn id="11" dur="500"/>
                                        <p:tgtEl>
                                          <p:spTgt spid="44035"/>
                                        </p:tgtEl>
                                      </p:cBhvr>
                                    </p:animEffect>
                                    <p:anim calcmode="lin" valueType="num">
                                      <p:cBhvr>
                                        <p:cTn id="12" dur="500" fill="hold"/>
                                        <p:tgtEl>
                                          <p:spTgt spid="44035"/>
                                        </p:tgtEl>
                                        <p:attrNameLst>
                                          <p:attrName>ppt_x</p:attrName>
                                        </p:attrNameLst>
                                      </p:cBhvr>
                                      <p:tavLst>
                                        <p:tav tm="0">
                                          <p:val>
                                            <p:strVal val="#ppt_x"/>
                                          </p:val>
                                        </p:tav>
                                        <p:tav tm="100000">
                                          <p:val>
                                            <p:strVal val="#ppt_x"/>
                                          </p:val>
                                        </p:tav>
                                      </p:tavLst>
                                    </p:anim>
                                    <p:anim calcmode="lin" valueType="num">
                                      <p:cBhvr>
                                        <p:cTn id="13" dur="500" fill="hold"/>
                                        <p:tgtEl>
                                          <p:spTgt spid="440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4037"/>
                                        </p:tgtEl>
                                        <p:attrNameLst>
                                          <p:attrName>style.visibility</p:attrName>
                                        </p:attrNameLst>
                                      </p:cBhvr>
                                      <p:to>
                                        <p:strVal val="visible"/>
                                      </p:to>
                                    </p:set>
                                    <p:animEffect transition="in" filter="fade">
                                      <p:cBhvr>
                                        <p:cTn id="17" dur="500"/>
                                        <p:tgtEl>
                                          <p:spTgt spid="44037"/>
                                        </p:tgtEl>
                                      </p:cBhvr>
                                    </p:animEffect>
                                    <p:anim calcmode="lin" valueType="num">
                                      <p:cBhvr>
                                        <p:cTn id="18" dur="500" fill="hold"/>
                                        <p:tgtEl>
                                          <p:spTgt spid="44037"/>
                                        </p:tgtEl>
                                        <p:attrNameLst>
                                          <p:attrName>ppt_x</p:attrName>
                                        </p:attrNameLst>
                                      </p:cBhvr>
                                      <p:tavLst>
                                        <p:tav tm="0">
                                          <p:val>
                                            <p:strVal val="#ppt_x"/>
                                          </p:val>
                                        </p:tav>
                                        <p:tav tm="100000">
                                          <p:val>
                                            <p:strVal val="#ppt_x"/>
                                          </p:val>
                                        </p:tav>
                                      </p:tavLst>
                                    </p:anim>
                                    <p:anim calcmode="lin" valueType="num">
                                      <p:cBhvr>
                                        <p:cTn id="19" dur="500" fill="hold"/>
                                        <p:tgtEl>
                                          <p:spTgt spid="440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036"/>
                                        </p:tgtEl>
                                        <p:attrNameLst>
                                          <p:attrName>style.visibility</p:attrName>
                                        </p:attrNameLst>
                                      </p:cBhvr>
                                      <p:to>
                                        <p:strVal val="visible"/>
                                      </p:to>
                                    </p:set>
                                    <p:animEffect transition="in" filter="fade">
                                      <p:cBhvr>
                                        <p:cTn id="22" dur="500"/>
                                        <p:tgtEl>
                                          <p:spTgt spid="44036"/>
                                        </p:tgtEl>
                                      </p:cBhvr>
                                    </p:animEffect>
                                    <p:anim calcmode="lin" valueType="num">
                                      <p:cBhvr>
                                        <p:cTn id="23" dur="500" fill="hold"/>
                                        <p:tgtEl>
                                          <p:spTgt spid="44036"/>
                                        </p:tgtEl>
                                        <p:attrNameLst>
                                          <p:attrName>ppt_x</p:attrName>
                                        </p:attrNameLst>
                                      </p:cBhvr>
                                      <p:tavLst>
                                        <p:tav tm="0">
                                          <p:val>
                                            <p:strVal val="#ppt_x"/>
                                          </p:val>
                                        </p:tav>
                                        <p:tav tm="100000">
                                          <p:val>
                                            <p:strVal val="#ppt_x"/>
                                          </p:val>
                                        </p:tav>
                                      </p:tavLst>
                                    </p:anim>
                                    <p:anim calcmode="lin" valueType="num">
                                      <p:cBhvr>
                                        <p:cTn id="24" dur="500" fill="hold"/>
                                        <p:tgtEl>
                                          <p:spTgt spid="4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440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1"/>
          <p:cNvSpPr>
            <a:spLocks noGrp="1" noChangeArrowheads="1"/>
          </p:cNvSpPr>
          <p:nvPr>
            <p:ph type="title" idx="4294967295"/>
          </p:nvPr>
        </p:nvSpPr>
        <p:spPr bwMode="auto">
          <a:xfrm>
            <a:off x="1343025" y="322263"/>
            <a:ext cx="7129463" cy="5905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护理部层面</a:t>
            </a:r>
            <a:r>
              <a:rPr lang="en-US" altLang="zh-CN" sz="3600" b="1" dirty="0">
                <a:solidFill>
                  <a:schemeClr val="tx2"/>
                </a:solidFill>
                <a:latin typeface="微软雅黑" panose="020B0503020204020204" pitchFamily="34" charset="-122"/>
                <a:ea typeface="微软雅黑" panose="020B0503020204020204" pitchFamily="34" charset="-122"/>
                <a:cs typeface="+mn-cs"/>
              </a:rPr>
              <a:t>——</a:t>
            </a:r>
            <a:r>
              <a:rPr lang="zh-CN" altLang="en-US" sz="3600" b="1" dirty="0">
                <a:solidFill>
                  <a:schemeClr val="tx2"/>
                </a:solidFill>
                <a:latin typeface="微软雅黑" panose="020B0503020204020204" pitchFamily="34" charset="-122"/>
                <a:ea typeface="微软雅黑" panose="020B0503020204020204" pitchFamily="34" charset="-122"/>
                <a:cs typeface="+mn-cs"/>
              </a:rPr>
              <a:t>异常事件管理</a:t>
            </a:r>
            <a:endParaRPr lang="en-US" altLang="zh-CN" sz="3600" b="1" dirty="0">
              <a:solidFill>
                <a:schemeClr val="tx2"/>
              </a:solidFill>
              <a:latin typeface="微软雅黑" panose="020B0503020204020204" pitchFamily="34" charset="-122"/>
              <a:ea typeface="微软雅黑" panose="020B0503020204020204" pitchFamily="34" charset="-122"/>
              <a:cs typeface="+mn-cs"/>
            </a:endParaRPr>
          </a:p>
        </p:txBody>
      </p:sp>
      <p:pic>
        <p:nvPicPr>
          <p:cNvPr id="75779" name="图片 5"/>
          <p:cNvPicPr>
            <a:picLocks noChangeAspect="1"/>
          </p:cNvPicPr>
          <p:nvPr/>
        </p:nvPicPr>
        <p:blipFill>
          <a:blip r:embed="rId3">
            <a:extLst>
              <a:ext uri="{28A0092B-C50C-407E-A947-70E740481C1C}">
                <a14:useLocalDpi xmlns:a14="http://schemas.microsoft.com/office/drawing/2010/main" val="0"/>
              </a:ext>
            </a:extLst>
          </a:blip>
          <a:srcRect b="94351"/>
          <a:stretch>
            <a:fillRect/>
          </a:stretch>
        </p:blipFill>
        <p:spPr bwMode="auto">
          <a:xfrm>
            <a:off x="-15875" y="6583363"/>
            <a:ext cx="12192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46084" name="组合 1"/>
          <p:cNvGrpSpPr/>
          <p:nvPr/>
        </p:nvGrpSpPr>
        <p:grpSpPr bwMode="auto">
          <a:xfrm>
            <a:off x="4583113" y="2339975"/>
            <a:ext cx="2881312" cy="2376488"/>
            <a:chOff x="4332758" y="1511308"/>
            <a:chExt cx="4474094" cy="4474094"/>
          </a:xfrm>
        </p:grpSpPr>
        <p:pic>
          <p:nvPicPr>
            <p:cNvPr id="5" name="图片 4"/>
            <p:cNvPicPr>
              <a:picLocks noChangeAspect="1"/>
            </p:cNvPicPr>
            <p:nvPr/>
          </p:nvPicPr>
          <p:blipFill>
            <a:blip r:embed="rId4"/>
            <a:stretch>
              <a:fillRect/>
            </a:stretch>
          </p:blipFill>
          <p:spPr>
            <a:xfrm>
              <a:off x="4332758" y="1511308"/>
              <a:ext cx="4474094" cy="4474094"/>
            </a:xfrm>
            <a:prstGeom prst="rect">
              <a:avLst/>
            </a:prstGeom>
            <a:effectLst>
              <a:outerShdw blurRad="254000" dist="190500" dir="2700000" sx="102000" sy="102000" algn="tl" rotWithShape="0">
                <a:prstClr val="black">
                  <a:alpha val="28000"/>
                </a:prstClr>
              </a:outerShdw>
            </a:effectLst>
          </p:spPr>
        </p:pic>
        <p:sp>
          <p:nvSpPr>
            <p:cNvPr id="75786" name="文本框 6"/>
            <p:cNvSpPr txBox="1">
              <a:spLocks noChangeArrowheads="1"/>
            </p:cNvSpPr>
            <p:nvPr/>
          </p:nvSpPr>
          <p:spPr bwMode="auto">
            <a:xfrm>
              <a:off x="4372068" y="1526548"/>
              <a:ext cx="1664421" cy="194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1C70AE"/>
                  </a:solidFill>
                  <a:effectLst/>
                  <a:uLnTx/>
                  <a:uFillTx/>
                  <a:latin typeface="Impact" panose="020B0806030902050204" pitchFamily="34" charset="0"/>
                  <a:ea typeface="楷体_GB2312" pitchFamily="49" charset="-122"/>
                  <a:cs typeface="+mn-cs"/>
                </a:rPr>
                <a:t>01</a:t>
              </a:r>
              <a:endParaRPr kumimoji="0" lang="zh-CN" altLang="en-US" sz="4000" b="1" i="0" u="none" strike="noStrike" kern="1200" cap="none" spc="0" normalizeH="0" baseline="0" noProof="0">
                <a:ln>
                  <a:noFill/>
                </a:ln>
                <a:solidFill>
                  <a:srgbClr val="1C70AE"/>
                </a:solidFill>
                <a:effectLst/>
                <a:uLnTx/>
                <a:uFillTx/>
                <a:latin typeface="Impact" panose="020B0806030902050204" pitchFamily="34" charset="0"/>
                <a:ea typeface="楷体_GB2312" pitchFamily="49" charset="-122"/>
                <a:cs typeface="+mn-cs"/>
              </a:endParaRPr>
            </a:p>
          </p:txBody>
        </p:sp>
        <p:sp>
          <p:nvSpPr>
            <p:cNvPr id="75787" name="文本框 7"/>
            <p:cNvSpPr txBox="1">
              <a:spLocks noChangeArrowheads="1"/>
            </p:cNvSpPr>
            <p:nvPr/>
          </p:nvSpPr>
          <p:spPr bwMode="auto">
            <a:xfrm>
              <a:off x="4438962" y="4013606"/>
              <a:ext cx="1818986" cy="194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1C70AE"/>
                  </a:solidFill>
                  <a:effectLst/>
                  <a:uLnTx/>
                  <a:uFillTx/>
                  <a:latin typeface="Impact" panose="020B0806030902050204" pitchFamily="34" charset="0"/>
                  <a:ea typeface="楷体_GB2312" pitchFamily="49" charset="-122"/>
                  <a:cs typeface="+mn-cs"/>
                </a:rPr>
                <a:t>04</a:t>
              </a:r>
              <a:endParaRPr kumimoji="0" lang="zh-CN" altLang="en-US" sz="4000" b="1" i="0" u="none" strike="noStrike" kern="1200" cap="none" spc="0" normalizeH="0" baseline="0" noProof="0">
                <a:ln>
                  <a:noFill/>
                </a:ln>
                <a:solidFill>
                  <a:srgbClr val="1C70AE"/>
                </a:solidFill>
                <a:effectLst/>
                <a:uLnTx/>
                <a:uFillTx/>
                <a:latin typeface="Impact" panose="020B0806030902050204" pitchFamily="34" charset="0"/>
                <a:ea typeface="楷体_GB2312" pitchFamily="49" charset="-122"/>
                <a:cs typeface="+mn-cs"/>
              </a:endParaRPr>
            </a:p>
          </p:txBody>
        </p:sp>
        <p:sp>
          <p:nvSpPr>
            <p:cNvPr id="75788" name="文本框 8"/>
            <p:cNvSpPr txBox="1">
              <a:spLocks noChangeArrowheads="1"/>
            </p:cNvSpPr>
            <p:nvPr/>
          </p:nvSpPr>
          <p:spPr bwMode="auto">
            <a:xfrm>
              <a:off x="6890766" y="4013609"/>
              <a:ext cx="1859661" cy="194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1C70AE"/>
                  </a:solidFill>
                  <a:effectLst/>
                  <a:uLnTx/>
                  <a:uFillTx/>
                  <a:latin typeface="Impact" panose="020B0806030902050204" pitchFamily="34" charset="0"/>
                  <a:ea typeface="楷体_GB2312" pitchFamily="49" charset="-122"/>
                  <a:cs typeface="+mn-cs"/>
                </a:rPr>
                <a:t>03</a:t>
              </a:r>
              <a:endParaRPr kumimoji="0" lang="zh-CN" altLang="en-US" sz="4000" b="1" i="0" u="none" strike="noStrike" kern="1200" cap="none" spc="0" normalizeH="0" baseline="0" noProof="0">
                <a:ln>
                  <a:noFill/>
                </a:ln>
                <a:solidFill>
                  <a:srgbClr val="1C70AE"/>
                </a:solidFill>
                <a:effectLst/>
                <a:uLnTx/>
                <a:uFillTx/>
                <a:latin typeface="Impact" panose="020B0806030902050204" pitchFamily="34" charset="0"/>
                <a:ea typeface="楷体_GB2312" pitchFamily="49" charset="-122"/>
                <a:cs typeface="+mn-cs"/>
              </a:endParaRPr>
            </a:p>
          </p:txBody>
        </p:sp>
        <p:sp>
          <p:nvSpPr>
            <p:cNvPr id="75789" name="文本框 9"/>
            <p:cNvSpPr txBox="1">
              <a:spLocks noChangeArrowheads="1"/>
            </p:cNvSpPr>
            <p:nvPr/>
          </p:nvSpPr>
          <p:spPr bwMode="auto">
            <a:xfrm>
              <a:off x="6890766" y="1625073"/>
              <a:ext cx="1823053" cy="194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1C70AE"/>
                  </a:solidFill>
                  <a:effectLst/>
                  <a:uLnTx/>
                  <a:uFillTx/>
                  <a:latin typeface="Impact" panose="020B0806030902050204" pitchFamily="34" charset="0"/>
                  <a:ea typeface="楷体_GB2312" pitchFamily="49" charset="-122"/>
                  <a:cs typeface="+mn-cs"/>
                </a:rPr>
                <a:t>02</a:t>
              </a:r>
              <a:endParaRPr kumimoji="0" lang="zh-CN" altLang="en-US" sz="4000" b="1" i="0" u="none" strike="noStrike" kern="1200" cap="none" spc="0" normalizeH="0" baseline="0" noProof="0">
                <a:ln>
                  <a:noFill/>
                </a:ln>
                <a:solidFill>
                  <a:srgbClr val="1C70AE"/>
                </a:solidFill>
                <a:effectLst/>
                <a:uLnTx/>
                <a:uFillTx/>
                <a:latin typeface="Impact" panose="020B0806030902050204" pitchFamily="34" charset="0"/>
                <a:ea typeface="楷体_GB2312" pitchFamily="49" charset="-122"/>
                <a:cs typeface="+mn-cs"/>
              </a:endParaRPr>
            </a:p>
          </p:txBody>
        </p:sp>
      </p:grpSp>
      <p:sp>
        <p:nvSpPr>
          <p:cNvPr id="46085" name="矩形 2"/>
          <p:cNvSpPr>
            <a:spLocks noChangeArrowheads="1"/>
          </p:cNvSpPr>
          <p:nvPr/>
        </p:nvSpPr>
        <p:spPr bwMode="auto">
          <a:xfrm>
            <a:off x="2782888" y="183991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网络直报</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086" name="矩形 35"/>
          <p:cNvSpPr>
            <a:spLocks noChangeArrowheads="1"/>
          </p:cNvSpPr>
          <p:nvPr/>
        </p:nvSpPr>
        <p:spPr bwMode="auto">
          <a:xfrm>
            <a:off x="7575550" y="1517650"/>
            <a:ext cx="3806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护理部质量管理人员分片参与病区分析讨论会</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087" name="矩形 36"/>
          <p:cNvSpPr>
            <a:spLocks noChangeArrowheads="1"/>
          </p:cNvSpPr>
          <p:nvPr/>
        </p:nvSpPr>
        <p:spPr bwMode="auto">
          <a:xfrm>
            <a:off x="7862888" y="4700588"/>
            <a:ext cx="3519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护理部每月分析讨论、半年全院分析会</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088" name="矩形 37"/>
          <p:cNvSpPr>
            <a:spLocks noChangeArrowheads="1"/>
          </p:cNvSpPr>
          <p:nvPr/>
        </p:nvSpPr>
        <p:spPr bwMode="auto">
          <a:xfrm>
            <a:off x="1574800" y="4516438"/>
            <a:ext cx="333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采用根本原因分析法、采用</a:t>
            </a:r>
            <a:r>
              <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FOCUS-PDCA</a:t>
            </a: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等方法分析改进</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randombar(horizontal)">
                                      <p:cBhvr>
                                        <p:cTn id="7" dur="500"/>
                                        <p:tgtEl>
                                          <p:spTgt spid="4915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6084"/>
                                        </p:tgtEl>
                                        <p:attrNameLst>
                                          <p:attrName>style.visibility</p:attrName>
                                        </p:attrNameLst>
                                      </p:cBhvr>
                                      <p:to>
                                        <p:strVal val="visible"/>
                                      </p:to>
                                    </p:set>
                                    <p:animEffect transition="in" filter="wheel(1)">
                                      <p:cBhvr>
                                        <p:cTn id="11" dur="1000"/>
                                        <p:tgtEl>
                                          <p:spTgt spid="4608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6085"/>
                                        </p:tgtEl>
                                        <p:attrNameLst>
                                          <p:attrName>style.visibility</p:attrName>
                                        </p:attrNameLst>
                                      </p:cBhvr>
                                      <p:to>
                                        <p:strVal val="visible"/>
                                      </p:to>
                                    </p:set>
                                    <p:animEffect transition="in" filter="fade">
                                      <p:cBhvr>
                                        <p:cTn id="15" dur="750"/>
                                        <p:tgtEl>
                                          <p:spTgt spid="46085"/>
                                        </p:tgtEl>
                                      </p:cBhvr>
                                    </p:animEffect>
                                    <p:anim calcmode="lin" valueType="num">
                                      <p:cBhvr>
                                        <p:cTn id="16" dur="750" fill="hold"/>
                                        <p:tgtEl>
                                          <p:spTgt spid="46085"/>
                                        </p:tgtEl>
                                        <p:attrNameLst>
                                          <p:attrName>ppt_x</p:attrName>
                                        </p:attrNameLst>
                                      </p:cBhvr>
                                      <p:tavLst>
                                        <p:tav tm="0">
                                          <p:val>
                                            <p:strVal val="#ppt_x"/>
                                          </p:val>
                                        </p:tav>
                                        <p:tav tm="100000">
                                          <p:val>
                                            <p:strVal val="#ppt_x"/>
                                          </p:val>
                                        </p:tav>
                                      </p:tavLst>
                                    </p:anim>
                                    <p:anim calcmode="lin" valueType="num">
                                      <p:cBhvr>
                                        <p:cTn id="17" dur="750" fill="hold"/>
                                        <p:tgtEl>
                                          <p:spTgt spid="4608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46086"/>
                                        </p:tgtEl>
                                        <p:attrNameLst>
                                          <p:attrName>style.visibility</p:attrName>
                                        </p:attrNameLst>
                                      </p:cBhvr>
                                      <p:to>
                                        <p:strVal val="visible"/>
                                      </p:to>
                                    </p:set>
                                    <p:animEffect transition="in" filter="fade">
                                      <p:cBhvr>
                                        <p:cTn id="21" dur="750"/>
                                        <p:tgtEl>
                                          <p:spTgt spid="46086"/>
                                        </p:tgtEl>
                                      </p:cBhvr>
                                    </p:animEffect>
                                    <p:anim calcmode="lin" valueType="num">
                                      <p:cBhvr>
                                        <p:cTn id="22" dur="750" fill="hold"/>
                                        <p:tgtEl>
                                          <p:spTgt spid="46086"/>
                                        </p:tgtEl>
                                        <p:attrNameLst>
                                          <p:attrName>ppt_x</p:attrName>
                                        </p:attrNameLst>
                                      </p:cBhvr>
                                      <p:tavLst>
                                        <p:tav tm="0">
                                          <p:val>
                                            <p:strVal val="#ppt_x"/>
                                          </p:val>
                                        </p:tav>
                                        <p:tav tm="100000">
                                          <p:val>
                                            <p:strVal val="#ppt_x"/>
                                          </p:val>
                                        </p:tav>
                                      </p:tavLst>
                                    </p:anim>
                                    <p:anim calcmode="lin" valueType="num">
                                      <p:cBhvr>
                                        <p:cTn id="23" dur="750" fill="hold"/>
                                        <p:tgtEl>
                                          <p:spTgt spid="4608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46087"/>
                                        </p:tgtEl>
                                        <p:attrNameLst>
                                          <p:attrName>style.visibility</p:attrName>
                                        </p:attrNameLst>
                                      </p:cBhvr>
                                      <p:to>
                                        <p:strVal val="visible"/>
                                      </p:to>
                                    </p:set>
                                    <p:animEffect transition="in" filter="fade">
                                      <p:cBhvr>
                                        <p:cTn id="27" dur="750"/>
                                        <p:tgtEl>
                                          <p:spTgt spid="46087"/>
                                        </p:tgtEl>
                                      </p:cBhvr>
                                    </p:animEffect>
                                    <p:anim calcmode="lin" valueType="num">
                                      <p:cBhvr>
                                        <p:cTn id="28" dur="750" fill="hold"/>
                                        <p:tgtEl>
                                          <p:spTgt spid="46087"/>
                                        </p:tgtEl>
                                        <p:attrNameLst>
                                          <p:attrName>ppt_x</p:attrName>
                                        </p:attrNameLst>
                                      </p:cBhvr>
                                      <p:tavLst>
                                        <p:tav tm="0">
                                          <p:val>
                                            <p:strVal val="#ppt_x"/>
                                          </p:val>
                                        </p:tav>
                                        <p:tav tm="100000">
                                          <p:val>
                                            <p:strVal val="#ppt_x"/>
                                          </p:val>
                                        </p:tav>
                                      </p:tavLst>
                                    </p:anim>
                                    <p:anim calcmode="lin" valueType="num">
                                      <p:cBhvr>
                                        <p:cTn id="29" dur="750" fill="hold"/>
                                        <p:tgtEl>
                                          <p:spTgt spid="46087"/>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6088"/>
                                        </p:tgtEl>
                                        <p:attrNameLst>
                                          <p:attrName>style.visibility</p:attrName>
                                        </p:attrNameLst>
                                      </p:cBhvr>
                                      <p:to>
                                        <p:strVal val="visible"/>
                                      </p:to>
                                    </p:set>
                                    <p:animEffect transition="in" filter="fade">
                                      <p:cBhvr>
                                        <p:cTn id="33" dur="750"/>
                                        <p:tgtEl>
                                          <p:spTgt spid="46088"/>
                                        </p:tgtEl>
                                      </p:cBhvr>
                                    </p:animEffect>
                                    <p:anim calcmode="lin" valueType="num">
                                      <p:cBhvr>
                                        <p:cTn id="34" dur="750" fill="hold"/>
                                        <p:tgtEl>
                                          <p:spTgt spid="46088"/>
                                        </p:tgtEl>
                                        <p:attrNameLst>
                                          <p:attrName>ppt_x</p:attrName>
                                        </p:attrNameLst>
                                      </p:cBhvr>
                                      <p:tavLst>
                                        <p:tav tm="0">
                                          <p:val>
                                            <p:strVal val="#ppt_x"/>
                                          </p:val>
                                        </p:tav>
                                        <p:tav tm="100000">
                                          <p:val>
                                            <p:strVal val="#ppt_x"/>
                                          </p:val>
                                        </p:tav>
                                      </p:tavLst>
                                    </p:anim>
                                    <p:anim calcmode="lin" valueType="num">
                                      <p:cBhvr>
                                        <p:cTn id="35" dur="750" fill="hold"/>
                                        <p:tgtEl>
                                          <p:spTgt spid="46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6085" grpId="0"/>
      <p:bldP spid="46086" grpId="0"/>
      <p:bldP spid="46087" grpId="0"/>
      <p:bldP spid="4608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7"/>
          <p:cNvGrpSpPr>
            <a:grpSpLocks noGrp="1"/>
          </p:cNvGrpSpPr>
          <p:nvPr/>
        </p:nvGrpSpPr>
        <p:grpSpPr bwMode="auto">
          <a:xfrm>
            <a:off x="766763" y="1268413"/>
            <a:ext cx="10307637" cy="5084762"/>
            <a:chOff x="0" y="0"/>
            <a:chExt cx="7917" cy="1152"/>
          </a:xfrm>
        </p:grpSpPr>
        <p:cxnSp>
          <p:nvCxnSpPr>
            <p:cNvPr id="5" name="_s63492"/>
            <p:cNvCxnSpPr>
              <a:cxnSpLocks noChangeShapeType="1"/>
            </p:cNvCxnSpPr>
            <p:nvPr/>
          </p:nvCxnSpPr>
          <p:spPr bwMode="auto">
            <a:xfrm rot="5400000" flipH="1">
              <a:off x="7161" y="542"/>
              <a:ext cx="144" cy="505"/>
            </a:xfrm>
            <a:prstGeom prst="bentConnector3">
              <a:avLst>
                <a:gd name="adj1" fmla="val 20227"/>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6" name="_s63493"/>
            <p:cNvCxnSpPr>
              <a:cxnSpLocks noChangeShapeType="1"/>
            </p:cNvCxnSpPr>
            <p:nvPr/>
          </p:nvCxnSpPr>
          <p:spPr bwMode="auto">
            <a:xfrm rot="16200000">
              <a:off x="6656" y="540"/>
              <a:ext cx="144" cy="506"/>
            </a:xfrm>
            <a:prstGeom prst="bentConnector3">
              <a:avLst>
                <a:gd name="adj1" fmla="val 20227"/>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7" name="_s63494"/>
            <p:cNvCxnSpPr>
              <a:cxnSpLocks noChangeShapeType="1"/>
            </p:cNvCxnSpPr>
            <p:nvPr/>
          </p:nvCxnSpPr>
          <p:spPr bwMode="auto">
            <a:xfrm rot="5400000" flipH="1">
              <a:off x="5144" y="543"/>
              <a:ext cx="144" cy="505"/>
            </a:xfrm>
            <a:prstGeom prst="bentConnector3">
              <a:avLst>
                <a:gd name="adj1" fmla="val 20227"/>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8" name="_s63495"/>
            <p:cNvCxnSpPr>
              <a:cxnSpLocks noChangeShapeType="1"/>
            </p:cNvCxnSpPr>
            <p:nvPr/>
          </p:nvCxnSpPr>
          <p:spPr bwMode="auto">
            <a:xfrm rot="16200000">
              <a:off x="4643" y="541"/>
              <a:ext cx="144" cy="502"/>
            </a:xfrm>
            <a:prstGeom prst="bentConnector3">
              <a:avLst>
                <a:gd name="adj1" fmla="val 20227"/>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9" name="_s63496"/>
            <p:cNvCxnSpPr>
              <a:cxnSpLocks noChangeShapeType="1"/>
            </p:cNvCxnSpPr>
            <p:nvPr/>
          </p:nvCxnSpPr>
          <p:spPr bwMode="auto">
            <a:xfrm rot="5400000" flipH="1">
              <a:off x="3131" y="540"/>
              <a:ext cx="144" cy="506"/>
            </a:xfrm>
            <a:prstGeom prst="bentConnector3">
              <a:avLst>
                <a:gd name="adj1" fmla="val 20227"/>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10" name="_s63497"/>
            <p:cNvCxnSpPr>
              <a:cxnSpLocks noChangeShapeType="1"/>
            </p:cNvCxnSpPr>
            <p:nvPr/>
          </p:nvCxnSpPr>
          <p:spPr bwMode="auto">
            <a:xfrm rot="16200000">
              <a:off x="2624" y="543"/>
              <a:ext cx="144" cy="505"/>
            </a:xfrm>
            <a:prstGeom prst="bentConnector3">
              <a:avLst>
                <a:gd name="adj1" fmla="val 20227"/>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11" name="_s63498"/>
            <p:cNvCxnSpPr>
              <a:cxnSpLocks noChangeShapeType="1"/>
            </p:cNvCxnSpPr>
            <p:nvPr/>
          </p:nvCxnSpPr>
          <p:spPr bwMode="auto">
            <a:xfrm rot="5400000" flipH="1">
              <a:off x="1114" y="543"/>
              <a:ext cx="144" cy="505"/>
            </a:xfrm>
            <a:prstGeom prst="bentConnector3">
              <a:avLst>
                <a:gd name="adj1" fmla="val 20227"/>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12" name="_s63499"/>
            <p:cNvCxnSpPr>
              <a:cxnSpLocks noChangeShapeType="1"/>
            </p:cNvCxnSpPr>
            <p:nvPr/>
          </p:nvCxnSpPr>
          <p:spPr bwMode="auto">
            <a:xfrm rot="16200000">
              <a:off x="611" y="541"/>
              <a:ext cx="144" cy="502"/>
            </a:xfrm>
            <a:prstGeom prst="bentConnector3">
              <a:avLst>
                <a:gd name="adj1" fmla="val 20227"/>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13" name="_s63500"/>
            <p:cNvCxnSpPr>
              <a:cxnSpLocks noChangeShapeType="1"/>
            </p:cNvCxnSpPr>
            <p:nvPr/>
          </p:nvCxnSpPr>
          <p:spPr bwMode="auto">
            <a:xfrm rot="16200000" flipV="1">
              <a:off x="5415" y="-1132"/>
              <a:ext cx="196" cy="2936"/>
            </a:xfrm>
            <a:prstGeom prst="bentConnector3">
              <a:avLst>
                <a:gd name="adj1" fmla="val 50000"/>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14" name="_s63501"/>
            <p:cNvCxnSpPr>
              <a:cxnSpLocks noChangeShapeType="1"/>
            </p:cNvCxnSpPr>
            <p:nvPr/>
          </p:nvCxnSpPr>
          <p:spPr bwMode="auto">
            <a:xfrm rot="16200000" flipV="1">
              <a:off x="4406" y="-124"/>
              <a:ext cx="196" cy="918"/>
            </a:xfrm>
            <a:prstGeom prst="bentConnector3">
              <a:avLst>
                <a:gd name="adj1" fmla="val 50000"/>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15" name="_s63502"/>
            <p:cNvCxnSpPr>
              <a:cxnSpLocks noChangeShapeType="1"/>
            </p:cNvCxnSpPr>
            <p:nvPr/>
          </p:nvCxnSpPr>
          <p:spPr bwMode="auto">
            <a:xfrm rot="5400000" flipH="1" flipV="1">
              <a:off x="3400" y="-214"/>
              <a:ext cx="196" cy="1096"/>
            </a:xfrm>
            <a:prstGeom prst="bentConnector3">
              <a:avLst>
                <a:gd name="adj1" fmla="val 50000"/>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cxnSp>
          <p:nvCxnSpPr>
            <p:cNvPr id="16" name="_s63503"/>
            <p:cNvCxnSpPr>
              <a:cxnSpLocks noChangeShapeType="1"/>
            </p:cNvCxnSpPr>
            <p:nvPr/>
          </p:nvCxnSpPr>
          <p:spPr bwMode="auto">
            <a:xfrm rot="5400000" flipH="1" flipV="1">
              <a:off x="2390" y="-1219"/>
              <a:ext cx="196" cy="3113"/>
            </a:xfrm>
            <a:prstGeom prst="bentConnector3">
              <a:avLst>
                <a:gd name="adj1" fmla="val 50000"/>
              </a:avLst>
            </a:prstGeom>
            <a:ln w="28575">
              <a:solidFill>
                <a:schemeClr val="bg1">
                  <a:lumMod val="75000"/>
                </a:schemeClr>
              </a:solidFill>
            </a:ln>
          </p:spPr>
          <p:style>
            <a:lnRef idx="1">
              <a:schemeClr val="accent4"/>
            </a:lnRef>
            <a:fillRef idx="2">
              <a:schemeClr val="accent4"/>
            </a:fillRef>
            <a:effectRef idx="1">
              <a:schemeClr val="accent4"/>
            </a:effectRef>
            <a:fontRef idx="minor">
              <a:schemeClr val="dk1"/>
            </a:fontRef>
          </p:style>
        </p:cxnSp>
        <p:sp>
          <p:nvSpPr>
            <p:cNvPr id="17" name="_s63504"/>
            <p:cNvSpPr>
              <a:spLocks noChangeArrowheads="1"/>
            </p:cNvSpPr>
            <p:nvPr/>
          </p:nvSpPr>
          <p:spPr bwMode="auto">
            <a:xfrm>
              <a:off x="2184" y="0"/>
              <a:ext cx="3724" cy="236"/>
            </a:xfrm>
            <a:prstGeom prst="roundRect">
              <a:avLst>
                <a:gd name="adj" fmla="val 16667"/>
              </a:avLst>
            </a:prstGeom>
            <a:gradFill>
              <a:gsLst>
                <a:gs pos="0">
                  <a:srgbClr val="0C2C44"/>
                </a:gs>
                <a:gs pos="100000">
                  <a:srgbClr val="15507D"/>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all" spc="0" normalizeH="0" baseline="0" noProof="0" dirty="0">
                  <a:ln w="9000" cmpd="sng">
                    <a:noFill/>
                    <a:prstDash val="solid"/>
                  </a:ln>
                  <a:solidFill>
                    <a:prstClr val="white"/>
                  </a:solidFill>
                  <a:effectLst/>
                  <a:uLnTx/>
                  <a:uFillTx/>
                  <a:latin typeface="微软雅黑" panose="020B0503020204020204" pitchFamily="34" charset="-122"/>
                  <a:ea typeface="微软雅黑" panose="020B0503020204020204" pitchFamily="34" charset="-122"/>
                  <a:cs typeface="+mn-cs"/>
                </a:rPr>
                <a:t>组长</a:t>
              </a:r>
              <a:endParaRPr kumimoji="0" lang="en-US" altLang="zh-CN" sz="3200" b="1" i="0" u="none" strike="noStrike" kern="1200" cap="all" spc="0" normalizeH="0" baseline="0" noProof="0" dirty="0">
                <a:ln w="9000" cmpd="sng">
                  <a:noFill/>
                  <a:prstDash val="solid"/>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all" spc="0" normalizeH="0" baseline="0" noProof="0" dirty="0">
                  <a:ln w="9000" cmpd="sng">
                    <a:noFill/>
                    <a:prstDash val="solid"/>
                  </a:ln>
                  <a:solidFill>
                    <a:prstClr val="white"/>
                  </a:solidFill>
                  <a:effectLst/>
                  <a:uLnTx/>
                  <a:uFillTx/>
                  <a:latin typeface="微软雅黑" panose="020B0503020204020204" pitchFamily="34" charset="-122"/>
                  <a:ea typeface="微软雅黑" panose="020B0503020204020204" pitchFamily="34" charset="-122"/>
                  <a:cs typeface="+mn-cs"/>
                </a:rPr>
                <a:t>科护士长</a:t>
              </a:r>
            </a:p>
          </p:txBody>
        </p:sp>
        <p:sp>
          <p:nvSpPr>
            <p:cNvPr id="18" name="_s63505"/>
            <p:cNvSpPr>
              <a:spLocks noChangeArrowheads="1"/>
            </p:cNvSpPr>
            <p:nvPr/>
          </p:nvSpPr>
          <p:spPr bwMode="auto">
            <a:xfrm>
              <a:off x="502" y="432"/>
              <a:ext cx="863"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护士长</a:t>
              </a:r>
              <a:r>
                <a:rPr kumimoji="0" 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1</a:t>
              </a:r>
            </a:p>
          </p:txBody>
        </p:sp>
        <p:sp>
          <p:nvSpPr>
            <p:cNvPr id="19" name="_s63506"/>
            <p:cNvSpPr>
              <a:spLocks noChangeArrowheads="1"/>
            </p:cNvSpPr>
            <p:nvPr/>
          </p:nvSpPr>
          <p:spPr bwMode="auto">
            <a:xfrm>
              <a:off x="2518" y="432"/>
              <a:ext cx="864"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护士长</a:t>
              </a:r>
              <a:r>
                <a:rPr kumimoji="0" 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_s63507"/>
            <p:cNvSpPr>
              <a:spLocks noChangeArrowheads="1"/>
            </p:cNvSpPr>
            <p:nvPr/>
          </p:nvSpPr>
          <p:spPr bwMode="auto">
            <a:xfrm>
              <a:off x="4533" y="432"/>
              <a:ext cx="864"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护士长</a:t>
              </a:r>
              <a:r>
                <a:rPr kumimoji="0" 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_s63508"/>
            <p:cNvSpPr>
              <a:spLocks noChangeArrowheads="1"/>
            </p:cNvSpPr>
            <p:nvPr/>
          </p:nvSpPr>
          <p:spPr bwMode="auto">
            <a:xfrm>
              <a:off x="6549" y="432"/>
              <a:ext cx="864"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护士长</a:t>
              </a:r>
              <a:r>
                <a:rPr kumimoji="0" 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4</a:t>
              </a:r>
              <a:endPar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_s63509"/>
            <p:cNvSpPr>
              <a:spLocks noChangeArrowheads="1"/>
            </p:cNvSpPr>
            <p:nvPr/>
          </p:nvSpPr>
          <p:spPr bwMode="auto">
            <a:xfrm>
              <a:off x="0" y="864"/>
              <a:ext cx="863"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跌倒</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管理</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700" b="1"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_s63510"/>
            <p:cNvSpPr>
              <a:spLocks noChangeArrowheads="1"/>
            </p:cNvSpPr>
            <p:nvPr/>
          </p:nvSpPr>
          <p:spPr bwMode="auto">
            <a:xfrm>
              <a:off x="1006" y="864"/>
              <a:ext cx="863"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压疮</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管理</a:t>
              </a:r>
            </a:p>
          </p:txBody>
        </p:sp>
        <p:sp>
          <p:nvSpPr>
            <p:cNvPr id="24" name="_s63511"/>
            <p:cNvSpPr>
              <a:spLocks noChangeArrowheads="1"/>
            </p:cNvSpPr>
            <p:nvPr/>
          </p:nvSpPr>
          <p:spPr bwMode="auto">
            <a:xfrm>
              <a:off x="2014" y="864"/>
              <a:ext cx="863"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服务</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质量</a:t>
              </a:r>
            </a:p>
          </p:txBody>
        </p:sp>
        <p:sp>
          <p:nvSpPr>
            <p:cNvPr id="25" name="_s63512"/>
            <p:cNvSpPr>
              <a:spLocks noChangeArrowheads="1"/>
            </p:cNvSpPr>
            <p:nvPr/>
          </p:nvSpPr>
          <p:spPr bwMode="auto">
            <a:xfrm>
              <a:off x="3022" y="864"/>
              <a:ext cx="864"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护理文</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件书写</a:t>
              </a:r>
            </a:p>
          </p:txBody>
        </p:sp>
        <p:sp>
          <p:nvSpPr>
            <p:cNvPr id="26" name="_s63513"/>
            <p:cNvSpPr>
              <a:spLocks noChangeArrowheads="1"/>
            </p:cNvSpPr>
            <p:nvPr/>
          </p:nvSpPr>
          <p:spPr bwMode="auto">
            <a:xfrm>
              <a:off x="4030" y="864"/>
              <a:ext cx="863"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分级</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护理</a:t>
              </a:r>
            </a:p>
          </p:txBody>
        </p:sp>
        <p:sp>
          <p:nvSpPr>
            <p:cNvPr id="27" name="_s63514"/>
            <p:cNvSpPr>
              <a:spLocks noChangeArrowheads="1"/>
            </p:cNvSpPr>
            <p:nvPr/>
          </p:nvSpPr>
          <p:spPr bwMode="auto">
            <a:xfrm>
              <a:off x="5037" y="864"/>
              <a:ext cx="864"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抢救车</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管理</a:t>
              </a:r>
            </a:p>
          </p:txBody>
        </p:sp>
        <p:sp>
          <p:nvSpPr>
            <p:cNvPr id="28" name="_s63515"/>
            <p:cNvSpPr>
              <a:spLocks noChangeArrowheads="1"/>
            </p:cNvSpPr>
            <p:nvPr/>
          </p:nvSpPr>
          <p:spPr bwMode="auto">
            <a:xfrm>
              <a:off x="6045" y="864"/>
              <a:ext cx="864"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不良事</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件管理</a:t>
              </a:r>
            </a:p>
          </p:txBody>
        </p:sp>
        <p:sp>
          <p:nvSpPr>
            <p:cNvPr id="29" name="_s63516"/>
            <p:cNvSpPr>
              <a:spLocks noChangeArrowheads="1"/>
            </p:cNvSpPr>
            <p:nvPr/>
          </p:nvSpPr>
          <p:spPr bwMode="auto">
            <a:xfrm>
              <a:off x="7053" y="864"/>
              <a:ext cx="864" cy="288"/>
            </a:xfrm>
            <a:prstGeom prst="roundRect">
              <a:avLst>
                <a:gd name="adj" fmla="val 16667"/>
              </a:avLst>
            </a:prstGeom>
            <a:gradFill>
              <a:gsLst>
                <a:gs pos="0">
                  <a:schemeClr val="bg1">
                    <a:lumMod val="75000"/>
                  </a:schemeClr>
                </a:gs>
                <a:gs pos="100000">
                  <a:schemeClr val="bg1">
                    <a:lumMod val="95000"/>
                  </a:schemeClr>
                </a:gs>
              </a:gsLst>
              <a:lin ang="2700000" scaled="0"/>
            </a:gradFill>
            <a:ln>
              <a:gradFill>
                <a:gsLst>
                  <a:gs pos="0">
                    <a:schemeClr val="accent1">
                      <a:lumMod val="5000"/>
                      <a:lumOff val="95000"/>
                    </a:schemeClr>
                  </a:gs>
                  <a:gs pos="100000">
                    <a:schemeClr val="bg1">
                      <a:lumMod val="75000"/>
                    </a:schemeClr>
                  </a:gs>
                </a:gsLst>
                <a:lin ang="2700000" scaled="0"/>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身份</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prstClr val="black"/>
                  </a:solidFill>
                  <a:effectLst/>
                  <a:uLnTx/>
                  <a:uFillTx/>
                  <a:latin typeface="微软雅黑" panose="020B0503020204020204" pitchFamily="34" charset="-122"/>
                  <a:ea typeface="微软雅黑" panose="020B0503020204020204" pitchFamily="34" charset="-122"/>
                  <a:cs typeface="+mn-cs"/>
                </a:rPr>
                <a:t>识别</a:t>
              </a:r>
            </a:p>
          </p:txBody>
        </p:sp>
      </p:grpSp>
      <p:sp>
        <p:nvSpPr>
          <p:cNvPr id="51203" name="标题 1"/>
          <p:cNvSpPr>
            <a:spLocks noGrp="1" noChangeArrowheads="1"/>
          </p:cNvSpPr>
          <p:nvPr>
            <p:ph type="title" idx="4294967295"/>
          </p:nvPr>
        </p:nvSpPr>
        <p:spPr bwMode="auto">
          <a:xfrm>
            <a:off x="1497013" y="212725"/>
            <a:ext cx="7648575"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a:solidFill>
                  <a:schemeClr val="tx2"/>
                </a:solidFill>
                <a:latin typeface="微软雅黑" panose="020B0503020204020204" pitchFamily="34" charset="-122"/>
                <a:ea typeface="微软雅黑" panose="020B0503020204020204" pitchFamily="34" charset="-122"/>
                <a:cs typeface="+mn-cs"/>
              </a:rPr>
              <a:t>科护士长层面</a:t>
            </a:r>
            <a:r>
              <a:rPr lang="en-US" altLang="zh-CN" sz="3600" b="1" dirty="0">
                <a:solidFill>
                  <a:schemeClr val="tx2"/>
                </a:solidFill>
                <a:latin typeface="微软雅黑" panose="020B0503020204020204" pitchFamily="34" charset="-122"/>
                <a:ea typeface="微软雅黑" panose="020B0503020204020204" pitchFamily="34" charset="-122"/>
                <a:cs typeface="+mn-cs"/>
              </a:rPr>
              <a:t>—</a:t>
            </a:r>
            <a:r>
              <a:rPr lang="zh-CN" altLang="en-US" sz="3600" b="1" dirty="0">
                <a:solidFill>
                  <a:schemeClr val="tx2"/>
                </a:solidFill>
                <a:latin typeface="微软雅黑" panose="020B0503020204020204" pitchFamily="34" charset="-122"/>
                <a:ea typeface="微软雅黑" panose="020B0503020204020204" pitchFamily="34" charset="-122"/>
                <a:cs typeface="+mn-cs"/>
              </a:rPr>
              <a:t>片区质量管理小组</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randombar(horizontal)">
                                      <p:cBhvr>
                                        <p:cTn id="7" dur="500"/>
                                        <p:tgtEl>
                                          <p:spTgt spid="5120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7106"/>
                                        </p:tgtEl>
                                        <p:attrNameLst>
                                          <p:attrName>style.visibility</p:attrName>
                                        </p:attrNameLst>
                                      </p:cBhvr>
                                      <p:to>
                                        <p:strVal val="visible"/>
                                      </p:to>
                                    </p:set>
                                    <p:animEffect transition="in" filter="wipe(up)">
                                      <p:cBhvr>
                                        <p:cTn id="11"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txBox="1">
            <a:spLocks noChangeArrowheads="1"/>
          </p:cNvSpPr>
          <p:nvPr/>
        </p:nvSpPr>
        <p:spPr bwMode="auto">
          <a:xfrm>
            <a:off x="1558925" y="19050"/>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科护士长层面</a:t>
            </a:r>
          </a:p>
        </p:txBody>
      </p:sp>
      <p:sp>
        <p:nvSpPr>
          <p:cNvPr id="51203" name="内容占位符 11"/>
          <p:cNvSpPr>
            <a:spLocks noGrp="1" noChangeArrowheads="1"/>
          </p:cNvSpPr>
          <p:nvPr>
            <p:ph idx="4294967295"/>
          </p:nvPr>
        </p:nvSpPr>
        <p:spPr bwMode="auto">
          <a:xfrm>
            <a:off x="1196975" y="4968875"/>
            <a:ext cx="4356100" cy="12287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 indent="71755" eaLnBrk="1" hangingPunct="1">
              <a:lnSpc>
                <a:spcPct val="100000"/>
              </a:lnSpc>
              <a:spcBef>
                <a:spcPts val="0"/>
              </a:spcBef>
              <a:buFont typeface="Wingdings" panose="05000000000000000000" pitchFamily="2" charset="2"/>
              <a:buNone/>
              <a:defRPr/>
            </a:pPr>
            <a:r>
              <a:rPr lang="zh-CN" altLang="en-US" sz="2000" dirty="0">
                <a:solidFill>
                  <a:srgbClr val="002060"/>
                </a:solidFill>
                <a:latin typeface="微软雅黑" panose="020B0503020204020204" pitchFamily="34" charset="-122"/>
                <a:ea typeface="微软雅黑" panose="020B0503020204020204" pitchFamily="34" charset="-122"/>
              </a:rPr>
              <a:t>片区质控成员根据分工职责每月定期或不定期对各科室质控工作进行抽查。</a:t>
            </a:r>
          </a:p>
          <a:p>
            <a:pPr eaLnBrk="1" hangingPunct="1">
              <a:defRPr/>
            </a:pPr>
            <a:endParaRPr lang="en-US" altLang="zh-CN" sz="2400" dirty="0">
              <a:solidFill>
                <a:srgbClr val="002060"/>
              </a:solidFill>
              <a:latin typeface="微软雅黑" panose="020B0503020204020204" pitchFamily="34" charset="-122"/>
              <a:ea typeface="微软雅黑" panose="020B0503020204020204" pitchFamily="34" charset="-122"/>
            </a:endParaRPr>
          </a:p>
        </p:txBody>
      </p:sp>
      <p:pic>
        <p:nvPicPr>
          <p:cNvPr id="48132"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1355725"/>
            <a:ext cx="4589463"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3" name="组合 7"/>
          <p:cNvGrpSpPr/>
          <p:nvPr/>
        </p:nvGrpSpPr>
        <p:grpSpPr bwMode="auto">
          <a:xfrm>
            <a:off x="1271588" y="1362075"/>
            <a:ext cx="4206875" cy="3238500"/>
            <a:chOff x="1271464" y="1362564"/>
            <a:chExt cx="4207789" cy="2804532"/>
          </a:xfrm>
        </p:grpSpPr>
        <p:pic>
          <p:nvPicPr>
            <p:cNvPr id="79887"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1362564"/>
              <a:ext cx="4207789" cy="280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2567145" y="1629269"/>
              <a:ext cx="2232510" cy="2873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2999039" y="2190176"/>
              <a:ext cx="836794" cy="2845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2" name="圆角矩形 9"/>
          <p:cNvSpPr/>
          <p:nvPr/>
        </p:nvSpPr>
        <p:spPr bwMode="auto">
          <a:xfrm>
            <a:off x="615011" y="3636681"/>
            <a:ext cx="1048031" cy="1048087"/>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137" name="矩形 8"/>
          <p:cNvSpPr>
            <a:spLocks noChangeArrowheads="1"/>
          </p:cNvSpPr>
          <p:nvPr/>
        </p:nvSpPr>
        <p:spPr bwMode="auto">
          <a:xfrm>
            <a:off x="6027738" y="4702175"/>
            <a:ext cx="530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0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片区护士长组织各科室护士长对质控结果进行汇总、总结和分析，反馈于临床科室，由科室对存在问题提出整改措施并有效落实，科护士长对整改情况督导</a:t>
            </a: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两次</a:t>
            </a:r>
            <a:r>
              <a:rPr kumimoji="0" lang="zh-CN" altLang="en-US" sz="20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以上。</a:t>
            </a:r>
          </a:p>
        </p:txBody>
      </p:sp>
      <p:sp>
        <p:nvSpPr>
          <p:cNvPr id="14" name="圆角矩形 9"/>
          <p:cNvSpPr/>
          <p:nvPr/>
        </p:nvSpPr>
        <p:spPr bwMode="auto">
          <a:xfrm>
            <a:off x="10269720" y="3552619"/>
            <a:ext cx="1048031" cy="1048087"/>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141" name="矩形 10"/>
          <p:cNvSpPr>
            <a:spLocks noChangeArrowheads="1"/>
          </p:cNvSpPr>
          <p:nvPr/>
        </p:nvSpPr>
        <p:spPr bwMode="auto">
          <a:xfrm>
            <a:off x="687388" y="3916363"/>
            <a:ext cx="90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实施</a:t>
            </a: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48142" name="矩形 12"/>
          <p:cNvSpPr>
            <a:spLocks noChangeArrowheads="1"/>
          </p:cNvSpPr>
          <p:nvPr/>
        </p:nvSpPr>
        <p:spPr bwMode="auto">
          <a:xfrm>
            <a:off x="10342563" y="3857625"/>
            <a:ext cx="90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评价</a:t>
            </a: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randombar(horizontal)">
                                      <p:cBhvr>
                                        <p:cTn id="7" dur="500"/>
                                        <p:tgtEl>
                                          <p:spTgt spid="4813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8133"/>
                                        </p:tgtEl>
                                        <p:attrNameLst>
                                          <p:attrName>style.visibility</p:attrName>
                                        </p:attrNameLst>
                                      </p:cBhvr>
                                      <p:to>
                                        <p:strVal val="visible"/>
                                      </p:to>
                                    </p:set>
                                    <p:anim calcmode="lin" valueType="num">
                                      <p:cBhvr additive="base">
                                        <p:cTn id="11" dur="500" fill="hold"/>
                                        <p:tgtEl>
                                          <p:spTgt spid="48133"/>
                                        </p:tgtEl>
                                        <p:attrNameLst>
                                          <p:attrName>ppt_x</p:attrName>
                                        </p:attrNameLst>
                                      </p:cBhvr>
                                      <p:tavLst>
                                        <p:tav tm="0">
                                          <p:val>
                                            <p:strVal val="#ppt_x"/>
                                          </p:val>
                                        </p:tav>
                                        <p:tav tm="100000">
                                          <p:val>
                                            <p:strVal val="#ppt_x"/>
                                          </p:val>
                                        </p:tav>
                                      </p:tavLst>
                                    </p:anim>
                                    <p:anim calcmode="lin" valueType="num">
                                      <p:cBhvr additive="base">
                                        <p:cTn id="12" dur="500" fill="hold"/>
                                        <p:tgtEl>
                                          <p:spTgt spid="481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03">
                                            <p:txEl>
                                              <p:pRg st="0" end="0"/>
                                            </p:txEl>
                                          </p:spTgt>
                                        </p:tgtEl>
                                        <p:attrNameLst>
                                          <p:attrName>style.visibility</p:attrName>
                                        </p:attrNameLst>
                                      </p:cBhvr>
                                      <p:to>
                                        <p:strVal val="visible"/>
                                      </p:to>
                                    </p:set>
                                    <p:anim calcmode="lin" valueType="num">
                                      <p:cBhvr additive="base">
                                        <p:cTn id="15"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141"/>
                                        </p:tgtEl>
                                        <p:attrNameLst>
                                          <p:attrName>style.visibility</p:attrName>
                                        </p:attrNameLst>
                                      </p:cBhvr>
                                      <p:to>
                                        <p:strVal val="visible"/>
                                      </p:to>
                                    </p:set>
                                    <p:anim calcmode="lin" valueType="num">
                                      <p:cBhvr additive="base">
                                        <p:cTn id="23" dur="500" fill="hold"/>
                                        <p:tgtEl>
                                          <p:spTgt spid="48141"/>
                                        </p:tgtEl>
                                        <p:attrNameLst>
                                          <p:attrName>ppt_x</p:attrName>
                                        </p:attrNameLst>
                                      </p:cBhvr>
                                      <p:tavLst>
                                        <p:tav tm="0">
                                          <p:val>
                                            <p:strVal val="#ppt_x"/>
                                          </p:val>
                                        </p:tav>
                                        <p:tav tm="100000">
                                          <p:val>
                                            <p:strVal val="#ppt_x"/>
                                          </p:val>
                                        </p:tav>
                                      </p:tavLst>
                                    </p:anim>
                                    <p:anim calcmode="lin" valueType="num">
                                      <p:cBhvr additive="base">
                                        <p:cTn id="24" dur="500" fill="hold"/>
                                        <p:tgtEl>
                                          <p:spTgt spid="4814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48132"/>
                                        </p:tgtEl>
                                        <p:attrNameLst>
                                          <p:attrName>style.visibility</p:attrName>
                                        </p:attrNameLst>
                                      </p:cBhvr>
                                      <p:to>
                                        <p:strVal val="visible"/>
                                      </p:to>
                                    </p:set>
                                    <p:anim calcmode="lin" valueType="num">
                                      <p:cBhvr additive="base">
                                        <p:cTn id="28" dur="500" fill="hold"/>
                                        <p:tgtEl>
                                          <p:spTgt spid="48132"/>
                                        </p:tgtEl>
                                        <p:attrNameLst>
                                          <p:attrName>ppt_x</p:attrName>
                                        </p:attrNameLst>
                                      </p:cBhvr>
                                      <p:tavLst>
                                        <p:tav tm="0">
                                          <p:val>
                                            <p:strVal val="#ppt_x"/>
                                          </p:val>
                                        </p:tav>
                                        <p:tav tm="100000">
                                          <p:val>
                                            <p:strVal val="#ppt_x"/>
                                          </p:val>
                                        </p:tav>
                                      </p:tavLst>
                                    </p:anim>
                                    <p:anim calcmode="lin" valueType="num">
                                      <p:cBhvr additive="base">
                                        <p:cTn id="29" dur="500" fill="hold"/>
                                        <p:tgtEl>
                                          <p:spTgt spid="4813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8142"/>
                                        </p:tgtEl>
                                        <p:attrNameLst>
                                          <p:attrName>style.visibility</p:attrName>
                                        </p:attrNameLst>
                                      </p:cBhvr>
                                      <p:to>
                                        <p:strVal val="visible"/>
                                      </p:to>
                                    </p:set>
                                    <p:anim calcmode="lin" valueType="num">
                                      <p:cBhvr additive="base">
                                        <p:cTn id="36" dur="500" fill="hold"/>
                                        <p:tgtEl>
                                          <p:spTgt spid="48142"/>
                                        </p:tgtEl>
                                        <p:attrNameLst>
                                          <p:attrName>ppt_x</p:attrName>
                                        </p:attrNameLst>
                                      </p:cBhvr>
                                      <p:tavLst>
                                        <p:tav tm="0">
                                          <p:val>
                                            <p:strVal val="#ppt_x"/>
                                          </p:val>
                                        </p:tav>
                                        <p:tav tm="100000">
                                          <p:val>
                                            <p:strVal val="#ppt_x"/>
                                          </p:val>
                                        </p:tav>
                                      </p:tavLst>
                                    </p:anim>
                                    <p:anim calcmode="lin" valueType="num">
                                      <p:cBhvr additive="base">
                                        <p:cTn id="37" dur="500" fill="hold"/>
                                        <p:tgtEl>
                                          <p:spTgt spid="4814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8137"/>
                                        </p:tgtEl>
                                        <p:attrNameLst>
                                          <p:attrName>style.visibility</p:attrName>
                                        </p:attrNameLst>
                                      </p:cBhvr>
                                      <p:to>
                                        <p:strVal val="visible"/>
                                      </p:to>
                                    </p:set>
                                    <p:anim calcmode="lin" valueType="num">
                                      <p:cBhvr additive="base">
                                        <p:cTn id="40" dur="500" fill="hold"/>
                                        <p:tgtEl>
                                          <p:spTgt spid="48137"/>
                                        </p:tgtEl>
                                        <p:attrNameLst>
                                          <p:attrName>ppt_x</p:attrName>
                                        </p:attrNameLst>
                                      </p:cBhvr>
                                      <p:tavLst>
                                        <p:tav tm="0">
                                          <p:val>
                                            <p:strVal val="#ppt_x"/>
                                          </p:val>
                                        </p:tav>
                                        <p:tav tm="100000">
                                          <p:val>
                                            <p:strVal val="#ppt_x"/>
                                          </p:val>
                                        </p:tav>
                                      </p:tavLst>
                                    </p:anim>
                                    <p:anim calcmode="lin" valueType="num">
                                      <p:cBhvr additive="base">
                                        <p:cTn id="41" dur="500" fill="hold"/>
                                        <p:tgtEl>
                                          <p:spTgt spid="48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51203" grpId="0" build="p"/>
      <p:bldP spid="48137" grpId="0"/>
      <p:bldP spid="48141" grpId="0"/>
      <p:bldP spid="481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txBox="1">
            <a:spLocks noChangeArrowheads="1"/>
          </p:cNvSpPr>
          <p:nvPr/>
        </p:nvSpPr>
        <p:spPr bwMode="auto">
          <a:xfrm>
            <a:off x="1487488" y="28575"/>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病区层面质量管理</a:t>
            </a:r>
          </a:p>
        </p:txBody>
      </p:sp>
      <p:sp>
        <p:nvSpPr>
          <p:cNvPr id="49155" name="TextBox 8"/>
          <p:cNvSpPr>
            <a:spLocks noGrp="1" noChangeArrowheads="1"/>
          </p:cNvSpPr>
          <p:nvPr>
            <p:ph idx="4294967295"/>
          </p:nvPr>
        </p:nvSpPr>
        <p:spPr bwMode="auto">
          <a:xfrm>
            <a:off x="3575050" y="5661025"/>
            <a:ext cx="59769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b="1">
                <a:latin typeface="微软雅黑" panose="020B0503020204020204" pitchFamily="34" charset="-122"/>
                <a:ea typeface="微软雅黑" panose="020B0503020204020204" pitchFamily="34" charset="-122"/>
              </a:rPr>
              <a:t>组织：</a:t>
            </a:r>
            <a:r>
              <a:rPr lang="zh-CN" altLang="en-US">
                <a:solidFill>
                  <a:srgbClr val="002060"/>
                </a:solidFill>
                <a:latin typeface="微软雅黑" panose="020B0503020204020204" pitchFamily="34" charset="-122"/>
                <a:ea typeface="微软雅黑" panose="020B0503020204020204" pitchFamily="34" charset="-122"/>
              </a:rPr>
              <a:t>成立病区质量安全管理小组</a:t>
            </a:r>
            <a:endParaRPr lang="en-US" altLang="zh-CN">
              <a:solidFill>
                <a:srgbClr val="002060"/>
              </a:solidFill>
              <a:latin typeface="微软雅黑" panose="020B0503020204020204" pitchFamily="34" charset="-122"/>
              <a:ea typeface="微软雅黑" panose="020B0503020204020204" pitchFamily="34" charset="-122"/>
            </a:endParaRPr>
          </a:p>
        </p:txBody>
      </p:sp>
      <p:pic>
        <p:nvPicPr>
          <p:cNvPr id="49156" name="Picture 8"/>
          <p:cNvPicPr>
            <a:picLocks noChangeAspect="1" noChangeArrowheads="1"/>
          </p:cNvPicPr>
          <p:nvPr/>
        </p:nvPicPr>
        <p:blipFill>
          <a:blip r:embed="rId3">
            <a:biLevel thresh="50000"/>
            <a:grayscl/>
            <a:extLst>
              <a:ext uri="{28A0092B-C50C-407E-A947-70E740481C1C}">
                <a14:useLocalDpi xmlns:a14="http://schemas.microsoft.com/office/drawing/2010/main" val="0"/>
              </a:ext>
            </a:extLst>
          </a:blip>
          <a:srcRect b="5779"/>
          <a:stretch>
            <a:fillRect/>
          </a:stretch>
        </p:blipFill>
        <p:spPr bwMode="auto">
          <a:xfrm>
            <a:off x="1847850" y="1171575"/>
            <a:ext cx="9001125" cy="4273550"/>
          </a:xfrm>
          <a:prstGeom prst="rect">
            <a:avLst/>
          </a:prstGeom>
          <a:solidFill>
            <a:srgbClr val="E9F2DC"/>
          </a:solidFill>
          <a:ln w="9525">
            <a:solidFill>
              <a:schemeClr val="bg1"/>
            </a:solidFill>
            <a:miter lim="800000"/>
            <a:headEnd/>
            <a:tailEnd/>
          </a:ln>
        </p:spPr>
      </p:pic>
      <p:pic>
        <p:nvPicPr>
          <p:cNvPr id="81925" name="图片 5"/>
          <p:cNvPicPr>
            <a:picLocks noChangeAspect="1"/>
          </p:cNvPicPr>
          <p:nvPr/>
        </p:nvPicPr>
        <p:blipFill>
          <a:blip r:embed="rId4">
            <a:extLst>
              <a:ext uri="{28A0092B-C50C-407E-A947-70E740481C1C}">
                <a14:useLocalDpi xmlns:a14="http://schemas.microsoft.com/office/drawing/2010/main" val="0"/>
              </a:ext>
            </a:extLst>
          </a:blip>
          <a:srcRect b="94351"/>
          <a:stretch>
            <a:fillRect/>
          </a:stretch>
        </p:blipFill>
        <p:spPr bwMode="auto">
          <a:xfrm>
            <a:off x="-15875" y="6583363"/>
            <a:ext cx="12192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randombar(horizontal)">
                                      <p:cBhvr>
                                        <p:cTn id="7" dur="500"/>
                                        <p:tgtEl>
                                          <p:spTgt spid="4915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9156"/>
                                        </p:tgtEl>
                                        <p:attrNameLst>
                                          <p:attrName>style.visibility</p:attrName>
                                        </p:attrNameLst>
                                      </p:cBhvr>
                                      <p:to>
                                        <p:strVal val="visible"/>
                                      </p:to>
                                    </p:set>
                                    <p:anim calcmode="lin" valueType="num">
                                      <p:cBhvr additive="base">
                                        <p:cTn id="11" dur="500" fill="hold"/>
                                        <p:tgtEl>
                                          <p:spTgt spid="49156"/>
                                        </p:tgtEl>
                                        <p:attrNameLst>
                                          <p:attrName>ppt_x</p:attrName>
                                        </p:attrNameLst>
                                      </p:cBhvr>
                                      <p:tavLst>
                                        <p:tav tm="0">
                                          <p:val>
                                            <p:strVal val="#ppt_x"/>
                                          </p:val>
                                        </p:tav>
                                        <p:tav tm="100000">
                                          <p:val>
                                            <p:strVal val="#ppt_x"/>
                                          </p:val>
                                        </p:tav>
                                      </p:tavLst>
                                    </p:anim>
                                    <p:anim calcmode="lin" valueType="num">
                                      <p:cBhvr additive="base">
                                        <p:cTn id="12" dur="500" fill="hold"/>
                                        <p:tgtEl>
                                          <p:spTgt spid="491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9155">
                                            <p:txEl>
                                              <p:pRg st="0" end="0"/>
                                            </p:txEl>
                                          </p:spTgt>
                                        </p:tgtEl>
                                        <p:attrNameLst>
                                          <p:attrName>style.visibility</p:attrName>
                                        </p:attrNameLst>
                                      </p:cBhvr>
                                      <p:to>
                                        <p:strVal val="visible"/>
                                      </p:to>
                                    </p:set>
                                    <p:animEffect transition="in" filter="fade">
                                      <p:cBhvr>
                                        <p:cTn id="16" dur="750"/>
                                        <p:tgtEl>
                                          <p:spTgt spid="49155">
                                            <p:txEl>
                                              <p:pRg st="0" end="0"/>
                                            </p:txEl>
                                          </p:spTgt>
                                        </p:tgtEl>
                                      </p:cBhvr>
                                    </p:animEffect>
                                    <p:anim calcmode="lin" valueType="num">
                                      <p:cBhvr>
                                        <p:cTn id="17" dur="75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4915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7"/>
          <p:cNvGrpSpPr>
            <a:grpSpLocks noGrp="1"/>
          </p:cNvGrpSpPr>
          <p:nvPr/>
        </p:nvGrpSpPr>
        <p:grpSpPr bwMode="auto">
          <a:xfrm>
            <a:off x="1271464" y="1151547"/>
            <a:ext cx="9739808" cy="5084762"/>
            <a:chOff x="0" y="0"/>
            <a:chExt cx="7917" cy="1152"/>
          </a:xfrm>
          <a:gradFill>
            <a:gsLst>
              <a:gs pos="0">
                <a:schemeClr val="accent6">
                  <a:lumMod val="110000"/>
                  <a:satMod val="105000"/>
                  <a:tint val="67000"/>
                </a:schemeClr>
              </a:gs>
              <a:gs pos="100000">
                <a:schemeClr val="accent6">
                  <a:lumMod val="105000"/>
                  <a:satMod val="109000"/>
                  <a:tint val="81000"/>
                </a:schemeClr>
              </a:gs>
            </a:gsLst>
            <a:lin ang="5400000" scaled="0"/>
          </a:gradFill>
        </p:grpSpPr>
        <p:cxnSp>
          <p:nvCxnSpPr>
            <p:cNvPr id="5" name="_s63492"/>
            <p:cNvCxnSpPr>
              <a:cxnSpLocks noChangeShapeType="1"/>
              <a:stCxn id="29" idx="0"/>
              <a:endCxn id="21" idx="2"/>
            </p:cNvCxnSpPr>
            <p:nvPr/>
          </p:nvCxnSpPr>
          <p:spPr bwMode="auto">
            <a:xfrm rot="5400000" flipH="1">
              <a:off x="7161" y="540"/>
              <a:ext cx="144" cy="504"/>
            </a:xfrm>
            <a:prstGeom prst="bentConnector3">
              <a:avLst>
                <a:gd name="adj1" fmla="val 20227"/>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6" name="_s63493"/>
            <p:cNvCxnSpPr>
              <a:cxnSpLocks noChangeShapeType="1"/>
              <a:stCxn id="28" idx="0"/>
              <a:endCxn id="21" idx="2"/>
            </p:cNvCxnSpPr>
            <p:nvPr/>
          </p:nvCxnSpPr>
          <p:spPr bwMode="auto">
            <a:xfrm rot="16200000">
              <a:off x="6656" y="540"/>
              <a:ext cx="144" cy="505"/>
            </a:xfrm>
            <a:prstGeom prst="bentConnector3">
              <a:avLst>
                <a:gd name="adj1" fmla="val 20227"/>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7" name="_s63494"/>
            <p:cNvCxnSpPr>
              <a:cxnSpLocks noChangeShapeType="1"/>
              <a:stCxn id="27" idx="0"/>
              <a:endCxn id="20" idx="2"/>
            </p:cNvCxnSpPr>
            <p:nvPr/>
          </p:nvCxnSpPr>
          <p:spPr bwMode="auto">
            <a:xfrm rot="5400000" flipH="1">
              <a:off x="5146" y="540"/>
              <a:ext cx="144" cy="505"/>
            </a:xfrm>
            <a:prstGeom prst="bentConnector3">
              <a:avLst>
                <a:gd name="adj1" fmla="val 20227"/>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8" name="_s63495"/>
            <p:cNvCxnSpPr>
              <a:cxnSpLocks noChangeShapeType="1"/>
              <a:stCxn id="26" idx="0"/>
              <a:endCxn id="20" idx="2"/>
            </p:cNvCxnSpPr>
            <p:nvPr/>
          </p:nvCxnSpPr>
          <p:spPr bwMode="auto">
            <a:xfrm rot="16200000">
              <a:off x="4643" y="541"/>
              <a:ext cx="144" cy="502"/>
            </a:xfrm>
            <a:prstGeom prst="bentConnector3">
              <a:avLst>
                <a:gd name="adj1" fmla="val 20227"/>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9" name="_s63496"/>
            <p:cNvCxnSpPr>
              <a:cxnSpLocks noChangeShapeType="1"/>
              <a:stCxn id="25" idx="0"/>
              <a:endCxn id="19" idx="2"/>
            </p:cNvCxnSpPr>
            <p:nvPr/>
          </p:nvCxnSpPr>
          <p:spPr bwMode="auto">
            <a:xfrm rot="5400000" flipH="1">
              <a:off x="3131" y="540"/>
              <a:ext cx="144" cy="504"/>
            </a:xfrm>
            <a:prstGeom prst="bentConnector3">
              <a:avLst>
                <a:gd name="adj1" fmla="val 20227"/>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10" name="_s63497"/>
            <p:cNvCxnSpPr>
              <a:cxnSpLocks noChangeShapeType="1"/>
              <a:stCxn id="24" idx="0"/>
              <a:endCxn id="19" idx="2"/>
            </p:cNvCxnSpPr>
            <p:nvPr/>
          </p:nvCxnSpPr>
          <p:spPr bwMode="auto">
            <a:xfrm rot="16200000">
              <a:off x="2624" y="540"/>
              <a:ext cx="144" cy="505"/>
            </a:xfrm>
            <a:prstGeom prst="bentConnector3">
              <a:avLst>
                <a:gd name="adj1" fmla="val 20227"/>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11" name="_s63498"/>
            <p:cNvCxnSpPr>
              <a:cxnSpLocks noChangeShapeType="1"/>
              <a:stCxn id="23" idx="0"/>
              <a:endCxn id="18" idx="2"/>
            </p:cNvCxnSpPr>
            <p:nvPr/>
          </p:nvCxnSpPr>
          <p:spPr bwMode="auto">
            <a:xfrm rot="5400000" flipH="1">
              <a:off x="1116" y="540"/>
              <a:ext cx="144" cy="505"/>
            </a:xfrm>
            <a:prstGeom prst="bentConnector3">
              <a:avLst>
                <a:gd name="adj1" fmla="val 20227"/>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12" name="_s63499"/>
            <p:cNvCxnSpPr>
              <a:cxnSpLocks noChangeShapeType="1"/>
              <a:stCxn id="22" idx="0"/>
              <a:endCxn id="18" idx="2"/>
            </p:cNvCxnSpPr>
            <p:nvPr/>
          </p:nvCxnSpPr>
          <p:spPr bwMode="auto">
            <a:xfrm rot="16200000">
              <a:off x="611" y="541"/>
              <a:ext cx="144" cy="502"/>
            </a:xfrm>
            <a:prstGeom prst="bentConnector3">
              <a:avLst>
                <a:gd name="adj1" fmla="val 20227"/>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13" name="_s63500"/>
            <p:cNvCxnSpPr>
              <a:cxnSpLocks noChangeShapeType="1"/>
              <a:stCxn id="21" idx="0"/>
              <a:endCxn id="17" idx="2"/>
            </p:cNvCxnSpPr>
            <p:nvPr/>
          </p:nvCxnSpPr>
          <p:spPr bwMode="auto">
            <a:xfrm rot="16200000" flipV="1">
              <a:off x="5434" y="-1110"/>
              <a:ext cx="196" cy="2893"/>
            </a:xfrm>
            <a:prstGeom prst="bentConnector3">
              <a:avLst>
                <a:gd name="adj1" fmla="val 50000"/>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14" name="_s63501"/>
            <p:cNvCxnSpPr>
              <a:cxnSpLocks noChangeShapeType="1"/>
              <a:stCxn id="20" idx="0"/>
              <a:endCxn id="17" idx="2"/>
            </p:cNvCxnSpPr>
            <p:nvPr/>
          </p:nvCxnSpPr>
          <p:spPr bwMode="auto">
            <a:xfrm rot="16200000" flipV="1">
              <a:off x="4426" y="-105"/>
              <a:ext cx="196" cy="877"/>
            </a:xfrm>
            <a:prstGeom prst="bentConnector3">
              <a:avLst>
                <a:gd name="adj1" fmla="val 50000"/>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15" name="_s63502"/>
            <p:cNvCxnSpPr>
              <a:cxnSpLocks noChangeShapeType="1"/>
              <a:stCxn id="19" idx="0"/>
              <a:endCxn id="17" idx="2"/>
            </p:cNvCxnSpPr>
            <p:nvPr/>
          </p:nvCxnSpPr>
          <p:spPr bwMode="auto">
            <a:xfrm rot="5400000" flipH="1" flipV="1">
              <a:off x="3420" y="-234"/>
              <a:ext cx="196" cy="1140"/>
            </a:xfrm>
            <a:prstGeom prst="bentConnector3">
              <a:avLst>
                <a:gd name="adj1" fmla="val 50000"/>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cxnSp>
          <p:nvCxnSpPr>
            <p:cNvPr id="16" name="_s63503"/>
            <p:cNvCxnSpPr>
              <a:cxnSpLocks noChangeShapeType="1"/>
              <a:stCxn id="18" idx="0"/>
              <a:endCxn id="17" idx="2"/>
            </p:cNvCxnSpPr>
            <p:nvPr/>
          </p:nvCxnSpPr>
          <p:spPr bwMode="auto">
            <a:xfrm rot="5400000" flipH="1" flipV="1">
              <a:off x="2412" y="-1244"/>
              <a:ext cx="196" cy="3156"/>
            </a:xfrm>
            <a:prstGeom prst="bentConnector3">
              <a:avLst>
                <a:gd name="adj1" fmla="val 50000"/>
              </a:avLst>
            </a:prstGeom>
            <a:grp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cxnSp>
        <p:sp>
          <p:nvSpPr>
            <p:cNvPr id="17" name="_s63504"/>
            <p:cNvSpPr>
              <a:spLocks noChangeArrowheads="1"/>
            </p:cNvSpPr>
            <p:nvPr/>
          </p:nvSpPr>
          <p:spPr bwMode="auto">
            <a:xfrm>
              <a:off x="3024" y="0"/>
              <a:ext cx="2130" cy="236"/>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组长：护士长</a:t>
              </a:r>
            </a:p>
          </p:txBody>
        </p:sp>
        <p:sp>
          <p:nvSpPr>
            <p:cNvPr id="18" name="_s63505"/>
            <p:cNvSpPr>
              <a:spLocks noChangeArrowheads="1"/>
            </p:cNvSpPr>
            <p:nvPr/>
          </p:nvSpPr>
          <p:spPr bwMode="auto">
            <a:xfrm>
              <a:off x="502" y="432"/>
              <a:ext cx="863"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N4</a:t>
              </a:r>
              <a:r>
                <a:rPr kumimoji="0" lang="zh-CN" altLang="en-US"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护士</a:t>
              </a:r>
              <a:endParaRPr kumimoji="0" lang="en-US"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endParaRPr>
            </a:p>
          </p:txBody>
        </p:sp>
        <p:sp>
          <p:nvSpPr>
            <p:cNvPr id="19" name="_s63506"/>
            <p:cNvSpPr>
              <a:spLocks noChangeArrowheads="1"/>
            </p:cNvSpPr>
            <p:nvPr/>
          </p:nvSpPr>
          <p:spPr bwMode="auto">
            <a:xfrm>
              <a:off x="2518" y="432"/>
              <a:ext cx="864"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N3</a:t>
              </a:r>
              <a:r>
                <a:rPr kumimoji="0" lang="zh-CN" altLang="en-US"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护士</a:t>
              </a:r>
              <a:endParaRPr kumimoji="0" lang="en-US" altLang="zh-CN"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endParaRPr>
            </a:p>
          </p:txBody>
        </p:sp>
        <p:sp>
          <p:nvSpPr>
            <p:cNvPr id="20" name="_s63507"/>
            <p:cNvSpPr>
              <a:spLocks noChangeArrowheads="1"/>
            </p:cNvSpPr>
            <p:nvPr/>
          </p:nvSpPr>
          <p:spPr bwMode="auto">
            <a:xfrm>
              <a:off x="4533" y="432"/>
              <a:ext cx="864"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N3</a:t>
              </a:r>
              <a:r>
                <a:rPr kumimoji="0" lang="zh-CN" altLang="en-US"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护士</a:t>
              </a:r>
              <a:endParaRPr kumimoji="0" lang="en-US" altLang="zh-CN"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endParaRPr>
            </a:p>
          </p:txBody>
        </p:sp>
        <p:sp>
          <p:nvSpPr>
            <p:cNvPr id="21" name="_s63508"/>
            <p:cNvSpPr>
              <a:spLocks noChangeArrowheads="1"/>
            </p:cNvSpPr>
            <p:nvPr/>
          </p:nvSpPr>
          <p:spPr bwMode="auto">
            <a:xfrm>
              <a:off x="6549" y="432"/>
              <a:ext cx="864"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N2</a:t>
              </a:r>
              <a:r>
                <a:rPr kumimoji="0" lang="zh-CN" altLang="en-US"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护士</a:t>
              </a:r>
              <a:endParaRPr kumimoji="0" lang="en-US" altLang="zh-CN"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endParaRPr>
            </a:p>
          </p:txBody>
        </p:sp>
        <p:sp>
          <p:nvSpPr>
            <p:cNvPr id="22" name="_s63509"/>
            <p:cNvSpPr>
              <a:spLocks noChangeArrowheads="1"/>
            </p:cNvSpPr>
            <p:nvPr/>
          </p:nvSpPr>
          <p:spPr bwMode="auto">
            <a:xfrm>
              <a:off x="0" y="864"/>
              <a:ext cx="863"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跌倒</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管理</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700" b="1"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endParaRPr>
            </a:p>
          </p:txBody>
        </p:sp>
        <p:sp>
          <p:nvSpPr>
            <p:cNvPr id="23" name="_s63510"/>
            <p:cNvSpPr>
              <a:spLocks noChangeArrowheads="1"/>
            </p:cNvSpPr>
            <p:nvPr/>
          </p:nvSpPr>
          <p:spPr bwMode="auto">
            <a:xfrm>
              <a:off x="1006" y="864"/>
              <a:ext cx="863"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压疮</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管理</a:t>
              </a:r>
            </a:p>
          </p:txBody>
        </p:sp>
        <p:sp>
          <p:nvSpPr>
            <p:cNvPr id="24" name="_s63511"/>
            <p:cNvSpPr>
              <a:spLocks noChangeArrowheads="1"/>
            </p:cNvSpPr>
            <p:nvPr/>
          </p:nvSpPr>
          <p:spPr bwMode="auto">
            <a:xfrm>
              <a:off x="2014" y="864"/>
              <a:ext cx="863"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服务</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质量</a:t>
              </a:r>
            </a:p>
          </p:txBody>
        </p:sp>
        <p:sp>
          <p:nvSpPr>
            <p:cNvPr id="25" name="_s63512"/>
            <p:cNvSpPr>
              <a:spLocks noChangeArrowheads="1"/>
            </p:cNvSpPr>
            <p:nvPr/>
          </p:nvSpPr>
          <p:spPr bwMode="auto">
            <a:xfrm>
              <a:off x="3022" y="864"/>
              <a:ext cx="864"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护理文</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件书写</a:t>
              </a:r>
            </a:p>
          </p:txBody>
        </p:sp>
        <p:sp>
          <p:nvSpPr>
            <p:cNvPr id="26" name="_s63513"/>
            <p:cNvSpPr>
              <a:spLocks noChangeArrowheads="1"/>
            </p:cNvSpPr>
            <p:nvPr/>
          </p:nvSpPr>
          <p:spPr bwMode="auto">
            <a:xfrm>
              <a:off x="4030" y="864"/>
              <a:ext cx="863"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分级</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护理</a:t>
              </a:r>
            </a:p>
          </p:txBody>
        </p:sp>
        <p:sp>
          <p:nvSpPr>
            <p:cNvPr id="27" name="_s63514"/>
            <p:cNvSpPr>
              <a:spLocks noChangeArrowheads="1"/>
            </p:cNvSpPr>
            <p:nvPr/>
          </p:nvSpPr>
          <p:spPr bwMode="auto">
            <a:xfrm>
              <a:off x="5037" y="864"/>
              <a:ext cx="864"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抢救车</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管理</a:t>
              </a:r>
            </a:p>
          </p:txBody>
        </p:sp>
        <p:sp>
          <p:nvSpPr>
            <p:cNvPr id="28" name="_s63515"/>
            <p:cNvSpPr>
              <a:spLocks noChangeArrowheads="1"/>
            </p:cNvSpPr>
            <p:nvPr/>
          </p:nvSpPr>
          <p:spPr bwMode="auto">
            <a:xfrm>
              <a:off x="6045" y="864"/>
              <a:ext cx="864"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不良事</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件管理</a:t>
              </a:r>
            </a:p>
          </p:txBody>
        </p:sp>
        <p:sp>
          <p:nvSpPr>
            <p:cNvPr id="29" name="_s63516"/>
            <p:cNvSpPr>
              <a:spLocks noChangeArrowheads="1"/>
            </p:cNvSpPr>
            <p:nvPr/>
          </p:nvSpPr>
          <p:spPr bwMode="auto">
            <a:xfrm>
              <a:off x="7053" y="864"/>
              <a:ext cx="864" cy="288"/>
            </a:xfrm>
            <a:prstGeom prst="roundRect">
              <a:avLst>
                <a:gd name="adj" fmla="val 16667"/>
              </a:avLst>
            </a:prstGeom>
            <a:gradFill>
              <a:gsLst>
                <a:gs pos="0">
                  <a:schemeClr val="bg1">
                    <a:lumMod val="75000"/>
                  </a:schemeClr>
                </a:gs>
                <a:gs pos="100000">
                  <a:schemeClr val="bg1"/>
                </a:gs>
              </a:gsLst>
              <a:lin ang="2700000" scaled="0"/>
            </a:gradFill>
            <a:ln>
              <a:gradFill>
                <a:gsLst>
                  <a:gs pos="0">
                    <a:schemeClr val="bg1"/>
                  </a:gs>
                  <a:gs pos="100000">
                    <a:schemeClr val="bg1">
                      <a:lumMod val="75000"/>
                    </a:schemeClr>
                  </a:gs>
                </a:gsLst>
                <a:lin ang="5400000" scaled="1"/>
              </a:gra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身份</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all" spc="0" normalizeH="0" baseline="0" noProof="0" dirty="0">
                  <a:ln w="9000" cmpd="sng">
                    <a:noFill/>
                    <a:prstDash val="solid"/>
                  </a:ln>
                  <a:solidFill>
                    <a:srgbClr val="15507D"/>
                  </a:solidFill>
                  <a:effectLst/>
                  <a:uLnTx/>
                  <a:uFillTx/>
                  <a:latin typeface="微软雅黑" panose="020B0503020204020204" pitchFamily="34" charset="-122"/>
                  <a:ea typeface="微软雅黑" panose="020B0503020204020204" pitchFamily="34" charset="-122"/>
                  <a:cs typeface="+mn-cs"/>
                </a:rPr>
                <a:t>识别</a:t>
              </a:r>
            </a:p>
          </p:txBody>
        </p:sp>
      </p:grpSp>
      <p:sp>
        <p:nvSpPr>
          <p:cNvPr id="50179" name="标题 1"/>
          <p:cNvSpPr txBox="1">
            <a:spLocks noChangeArrowheads="1"/>
          </p:cNvSpPr>
          <p:nvPr/>
        </p:nvSpPr>
        <p:spPr bwMode="auto">
          <a:xfrm>
            <a:off x="1435100" y="0"/>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病区层面</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护理质量管理小组</a:t>
            </a:r>
          </a:p>
        </p:txBody>
      </p:sp>
      <p:pic>
        <p:nvPicPr>
          <p:cNvPr id="83972" name="图片 5"/>
          <p:cNvPicPr>
            <a:picLocks noChangeAspect="1"/>
          </p:cNvPicPr>
          <p:nvPr/>
        </p:nvPicPr>
        <p:blipFill>
          <a:blip r:embed="rId3">
            <a:extLst>
              <a:ext uri="{28A0092B-C50C-407E-A947-70E740481C1C}">
                <a14:useLocalDpi xmlns:a14="http://schemas.microsoft.com/office/drawing/2010/main" val="0"/>
              </a:ext>
            </a:extLst>
          </a:blip>
          <a:srcRect b="94351"/>
          <a:stretch>
            <a:fillRect/>
          </a:stretch>
        </p:blipFill>
        <p:spPr bwMode="auto">
          <a:xfrm>
            <a:off x="-15875" y="6583363"/>
            <a:ext cx="12192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randombar(horizontal)">
                                      <p:cBhvr>
                                        <p:cTn id="7" dur="500"/>
                                        <p:tgtEl>
                                          <p:spTgt spid="5017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250"/>
                                        </p:tgtEl>
                                        <p:attrNameLst>
                                          <p:attrName>style.visibility</p:attrName>
                                        </p:attrNameLst>
                                      </p:cBhvr>
                                      <p:to>
                                        <p:strVal val="visible"/>
                                      </p:to>
                                    </p:set>
                                    <p:animEffect transition="in" filter="wipe(up)">
                                      <p:cBhvr>
                                        <p:cTn id="11"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右中括号 9"/>
          <p:cNvSpPr/>
          <p:nvPr/>
        </p:nvSpPr>
        <p:spPr>
          <a:xfrm rot="16200000">
            <a:off x="5791994" y="751681"/>
            <a:ext cx="1201838" cy="4194175"/>
          </a:xfrm>
          <a:prstGeom prst="righ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5346700" y="1111250"/>
            <a:ext cx="1985963" cy="198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圆角矩形 9"/>
          <p:cNvSpPr/>
          <p:nvPr/>
        </p:nvSpPr>
        <p:spPr bwMode="auto">
          <a:xfrm>
            <a:off x="7302500" y="2796359"/>
            <a:ext cx="2650994" cy="2720873"/>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圆角矩形 9"/>
          <p:cNvSpPr/>
          <p:nvPr/>
        </p:nvSpPr>
        <p:spPr bwMode="auto">
          <a:xfrm>
            <a:off x="2574982" y="2796359"/>
            <a:ext cx="2650994" cy="2720873"/>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210" name="Text Box 5"/>
          <p:cNvSpPr txBox="1">
            <a:spLocks noChangeArrowheads="1"/>
          </p:cNvSpPr>
          <p:nvPr/>
        </p:nvSpPr>
        <p:spPr bwMode="auto">
          <a:xfrm>
            <a:off x="2682875" y="3027363"/>
            <a:ext cx="2038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管理者</a:t>
            </a:r>
            <a:endParaRPr kumimoji="0" lang="en-US" altLang="zh-CN"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6027" name="AutoShape 6"/>
          <p:cNvSpPr>
            <a:spLocks noChangeAspect="1" noChangeArrowheads="1" noTextEdit="1"/>
          </p:cNvSpPr>
          <p:nvPr/>
        </p:nvSpPr>
        <p:spPr bwMode="auto">
          <a:xfrm>
            <a:off x="4746625" y="2651125"/>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6028" name="AutoShape 8"/>
          <p:cNvSpPr>
            <a:spLocks noChangeAspect="1" noChangeArrowheads="1" noTextEdit="1"/>
          </p:cNvSpPr>
          <p:nvPr/>
        </p:nvSpPr>
        <p:spPr bwMode="auto">
          <a:xfrm flipH="1">
            <a:off x="6392863" y="265112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51213" name="Text Box 19"/>
          <p:cNvSpPr txBox="1">
            <a:spLocks noChangeArrowheads="1"/>
          </p:cNvSpPr>
          <p:nvPr/>
        </p:nvSpPr>
        <p:spPr bwMode="auto">
          <a:xfrm>
            <a:off x="7310438" y="3084513"/>
            <a:ext cx="2038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基层执行者</a:t>
            </a:r>
            <a:endParaRPr kumimoji="0" lang="en-US" altLang="zh-CN"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1214" name="Text Box 5"/>
          <p:cNvSpPr txBox="1">
            <a:spLocks noChangeArrowheads="1"/>
          </p:cNvSpPr>
          <p:nvPr/>
        </p:nvSpPr>
        <p:spPr bwMode="auto">
          <a:xfrm>
            <a:off x="3157538" y="3603625"/>
            <a:ext cx="20383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宣传</a:t>
            </a:r>
            <a:endPar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培训</a:t>
            </a:r>
            <a:endPar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每周督导讲评</a:t>
            </a:r>
            <a:endPar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持续改进</a:t>
            </a:r>
            <a:endPar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1215" name="Text Box 19"/>
          <p:cNvSpPr txBox="1">
            <a:spLocks noChangeArrowheads="1"/>
          </p:cNvSpPr>
          <p:nvPr/>
        </p:nvSpPr>
        <p:spPr bwMode="auto">
          <a:xfrm>
            <a:off x="7680325" y="3800475"/>
            <a:ext cx="2038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无条件</a:t>
            </a:r>
            <a:endPar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无借口</a:t>
            </a:r>
            <a:endPar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没有不可能</a:t>
            </a:r>
            <a:endParaRPr kumimoji="0" lang="en-US"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1216" name="Rectangle 2"/>
          <p:cNvSpPr txBox="1">
            <a:spLocks noChangeArrowheads="1"/>
          </p:cNvSpPr>
          <p:nvPr/>
        </p:nvSpPr>
        <p:spPr bwMode="auto">
          <a:xfrm>
            <a:off x="1503363" y="192088"/>
            <a:ext cx="7756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病区质量管理</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落实计划</a:t>
            </a:r>
            <a:endPar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grpSp>
        <p:nvGrpSpPr>
          <p:cNvPr id="27" name="组合 2"/>
          <p:cNvGrpSpPr/>
          <p:nvPr/>
        </p:nvGrpSpPr>
        <p:grpSpPr bwMode="auto">
          <a:xfrm>
            <a:off x="5486400" y="1250950"/>
            <a:ext cx="2193925" cy="1708150"/>
            <a:chOff x="5362946" y="2647460"/>
            <a:chExt cx="2193068" cy="1707296"/>
          </a:xfrm>
        </p:grpSpPr>
        <p:pic>
          <p:nvPicPr>
            <p:cNvPr id="28" name="图片 27"/>
            <p:cNvPicPr>
              <a:picLocks noChangeAspect="1"/>
            </p:cNvPicPr>
            <p:nvPr/>
          </p:nvPicPr>
          <p:blipFill>
            <a:blip r:embed="rId3"/>
            <a:stretch>
              <a:fillRect/>
            </a:stretch>
          </p:blipFill>
          <p:spPr>
            <a:xfrm>
              <a:off x="5362946" y="2647460"/>
              <a:ext cx="1707483" cy="1707296"/>
            </a:xfrm>
            <a:prstGeom prst="rect">
              <a:avLst/>
            </a:prstGeom>
            <a:effectLst>
              <a:outerShdw blurRad="50800" dist="38100" dir="2700000" sx="102000" sy="102000" algn="tl" rotWithShape="0">
                <a:prstClr val="black">
                  <a:alpha val="40000"/>
                </a:prstClr>
              </a:outerShdw>
            </a:effectLst>
          </p:spPr>
        </p:pic>
        <p:sp>
          <p:nvSpPr>
            <p:cNvPr id="86036" name="文本框 28"/>
            <p:cNvSpPr txBox="1">
              <a:spLocks noChangeArrowheads="1"/>
            </p:cNvSpPr>
            <p:nvPr/>
          </p:nvSpPr>
          <p:spPr bwMode="auto">
            <a:xfrm>
              <a:off x="5554432" y="3106032"/>
              <a:ext cx="2001582" cy="76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4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执行</a:t>
              </a:r>
            </a:p>
          </p:txBody>
        </p:sp>
      </p:grpSp>
      <p:pic>
        <p:nvPicPr>
          <p:cNvPr id="86034" name="图片 5"/>
          <p:cNvPicPr>
            <a:picLocks noChangeAspect="1"/>
          </p:cNvPicPr>
          <p:nvPr/>
        </p:nvPicPr>
        <p:blipFill>
          <a:blip r:embed="rId4">
            <a:extLst>
              <a:ext uri="{28A0092B-C50C-407E-A947-70E740481C1C}">
                <a14:useLocalDpi xmlns:a14="http://schemas.microsoft.com/office/drawing/2010/main" val="0"/>
              </a:ext>
            </a:extLst>
          </a:blip>
          <a:srcRect b="94351"/>
          <a:stretch>
            <a:fillRect/>
          </a:stretch>
        </p:blipFill>
        <p:spPr bwMode="auto">
          <a:xfrm>
            <a:off x="-15875" y="6583363"/>
            <a:ext cx="12192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16"/>
                                        </p:tgtEl>
                                        <p:attrNameLst>
                                          <p:attrName>style.visibility</p:attrName>
                                        </p:attrNameLst>
                                      </p:cBhvr>
                                      <p:to>
                                        <p:strVal val="visible"/>
                                      </p:to>
                                    </p:set>
                                    <p:animEffect transition="in" filter="randombar(horizontal)">
                                      <p:cBhvr>
                                        <p:cTn id="7" dur="500"/>
                                        <p:tgtEl>
                                          <p:spTgt spid="512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par>
                                <p:cTn id="12" presetID="14" presetClass="entr" presetSubtype="1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1213"/>
                                        </p:tgtEl>
                                        <p:attrNameLst>
                                          <p:attrName>style.visibility</p:attrName>
                                        </p:attrNameLst>
                                      </p:cBhvr>
                                      <p:to>
                                        <p:strVal val="visible"/>
                                      </p:to>
                                    </p:set>
                                    <p:animEffect transition="in" filter="fade">
                                      <p:cBhvr>
                                        <p:cTn id="27" dur="1000"/>
                                        <p:tgtEl>
                                          <p:spTgt spid="51213"/>
                                        </p:tgtEl>
                                      </p:cBhvr>
                                    </p:animEffect>
                                    <p:anim calcmode="lin" valueType="num">
                                      <p:cBhvr>
                                        <p:cTn id="28" dur="1000" fill="hold"/>
                                        <p:tgtEl>
                                          <p:spTgt spid="51213"/>
                                        </p:tgtEl>
                                        <p:attrNameLst>
                                          <p:attrName>ppt_x</p:attrName>
                                        </p:attrNameLst>
                                      </p:cBhvr>
                                      <p:tavLst>
                                        <p:tav tm="0">
                                          <p:val>
                                            <p:strVal val="#ppt_x"/>
                                          </p:val>
                                        </p:tav>
                                        <p:tav tm="100000">
                                          <p:val>
                                            <p:strVal val="#ppt_x"/>
                                          </p:val>
                                        </p:tav>
                                      </p:tavLst>
                                    </p:anim>
                                    <p:anim calcmode="lin" valueType="num">
                                      <p:cBhvr>
                                        <p:cTn id="29" dur="1000" fill="hold"/>
                                        <p:tgtEl>
                                          <p:spTgt spid="512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1215"/>
                                        </p:tgtEl>
                                        <p:attrNameLst>
                                          <p:attrName>style.visibility</p:attrName>
                                        </p:attrNameLst>
                                      </p:cBhvr>
                                      <p:to>
                                        <p:strVal val="visible"/>
                                      </p:to>
                                    </p:set>
                                    <p:animEffect transition="in" filter="fade">
                                      <p:cBhvr>
                                        <p:cTn id="32" dur="1000"/>
                                        <p:tgtEl>
                                          <p:spTgt spid="51215"/>
                                        </p:tgtEl>
                                      </p:cBhvr>
                                    </p:animEffect>
                                    <p:anim calcmode="lin" valueType="num">
                                      <p:cBhvr>
                                        <p:cTn id="33" dur="1000" fill="hold"/>
                                        <p:tgtEl>
                                          <p:spTgt spid="51215"/>
                                        </p:tgtEl>
                                        <p:attrNameLst>
                                          <p:attrName>ppt_x</p:attrName>
                                        </p:attrNameLst>
                                      </p:cBhvr>
                                      <p:tavLst>
                                        <p:tav tm="0">
                                          <p:val>
                                            <p:strVal val="#ppt_x"/>
                                          </p:val>
                                        </p:tav>
                                        <p:tav tm="100000">
                                          <p:val>
                                            <p:strVal val="#ppt_x"/>
                                          </p:val>
                                        </p:tav>
                                      </p:tavLst>
                                    </p:anim>
                                    <p:anim calcmode="lin" valueType="num">
                                      <p:cBhvr>
                                        <p:cTn id="34" dur="1000" fill="hold"/>
                                        <p:tgtEl>
                                          <p:spTgt spid="512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210"/>
                                        </p:tgtEl>
                                        <p:attrNameLst>
                                          <p:attrName>style.visibility</p:attrName>
                                        </p:attrNameLst>
                                      </p:cBhvr>
                                      <p:to>
                                        <p:strVal val="visible"/>
                                      </p:to>
                                    </p:set>
                                    <p:animEffect transition="in" filter="fade">
                                      <p:cBhvr>
                                        <p:cTn id="37" dur="1000"/>
                                        <p:tgtEl>
                                          <p:spTgt spid="51210"/>
                                        </p:tgtEl>
                                      </p:cBhvr>
                                    </p:animEffect>
                                    <p:anim calcmode="lin" valueType="num">
                                      <p:cBhvr>
                                        <p:cTn id="38" dur="1000" fill="hold"/>
                                        <p:tgtEl>
                                          <p:spTgt spid="51210"/>
                                        </p:tgtEl>
                                        <p:attrNameLst>
                                          <p:attrName>ppt_x</p:attrName>
                                        </p:attrNameLst>
                                      </p:cBhvr>
                                      <p:tavLst>
                                        <p:tav tm="0">
                                          <p:val>
                                            <p:strVal val="#ppt_x"/>
                                          </p:val>
                                        </p:tav>
                                        <p:tav tm="100000">
                                          <p:val>
                                            <p:strVal val="#ppt_x"/>
                                          </p:val>
                                        </p:tav>
                                      </p:tavLst>
                                    </p:anim>
                                    <p:anim calcmode="lin" valueType="num">
                                      <p:cBhvr>
                                        <p:cTn id="39" dur="1000" fill="hold"/>
                                        <p:tgtEl>
                                          <p:spTgt spid="512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1214"/>
                                        </p:tgtEl>
                                        <p:attrNameLst>
                                          <p:attrName>style.visibility</p:attrName>
                                        </p:attrNameLst>
                                      </p:cBhvr>
                                      <p:to>
                                        <p:strVal val="visible"/>
                                      </p:to>
                                    </p:set>
                                    <p:animEffect transition="in" filter="fade">
                                      <p:cBhvr>
                                        <p:cTn id="42" dur="1000"/>
                                        <p:tgtEl>
                                          <p:spTgt spid="51214"/>
                                        </p:tgtEl>
                                      </p:cBhvr>
                                    </p:animEffect>
                                    <p:anim calcmode="lin" valueType="num">
                                      <p:cBhvr>
                                        <p:cTn id="43" dur="1000" fill="hold"/>
                                        <p:tgtEl>
                                          <p:spTgt spid="51214"/>
                                        </p:tgtEl>
                                        <p:attrNameLst>
                                          <p:attrName>ppt_x</p:attrName>
                                        </p:attrNameLst>
                                      </p:cBhvr>
                                      <p:tavLst>
                                        <p:tav tm="0">
                                          <p:val>
                                            <p:strVal val="#ppt_x"/>
                                          </p:val>
                                        </p:tav>
                                        <p:tav tm="100000">
                                          <p:val>
                                            <p:strVal val="#ppt_x"/>
                                          </p:val>
                                        </p:tav>
                                      </p:tavLst>
                                    </p:anim>
                                    <p:anim calcmode="lin" valueType="num">
                                      <p:cBhvr>
                                        <p:cTn id="44" dur="1000" fill="hold"/>
                                        <p:tgtEl>
                                          <p:spTgt spid="512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1210" grpId="0"/>
      <p:bldP spid="51213" grpId="0"/>
      <p:bldP spid="51214" grpId="0"/>
      <p:bldP spid="51215" grpId="0"/>
      <p:bldP spid="512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idx="4294967295"/>
          </p:nvPr>
        </p:nvSpPr>
        <p:spPr>
          <a:xfrm>
            <a:off x="1379538" y="404813"/>
            <a:ext cx="7556500" cy="781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病区质量管理</a:t>
            </a:r>
            <a:r>
              <a:rPr lang="en-US" altLang="zh-CN" sz="3600" b="1" dirty="0">
                <a:solidFill>
                  <a:schemeClr val="tx2"/>
                </a:solidFill>
                <a:latin typeface="微软雅黑" panose="020B0503020204020204" pitchFamily="34" charset="-122"/>
                <a:ea typeface="微软雅黑" panose="020B0503020204020204" pitchFamily="34" charset="-122"/>
                <a:cs typeface="+mn-cs"/>
              </a:rPr>
              <a:t>——</a:t>
            </a:r>
            <a:r>
              <a:rPr lang="zh-CN" altLang="en-US" sz="3600" b="1" dirty="0">
                <a:solidFill>
                  <a:schemeClr val="tx2"/>
                </a:solidFill>
                <a:latin typeface="微软雅黑" panose="020B0503020204020204" pitchFamily="34" charset="-122"/>
                <a:ea typeface="微软雅黑" panose="020B0503020204020204" pitchFamily="34" charset="-122"/>
                <a:cs typeface="+mn-cs"/>
              </a:rPr>
              <a:t>质量分析与改进</a:t>
            </a:r>
            <a:br>
              <a:rPr lang="zh-CN" altLang="en-US" sz="3600" b="1" dirty="0">
                <a:solidFill>
                  <a:schemeClr val="tx2"/>
                </a:solidFill>
                <a:latin typeface="微软雅黑" panose="020B0503020204020204" pitchFamily="34" charset="-122"/>
                <a:ea typeface="微软雅黑" panose="020B0503020204020204" pitchFamily="34" charset="-122"/>
                <a:cs typeface="+mn-cs"/>
              </a:rPr>
            </a:br>
            <a:endParaRPr lang="en-US" altLang="zh-CN" sz="3600" b="1" dirty="0">
              <a:solidFill>
                <a:schemeClr val="tx2"/>
              </a:solidFill>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bwMode="auto">
          <a:xfrm>
            <a:off x="7280275" y="5676900"/>
            <a:ext cx="841375" cy="615950"/>
            <a:chOff x="7319963" y="5619750"/>
            <a:chExt cx="841376" cy="615950"/>
          </a:xfrm>
        </p:grpSpPr>
        <p:sp>
          <p:nvSpPr>
            <p:cNvPr id="88094" name="Freeform 22"/>
            <p:cNvSpPr/>
            <p:nvPr/>
          </p:nvSpPr>
          <p:spPr bwMode="auto">
            <a:xfrm>
              <a:off x="7319963" y="5691188"/>
              <a:ext cx="674687" cy="544512"/>
            </a:xfrm>
            <a:custGeom>
              <a:avLst/>
              <a:gdLst>
                <a:gd name="T0" fmla="*/ 2147483646 w 189"/>
                <a:gd name="T1" fmla="*/ 0 h 77"/>
                <a:gd name="T2" fmla="*/ 2147483646 w 189"/>
                <a:gd name="T3" fmla="*/ 0 h 77"/>
                <a:gd name="T4" fmla="*/ 2147483646 w 189"/>
                <a:gd name="T5" fmla="*/ 0 h 77"/>
                <a:gd name="T6" fmla="*/ 2147483646 w 189"/>
                <a:gd name="T7" fmla="*/ 2147483646 h 77"/>
                <a:gd name="T8" fmla="*/ 2147483646 w 189"/>
                <a:gd name="T9" fmla="*/ 2147483646 h 77"/>
                <a:gd name="T10" fmla="*/ 0 w 189"/>
                <a:gd name="T11" fmla="*/ 2147483646 h 77"/>
                <a:gd name="T12" fmla="*/ 0 w 189"/>
                <a:gd name="T13" fmla="*/ 2147483646 h 77"/>
                <a:gd name="T14" fmla="*/ 2147483646 w 189"/>
                <a:gd name="T15" fmla="*/ 2147483646 h 77"/>
                <a:gd name="T16" fmla="*/ 2147483646 w 189"/>
                <a:gd name="T17" fmla="*/ 2147483646 h 77"/>
                <a:gd name="T18" fmla="*/ 2147483646 w 189"/>
                <a:gd name="T19" fmla="*/ 2147483646 h 77"/>
                <a:gd name="T20" fmla="*/ 2147483646 w 189"/>
                <a:gd name="T21" fmla="*/ 2147483646 h 77"/>
                <a:gd name="T22" fmla="*/ 2147483646 w 189"/>
                <a:gd name="T23" fmla="*/ 2147483646 h 77"/>
                <a:gd name="T24" fmla="*/ 2147483646 w 189"/>
                <a:gd name="T25" fmla="*/ 2147483646 h 77"/>
                <a:gd name="T26" fmla="*/ 2147483646 w 189"/>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5"/>
                    <a:pt x="91" y="75"/>
                    <a:pt x="91" y="75"/>
                  </a:cubicBezTo>
                  <a:cubicBezTo>
                    <a:pt x="153" y="13"/>
                    <a:pt x="153" y="13"/>
                    <a:pt x="153" y="13"/>
                  </a:cubicBezTo>
                  <a:cubicBezTo>
                    <a:pt x="189" y="13"/>
                    <a:pt x="189" y="13"/>
                    <a:pt x="189" y="13"/>
                  </a:cubicBezTo>
                  <a:cubicBezTo>
                    <a:pt x="188" y="11"/>
                    <a:pt x="188" y="9"/>
                    <a:pt x="188" y="6"/>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95" name="Oval 24"/>
            <p:cNvSpPr>
              <a:spLocks noChangeArrowheads="1"/>
            </p:cNvSpPr>
            <p:nvPr/>
          </p:nvSpPr>
          <p:spPr bwMode="auto">
            <a:xfrm>
              <a:off x="7956551" y="5619750"/>
              <a:ext cx="204788" cy="247651"/>
            </a:xfrm>
            <a:prstGeom prst="ellipse">
              <a:avLst/>
            </a:prstGeom>
            <a:solidFill>
              <a:srgbClr val="75B6E7"/>
            </a:solidFill>
            <a:ln>
              <a:noFill/>
            </a:ln>
            <a:extLst>
              <a:ext uri="{91240B29-F687-4F45-9708-019B960494DF}">
                <a14:hiddenLine xmlns:a14="http://schemas.microsoft.com/office/drawing/2010/main" w="9525">
                  <a:solidFill>
                    <a:srgbClr val="000000"/>
                  </a:solidFill>
                  <a:rou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grpSp>
        <p:nvGrpSpPr>
          <p:cNvPr id="3" name="组合 2"/>
          <p:cNvGrpSpPr/>
          <p:nvPr/>
        </p:nvGrpSpPr>
        <p:grpSpPr bwMode="auto">
          <a:xfrm>
            <a:off x="3544888" y="4892675"/>
            <a:ext cx="1189037" cy="668338"/>
            <a:chOff x="3544888" y="4892675"/>
            <a:chExt cx="1189037" cy="668338"/>
          </a:xfrm>
        </p:grpSpPr>
        <p:sp>
          <p:nvSpPr>
            <p:cNvPr id="88092" name="Oval 26"/>
            <p:cNvSpPr>
              <a:spLocks noChangeArrowheads="1"/>
            </p:cNvSpPr>
            <p:nvPr/>
          </p:nvSpPr>
          <p:spPr bwMode="auto">
            <a:xfrm>
              <a:off x="4503738" y="4892675"/>
              <a:ext cx="230187" cy="244475"/>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93" name="Freeform 27"/>
            <p:cNvSpPr/>
            <p:nvPr/>
          </p:nvSpPr>
          <p:spPr bwMode="auto">
            <a:xfrm>
              <a:off x="3544888" y="4949825"/>
              <a:ext cx="965200" cy="611188"/>
            </a:xfrm>
            <a:custGeom>
              <a:avLst/>
              <a:gdLst>
                <a:gd name="T0" fmla="*/ 2147483646 w 189"/>
                <a:gd name="T1" fmla="*/ 0 h 77"/>
                <a:gd name="T2" fmla="*/ 2147483646 w 189"/>
                <a:gd name="T3" fmla="*/ 0 h 77"/>
                <a:gd name="T4" fmla="*/ 2147483646 w 189"/>
                <a:gd name="T5" fmla="*/ 0 h 77"/>
                <a:gd name="T6" fmla="*/ 2147483646 w 189"/>
                <a:gd name="T7" fmla="*/ 2147483646 h 77"/>
                <a:gd name="T8" fmla="*/ 2147483646 w 189"/>
                <a:gd name="T9" fmla="*/ 2147483646 h 77"/>
                <a:gd name="T10" fmla="*/ 0 w 189"/>
                <a:gd name="T11" fmla="*/ 2147483646 h 77"/>
                <a:gd name="T12" fmla="*/ 0 w 189"/>
                <a:gd name="T13" fmla="*/ 2147483646 h 77"/>
                <a:gd name="T14" fmla="*/ 2147483646 w 189"/>
                <a:gd name="T15" fmla="*/ 2147483646 h 77"/>
                <a:gd name="T16" fmla="*/ 2147483646 w 189"/>
                <a:gd name="T17" fmla="*/ 2147483646 h 77"/>
                <a:gd name="T18" fmla="*/ 2147483646 w 189"/>
                <a:gd name="T19" fmla="*/ 2147483646 h 77"/>
                <a:gd name="T20" fmla="*/ 2147483646 w 189"/>
                <a:gd name="T21" fmla="*/ 2147483646 h 77"/>
                <a:gd name="T22" fmla="*/ 2147483646 w 189"/>
                <a:gd name="T23" fmla="*/ 2147483646 h 77"/>
                <a:gd name="T24" fmla="*/ 2147483646 w 189"/>
                <a:gd name="T25" fmla="*/ 2147483646 h 77"/>
                <a:gd name="T26" fmla="*/ 2147483646 w 189"/>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6"/>
                    <a:pt x="91" y="76"/>
                    <a:pt x="91" y="76"/>
                  </a:cubicBezTo>
                  <a:cubicBezTo>
                    <a:pt x="153" y="13"/>
                    <a:pt x="153" y="13"/>
                    <a:pt x="153" y="13"/>
                  </a:cubicBezTo>
                  <a:cubicBezTo>
                    <a:pt x="189" y="13"/>
                    <a:pt x="189" y="13"/>
                    <a:pt x="189" y="13"/>
                  </a:cubicBezTo>
                  <a:cubicBezTo>
                    <a:pt x="188" y="11"/>
                    <a:pt x="188" y="9"/>
                    <a:pt x="188" y="7"/>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grpSp>
        <p:nvGrpSpPr>
          <p:cNvPr id="5" name="组合 4"/>
          <p:cNvGrpSpPr/>
          <p:nvPr/>
        </p:nvGrpSpPr>
        <p:grpSpPr bwMode="auto">
          <a:xfrm>
            <a:off x="5233988" y="1628775"/>
            <a:ext cx="1100137" cy="528638"/>
            <a:chOff x="5286375" y="1651000"/>
            <a:chExt cx="1100708" cy="528638"/>
          </a:xfrm>
        </p:grpSpPr>
        <p:sp>
          <p:nvSpPr>
            <p:cNvPr id="88090" name="Freeform 32"/>
            <p:cNvSpPr/>
            <p:nvPr/>
          </p:nvSpPr>
          <p:spPr bwMode="auto">
            <a:xfrm>
              <a:off x="5286375" y="1651000"/>
              <a:ext cx="941388" cy="463550"/>
            </a:xfrm>
            <a:custGeom>
              <a:avLst/>
              <a:gdLst>
                <a:gd name="T0" fmla="*/ 2147483646 w 226"/>
                <a:gd name="T1" fmla="*/ 0 h 114"/>
                <a:gd name="T2" fmla="*/ 2147483646 w 226"/>
                <a:gd name="T3" fmla="*/ 0 h 114"/>
                <a:gd name="T4" fmla="*/ 0 w 226"/>
                <a:gd name="T5" fmla="*/ 0 h 114"/>
                <a:gd name="T6" fmla="*/ 0 w 226"/>
                <a:gd name="T7" fmla="*/ 2147483646 h 114"/>
                <a:gd name="T8" fmla="*/ 2147483646 w 226"/>
                <a:gd name="T9" fmla="*/ 2147483646 h 114"/>
                <a:gd name="T10" fmla="*/ 2147483646 w 226"/>
                <a:gd name="T11" fmla="*/ 2147483646 h 114"/>
                <a:gd name="T12" fmla="*/ 2147483646 w 226"/>
                <a:gd name="T13" fmla="*/ 2147483646 h 114"/>
                <a:gd name="T14" fmla="*/ 2147483646 w 226"/>
                <a:gd name="T15" fmla="*/ 2147483646 h 114"/>
                <a:gd name="T16" fmla="*/ 2147483646 w 226"/>
                <a:gd name="T17" fmla="*/ 2147483646 h 114"/>
                <a:gd name="T18" fmla="*/ 2147483646 w 226"/>
                <a:gd name="T19" fmla="*/ 2147483646 h 114"/>
                <a:gd name="T20" fmla="*/ 2147483646 w 226"/>
                <a:gd name="T21" fmla="*/ 2147483646 h 114"/>
                <a:gd name="T22" fmla="*/ 2147483646 w 226"/>
                <a:gd name="T23" fmla="*/ 2147483646 h 114"/>
                <a:gd name="T24" fmla="*/ 2147483646 w 226"/>
                <a:gd name="T25" fmla="*/ 2147483646 h 114"/>
                <a:gd name="T26" fmla="*/ 2147483646 w 226"/>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91" name="Oval 34"/>
            <p:cNvSpPr>
              <a:spLocks noChangeArrowheads="1"/>
            </p:cNvSpPr>
            <p:nvPr/>
          </p:nvSpPr>
          <p:spPr bwMode="auto">
            <a:xfrm>
              <a:off x="6168008" y="1989138"/>
              <a:ext cx="219075" cy="190500"/>
            </a:xfrm>
            <a:prstGeom prst="ellipse">
              <a:avLst/>
            </a:prstGeom>
            <a:solidFill>
              <a:srgbClr val="1C70AE"/>
            </a:solidFill>
            <a:ln>
              <a:noFill/>
            </a:ln>
            <a:extLst>
              <a:ext uri="{91240B29-F687-4F45-9708-019B960494DF}">
                <a14:hiddenLine xmlns:a14="http://schemas.microsoft.com/office/drawing/2010/main" w="9525">
                  <a:solidFill>
                    <a:srgbClr val="000000"/>
                  </a:solidFill>
                  <a:rou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grpSp>
        <p:nvGrpSpPr>
          <p:cNvPr id="2" name="组合 1"/>
          <p:cNvGrpSpPr/>
          <p:nvPr/>
        </p:nvGrpSpPr>
        <p:grpSpPr bwMode="auto">
          <a:xfrm>
            <a:off x="0" y="1903413"/>
            <a:ext cx="12192000" cy="3657600"/>
            <a:chOff x="0" y="1903413"/>
            <a:chExt cx="12192000" cy="3657600"/>
          </a:xfrm>
        </p:grpSpPr>
        <p:sp>
          <p:nvSpPr>
            <p:cNvPr id="88074" name="Rectangle 20"/>
            <p:cNvSpPr>
              <a:spLocks noChangeArrowheads="1"/>
            </p:cNvSpPr>
            <p:nvPr/>
          </p:nvSpPr>
          <p:spPr bwMode="auto">
            <a:xfrm>
              <a:off x="0" y="2667000"/>
              <a:ext cx="12192000" cy="1538288"/>
            </a:xfrm>
            <a:prstGeom prst="rect">
              <a:avLst/>
            </a:prstGeom>
            <a:solidFill>
              <a:srgbClr val="E6EA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75" name="Freeform 7"/>
            <p:cNvSpPr/>
            <p:nvPr/>
          </p:nvSpPr>
          <p:spPr bwMode="auto">
            <a:xfrm>
              <a:off x="3425825" y="2054225"/>
              <a:ext cx="7710488" cy="3506788"/>
            </a:xfrm>
            <a:custGeom>
              <a:avLst/>
              <a:gdLst>
                <a:gd name="T0" fmla="*/ 2147483646 w 10000"/>
                <a:gd name="T1" fmla="*/ 0 h 10000"/>
                <a:gd name="T2" fmla="*/ 2147483646 w 10000"/>
                <a:gd name="T3" fmla="*/ 0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0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0 h 1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00" h="10000">
                  <a:moveTo>
                    <a:pt x="7377" y="0"/>
                  </a:moveTo>
                  <a:lnTo>
                    <a:pt x="7163" y="0"/>
                  </a:lnTo>
                  <a:lnTo>
                    <a:pt x="9566" y="4568"/>
                  </a:lnTo>
                  <a:lnTo>
                    <a:pt x="6754" y="4568"/>
                  </a:lnTo>
                  <a:lnTo>
                    <a:pt x="3951" y="4568"/>
                  </a:lnTo>
                  <a:lnTo>
                    <a:pt x="2603" y="2013"/>
                  </a:lnTo>
                  <a:lnTo>
                    <a:pt x="603" y="1967"/>
                  </a:lnTo>
                  <a:cubicBezTo>
                    <a:pt x="595" y="2340"/>
                    <a:pt x="1066" y="2577"/>
                    <a:pt x="1058" y="2950"/>
                  </a:cubicBezTo>
                  <a:lnTo>
                    <a:pt x="1458" y="3133"/>
                  </a:lnTo>
                  <a:cubicBezTo>
                    <a:pt x="1584" y="3611"/>
                    <a:pt x="1709" y="4090"/>
                    <a:pt x="1835" y="4568"/>
                  </a:cubicBezTo>
                  <a:lnTo>
                    <a:pt x="1470" y="4614"/>
                  </a:lnTo>
                  <a:cubicBezTo>
                    <a:pt x="1532" y="5004"/>
                    <a:pt x="1595" y="5394"/>
                    <a:pt x="1657" y="5784"/>
                  </a:cubicBezTo>
                  <a:lnTo>
                    <a:pt x="1075" y="7142"/>
                  </a:lnTo>
                  <a:lnTo>
                    <a:pt x="580" y="6913"/>
                  </a:lnTo>
                  <a:lnTo>
                    <a:pt x="0" y="8002"/>
                  </a:lnTo>
                  <a:lnTo>
                    <a:pt x="2812" y="8002"/>
                  </a:lnTo>
                  <a:lnTo>
                    <a:pt x="2268" y="9033"/>
                  </a:lnTo>
                  <a:lnTo>
                    <a:pt x="5085" y="9033"/>
                  </a:lnTo>
                  <a:lnTo>
                    <a:pt x="4565" y="10000"/>
                  </a:lnTo>
                  <a:lnTo>
                    <a:pt x="7377" y="10000"/>
                  </a:lnTo>
                  <a:lnTo>
                    <a:pt x="10000" y="5007"/>
                  </a:lnTo>
                  <a:lnTo>
                    <a:pt x="7377" y="0"/>
                  </a:lnTo>
                  <a:close/>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76" name="Freeform 8"/>
            <p:cNvSpPr/>
            <p:nvPr/>
          </p:nvSpPr>
          <p:spPr bwMode="auto">
            <a:xfrm>
              <a:off x="2030413" y="2054225"/>
              <a:ext cx="9105900" cy="3506788"/>
            </a:xfrm>
            <a:custGeom>
              <a:avLst/>
              <a:gdLst>
                <a:gd name="T0" fmla="*/ 2147483646 w 2449"/>
                <a:gd name="T1" fmla="*/ 0 h 2047"/>
                <a:gd name="T2" fmla="*/ 2147483646 w 2449"/>
                <a:gd name="T3" fmla="*/ 0 h 2047"/>
                <a:gd name="T4" fmla="*/ 2147483646 w 2449"/>
                <a:gd name="T5" fmla="*/ 2147483646 h 2047"/>
                <a:gd name="T6" fmla="*/ 2147483646 w 2449"/>
                <a:gd name="T7" fmla="*/ 2147483646 h 2047"/>
                <a:gd name="T8" fmla="*/ 2147483646 w 2449"/>
                <a:gd name="T9" fmla="*/ 2147483646 h 2047"/>
                <a:gd name="T10" fmla="*/ 2147483646 w 2449"/>
                <a:gd name="T11" fmla="*/ 2147483646 h 2047"/>
                <a:gd name="T12" fmla="*/ 2147483646 w 2449"/>
                <a:gd name="T13" fmla="*/ 2147483646 h 2047"/>
                <a:gd name="T14" fmla="*/ 2147483646 w 2449"/>
                <a:gd name="T15" fmla="*/ 2147483646 h 2047"/>
                <a:gd name="T16" fmla="*/ 2147483646 w 2449"/>
                <a:gd name="T17" fmla="*/ 2147483646 h 2047"/>
                <a:gd name="T18" fmla="*/ 2147483646 w 2449"/>
                <a:gd name="T19" fmla="*/ 2147483646 h 2047"/>
                <a:gd name="T20" fmla="*/ 0 w 2449"/>
                <a:gd name="T21" fmla="*/ 2147483646 h 2047"/>
                <a:gd name="T22" fmla="*/ 0 w 2449"/>
                <a:gd name="T23" fmla="*/ 2147483646 h 2047"/>
                <a:gd name="T24" fmla="*/ 0 w 2449"/>
                <a:gd name="T25" fmla="*/ 2147483646 h 2047"/>
                <a:gd name="T26" fmla="*/ 2147483646 w 2449"/>
                <a:gd name="T27" fmla="*/ 2147483646 h 2047"/>
                <a:gd name="T28" fmla="*/ 2147483646 w 2449"/>
                <a:gd name="T29" fmla="*/ 2147483646 h 2047"/>
                <a:gd name="T30" fmla="*/ 2147483646 w 2449"/>
                <a:gd name="T31" fmla="*/ 2147483646 h 2047"/>
                <a:gd name="T32" fmla="*/ 2147483646 w 2449"/>
                <a:gd name="T33" fmla="*/ 2147483646 h 2047"/>
                <a:gd name="T34" fmla="*/ 2147483646 w 2449"/>
                <a:gd name="T35" fmla="*/ 2147483646 h 2047"/>
                <a:gd name="T36" fmla="*/ 2147483646 w 2449"/>
                <a:gd name="T37" fmla="*/ 2147483646 h 2047"/>
                <a:gd name="T38" fmla="*/ 2147483646 w 2449"/>
                <a:gd name="T39" fmla="*/ 2147483646 h 2047"/>
                <a:gd name="T40" fmla="*/ 2147483646 w 2449"/>
                <a:gd name="T41" fmla="*/ 2147483646 h 2047"/>
                <a:gd name="T42" fmla="*/ 2147483646 w 2449"/>
                <a:gd name="T43" fmla="*/ 0 h 20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77" name="Freeform 9"/>
            <p:cNvSpPr/>
            <p:nvPr/>
          </p:nvSpPr>
          <p:spPr bwMode="auto">
            <a:xfrm>
              <a:off x="6764338" y="1903413"/>
              <a:ext cx="4048125" cy="1752600"/>
            </a:xfrm>
            <a:custGeom>
              <a:avLst/>
              <a:gdLst>
                <a:gd name="T0" fmla="*/ 0 w 1089"/>
                <a:gd name="T1" fmla="*/ 0 h 1023"/>
                <a:gd name="T2" fmla="*/ 2147483646 w 1089"/>
                <a:gd name="T3" fmla="*/ 0 h 1023"/>
                <a:gd name="T4" fmla="*/ 2147483646 w 1089"/>
                <a:gd name="T5" fmla="*/ 2147483646 h 1023"/>
                <a:gd name="T6" fmla="*/ 2147483646 w 1089"/>
                <a:gd name="T7" fmla="*/ 2147483646 h 1023"/>
                <a:gd name="T8" fmla="*/ 0 w 1089"/>
                <a:gd name="T9" fmla="*/ 0 h 10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9" h="1023">
                  <a:moveTo>
                    <a:pt x="0" y="0"/>
                  </a:moveTo>
                  <a:lnTo>
                    <a:pt x="561" y="0"/>
                  </a:lnTo>
                  <a:lnTo>
                    <a:pt x="1089" y="1023"/>
                  </a:lnTo>
                  <a:lnTo>
                    <a:pt x="526" y="1023"/>
                  </a:lnTo>
                  <a:lnTo>
                    <a:pt x="0" y="0"/>
                  </a:lnTo>
                  <a:close/>
                </a:path>
              </a:pathLst>
            </a:custGeom>
            <a:solidFill>
              <a:srgbClr val="75B6E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78" name="Freeform 10"/>
            <p:cNvSpPr/>
            <p:nvPr/>
          </p:nvSpPr>
          <p:spPr bwMode="auto">
            <a:xfrm>
              <a:off x="6764338" y="1903413"/>
              <a:ext cx="4048125" cy="1752600"/>
            </a:xfrm>
            <a:custGeom>
              <a:avLst/>
              <a:gdLst>
                <a:gd name="T0" fmla="*/ 0 w 1089"/>
                <a:gd name="T1" fmla="*/ 0 h 1023"/>
                <a:gd name="T2" fmla="*/ 2147483646 w 1089"/>
                <a:gd name="T3" fmla="*/ 0 h 1023"/>
                <a:gd name="T4" fmla="*/ 2147483646 w 1089"/>
                <a:gd name="T5" fmla="*/ 2147483646 h 1023"/>
                <a:gd name="T6" fmla="*/ 2147483646 w 1089"/>
                <a:gd name="T7" fmla="*/ 2147483646 h 1023"/>
                <a:gd name="T8" fmla="*/ 0 w 1089"/>
                <a:gd name="T9" fmla="*/ 0 h 10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9" h="1023">
                  <a:moveTo>
                    <a:pt x="0" y="0"/>
                  </a:moveTo>
                  <a:lnTo>
                    <a:pt x="561" y="0"/>
                  </a:lnTo>
                  <a:lnTo>
                    <a:pt x="1089" y="1023"/>
                  </a:lnTo>
                  <a:lnTo>
                    <a:pt x="526" y="10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79" name="Freeform 11"/>
            <p:cNvSpPr/>
            <p:nvPr/>
          </p:nvSpPr>
          <p:spPr bwMode="auto">
            <a:xfrm>
              <a:off x="6764338" y="3656013"/>
              <a:ext cx="4048125" cy="1757362"/>
            </a:xfrm>
            <a:custGeom>
              <a:avLst/>
              <a:gdLst>
                <a:gd name="T0" fmla="*/ 0 w 1089"/>
                <a:gd name="T1" fmla="*/ 2147483646 h 1025"/>
                <a:gd name="T2" fmla="*/ 2147483646 w 1089"/>
                <a:gd name="T3" fmla="*/ 2147483646 h 1025"/>
                <a:gd name="T4" fmla="*/ 2147483646 w 1089"/>
                <a:gd name="T5" fmla="*/ 0 h 1025"/>
                <a:gd name="T6" fmla="*/ 2147483646 w 1089"/>
                <a:gd name="T7" fmla="*/ 0 h 1025"/>
                <a:gd name="T8" fmla="*/ 0 w 1089"/>
                <a:gd name="T9" fmla="*/ 2147483646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9" h="1025">
                  <a:moveTo>
                    <a:pt x="0" y="1025"/>
                  </a:moveTo>
                  <a:lnTo>
                    <a:pt x="561" y="1025"/>
                  </a:lnTo>
                  <a:lnTo>
                    <a:pt x="1089" y="0"/>
                  </a:lnTo>
                  <a:lnTo>
                    <a:pt x="526" y="0"/>
                  </a:lnTo>
                  <a:lnTo>
                    <a:pt x="0" y="1025"/>
                  </a:lnTo>
                  <a:close/>
                </a:path>
              </a:pathLst>
            </a:custGeom>
            <a:solidFill>
              <a:srgbClr val="2A8FD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0" name="Freeform 12"/>
            <p:cNvSpPr/>
            <p:nvPr/>
          </p:nvSpPr>
          <p:spPr bwMode="auto">
            <a:xfrm>
              <a:off x="5057775" y="2247900"/>
              <a:ext cx="3662363" cy="1408113"/>
            </a:xfrm>
            <a:custGeom>
              <a:avLst/>
              <a:gdLst>
                <a:gd name="T0" fmla="*/ 0 w 985"/>
                <a:gd name="T1" fmla="*/ 0 h 822"/>
                <a:gd name="T2" fmla="*/ 2147483646 w 985"/>
                <a:gd name="T3" fmla="*/ 0 h 822"/>
                <a:gd name="T4" fmla="*/ 2147483646 w 985"/>
                <a:gd name="T5" fmla="*/ 2147483646 h 822"/>
                <a:gd name="T6" fmla="*/ 2147483646 w 985"/>
                <a:gd name="T7" fmla="*/ 2147483646 h 822"/>
                <a:gd name="T8" fmla="*/ 0 w 985"/>
                <a:gd name="T9" fmla="*/ 0 h 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 h="822">
                  <a:moveTo>
                    <a:pt x="0" y="0"/>
                  </a:moveTo>
                  <a:lnTo>
                    <a:pt x="561" y="0"/>
                  </a:lnTo>
                  <a:lnTo>
                    <a:pt x="985" y="822"/>
                  </a:lnTo>
                  <a:lnTo>
                    <a:pt x="424" y="822"/>
                  </a:lnTo>
                  <a:lnTo>
                    <a:pt x="0" y="0"/>
                  </a:lnTo>
                  <a:close/>
                </a:path>
              </a:pathLst>
            </a:custGeom>
            <a:solidFill>
              <a:srgbClr val="1C70A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1" name="Freeform 13"/>
            <p:cNvSpPr/>
            <p:nvPr/>
          </p:nvSpPr>
          <p:spPr bwMode="auto">
            <a:xfrm>
              <a:off x="5057775" y="2247900"/>
              <a:ext cx="3662363" cy="1408113"/>
            </a:xfrm>
            <a:custGeom>
              <a:avLst/>
              <a:gdLst>
                <a:gd name="T0" fmla="*/ 0 w 985"/>
                <a:gd name="T1" fmla="*/ 0 h 822"/>
                <a:gd name="T2" fmla="*/ 2147483646 w 985"/>
                <a:gd name="T3" fmla="*/ 0 h 822"/>
                <a:gd name="T4" fmla="*/ 2147483646 w 985"/>
                <a:gd name="T5" fmla="*/ 2147483646 h 822"/>
                <a:gd name="T6" fmla="*/ 2147483646 w 985"/>
                <a:gd name="T7" fmla="*/ 2147483646 h 822"/>
                <a:gd name="T8" fmla="*/ 0 w 985"/>
                <a:gd name="T9" fmla="*/ 0 h 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 h="822">
                  <a:moveTo>
                    <a:pt x="0" y="0"/>
                  </a:moveTo>
                  <a:lnTo>
                    <a:pt x="561" y="0"/>
                  </a:lnTo>
                  <a:lnTo>
                    <a:pt x="985" y="822"/>
                  </a:lnTo>
                  <a:lnTo>
                    <a:pt x="424" y="8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2" name="Freeform 14"/>
            <p:cNvSpPr/>
            <p:nvPr/>
          </p:nvSpPr>
          <p:spPr bwMode="auto">
            <a:xfrm>
              <a:off x="5057775" y="3656013"/>
              <a:ext cx="3662363" cy="1412875"/>
            </a:xfrm>
            <a:custGeom>
              <a:avLst/>
              <a:gdLst>
                <a:gd name="T0" fmla="*/ 0 w 985"/>
                <a:gd name="T1" fmla="*/ 2147483646 h 824"/>
                <a:gd name="T2" fmla="*/ 2147483646 w 985"/>
                <a:gd name="T3" fmla="*/ 2147483646 h 824"/>
                <a:gd name="T4" fmla="*/ 2147483646 w 985"/>
                <a:gd name="T5" fmla="*/ 0 h 824"/>
                <a:gd name="T6" fmla="*/ 2147483646 w 985"/>
                <a:gd name="T7" fmla="*/ 0 h 824"/>
                <a:gd name="T8" fmla="*/ 0 w 985"/>
                <a:gd name="T9" fmla="*/ 2147483646 h 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 h="824">
                  <a:moveTo>
                    <a:pt x="0" y="824"/>
                  </a:moveTo>
                  <a:lnTo>
                    <a:pt x="561" y="824"/>
                  </a:lnTo>
                  <a:lnTo>
                    <a:pt x="985" y="0"/>
                  </a:lnTo>
                  <a:lnTo>
                    <a:pt x="424" y="0"/>
                  </a:lnTo>
                  <a:lnTo>
                    <a:pt x="0" y="824"/>
                  </a:lnTo>
                  <a:close/>
                </a:path>
              </a:pathLst>
            </a:custGeom>
            <a:solidFill>
              <a:srgbClr val="134C7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3" name="Freeform 15"/>
            <p:cNvSpPr/>
            <p:nvPr/>
          </p:nvSpPr>
          <p:spPr bwMode="auto">
            <a:xfrm>
              <a:off x="3365500" y="2605088"/>
              <a:ext cx="3268663" cy="1050925"/>
            </a:xfrm>
            <a:custGeom>
              <a:avLst/>
              <a:gdLst>
                <a:gd name="T0" fmla="*/ 0 w 879"/>
                <a:gd name="T1" fmla="*/ 0 h 613"/>
                <a:gd name="T2" fmla="*/ 2147483646 w 879"/>
                <a:gd name="T3" fmla="*/ 0 h 613"/>
                <a:gd name="T4" fmla="*/ 2147483646 w 879"/>
                <a:gd name="T5" fmla="*/ 2147483646 h 613"/>
                <a:gd name="T6" fmla="*/ 2147483646 w 879"/>
                <a:gd name="T7" fmla="*/ 2147483646 h 613"/>
                <a:gd name="T8" fmla="*/ 0 w 879"/>
                <a:gd name="T9" fmla="*/ 0 h 6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 h="613">
                  <a:moveTo>
                    <a:pt x="0" y="0"/>
                  </a:moveTo>
                  <a:lnTo>
                    <a:pt x="564" y="0"/>
                  </a:lnTo>
                  <a:lnTo>
                    <a:pt x="879" y="613"/>
                  </a:lnTo>
                  <a:lnTo>
                    <a:pt x="318" y="61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4" name="Freeform 16"/>
            <p:cNvSpPr/>
            <p:nvPr/>
          </p:nvSpPr>
          <p:spPr bwMode="auto">
            <a:xfrm>
              <a:off x="3365500" y="3656013"/>
              <a:ext cx="3268663" cy="1054100"/>
            </a:xfrm>
            <a:custGeom>
              <a:avLst/>
              <a:gdLst>
                <a:gd name="T0" fmla="*/ 0 w 879"/>
                <a:gd name="T1" fmla="*/ 2147483646 h 615"/>
                <a:gd name="T2" fmla="*/ 2147483646 w 879"/>
                <a:gd name="T3" fmla="*/ 2147483646 h 615"/>
                <a:gd name="T4" fmla="*/ 2147483646 w 879"/>
                <a:gd name="T5" fmla="*/ 0 h 615"/>
                <a:gd name="T6" fmla="*/ 2147483646 w 879"/>
                <a:gd name="T7" fmla="*/ 0 h 615"/>
                <a:gd name="T8" fmla="*/ 0 w 879"/>
                <a:gd name="T9" fmla="*/ 2147483646 h 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 h="615">
                  <a:moveTo>
                    <a:pt x="0" y="615"/>
                  </a:moveTo>
                  <a:lnTo>
                    <a:pt x="564" y="615"/>
                  </a:lnTo>
                  <a:lnTo>
                    <a:pt x="879" y="0"/>
                  </a:lnTo>
                  <a:lnTo>
                    <a:pt x="318" y="0"/>
                  </a:lnTo>
                  <a:lnTo>
                    <a:pt x="0" y="615"/>
                  </a:lnTo>
                  <a:close/>
                </a:path>
              </a:pathLst>
            </a:cu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5" name="Freeform 18"/>
            <p:cNvSpPr/>
            <p:nvPr/>
          </p:nvSpPr>
          <p:spPr bwMode="auto">
            <a:xfrm>
              <a:off x="1703388" y="2986088"/>
              <a:ext cx="2844800" cy="669925"/>
            </a:xfrm>
            <a:custGeom>
              <a:avLst/>
              <a:gdLst>
                <a:gd name="T0" fmla="*/ 0 w 765"/>
                <a:gd name="T1" fmla="*/ 0 h 391"/>
                <a:gd name="T2" fmla="*/ 2147483646 w 765"/>
                <a:gd name="T3" fmla="*/ 0 h 391"/>
                <a:gd name="T4" fmla="*/ 2147483646 w 765"/>
                <a:gd name="T5" fmla="*/ 2147483646 h 391"/>
                <a:gd name="T6" fmla="*/ 0 w 765"/>
                <a:gd name="T7" fmla="*/ 2147483646 h 391"/>
                <a:gd name="T8" fmla="*/ 0 w 765"/>
                <a:gd name="T9" fmla="*/ 0 h 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5" h="391">
                  <a:moveTo>
                    <a:pt x="0" y="0"/>
                  </a:moveTo>
                  <a:lnTo>
                    <a:pt x="561" y="0"/>
                  </a:lnTo>
                  <a:lnTo>
                    <a:pt x="765" y="391"/>
                  </a:lnTo>
                  <a:lnTo>
                    <a:pt x="0" y="3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6" name="Freeform 41"/>
            <p:cNvSpPr>
              <a:spLocks noEditPoints="1"/>
            </p:cNvSpPr>
            <p:nvPr/>
          </p:nvSpPr>
          <p:spPr bwMode="auto">
            <a:xfrm>
              <a:off x="7986713" y="2135188"/>
              <a:ext cx="855662" cy="531812"/>
            </a:xfrm>
            <a:custGeom>
              <a:avLst/>
              <a:gdLst>
                <a:gd name="T0" fmla="*/ 2147483646 w 97"/>
                <a:gd name="T1" fmla="*/ 2147483646 h 97"/>
                <a:gd name="T2" fmla="*/ 2147483646 w 97"/>
                <a:gd name="T3" fmla="*/ 2147483646 h 97"/>
                <a:gd name="T4" fmla="*/ 0 w 97"/>
                <a:gd name="T5" fmla="*/ 2147483646 h 97"/>
                <a:gd name="T6" fmla="*/ 0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0 w 97"/>
                <a:gd name="T17" fmla="*/ 2147483646 h 97"/>
                <a:gd name="T18" fmla="*/ 0 w 97"/>
                <a:gd name="T19" fmla="*/ 2147483646 h 97"/>
                <a:gd name="T20" fmla="*/ 2147483646 w 97"/>
                <a:gd name="T21" fmla="*/ 2147483646 h 97"/>
                <a:gd name="T22" fmla="*/ 2147483646 w 97"/>
                <a:gd name="T23" fmla="*/ 2147483646 h 97"/>
                <a:gd name="T24" fmla="*/ 0 w 97"/>
                <a:gd name="T25" fmla="*/ 2147483646 h 97"/>
                <a:gd name="T26" fmla="*/ 0 w 97"/>
                <a:gd name="T27" fmla="*/ 0 h 97"/>
                <a:gd name="T28" fmla="*/ 0 w 97"/>
                <a:gd name="T29" fmla="*/ 2147483646 h 97"/>
                <a:gd name="T30" fmla="*/ 2147483646 w 97"/>
                <a:gd name="T31" fmla="*/ 2147483646 h 97"/>
                <a:gd name="T32" fmla="*/ 2147483646 w 97"/>
                <a:gd name="T33" fmla="*/ 2147483646 h 97"/>
                <a:gd name="T34" fmla="*/ 0 w 97"/>
                <a:gd name="T35" fmla="*/ 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7" h="97">
                  <a:moveTo>
                    <a:pt x="7" y="72"/>
                  </a:moveTo>
                  <a:cubicBezTo>
                    <a:pt x="7" y="72"/>
                    <a:pt x="7" y="72"/>
                    <a:pt x="7" y="72"/>
                  </a:cubicBezTo>
                  <a:cubicBezTo>
                    <a:pt x="4" y="72"/>
                    <a:pt x="2" y="73"/>
                    <a:pt x="0" y="73"/>
                  </a:cubicBezTo>
                  <a:cubicBezTo>
                    <a:pt x="0" y="97"/>
                    <a:pt x="0" y="97"/>
                    <a:pt x="0" y="97"/>
                  </a:cubicBezTo>
                  <a:cubicBezTo>
                    <a:pt x="24" y="97"/>
                    <a:pt x="24" y="97"/>
                    <a:pt x="24" y="97"/>
                  </a:cubicBezTo>
                  <a:cubicBezTo>
                    <a:pt x="24" y="95"/>
                    <a:pt x="25" y="93"/>
                    <a:pt x="25" y="90"/>
                  </a:cubicBezTo>
                  <a:cubicBezTo>
                    <a:pt x="25" y="90"/>
                    <a:pt x="25" y="90"/>
                    <a:pt x="25" y="90"/>
                  </a:cubicBezTo>
                  <a:cubicBezTo>
                    <a:pt x="25" y="80"/>
                    <a:pt x="17" y="72"/>
                    <a:pt x="7" y="72"/>
                  </a:cubicBezTo>
                  <a:moveTo>
                    <a:pt x="0" y="36"/>
                  </a:moveTo>
                  <a:cubicBezTo>
                    <a:pt x="0" y="54"/>
                    <a:pt x="0" y="54"/>
                    <a:pt x="0" y="54"/>
                  </a:cubicBezTo>
                  <a:cubicBezTo>
                    <a:pt x="24" y="54"/>
                    <a:pt x="43" y="73"/>
                    <a:pt x="43" y="97"/>
                  </a:cubicBezTo>
                  <a:cubicBezTo>
                    <a:pt x="61" y="97"/>
                    <a:pt x="61" y="97"/>
                    <a:pt x="61" y="97"/>
                  </a:cubicBezTo>
                  <a:cubicBezTo>
                    <a:pt x="61" y="63"/>
                    <a:pt x="34" y="36"/>
                    <a:pt x="0" y="36"/>
                  </a:cubicBezTo>
                  <a:moveTo>
                    <a:pt x="0" y="0"/>
                  </a:moveTo>
                  <a:cubicBezTo>
                    <a:pt x="0" y="18"/>
                    <a:pt x="0" y="18"/>
                    <a:pt x="0" y="18"/>
                  </a:cubicBezTo>
                  <a:cubicBezTo>
                    <a:pt x="44" y="18"/>
                    <a:pt x="79" y="53"/>
                    <a:pt x="79" y="97"/>
                  </a:cubicBezTo>
                  <a:cubicBezTo>
                    <a:pt x="97" y="97"/>
                    <a:pt x="97" y="97"/>
                    <a:pt x="97" y="97"/>
                  </a:cubicBezTo>
                  <a:cubicBezTo>
                    <a:pt x="97" y="43"/>
                    <a:pt x="54"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7" name="Freeform 42"/>
            <p:cNvSpPr>
              <a:spLocks noEditPoints="1"/>
            </p:cNvSpPr>
            <p:nvPr/>
          </p:nvSpPr>
          <p:spPr bwMode="auto">
            <a:xfrm>
              <a:off x="4421188" y="2771774"/>
              <a:ext cx="919162" cy="636587"/>
            </a:xfrm>
            <a:custGeom>
              <a:avLst/>
              <a:gdLst>
                <a:gd name="T0" fmla="*/ 2147483646 w 104"/>
                <a:gd name="T1" fmla="*/ 2147483646 h 105"/>
                <a:gd name="T2" fmla="*/ 2147483646 w 104"/>
                <a:gd name="T3" fmla="*/ 2147483646 h 105"/>
                <a:gd name="T4" fmla="*/ 2147483646 w 104"/>
                <a:gd name="T5" fmla="*/ 2147483646 h 105"/>
                <a:gd name="T6" fmla="*/ 2147483646 w 104"/>
                <a:gd name="T7" fmla="*/ 2147483646 h 105"/>
                <a:gd name="T8" fmla="*/ 2147483646 w 104"/>
                <a:gd name="T9" fmla="*/ 2147483646 h 105"/>
                <a:gd name="T10" fmla="*/ 2147483646 w 104"/>
                <a:gd name="T11" fmla="*/ 2147483646 h 105"/>
                <a:gd name="T12" fmla="*/ 2147483646 w 104"/>
                <a:gd name="T13" fmla="*/ 2147483646 h 105"/>
                <a:gd name="T14" fmla="*/ 2147483646 w 104"/>
                <a:gd name="T15" fmla="*/ 2147483646 h 105"/>
                <a:gd name="T16" fmla="*/ 2147483646 w 104"/>
                <a:gd name="T17" fmla="*/ 2147483646 h 105"/>
                <a:gd name="T18" fmla="*/ 2147483646 w 104"/>
                <a:gd name="T19" fmla="*/ 2147483646 h 105"/>
                <a:gd name="T20" fmla="*/ 2147483646 w 104"/>
                <a:gd name="T21" fmla="*/ 2147483646 h 105"/>
                <a:gd name="T22" fmla="*/ 2147483646 w 104"/>
                <a:gd name="T23" fmla="*/ 2147483646 h 105"/>
                <a:gd name="T24" fmla="*/ 2147483646 w 104"/>
                <a:gd name="T25" fmla="*/ 2147483646 h 105"/>
                <a:gd name="T26" fmla="*/ 2147483646 w 104"/>
                <a:gd name="T27" fmla="*/ 0 h 105"/>
                <a:gd name="T28" fmla="*/ 0 w 104"/>
                <a:gd name="T29" fmla="*/ 2147483646 h 105"/>
                <a:gd name="T30" fmla="*/ 2147483646 w 104"/>
                <a:gd name="T31" fmla="*/ 2147483646 h 105"/>
                <a:gd name="T32" fmla="*/ 2147483646 w 104"/>
                <a:gd name="T33" fmla="*/ 2147483646 h 105"/>
                <a:gd name="T34" fmla="*/ 2147483646 w 104"/>
                <a:gd name="T35" fmla="*/ 0 h 105"/>
                <a:gd name="T36" fmla="*/ 2147483646 w 104"/>
                <a:gd name="T37" fmla="*/ 2147483646 h 105"/>
                <a:gd name="T38" fmla="*/ 2147483646 w 104"/>
                <a:gd name="T39" fmla="*/ 2147483646 h 105"/>
                <a:gd name="T40" fmla="*/ 2147483646 w 104"/>
                <a:gd name="T41" fmla="*/ 2147483646 h 105"/>
                <a:gd name="T42" fmla="*/ 2147483646 w 104"/>
                <a:gd name="T43" fmla="*/ 2147483646 h 105"/>
                <a:gd name="T44" fmla="*/ 2147483646 w 104"/>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8" name="Freeform 45"/>
            <p:cNvSpPr>
              <a:spLocks noEditPoints="1"/>
            </p:cNvSpPr>
            <p:nvPr/>
          </p:nvSpPr>
          <p:spPr bwMode="auto">
            <a:xfrm>
              <a:off x="6183313" y="2524125"/>
              <a:ext cx="941387" cy="523875"/>
            </a:xfrm>
            <a:custGeom>
              <a:avLst/>
              <a:gdLst>
                <a:gd name="T0" fmla="*/ 2147483646 w 253"/>
                <a:gd name="T1" fmla="*/ 2147483646 h 195"/>
                <a:gd name="T2" fmla="*/ 0 w 253"/>
                <a:gd name="T3" fmla="*/ 2147483646 h 195"/>
                <a:gd name="T4" fmla="*/ 0 w 253"/>
                <a:gd name="T5" fmla="*/ 2147483646 h 195"/>
                <a:gd name="T6" fmla="*/ 2147483646 w 253"/>
                <a:gd name="T7" fmla="*/ 2147483646 h 195"/>
                <a:gd name="T8" fmla="*/ 2147483646 w 253"/>
                <a:gd name="T9" fmla="*/ 2147483646 h 195"/>
                <a:gd name="T10" fmla="*/ 2147483646 w 253"/>
                <a:gd name="T11" fmla="*/ 2147483646 h 195"/>
                <a:gd name="T12" fmla="*/ 2147483646 w 253"/>
                <a:gd name="T13" fmla="*/ 2147483646 h 195"/>
                <a:gd name="T14" fmla="*/ 2147483646 w 253"/>
                <a:gd name="T15" fmla="*/ 2147483646 h 195"/>
                <a:gd name="T16" fmla="*/ 2147483646 w 253"/>
                <a:gd name="T17" fmla="*/ 2147483646 h 195"/>
                <a:gd name="T18" fmla="*/ 2147483646 w 253"/>
                <a:gd name="T19" fmla="*/ 2147483646 h 195"/>
                <a:gd name="T20" fmla="*/ 2147483646 w 253"/>
                <a:gd name="T21" fmla="*/ 2147483646 h 195"/>
                <a:gd name="T22" fmla="*/ 2147483646 w 253"/>
                <a:gd name="T23" fmla="*/ 2147483646 h 195"/>
                <a:gd name="T24" fmla="*/ 2147483646 w 253"/>
                <a:gd name="T25" fmla="*/ 2147483646 h 195"/>
                <a:gd name="T26" fmla="*/ 2147483646 w 253"/>
                <a:gd name="T27" fmla="*/ 2147483646 h 195"/>
                <a:gd name="T28" fmla="*/ 2147483646 w 253"/>
                <a:gd name="T29" fmla="*/ 2147483646 h 195"/>
                <a:gd name="T30" fmla="*/ 2147483646 w 253"/>
                <a:gd name="T31" fmla="*/ 0 h 195"/>
                <a:gd name="T32" fmla="*/ 2147483646 w 253"/>
                <a:gd name="T33" fmla="*/ 0 h 195"/>
                <a:gd name="T34" fmla="*/ 2147483646 w 253"/>
                <a:gd name="T35" fmla="*/ 2147483646 h 195"/>
                <a:gd name="T36" fmla="*/ 2147483646 w 253"/>
                <a:gd name="T37" fmla="*/ 2147483646 h 195"/>
                <a:gd name="T38" fmla="*/ 2147483646 w 253"/>
                <a:gd name="T39" fmla="*/ 0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3" h="195">
                  <a:moveTo>
                    <a:pt x="253" y="178"/>
                  </a:moveTo>
                  <a:lnTo>
                    <a:pt x="0" y="178"/>
                  </a:lnTo>
                  <a:lnTo>
                    <a:pt x="0" y="195"/>
                  </a:lnTo>
                  <a:lnTo>
                    <a:pt x="253" y="195"/>
                  </a:lnTo>
                  <a:lnTo>
                    <a:pt x="253" y="178"/>
                  </a:lnTo>
                  <a:close/>
                  <a:moveTo>
                    <a:pt x="80" y="93"/>
                  </a:moveTo>
                  <a:lnTo>
                    <a:pt x="16" y="93"/>
                  </a:lnTo>
                  <a:lnTo>
                    <a:pt x="16" y="168"/>
                  </a:lnTo>
                  <a:lnTo>
                    <a:pt x="80" y="168"/>
                  </a:lnTo>
                  <a:lnTo>
                    <a:pt x="80" y="93"/>
                  </a:lnTo>
                  <a:close/>
                  <a:moveTo>
                    <a:pt x="161" y="60"/>
                  </a:moveTo>
                  <a:lnTo>
                    <a:pt x="97" y="60"/>
                  </a:lnTo>
                  <a:lnTo>
                    <a:pt x="97" y="168"/>
                  </a:lnTo>
                  <a:lnTo>
                    <a:pt x="161" y="168"/>
                  </a:lnTo>
                  <a:lnTo>
                    <a:pt x="161" y="60"/>
                  </a:lnTo>
                  <a:close/>
                  <a:moveTo>
                    <a:pt x="241" y="0"/>
                  </a:moveTo>
                  <a:lnTo>
                    <a:pt x="177" y="0"/>
                  </a:lnTo>
                  <a:lnTo>
                    <a:pt x="177" y="168"/>
                  </a:lnTo>
                  <a:lnTo>
                    <a:pt x="241" y="168"/>
                  </a:lnTo>
                  <a:lnTo>
                    <a:pt x="2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88089" name="Freeform 46"/>
            <p:cNvSpPr>
              <a:spLocks noEditPoints="1"/>
            </p:cNvSpPr>
            <p:nvPr/>
          </p:nvSpPr>
          <p:spPr bwMode="auto">
            <a:xfrm>
              <a:off x="6183313" y="2524125"/>
              <a:ext cx="941387" cy="333375"/>
            </a:xfrm>
            <a:custGeom>
              <a:avLst/>
              <a:gdLst>
                <a:gd name="T0" fmla="*/ 2147483646 w 253"/>
                <a:gd name="T1" fmla="*/ 2147483646 h 195"/>
                <a:gd name="T2" fmla="*/ 0 w 253"/>
                <a:gd name="T3" fmla="*/ 2147483646 h 195"/>
                <a:gd name="T4" fmla="*/ 0 w 253"/>
                <a:gd name="T5" fmla="*/ 2147483646 h 195"/>
                <a:gd name="T6" fmla="*/ 2147483646 w 253"/>
                <a:gd name="T7" fmla="*/ 2147483646 h 195"/>
                <a:gd name="T8" fmla="*/ 2147483646 w 253"/>
                <a:gd name="T9" fmla="*/ 2147483646 h 195"/>
                <a:gd name="T10" fmla="*/ 2147483646 w 253"/>
                <a:gd name="T11" fmla="*/ 2147483646 h 195"/>
                <a:gd name="T12" fmla="*/ 2147483646 w 253"/>
                <a:gd name="T13" fmla="*/ 2147483646 h 195"/>
                <a:gd name="T14" fmla="*/ 2147483646 w 253"/>
                <a:gd name="T15" fmla="*/ 2147483646 h 195"/>
                <a:gd name="T16" fmla="*/ 2147483646 w 253"/>
                <a:gd name="T17" fmla="*/ 2147483646 h 195"/>
                <a:gd name="T18" fmla="*/ 2147483646 w 253"/>
                <a:gd name="T19" fmla="*/ 2147483646 h 195"/>
                <a:gd name="T20" fmla="*/ 2147483646 w 253"/>
                <a:gd name="T21" fmla="*/ 2147483646 h 195"/>
                <a:gd name="T22" fmla="*/ 2147483646 w 253"/>
                <a:gd name="T23" fmla="*/ 2147483646 h 195"/>
                <a:gd name="T24" fmla="*/ 2147483646 w 253"/>
                <a:gd name="T25" fmla="*/ 2147483646 h 195"/>
                <a:gd name="T26" fmla="*/ 2147483646 w 253"/>
                <a:gd name="T27" fmla="*/ 2147483646 h 195"/>
                <a:gd name="T28" fmla="*/ 2147483646 w 253"/>
                <a:gd name="T29" fmla="*/ 2147483646 h 195"/>
                <a:gd name="T30" fmla="*/ 2147483646 w 253"/>
                <a:gd name="T31" fmla="*/ 0 h 195"/>
                <a:gd name="T32" fmla="*/ 2147483646 w 253"/>
                <a:gd name="T33" fmla="*/ 0 h 195"/>
                <a:gd name="T34" fmla="*/ 2147483646 w 253"/>
                <a:gd name="T35" fmla="*/ 2147483646 h 195"/>
                <a:gd name="T36" fmla="*/ 2147483646 w 253"/>
                <a:gd name="T37" fmla="*/ 2147483646 h 195"/>
                <a:gd name="T38" fmla="*/ 2147483646 w 253"/>
                <a:gd name="T39" fmla="*/ 0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3" h="195">
                  <a:moveTo>
                    <a:pt x="253" y="178"/>
                  </a:moveTo>
                  <a:lnTo>
                    <a:pt x="0" y="178"/>
                  </a:lnTo>
                  <a:lnTo>
                    <a:pt x="0" y="195"/>
                  </a:lnTo>
                  <a:lnTo>
                    <a:pt x="253" y="195"/>
                  </a:lnTo>
                  <a:lnTo>
                    <a:pt x="253" y="178"/>
                  </a:lnTo>
                  <a:moveTo>
                    <a:pt x="80" y="93"/>
                  </a:moveTo>
                  <a:lnTo>
                    <a:pt x="16" y="93"/>
                  </a:lnTo>
                  <a:lnTo>
                    <a:pt x="16" y="168"/>
                  </a:lnTo>
                  <a:lnTo>
                    <a:pt x="80" y="168"/>
                  </a:lnTo>
                  <a:lnTo>
                    <a:pt x="80" y="93"/>
                  </a:lnTo>
                  <a:moveTo>
                    <a:pt x="161" y="60"/>
                  </a:moveTo>
                  <a:lnTo>
                    <a:pt x="97" y="60"/>
                  </a:lnTo>
                  <a:lnTo>
                    <a:pt x="97" y="168"/>
                  </a:lnTo>
                  <a:lnTo>
                    <a:pt x="161" y="168"/>
                  </a:lnTo>
                  <a:lnTo>
                    <a:pt x="161" y="60"/>
                  </a:lnTo>
                  <a:moveTo>
                    <a:pt x="241" y="0"/>
                  </a:moveTo>
                  <a:lnTo>
                    <a:pt x="177" y="0"/>
                  </a:lnTo>
                  <a:lnTo>
                    <a:pt x="177" y="168"/>
                  </a:lnTo>
                  <a:lnTo>
                    <a:pt x="241" y="168"/>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sp>
        <p:nvSpPr>
          <p:cNvPr id="52252" name="Text Box 38"/>
          <p:cNvSpPr txBox="1">
            <a:spLocks noChangeArrowheads="1"/>
          </p:cNvSpPr>
          <p:nvPr/>
        </p:nvSpPr>
        <p:spPr bwMode="auto">
          <a:xfrm>
            <a:off x="1954213" y="520065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资料收集</a:t>
            </a:r>
            <a:endParaRPr kumimoji="0" lang="en-US" altLang="zh-CN" sz="2400"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52253" name="Text Box 39"/>
          <p:cNvSpPr txBox="1">
            <a:spLocks noChangeArrowheads="1"/>
          </p:cNvSpPr>
          <p:nvPr/>
        </p:nvSpPr>
        <p:spPr bwMode="auto">
          <a:xfrm>
            <a:off x="2365375" y="1465263"/>
            <a:ext cx="2738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运用工具分析比较</a:t>
            </a:r>
            <a:endParaRPr kumimoji="0" lang="en-US" altLang="zh-CN" sz="2400"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52254" name="Text Box 40"/>
          <p:cNvSpPr txBox="1">
            <a:spLocks noChangeArrowheads="1"/>
          </p:cNvSpPr>
          <p:nvPr/>
        </p:nvSpPr>
        <p:spPr bwMode="auto">
          <a:xfrm>
            <a:off x="5864225" y="60086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经验总结</a:t>
            </a:r>
            <a:endParaRPr kumimoji="0" lang="en-US" altLang="zh-CN" sz="2400"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randombar(horizontal)">
                                      <p:cBhvr>
                                        <p:cTn id="7" dur="500"/>
                                        <p:tgtEl>
                                          <p:spTgt spid="481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252"/>
                                        </p:tgtEl>
                                        <p:attrNameLst>
                                          <p:attrName>style.visibility</p:attrName>
                                        </p:attrNameLst>
                                      </p:cBhvr>
                                      <p:to>
                                        <p:strVal val="visible"/>
                                      </p:to>
                                    </p:set>
                                    <p:animEffect transition="in" filter="fade">
                                      <p:cBhvr>
                                        <p:cTn id="20" dur="1000"/>
                                        <p:tgtEl>
                                          <p:spTgt spid="52252"/>
                                        </p:tgtEl>
                                      </p:cBhvr>
                                    </p:animEffect>
                                    <p:anim calcmode="lin" valueType="num">
                                      <p:cBhvr>
                                        <p:cTn id="21" dur="1000" fill="hold"/>
                                        <p:tgtEl>
                                          <p:spTgt spid="52252"/>
                                        </p:tgtEl>
                                        <p:attrNameLst>
                                          <p:attrName>ppt_x</p:attrName>
                                        </p:attrNameLst>
                                      </p:cBhvr>
                                      <p:tavLst>
                                        <p:tav tm="0">
                                          <p:val>
                                            <p:strVal val="#ppt_x"/>
                                          </p:val>
                                        </p:tav>
                                        <p:tav tm="100000">
                                          <p:val>
                                            <p:strVal val="#ppt_x"/>
                                          </p:val>
                                        </p:tav>
                                      </p:tavLst>
                                    </p:anim>
                                    <p:anim calcmode="lin" valueType="num">
                                      <p:cBhvr>
                                        <p:cTn id="22" dur="1000" fill="hold"/>
                                        <p:tgtEl>
                                          <p:spTgt spid="522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52253"/>
                                        </p:tgtEl>
                                        <p:attrNameLst>
                                          <p:attrName>style.visibility</p:attrName>
                                        </p:attrNameLst>
                                      </p:cBhvr>
                                      <p:to>
                                        <p:strVal val="visible"/>
                                      </p:to>
                                    </p:set>
                                    <p:animEffect transition="in" filter="fade">
                                      <p:cBhvr>
                                        <p:cTn id="26" dur="1000"/>
                                        <p:tgtEl>
                                          <p:spTgt spid="52253"/>
                                        </p:tgtEl>
                                      </p:cBhvr>
                                    </p:animEffect>
                                    <p:anim calcmode="lin" valueType="num">
                                      <p:cBhvr>
                                        <p:cTn id="27" dur="1000" fill="hold"/>
                                        <p:tgtEl>
                                          <p:spTgt spid="52253"/>
                                        </p:tgtEl>
                                        <p:attrNameLst>
                                          <p:attrName>ppt_x</p:attrName>
                                        </p:attrNameLst>
                                      </p:cBhvr>
                                      <p:tavLst>
                                        <p:tav tm="0">
                                          <p:val>
                                            <p:strVal val="#ppt_x"/>
                                          </p:val>
                                        </p:tav>
                                        <p:tav tm="100000">
                                          <p:val>
                                            <p:strVal val="#ppt_x"/>
                                          </p:val>
                                        </p:tav>
                                      </p:tavLst>
                                    </p:anim>
                                    <p:anim calcmode="lin" valueType="num">
                                      <p:cBhvr>
                                        <p:cTn id="28" dur="1000" fill="hold"/>
                                        <p:tgtEl>
                                          <p:spTgt spid="522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52254"/>
                                        </p:tgtEl>
                                        <p:attrNameLst>
                                          <p:attrName>style.visibility</p:attrName>
                                        </p:attrNameLst>
                                      </p:cBhvr>
                                      <p:to>
                                        <p:strVal val="visible"/>
                                      </p:to>
                                    </p:set>
                                    <p:animEffect transition="in" filter="fade">
                                      <p:cBhvr>
                                        <p:cTn id="37" dur="1000"/>
                                        <p:tgtEl>
                                          <p:spTgt spid="52254"/>
                                        </p:tgtEl>
                                      </p:cBhvr>
                                    </p:animEffect>
                                    <p:anim calcmode="lin" valueType="num">
                                      <p:cBhvr>
                                        <p:cTn id="38" dur="1000" fill="hold"/>
                                        <p:tgtEl>
                                          <p:spTgt spid="52254"/>
                                        </p:tgtEl>
                                        <p:attrNameLst>
                                          <p:attrName>ppt_x</p:attrName>
                                        </p:attrNameLst>
                                      </p:cBhvr>
                                      <p:tavLst>
                                        <p:tav tm="0">
                                          <p:val>
                                            <p:strVal val="#ppt_x"/>
                                          </p:val>
                                        </p:tav>
                                        <p:tav tm="100000">
                                          <p:val>
                                            <p:strVal val="#ppt_x"/>
                                          </p:val>
                                        </p:tav>
                                      </p:tavLst>
                                    </p:anim>
                                    <p:anim calcmode="lin" valueType="num">
                                      <p:cBhvr>
                                        <p:cTn id="39" dur="1000" fill="hold"/>
                                        <p:tgtEl>
                                          <p:spTgt spid="5225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52252" grpId="0"/>
      <p:bldP spid="52253" grpId="0"/>
      <p:bldP spid="522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图片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5" y="1498600"/>
            <a:ext cx="2513013"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1" name="组合 60"/>
          <p:cNvGrpSpPr/>
          <p:nvPr/>
        </p:nvGrpSpPr>
        <p:grpSpPr bwMode="auto">
          <a:xfrm>
            <a:off x="1463675" y="1531938"/>
            <a:ext cx="2303463" cy="3238500"/>
            <a:chOff x="1271464" y="1362564"/>
            <a:chExt cx="4207789" cy="2804532"/>
          </a:xfrm>
        </p:grpSpPr>
        <p:pic>
          <p:nvPicPr>
            <p:cNvPr id="90133" name="图片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1362564"/>
              <a:ext cx="4207789" cy="280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椭圆 62"/>
            <p:cNvSpPr/>
            <p:nvPr/>
          </p:nvSpPr>
          <p:spPr>
            <a:xfrm>
              <a:off x="2567730" y="1629269"/>
              <a:ext cx="2232941" cy="2873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椭圆 63"/>
            <p:cNvSpPr/>
            <p:nvPr/>
          </p:nvSpPr>
          <p:spPr>
            <a:xfrm>
              <a:off x="2999818" y="2190176"/>
              <a:ext cx="835178" cy="2845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53252"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2125" y="1517650"/>
            <a:ext cx="2354263"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2"/>
          <p:cNvSpPr txBox="1">
            <a:spLocks noChangeArrowheads="1"/>
          </p:cNvSpPr>
          <p:nvPr/>
        </p:nvSpPr>
        <p:spPr bwMode="auto">
          <a:xfrm>
            <a:off x="1487488" y="241300"/>
            <a:ext cx="7556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病区质量管理</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重点事件管理</a:t>
            </a:r>
            <a:endPar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53254" name="AutoShape 5"/>
          <p:cNvSpPr>
            <a:spLocks noChangeArrowheads="1"/>
          </p:cNvSpPr>
          <p:nvPr/>
        </p:nvSpPr>
        <p:spPr bwMode="auto">
          <a:xfrm>
            <a:off x="1662113" y="5137150"/>
            <a:ext cx="2070100" cy="10001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查对落实</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腕带使用</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患者参与</a:t>
            </a:r>
          </a:p>
        </p:txBody>
      </p:sp>
      <p:sp>
        <p:nvSpPr>
          <p:cNvPr id="53255" name="AutoShape 29"/>
          <p:cNvSpPr>
            <a:spLocks noChangeArrowheads="1"/>
          </p:cNvSpPr>
          <p:nvPr/>
        </p:nvSpPr>
        <p:spPr bwMode="auto">
          <a:xfrm>
            <a:off x="5094288" y="5273675"/>
            <a:ext cx="2070100" cy="985838"/>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充分评估</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专人护送</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双方交接</a:t>
            </a:r>
          </a:p>
        </p:txBody>
      </p:sp>
      <p:sp>
        <p:nvSpPr>
          <p:cNvPr id="53256" name="AutoShape 17"/>
          <p:cNvSpPr>
            <a:spLocks noChangeArrowheads="1"/>
          </p:cNvSpPr>
          <p:nvPr/>
        </p:nvSpPr>
        <p:spPr bwMode="auto">
          <a:xfrm>
            <a:off x="8329613" y="4681538"/>
            <a:ext cx="2070100" cy="214471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特殊治疗</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急救管理</a:t>
            </a:r>
            <a:endParaRPr kumimoji="0" lang="en-US" altLang="zh-CN"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并发症处理</a:t>
            </a:r>
          </a:p>
        </p:txBody>
      </p:sp>
      <p:sp>
        <p:nvSpPr>
          <p:cNvPr id="66" name="圆角矩形 9"/>
          <p:cNvSpPr/>
          <p:nvPr/>
        </p:nvSpPr>
        <p:spPr bwMode="auto">
          <a:xfrm>
            <a:off x="1307082" y="4017639"/>
            <a:ext cx="2650994" cy="780388"/>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260" name="Text Box 14"/>
          <p:cNvSpPr txBox="1">
            <a:spLocks noChangeArrowheads="1"/>
          </p:cNvSpPr>
          <p:nvPr/>
        </p:nvSpPr>
        <p:spPr bwMode="auto">
          <a:xfrm>
            <a:off x="1674813" y="4219575"/>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15507D"/>
                </a:solidFill>
                <a:effectLst/>
                <a:uLnTx/>
                <a:uFillTx/>
                <a:latin typeface="微软雅黑" panose="020B0503020204020204" pitchFamily="34" charset="-122"/>
                <a:ea typeface="微软雅黑" panose="020B0503020204020204" pitchFamily="34" charset="-122"/>
                <a:cs typeface="+mn-cs"/>
              </a:rPr>
              <a:t>患者身份识别</a:t>
            </a:r>
            <a:endParaRPr kumimoji="0" lang="en-US" altLang="zh-CN" sz="2400" b="1" i="0" u="none" strike="noStrike" kern="1200" cap="none" spc="0" normalizeH="0" baseline="0" noProof="0">
              <a:ln>
                <a:noFill/>
              </a:ln>
              <a:solidFill>
                <a:srgbClr val="15507D"/>
              </a:solidFill>
              <a:effectLst/>
              <a:uLnTx/>
              <a:uFillTx/>
              <a:latin typeface="微软雅黑" panose="020B0503020204020204" pitchFamily="34" charset="-122"/>
              <a:ea typeface="微软雅黑" panose="020B0503020204020204" pitchFamily="34" charset="-122"/>
              <a:cs typeface="+mn-cs"/>
            </a:endParaRPr>
          </a:p>
        </p:txBody>
      </p:sp>
      <p:sp>
        <p:nvSpPr>
          <p:cNvPr id="67" name="圆角矩形 9"/>
          <p:cNvSpPr/>
          <p:nvPr/>
        </p:nvSpPr>
        <p:spPr bwMode="auto">
          <a:xfrm>
            <a:off x="4648167" y="4017639"/>
            <a:ext cx="2650994" cy="780388"/>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圆角矩形 9"/>
          <p:cNvSpPr/>
          <p:nvPr/>
        </p:nvSpPr>
        <p:spPr bwMode="auto">
          <a:xfrm>
            <a:off x="8023005" y="3990291"/>
            <a:ext cx="2650994" cy="780388"/>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267" name="Text Box 37"/>
          <p:cNvSpPr txBox="1">
            <a:spLocks noChangeArrowheads="1"/>
          </p:cNvSpPr>
          <p:nvPr/>
        </p:nvSpPr>
        <p:spPr bwMode="auto">
          <a:xfrm>
            <a:off x="5089525" y="4011613"/>
            <a:ext cx="205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15507D"/>
                </a:solidFill>
                <a:effectLst/>
                <a:uLnTx/>
                <a:uFillTx/>
                <a:latin typeface="微软雅黑" panose="020B0503020204020204" pitchFamily="34" charset="-122"/>
                <a:ea typeface="微软雅黑" panose="020B0503020204020204" pitchFamily="34" charset="-122"/>
                <a:cs typeface="+mn-cs"/>
              </a:rPr>
              <a:t>住院、转科、转诊管理</a:t>
            </a:r>
            <a:endParaRPr kumimoji="0" lang="en-US" altLang="zh-CN" sz="2400" b="1" i="0" u="none" strike="noStrike" kern="1200" cap="none" spc="0" normalizeH="0" baseline="0" noProof="0">
              <a:ln>
                <a:noFill/>
              </a:ln>
              <a:solidFill>
                <a:srgbClr val="15507D"/>
              </a:solidFill>
              <a:effectLst/>
              <a:uLnTx/>
              <a:uFillTx/>
              <a:latin typeface="微软雅黑" panose="020B0503020204020204" pitchFamily="34" charset="-122"/>
              <a:ea typeface="微软雅黑" panose="020B0503020204020204" pitchFamily="34" charset="-122"/>
              <a:cs typeface="+mn-cs"/>
            </a:endParaRPr>
          </a:p>
        </p:txBody>
      </p:sp>
      <p:sp>
        <p:nvSpPr>
          <p:cNvPr id="53268" name="AutoShape 18"/>
          <p:cNvSpPr>
            <a:spLocks noChangeArrowheads="1"/>
          </p:cNvSpPr>
          <p:nvPr/>
        </p:nvSpPr>
        <p:spPr bwMode="auto">
          <a:xfrm>
            <a:off x="8329613" y="4010025"/>
            <a:ext cx="2070100" cy="7080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15507D"/>
                </a:solidFill>
                <a:effectLst/>
                <a:uLnTx/>
                <a:uFillTx/>
                <a:latin typeface="微软雅黑" panose="020B0503020204020204" pitchFamily="34" charset="-122"/>
                <a:ea typeface="微软雅黑" panose="020B0503020204020204" pitchFamily="34" charset="-122"/>
                <a:cs typeface="+mn-cs"/>
              </a:rPr>
              <a:t>操作环节</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3251"/>
                                        </p:tgtEl>
                                        <p:attrNameLst>
                                          <p:attrName>style.visibility</p:attrName>
                                        </p:attrNameLst>
                                      </p:cBhvr>
                                      <p:to>
                                        <p:strVal val="visible"/>
                                      </p:to>
                                    </p:set>
                                    <p:animEffect transition="in" filter="fade">
                                      <p:cBhvr>
                                        <p:cTn id="11" dur="1000"/>
                                        <p:tgtEl>
                                          <p:spTgt spid="53251"/>
                                        </p:tgtEl>
                                      </p:cBhvr>
                                    </p:animEffect>
                                    <p:anim calcmode="lin" valueType="num">
                                      <p:cBhvr>
                                        <p:cTn id="12" dur="1000" fill="hold"/>
                                        <p:tgtEl>
                                          <p:spTgt spid="53251"/>
                                        </p:tgtEl>
                                        <p:attrNameLst>
                                          <p:attrName>ppt_x</p:attrName>
                                        </p:attrNameLst>
                                      </p:cBhvr>
                                      <p:tavLst>
                                        <p:tav tm="0">
                                          <p:val>
                                            <p:strVal val="#ppt_x"/>
                                          </p:val>
                                        </p:tav>
                                        <p:tav tm="100000">
                                          <p:val>
                                            <p:strVal val="#ppt_x"/>
                                          </p:val>
                                        </p:tav>
                                      </p:tavLst>
                                    </p:anim>
                                    <p:anim calcmode="lin" valueType="num">
                                      <p:cBhvr>
                                        <p:cTn id="13" dur="1000" fill="hold"/>
                                        <p:tgtEl>
                                          <p:spTgt spid="532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3254"/>
                                        </p:tgtEl>
                                        <p:attrNameLst>
                                          <p:attrName>style.visibility</p:attrName>
                                        </p:attrNameLst>
                                      </p:cBhvr>
                                      <p:to>
                                        <p:strVal val="visible"/>
                                      </p:to>
                                    </p:set>
                                    <p:animEffect transition="in" filter="fade">
                                      <p:cBhvr>
                                        <p:cTn id="16" dur="1000"/>
                                        <p:tgtEl>
                                          <p:spTgt spid="53254"/>
                                        </p:tgtEl>
                                      </p:cBhvr>
                                    </p:animEffect>
                                    <p:anim calcmode="lin" valueType="num">
                                      <p:cBhvr>
                                        <p:cTn id="17" dur="1000" fill="hold"/>
                                        <p:tgtEl>
                                          <p:spTgt spid="53254"/>
                                        </p:tgtEl>
                                        <p:attrNameLst>
                                          <p:attrName>ppt_x</p:attrName>
                                        </p:attrNameLst>
                                      </p:cBhvr>
                                      <p:tavLst>
                                        <p:tav tm="0">
                                          <p:val>
                                            <p:strVal val="#ppt_x"/>
                                          </p:val>
                                        </p:tav>
                                        <p:tav tm="100000">
                                          <p:val>
                                            <p:strVal val="#ppt_x"/>
                                          </p:val>
                                        </p:tav>
                                      </p:tavLst>
                                    </p:anim>
                                    <p:anim calcmode="lin" valueType="num">
                                      <p:cBhvr>
                                        <p:cTn id="18" dur="1000" fill="hold"/>
                                        <p:tgtEl>
                                          <p:spTgt spid="5325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3260"/>
                                        </p:tgtEl>
                                        <p:attrNameLst>
                                          <p:attrName>style.visibility</p:attrName>
                                        </p:attrNameLst>
                                      </p:cBhvr>
                                      <p:to>
                                        <p:strVal val="visible"/>
                                      </p:to>
                                    </p:set>
                                    <p:animEffect transition="in" filter="fade">
                                      <p:cBhvr>
                                        <p:cTn id="26" dur="1000"/>
                                        <p:tgtEl>
                                          <p:spTgt spid="53260"/>
                                        </p:tgtEl>
                                      </p:cBhvr>
                                    </p:animEffect>
                                    <p:anim calcmode="lin" valueType="num">
                                      <p:cBhvr>
                                        <p:cTn id="27" dur="1000" fill="hold"/>
                                        <p:tgtEl>
                                          <p:spTgt spid="53260"/>
                                        </p:tgtEl>
                                        <p:attrNameLst>
                                          <p:attrName>ppt_x</p:attrName>
                                        </p:attrNameLst>
                                      </p:cBhvr>
                                      <p:tavLst>
                                        <p:tav tm="0">
                                          <p:val>
                                            <p:strVal val="#ppt_x"/>
                                          </p:val>
                                        </p:tav>
                                        <p:tav tm="100000">
                                          <p:val>
                                            <p:strVal val="#ppt_x"/>
                                          </p:val>
                                        </p:tav>
                                      </p:tavLst>
                                    </p:anim>
                                    <p:anim calcmode="lin" valueType="num">
                                      <p:cBhvr>
                                        <p:cTn id="28" dur="1000" fill="hold"/>
                                        <p:tgtEl>
                                          <p:spTgt spid="532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53250"/>
                                        </p:tgtEl>
                                        <p:attrNameLst>
                                          <p:attrName>style.visibility</p:attrName>
                                        </p:attrNameLst>
                                      </p:cBhvr>
                                      <p:to>
                                        <p:strVal val="visible"/>
                                      </p:to>
                                    </p:set>
                                    <p:animEffect transition="in" filter="fade">
                                      <p:cBhvr>
                                        <p:cTn id="32" dur="1000"/>
                                        <p:tgtEl>
                                          <p:spTgt spid="53250"/>
                                        </p:tgtEl>
                                      </p:cBhvr>
                                    </p:animEffect>
                                    <p:anim calcmode="lin" valueType="num">
                                      <p:cBhvr>
                                        <p:cTn id="33" dur="1000" fill="hold"/>
                                        <p:tgtEl>
                                          <p:spTgt spid="53250"/>
                                        </p:tgtEl>
                                        <p:attrNameLst>
                                          <p:attrName>ppt_x</p:attrName>
                                        </p:attrNameLst>
                                      </p:cBhvr>
                                      <p:tavLst>
                                        <p:tav tm="0">
                                          <p:val>
                                            <p:strVal val="#ppt_x"/>
                                          </p:val>
                                        </p:tav>
                                        <p:tav tm="100000">
                                          <p:val>
                                            <p:strVal val="#ppt_x"/>
                                          </p:val>
                                        </p:tav>
                                      </p:tavLst>
                                    </p:anim>
                                    <p:anim calcmode="lin" valueType="num">
                                      <p:cBhvr>
                                        <p:cTn id="34" dur="1000" fill="hold"/>
                                        <p:tgtEl>
                                          <p:spTgt spid="5325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3255"/>
                                        </p:tgtEl>
                                        <p:attrNameLst>
                                          <p:attrName>style.visibility</p:attrName>
                                        </p:attrNameLst>
                                      </p:cBhvr>
                                      <p:to>
                                        <p:strVal val="visible"/>
                                      </p:to>
                                    </p:set>
                                    <p:animEffect transition="in" filter="fade">
                                      <p:cBhvr>
                                        <p:cTn id="37" dur="1000"/>
                                        <p:tgtEl>
                                          <p:spTgt spid="53255"/>
                                        </p:tgtEl>
                                      </p:cBhvr>
                                    </p:animEffect>
                                    <p:anim calcmode="lin" valueType="num">
                                      <p:cBhvr>
                                        <p:cTn id="38" dur="1000" fill="hold"/>
                                        <p:tgtEl>
                                          <p:spTgt spid="53255"/>
                                        </p:tgtEl>
                                        <p:attrNameLst>
                                          <p:attrName>ppt_x</p:attrName>
                                        </p:attrNameLst>
                                      </p:cBhvr>
                                      <p:tavLst>
                                        <p:tav tm="0">
                                          <p:val>
                                            <p:strVal val="#ppt_x"/>
                                          </p:val>
                                        </p:tav>
                                        <p:tav tm="100000">
                                          <p:val>
                                            <p:strVal val="#ppt_x"/>
                                          </p:val>
                                        </p:tav>
                                      </p:tavLst>
                                    </p:anim>
                                    <p:anim calcmode="lin" valueType="num">
                                      <p:cBhvr>
                                        <p:cTn id="39" dur="1000" fill="hold"/>
                                        <p:tgtEl>
                                          <p:spTgt spid="5325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3267"/>
                                        </p:tgtEl>
                                        <p:attrNameLst>
                                          <p:attrName>style.visibility</p:attrName>
                                        </p:attrNameLst>
                                      </p:cBhvr>
                                      <p:to>
                                        <p:strVal val="visible"/>
                                      </p:to>
                                    </p:set>
                                    <p:animEffect transition="in" filter="fade">
                                      <p:cBhvr>
                                        <p:cTn id="47" dur="1000"/>
                                        <p:tgtEl>
                                          <p:spTgt spid="53267"/>
                                        </p:tgtEl>
                                      </p:cBhvr>
                                    </p:animEffect>
                                    <p:anim calcmode="lin" valueType="num">
                                      <p:cBhvr>
                                        <p:cTn id="48" dur="1000" fill="hold"/>
                                        <p:tgtEl>
                                          <p:spTgt spid="53267"/>
                                        </p:tgtEl>
                                        <p:attrNameLst>
                                          <p:attrName>ppt_x</p:attrName>
                                        </p:attrNameLst>
                                      </p:cBhvr>
                                      <p:tavLst>
                                        <p:tav tm="0">
                                          <p:val>
                                            <p:strVal val="#ppt_x"/>
                                          </p:val>
                                        </p:tav>
                                        <p:tav tm="100000">
                                          <p:val>
                                            <p:strVal val="#ppt_x"/>
                                          </p:val>
                                        </p:tav>
                                      </p:tavLst>
                                    </p:anim>
                                    <p:anim calcmode="lin" valueType="num">
                                      <p:cBhvr>
                                        <p:cTn id="49" dur="1000" fill="hold"/>
                                        <p:tgtEl>
                                          <p:spTgt spid="53267"/>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2" presetClass="entr" presetSubtype="0" fill="hold" nodeType="afterEffect">
                                  <p:stCondLst>
                                    <p:cond delay="0"/>
                                  </p:stCondLst>
                                  <p:childTnLst>
                                    <p:set>
                                      <p:cBhvr>
                                        <p:cTn id="52" dur="1" fill="hold">
                                          <p:stCondLst>
                                            <p:cond delay="0"/>
                                          </p:stCondLst>
                                        </p:cTn>
                                        <p:tgtEl>
                                          <p:spTgt spid="53252"/>
                                        </p:tgtEl>
                                        <p:attrNameLst>
                                          <p:attrName>style.visibility</p:attrName>
                                        </p:attrNameLst>
                                      </p:cBhvr>
                                      <p:to>
                                        <p:strVal val="visible"/>
                                      </p:to>
                                    </p:set>
                                    <p:animEffect transition="in" filter="fade">
                                      <p:cBhvr>
                                        <p:cTn id="53" dur="1000"/>
                                        <p:tgtEl>
                                          <p:spTgt spid="53252"/>
                                        </p:tgtEl>
                                      </p:cBhvr>
                                    </p:animEffect>
                                    <p:anim calcmode="lin" valueType="num">
                                      <p:cBhvr>
                                        <p:cTn id="54" dur="1000" fill="hold"/>
                                        <p:tgtEl>
                                          <p:spTgt spid="53252"/>
                                        </p:tgtEl>
                                        <p:attrNameLst>
                                          <p:attrName>ppt_x</p:attrName>
                                        </p:attrNameLst>
                                      </p:cBhvr>
                                      <p:tavLst>
                                        <p:tav tm="0">
                                          <p:val>
                                            <p:strVal val="#ppt_x"/>
                                          </p:val>
                                        </p:tav>
                                        <p:tav tm="100000">
                                          <p:val>
                                            <p:strVal val="#ppt_x"/>
                                          </p:val>
                                        </p:tav>
                                      </p:tavLst>
                                    </p:anim>
                                    <p:anim calcmode="lin" valueType="num">
                                      <p:cBhvr>
                                        <p:cTn id="55" dur="1000" fill="hold"/>
                                        <p:tgtEl>
                                          <p:spTgt spid="5325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3256"/>
                                        </p:tgtEl>
                                        <p:attrNameLst>
                                          <p:attrName>style.visibility</p:attrName>
                                        </p:attrNameLst>
                                      </p:cBhvr>
                                      <p:to>
                                        <p:strVal val="visible"/>
                                      </p:to>
                                    </p:set>
                                    <p:animEffect transition="in" filter="fade">
                                      <p:cBhvr>
                                        <p:cTn id="58" dur="1000"/>
                                        <p:tgtEl>
                                          <p:spTgt spid="53256"/>
                                        </p:tgtEl>
                                      </p:cBhvr>
                                    </p:animEffect>
                                    <p:anim calcmode="lin" valueType="num">
                                      <p:cBhvr>
                                        <p:cTn id="59" dur="1000" fill="hold"/>
                                        <p:tgtEl>
                                          <p:spTgt spid="53256"/>
                                        </p:tgtEl>
                                        <p:attrNameLst>
                                          <p:attrName>ppt_x</p:attrName>
                                        </p:attrNameLst>
                                      </p:cBhvr>
                                      <p:tavLst>
                                        <p:tav tm="0">
                                          <p:val>
                                            <p:strVal val="#ppt_x"/>
                                          </p:val>
                                        </p:tav>
                                        <p:tav tm="100000">
                                          <p:val>
                                            <p:strVal val="#ppt_x"/>
                                          </p:val>
                                        </p:tav>
                                      </p:tavLst>
                                    </p:anim>
                                    <p:anim calcmode="lin" valueType="num">
                                      <p:cBhvr>
                                        <p:cTn id="60" dur="1000" fill="hold"/>
                                        <p:tgtEl>
                                          <p:spTgt spid="5325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3268"/>
                                        </p:tgtEl>
                                        <p:attrNameLst>
                                          <p:attrName>style.visibility</p:attrName>
                                        </p:attrNameLst>
                                      </p:cBhvr>
                                      <p:to>
                                        <p:strVal val="visible"/>
                                      </p:to>
                                    </p:set>
                                    <p:animEffect transition="in" filter="fade">
                                      <p:cBhvr>
                                        <p:cTn id="68" dur="1000"/>
                                        <p:tgtEl>
                                          <p:spTgt spid="53268"/>
                                        </p:tgtEl>
                                      </p:cBhvr>
                                    </p:animEffect>
                                    <p:anim calcmode="lin" valueType="num">
                                      <p:cBhvr>
                                        <p:cTn id="69" dur="1000" fill="hold"/>
                                        <p:tgtEl>
                                          <p:spTgt spid="53268"/>
                                        </p:tgtEl>
                                        <p:attrNameLst>
                                          <p:attrName>ppt_x</p:attrName>
                                        </p:attrNameLst>
                                      </p:cBhvr>
                                      <p:tavLst>
                                        <p:tav tm="0">
                                          <p:val>
                                            <p:strVal val="#ppt_x"/>
                                          </p:val>
                                        </p:tav>
                                        <p:tav tm="100000">
                                          <p:val>
                                            <p:strVal val="#ppt_x"/>
                                          </p:val>
                                        </p:tav>
                                      </p:tavLst>
                                    </p:anim>
                                    <p:anim calcmode="lin" valueType="num">
                                      <p:cBhvr>
                                        <p:cTn id="70" dur="1000" fill="hold"/>
                                        <p:tgtEl>
                                          <p:spTgt spid="53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4" grpId="0"/>
      <p:bldP spid="53255" grpId="0"/>
      <p:bldP spid="53256" grpId="0"/>
      <p:bldP spid="53260" grpId="0"/>
      <p:bldP spid="53267" grpId="0"/>
      <p:bldP spid="5326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5"/>
          <p:cNvSpPr>
            <a:spLocks noChangeArrowheads="1"/>
          </p:cNvSpPr>
          <p:nvPr/>
        </p:nvSpPr>
        <p:spPr bwMode="auto">
          <a:xfrm>
            <a:off x="1416050" y="188913"/>
            <a:ext cx="5929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质控资料规范记录与管理</a:t>
            </a:r>
          </a:p>
        </p:txBody>
      </p:sp>
      <p:grpSp>
        <p:nvGrpSpPr>
          <p:cNvPr id="3" name="组合 2"/>
          <p:cNvGrpSpPr/>
          <p:nvPr/>
        </p:nvGrpSpPr>
        <p:grpSpPr bwMode="auto">
          <a:xfrm>
            <a:off x="5949950" y="2168525"/>
            <a:ext cx="1444625" cy="1681163"/>
            <a:chOff x="5949950" y="2168490"/>
            <a:chExt cx="1444625" cy="1681198"/>
          </a:xfrm>
        </p:grpSpPr>
        <p:sp>
          <p:nvSpPr>
            <p:cNvPr id="7" name="Freeform 37"/>
            <p:cNvSpPr/>
            <p:nvPr/>
          </p:nvSpPr>
          <p:spPr bwMode="auto">
            <a:xfrm>
              <a:off x="5949950" y="2285967"/>
              <a:ext cx="1444625" cy="1563721"/>
            </a:xfrm>
            <a:custGeom>
              <a:avLst/>
              <a:gdLst>
                <a:gd name="T0" fmla="*/ 155 w 161"/>
                <a:gd name="T1" fmla="*/ 92 h 161"/>
                <a:gd name="T2" fmla="*/ 69 w 161"/>
                <a:gd name="T3" fmla="*/ 155 h 161"/>
                <a:gd name="T4" fmla="*/ 7 w 161"/>
                <a:gd name="T5" fmla="*/ 69 h 161"/>
                <a:gd name="T6" fmla="*/ 92 w 161"/>
                <a:gd name="T7" fmla="*/ 7 h 161"/>
                <a:gd name="T8" fmla="*/ 155 w 161"/>
                <a:gd name="T9" fmla="*/ 92 h 161"/>
              </a:gdLst>
              <a:ahLst/>
              <a:cxnLst>
                <a:cxn ang="0">
                  <a:pos x="T0" y="T1"/>
                </a:cxn>
                <a:cxn ang="0">
                  <a:pos x="T2" y="T3"/>
                </a:cxn>
                <a:cxn ang="0">
                  <a:pos x="T4" y="T5"/>
                </a:cxn>
                <a:cxn ang="0">
                  <a:pos x="T6" y="T7"/>
                </a:cxn>
                <a:cxn ang="0">
                  <a:pos x="T8" y="T9"/>
                </a:cxn>
              </a:cxnLst>
              <a:rect l="0" t="0" r="r" b="b"/>
              <a:pathLst>
                <a:path w="161" h="161">
                  <a:moveTo>
                    <a:pt x="155" y="92"/>
                  </a:moveTo>
                  <a:cubicBezTo>
                    <a:pt x="148" y="133"/>
                    <a:pt x="110" y="161"/>
                    <a:pt x="69" y="155"/>
                  </a:cubicBezTo>
                  <a:cubicBezTo>
                    <a:pt x="28" y="148"/>
                    <a:pt x="0" y="110"/>
                    <a:pt x="7" y="69"/>
                  </a:cubicBezTo>
                  <a:cubicBezTo>
                    <a:pt x="13" y="28"/>
                    <a:pt x="52" y="0"/>
                    <a:pt x="92" y="7"/>
                  </a:cubicBezTo>
                  <a:cubicBezTo>
                    <a:pt x="133" y="13"/>
                    <a:pt x="161" y="52"/>
                    <a:pt x="155" y="9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92194" name="Freeform 45"/>
            <p:cNvSpPr/>
            <p:nvPr/>
          </p:nvSpPr>
          <p:spPr bwMode="auto">
            <a:xfrm>
              <a:off x="6336184" y="2168490"/>
              <a:ext cx="843896" cy="1156569"/>
            </a:xfrm>
            <a:custGeom>
              <a:avLst/>
              <a:gdLst>
                <a:gd name="T0" fmla="*/ 2147483646 w 94"/>
                <a:gd name="T1" fmla="*/ 2147483646 h 119"/>
                <a:gd name="T2" fmla="*/ 2147483646 w 94"/>
                <a:gd name="T3" fmla="*/ 2147483646 h 119"/>
                <a:gd name="T4" fmla="*/ 2147483646 w 94"/>
                <a:gd name="T5" fmla="*/ 2147483646 h 119"/>
                <a:gd name="T6" fmla="*/ 2147483646 w 94"/>
                <a:gd name="T7" fmla="*/ 2147483646 h 119"/>
                <a:gd name="T8" fmla="*/ 2147483646 w 94"/>
                <a:gd name="T9" fmla="*/ 2147483646 h 119"/>
                <a:gd name="T10" fmla="*/ 2147483646 w 94"/>
                <a:gd name="T11" fmla="*/ 2147483646 h 119"/>
                <a:gd name="T12" fmla="*/ 2147483646 w 94"/>
                <a:gd name="T13" fmla="*/ 2147483646 h 119"/>
                <a:gd name="T14" fmla="*/ 2147483646 w 94"/>
                <a:gd name="T15" fmla="*/ 2147483646 h 1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119">
                  <a:moveTo>
                    <a:pt x="82" y="6"/>
                  </a:moveTo>
                  <a:cubicBezTo>
                    <a:pt x="91" y="12"/>
                    <a:pt x="94" y="24"/>
                    <a:pt x="88" y="33"/>
                  </a:cubicBezTo>
                  <a:cubicBezTo>
                    <a:pt x="39" y="107"/>
                    <a:pt x="39" y="107"/>
                    <a:pt x="39" y="107"/>
                  </a:cubicBezTo>
                  <a:cubicBezTo>
                    <a:pt x="33" y="116"/>
                    <a:pt x="21" y="119"/>
                    <a:pt x="12" y="113"/>
                  </a:cubicBezTo>
                  <a:cubicBezTo>
                    <a:pt x="12" y="113"/>
                    <a:pt x="12" y="113"/>
                    <a:pt x="12" y="113"/>
                  </a:cubicBezTo>
                  <a:cubicBezTo>
                    <a:pt x="3" y="107"/>
                    <a:pt x="0" y="94"/>
                    <a:pt x="6" y="85"/>
                  </a:cubicBezTo>
                  <a:cubicBezTo>
                    <a:pt x="55" y="12"/>
                    <a:pt x="55" y="12"/>
                    <a:pt x="55" y="12"/>
                  </a:cubicBezTo>
                  <a:cubicBezTo>
                    <a:pt x="61" y="2"/>
                    <a:pt x="73" y="0"/>
                    <a:pt x="82" y="6"/>
                  </a:cubicBezTo>
                  <a:close/>
                </a:path>
              </a:pathLst>
            </a:custGeom>
            <a:solidFill>
              <a:srgbClr val="15507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pic>
          <p:nvPicPr>
            <p:cNvPr id="15" name="图片 14"/>
            <p:cNvPicPr>
              <a:picLocks noChangeAspect="1"/>
            </p:cNvPicPr>
            <p:nvPr/>
          </p:nvPicPr>
          <p:blipFill>
            <a:blip r:embed="rId3"/>
            <a:stretch>
              <a:fillRect/>
            </a:stretch>
          </p:blipFill>
          <p:spPr bwMode="auto">
            <a:xfrm>
              <a:off x="6072188" y="2417733"/>
              <a:ext cx="1190625" cy="1295427"/>
            </a:xfrm>
            <a:prstGeom prst="rect">
              <a:avLst/>
            </a:prstGeom>
            <a:effectLst>
              <a:outerShdw blurRad="50800" dist="38100" dir="2700000" algn="tl" rotWithShape="0">
                <a:prstClr val="black">
                  <a:alpha val="40000"/>
                </a:prstClr>
              </a:outerShdw>
            </a:effectLst>
          </p:spPr>
        </p:pic>
        <p:sp>
          <p:nvSpPr>
            <p:cNvPr id="92196" name="文本框 19"/>
            <p:cNvSpPr txBox="1">
              <a:spLocks noChangeArrowheads="1"/>
            </p:cNvSpPr>
            <p:nvPr/>
          </p:nvSpPr>
          <p:spPr bwMode="auto">
            <a:xfrm>
              <a:off x="6759853" y="2183051"/>
              <a:ext cx="336328" cy="31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02</a:t>
              </a:r>
              <a:endParaRPr kumimoji="0" lang="zh-CN" altLang="en-US"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4" name="Freeform 910"/>
            <p:cNvSpPr/>
            <p:nvPr/>
          </p:nvSpPr>
          <p:spPr bwMode="auto">
            <a:xfrm>
              <a:off x="6329363" y="2670150"/>
              <a:ext cx="727075" cy="798530"/>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grpSp>
        <p:nvGrpSpPr>
          <p:cNvPr id="9" name="组合 8"/>
          <p:cNvGrpSpPr/>
          <p:nvPr/>
        </p:nvGrpSpPr>
        <p:grpSpPr bwMode="auto">
          <a:xfrm>
            <a:off x="4846638" y="2906713"/>
            <a:ext cx="1516062" cy="1817687"/>
            <a:chOff x="4846638" y="2906524"/>
            <a:chExt cx="1516062" cy="1817876"/>
          </a:xfrm>
        </p:grpSpPr>
        <p:sp>
          <p:nvSpPr>
            <p:cNvPr id="8" name="Freeform 38"/>
            <p:cNvSpPr/>
            <p:nvPr/>
          </p:nvSpPr>
          <p:spPr bwMode="auto">
            <a:xfrm>
              <a:off x="4846638" y="3082754"/>
              <a:ext cx="1516062" cy="1641646"/>
            </a:xfrm>
            <a:custGeom>
              <a:avLst/>
              <a:gdLst>
                <a:gd name="T0" fmla="*/ 162 w 169"/>
                <a:gd name="T1" fmla="*/ 97 h 169"/>
                <a:gd name="T2" fmla="*/ 72 w 169"/>
                <a:gd name="T3" fmla="*/ 163 h 169"/>
                <a:gd name="T4" fmla="*/ 6 w 169"/>
                <a:gd name="T5" fmla="*/ 72 h 169"/>
                <a:gd name="T6" fmla="*/ 97 w 169"/>
                <a:gd name="T7" fmla="*/ 7 h 169"/>
                <a:gd name="T8" fmla="*/ 162 w 169"/>
                <a:gd name="T9" fmla="*/ 97 h 169"/>
              </a:gdLst>
              <a:ahLst/>
              <a:cxnLst>
                <a:cxn ang="0">
                  <a:pos x="T0" y="T1"/>
                </a:cxn>
                <a:cxn ang="0">
                  <a:pos x="T2" y="T3"/>
                </a:cxn>
                <a:cxn ang="0">
                  <a:pos x="T4" y="T5"/>
                </a:cxn>
                <a:cxn ang="0">
                  <a:pos x="T6" y="T7"/>
                </a:cxn>
                <a:cxn ang="0">
                  <a:pos x="T8" y="T9"/>
                </a:cxn>
              </a:cxnLst>
              <a:rect l="0" t="0" r="r" b="b"/>
              <a:pathLst>
                <a:path w="169" h="169">
                  <a:moveTo>
                    <a:pt x="162" y="97"/>
                  </a:moveTo>
                  <a:cubicBezTo>
                    <a:pt x="155" y="140"/>
                    <a:pt x="115" y="169"/>
                    <a:pt x="72" y="163"/>
                  </a:cubicBezTo>
                  <a:cubicBezTo>
                    <a:pt x="29" y="156"/>
                    <a:pt x="0" y="115"/>
                    <a:pt x="6" y="72"/>
                  </a:cubicBezTo>
                  <a:cubicBezTo>
                    <a:pt x="13" y="29"/>
                    <a:pt x="54" y="0"/>
                    <a:pt x="97" y="7"/>
                  </a:cubicBezTo>
                  <a:cubicBezTo>
                    <a:pt x="140" y="14"/>
                    <a:pt x="169" y="54"/>
                    <a:pt x="162" y="9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92189" name="Freeform 47"/>
            <p:cNvSpPr/>
            <p:nvPr/>
          </p:nvSpPr>
          <p:spPr bwMode="auto">
            <a:xfrm>
              <a:off x="5160797" y="2906524"/>
              <a:ext cx="691150" cy="1234381"/>
            </a:xfrm>
            <a:custGeom>
              <a:avLst/>
              <a:gdLst>
                <a:gd name="T0" fmla="*/ 2147483646 w 77"/>
                <a:gd name="T1" fmla="*/ 2147483646 h 127"/>
                <a:gd name="T2" fmla="*/ 2147483646 w 77"/>
                <a:gd name="T3" fmla="*/ 2147483646 h 127"/>
                <a:gd name="T4" fmla="*/ 2147483646 w 77"/>
                <a:gd name="T5" fmla="*/ 2147483646 h 127"/>
                <a:gd name="T6" fmla="*/ 2147483646 w 77"/>
                <a:gd name="T7" fmla="*/ 2147483646 h 127"/>
                <a:gd name="T8" fmla="*/ 2147483646 w 77"/>
                <a:gd name="T9" fmla="*/ 2147483646 h 127"/>
                <a:gd name="T10" fmla="*/ 2147483646 w 77"/>
                <a:gd name="T11" fmla="*/ 2147483646 h 127"/>
                <a:gd name="T12" fmla="*/ 2147483646 w 77"/>
                <a:gd name="T13" fmla="*/ 2147483646 h 127"/>
                <a:gd name="T14" fmla="*/ 2147483646 w 77"/>
                <a:gd name="T15" fmla="*/ 2147483646 h 1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127">
                  <a:moveTo>
                    <a:pt x="61" y="123"/>
                  </a:moveTo>
                  <a:cubicBezTo>
                    <a:pt x="51" y="127"/>
                    <a:pt x="40" y="122"/>
                    <a:pt x="36" y="111"/>
                  </a:cubicBezTo>
                  <a:cubicBezTo>
                    <a:pt x="4" y="29"/>
                    <a:pt x="4" y="29"/>
                    <a:pt x="4" y="29"/>
                  </a:cubicBezTo>
                  <a:cubicBezTo>
                    <a:pt x="0" y="19"/>
                    <a:pt x="5" y="8"/>
                    <a:pt x="15" y="4"/>
                  </a:cubicBezTo>
                  <a:cubicBezTo>
                    <a:pt x="15" y="4"/>
                    <a:pt x="15" y="4"/>
                    <a:pt x="15" y="4"/>
                  </a:cubicBezTo>
                  <a:cubicBezTo>
                    <a:pt x="26" y="0"/>
                    <a:pt x="37" y="5"/>
                    <a:pt x="41" y="15"/>
                  </a:cubicBezTo>
                  <a:cubicBezTo>
                    <a:pt x="73" y="97"/>
                    <a:pt x="73" y="97"/>
                    <a:pt x="73" y="97"/>
                  </a:cubicBezTo>
                  <a:cubicBezTo>
                    <a:pt x="77" y="107"/>
                    <a:pt x="72" y="119"/>
                    <a:pt x="61" y="123"/>
                  </a:cubicBezTo>
                  <a:close/>
                </a:path>
              </a:pathLst>
            </a:custGeom>
            <a:solidFill>
              <a:srgbClr val="75B6E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pic>
          <p:nvPicPr>
            <p:cNvPr id="16" name="图片 15"/>
            <p:cNvPicPr>
              <a:picLocks noChangeAspect="1"/>
            </p:cNvPicPr>
            <p:nvPr/>
          </p:nvPicPr>
          <p:blipFill>
            <a:blip r:embed="rId3"/>
            <a:stretch>
              <a:fillRect/>
            </a:stretch>
          </p:blipFill>
          <p:spPr bwMode="auto">
            <a:xfrm>
              <a:off x="4968875" y="3212943"/>
              <a:ext cx="1262063" cy="1373331"/>
            </a:xfrm>
            <a:prstGeom prst="rect">
              <a:avLst/>
            </a:prstGeom>
            <a:effectLst>
              <a:outerShdw blurRad="50800" dist="38100" dir="2700000" algn="tl" rotWithShape="0">
                <a:prstClr val="black">
                  <a:alpha val="40000"/>
                </a:prstClr>
              </a:outerShdw>
            </a:effectLst>
          </p:spPr>
        </p:pic>
        <p:sp>
          <p:nvSpPr>
            <p:cNvPr id="92191" name="文本框 20"/>
            <p:cNvSpPr txBox="1">
              <a:spLocks noChangeArrowheads="1"/>
            </p:cNvSpPr>
            <p:nvPr/>
          </p:nvSpPr>
          <p:spPr bwMode="auto">
            <a:xfrm>
              <a:off x="5143950" y="2914959"/>
              <a:ext cx="336328" cy="31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03</a:t>
              </a:r>
              <a:endParaRPr kumimoji="0" lang="zh-CN" altLang="en-US"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Freeform 307"/>
            <p:cNvSpPr>
              <a:spLocks noChangeAspect="1" noEditPoints="1"/>
            </p:cNvSpPr>
            <p:nvPr/>
          </p:nvSpPr>
          <p:spPr bwMode="auto">
            <a:xfrm>
              <a:off x="5289550" y="3433629"/>
              <a:ext cx="590550" cy="941485"/>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grpSp>
        <p:nvGrpSpPr>
          <p:cNvPr id="10" name="组合 9"/>
          <p:cNvGrpSpPr/>
          <p:nvPr/>
        </p:nvGrpSpPr>
        <p:grpSpPr bwMode="auto">
          <a:xfrm>
            <a:off x="5824538" y="3957638"/>
            <a:ext cx="1282700" cy="1552575"/>
            <a:chOff x="5824538" y="3956986"/>
            <a:chExt cx="1282700" cy="1553227"/>
          </a:xfrm>
        </p:grpSpPr>
        <p:sp>
          <p:nvSpPr>
            <p:cNvPr id="5" name="Freeform 35"/>
            <p:cNvSpPr/>
            <p:nvPr/>
          </p:nvSpPr>
          <p:spPr bwMode="auto">
            <a:xfrm>
              <a:off x="5824538" y="4122155"/>
              <a:ext cx="1282700" cy="1388058"/>
            </a:xfrm>
            <a:custGeom>
              <a:avLst/>
              <a:gdLst>
                <a:gd name="T0" fmla="*/ 137 w 143"/>
                <a:gd name="T1" fmla="*/ 82 h 143"/>
                <a:gd name="T2" fmla="*/ 61 w 143"/>
                <a:gd name="T3" fmla="*/ 138 h 143"/>
                <a:gd name="T4" fmla="*/ 6 w 143"/>
                <a:gd name="T5" fmla="*/ 61 h 143"/>
                <a:gd name="T6" fmla="*/ 82 w 143"/>
                <a:gd name="T7" fmla="*/ 6 h 143"/>
                <a:gd name="T8" fmla="*/ 137 w 143"/>
                <a:gd name="T9" fmla="*/ 82 h 143"/>
              </a:gdLst>
              <a:ahLst/>
              <a:cxnLst>
                <a:cxn ang="0">
                  <a:pos x="T0" y="T1"/>
                </a:cxn>
                <a:cxn ang="0">
                  <a:pos x="T2" y="T3"/>
                </a:cxn>
                <a:cxn ang="0">
                  <a:pos x="T4" y="T5"/>
                </a:cxn>
                <a:cxn ang="0">
                  <a:pos x="T6" y="T7"/>
                </a:cxn>
                <a:cxn ang="0">
                  <a:pos x="T8" y="T9"/>
                </a:cxn>
              </a:cxnLst>
              <a:rect l="0" t="0" r="r" b="b"/>
              <a:pathLst>
                <a:path w="143" h="143">
                  <a:moveTo>
                    <a:pt x="137" y="82"/>
                  </a:moveTo>
                  <a:cubicBezTo>
                    <a:pt x="132" y="119"/>
                    <a:pt x="98" y="143"/>
                    <a:pt x="61" y="138"/>
                  </a:cubicBezTo>
                  <a:cubicBezTo>
                    <a:pt x="25" y="132"/>
                    <a:pt x="0" y="98"/>
                    <a:pt x="6" y="61"/>
                  </a:cubicBezTo>
                  <a:cubicBezTo>
                    <a:pt x="12" y="25"/>
                    <a:pt x="46" y="0"/>
                    <a:pt x="82" y="6"/>
                  </a:cubicBezTo>
                  <a:cubicBezTo>
                    <a:pt x="118" y="12"/>
                    <a:pt x="143" y="46"/>
                    <a:pt x="137" y="8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92184" name="Freeform 46"/>
            <p:cNvSpPr/>
            <p:nvPr/>
          </p:nvSpPr>
          <p:spPr bwMode="auto">
            <a:xfrm>
              <a:off x="6174772" y="3956986"/>
              <a:ext cx="781064" cy="1194295"/>
            </a:xfrm>
            <a:custGeom>
              <a:avLst/>
              <a:gdLst>
                <a:gd name="T0" fmla="*/ 2147483646 w 87"/>
                <a:gd name="T1" fmla="*/ 2147483646 h 123"/>
                <a:gd name="T2" fmla="*/ 2147483646 w 87"/>
                <a:gd name="T3" fmla="*/ 2147483646 h 123"/>
                <a:gd name="T4" fmla="*/ 2147483646 w 87"/>
                <a:gd name="T5" fmla="*/ 2147483646 h 123"/>
                <a:gd name="T6" fmla="*/ 2147483646 w 87"/>
                <a:gd name="T7" fmla="*/ 2147483646 h 123"/>
                <a:gd name="T8" fmla="*/ 2147483646 w 87"/>
                <a:gd name="T9" fmla="*/ 2147483646 h 123"/>
                <a:gd name="T10" fmla="*/ 2147483646 w 87"/>
                <a:gd name="T11" fmla="*/ 2147483646 h 123"/>
                <a:gd name="T12" fmla="*/ 2147483646 w 87"/>
                <a:gd name="T13" fmla="*/ 2147483646 h 123"/>
                <a:gd name="T14" fmla="*/ 2147483646 w 87"/>
                <a:gd name="T15" fmla="*/ 2147483646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123">
                  <a:moveTo>
                    <a:pt x="74" y="5"/>
                  </a:moveTo>
                  <a:cubicBezTo>
                    <a:pt x="84" y="11"/>
                    <a:pt x="87" y="23"/>
                    <a:pt x="82" y="32"/>
                  </a:cubicBezTo>
                  <a:cubicBezTo>
                    <a:pt x="40" y="110"/>
                    <a:pt x="40" y="110"/>
                    <a:pt x="40" y="110"/>
                  </a:cubicBezTo>
                  <a:cubicBezTo>
                    <a:pt x="34" y="119"/>
                    <a:pt x="22" y="123"/>
                    <a:pt x="13" y="117"/>
                  </a:cubicBezTo>
                  <a:cubicBezTo>
                    <a:pt x="13" y="117"/>
                    <a:pt x="13" y="117"/>
                    <a:pt x="13" y="117"/>
                  </a:cubicBezTo>
                  <a:cubicBezTo>
                    <a:pt x="3" y="112"/>
                    <a:pt x="0" y="100"/>
                    <a:pt x="5" y="91"/>
                  </a:cubicBezTo>
                  <a:cubicBezTo>
                    <a:pt x="47" y="13"/>
                    <a:pt x="47" y="13"/>
                    <a:pt x="47" y="13"/>
                  </a:cubicBezTo>
                  <a:cubicBezTo>
                    <a:pt x="53" y="4"/>
                    <a:pt x="65" y="0"/>
                    <a:pt x="74" y="5"/>
                  </a:cubicBezTo>
                  <a:close/>
                </a:path>
              </a:pathLst>
            </a:custGeom>
            <a:solidFill>
              <a:srgbClr val="1C70A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pic>
          <p:nvPicPr>
            <p:cNvPr id="17" name="图片 16"/>
            <p:cNvPicPr>
              <a:picLocks noChangeAspect="1"/>
            </p:cNvPicPr>
            <p:nvPr/>
          </p:nvPicPr>
          <p:blipFill>
            <a:blip r:embed="rId4"/>
            <a:stretch>
              <a:fillRect/>
            </a:stretch>
          </p:blipFill>
          <p:spPr bwMode="auto">
            <a:xfrm>
              <a:off x="5921375" y="4226974"/>
              <a:ext cx="1081088" cy="1178420"/>
            </a:xfrm>
            <a:prstGeom prst="rect">
              <a:avLst/>
            </a:prstGeom>
            <a:effectLst>
              <a:outerShdw blurRad="50800" dist="38100" dir="2700000" algn="tl" rotWithShape="0">
                <a:prstClr val="black">
                  <a:alpha val="40000"/>
                </a:prstClr>
              </a:outerShdw>
            </a:effectLst>
          </p:spPr>
        </p:pic>
        <p:sp>
          <p:nvSpPr>
            <p:cNvPr id="92186" name="文本框 21"/>
            <p:cNvSpPr txBox="1">
              <a:spLocks noChangeArrowheads="1"/>
            </p:cNvSpPr>
            <p:nvPr/>
          </p:nvSpPr>
          <p:spPr bwMode="auto">
            <a:xfrm>
              <a:off x="6525907" y="3964982"/>
              <a:ext cx="336328" cy="31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04</a:t>
              </a:r>
              <a:endParaRPr kumimoji="0" lang="zh-CN" altLang="en-US"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Freeform 266"/>
            <p:cNvSpPr>
              <a:spLocks noChangeAspect="1" noEditPoints="1"/>
            </p:cNvSpPr>
            <p:nvPr/>
          </p:nvSpPr>
          <p:spPr bwMode="auto">
            <a:xfrm>
              <a:off x="6170613" y="4447729"/>
              <a:ext cx="590550" cy="703558"/>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grpSp>
        <p:nvGrpSpPr>
          <p:cNvPr id="11" name="组合 10"/>
          <p:cNvGrpSpPr/>
          <p:nvPr/>
        </p:nvGrpSpPr>
        <p:grpSpPr bwMode="auto">
          <a:xfrm>
            <a:off x="5070475" y="4830763"/>
            <a:ext cx="1185863" cy="1428750"/>
            <a:chOff x="5070475" y="4830602"/>
            <a:chExt cx="1185863" cy="1428911"/>
          </a:xfrm>
        </p:grpSpPr>
        <p:sp>
          <p:nvSpPr>
            <p:cNvPr id="6" name="Freeform 36"/>
            <p:cNvSpPr/>
            <p:nvPr/>
          </p:nvSpPr>
          <p:spPr bwMode="auto">
            <a:xfrm>
              <a:off x="5070475" y="4967142"/>
              <a:ext cx="1185863" cy="1292371"/>
            </a:xfrm>
            <a:custGeom>
              <a:avLst/>
              <a:gdLst>
                <a:gd name="T0" fmla="*/ 127 w 132"/>
                <a:gd name="T1" fmla="*/ 76 h 133"/>
                <a:gd name="T2" fmla="*/ 57 w 132"/>
                <a:gd name="T3" fmla="*/ 127 h 133"/>
                <a:gd name="T4" fmla="*/ 6 w 132"/>
                <a:gd name="T5" fmla="*/ 57 h 133"/>
                <a:gd name="T6" fmla="*/ 76 w 132"/>
                <a:gd name="T7" fmla="*/ 6 h 133"/>
                <a:gd name="T8" fmla="*/ 127 w 132"/>
                <a:gd name="T9" fmla="*/ 76 h 133"/>
              </a:gdLst>
              <a:ahLst/>
              <a:cxnLst>
                <a:cxn ang="0">
                  <a:pos x="T0" y="T1"/>
                </a:cxn>
                <a:cxn ang="0">
                  <a:pos x="T2" y="T3"/>
                </a:cxn>
                <a:cxn ang="0">
                  <a:pos x="T4" y="T5"/>
                </a:cxn>
                <a:cxn ang="0">
                  <a:pos x="T6" y="T7"/>
                </a:cxn>
                <a:cxn ang="0">
                  <a:pos x="T8" y="T9"/>
                </a:cxn>
              </a:cxnLst>
              <a:rect l="0" t="0" r="r" b="b"/>
              <a:pathLst>
                <a:path w="132" h="133">
                  <a:moveTo>
                    <a:pt x="127" y="76"/>
                  </a:moveTo>
                  <a:cubicBezTo>
                    <a:pt x="122" y="110"/>
                    <a:pt x="90" y="133"/>
                    <a:pt x="57" y="127"/>
                  </a:cubicBezTo>
                  <a:cubicBezTo>
                    <a:pt x="23" y="122"/>
                    <a:pt x="0" y="90"/>
                    <a:pt x="6" y="57"/>
                  </a:cubicBezTo>
                  <a:cubicBezTo>
                    <a:pt x="11" y="23"/>
                    <a:pt x="42" y="0"/>
                    <a:pt x="76" y="6"/>
                  </a:cubicBezTo>
                  <a:cubicBezTo>
                    <a:pt x="110" y="11"/>
                    <a:pt x="132" y="43"/>
                    <a:pt x="127" y="7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92179" name="Freeform 48"/>
            <p:cNvSpPr/>
            <p:nvPr/>
          </p:nvSpPr>
          <p:spPr bwMode="auto">
            <a:xfrm>
              <a:off x="5206296" y="4830602"/>
              <a:ext cx="636984" cy="924312"/>
            </a:xfrm>
            <a:custGeom>
              <a:avLst/>
              <a:gdLst>
                <a:gd name="T0" fmla="*/ 2147483646 w 71"/>
                <a:gd name="T1" fmla="*/ 2147483646 h 95"/>
                <a:gd name="T2" fmla="*/ 2147483646 w 71"/>
                <a:gd name="T3" fmla="*/ 2147483646 h 95"/>
                <a:gd name="T4" fmla="*/ 2147483646 w 71"/>
                <a:gd name="T5" fmla="*/ 2147483646 h 95"/>
                <a:gd name="T6" fmla="*/ 2147483646 w 71"/>
                <a:gd name="T7" fmla="*/ 2147483646 h 95"/>
                <a:gd name="T8" fmla="*/ 2147483646 w 71"/>
                <a:gd name="T9" fmla="*/ 2147483646 h 95"/>
                <a:gd name="T10" fmla="*/ 2147483646 w 71"/>
                <a:gd name="T11" fmla="*/ 2147483646 h 95"/>
                <a:gd name="T12" fmla="*/ 2147483646 w 71"/>
                <a:gd name="T13" fmla="*/ 2147483646 h 95"/>
                <a:gd name="T14" fmla="*/ 2147483646 w 71"/>
                <a:gd name="T15" fmla="*/ 2147483646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95">
                  <a:moveTo>
                    <a:pt x="58" y="90"/>
                  </a:moveTo>
                  <a:cubicBezTo>
                    <a:pt x="48" y="95"/>
                    <a:pt x="36" y="91"/>
                    <a:pt x="31" y="81"/>
                  </a:cubicBezTo>
                  <a:cubicBezTo>
                    <a:pt x="5" y="32"/>
                    <a:pt x="5" y="32"/>
                    <a:pt x="5" y="32"/>
                  </a:cubicBezTo>
                  <a:cubicBezTo>
                    <a:pt x="0" y="22"/>
                    <a:pt x="4" y="10"/>
                    <a:pt x="13" y="5"/>
                  </a:cubicBezTo>
                  <a:cubicBezTo>
                    <a:pt x="13" y="5"/>
                    <a:pt x="13" y="5"/>
                    <a:pt x="13" y="5"/>
                  </a:cubicBezTo>
                  <a:cubicBezTo>
                    <a:pt x="23" y="0"/>
                    <a:pt x="35" y="4"/>
                    <a:pt x="40" y="13"/>
                  </a:cubicBezTo>
                  <a:cubicBezTo>
                    <a:pt x="66" y="63"/>
                    <a:pt x="66" y="63"/>
                    <a:pt x="66" y="63"/>
                  </a:cubicBezTo>
                  <a:cubicBezTo>
                    <a:pt x="71" y="73"/>
                    <a:pt x="67" y="85"/>
                    <a:pt x="58" y="90"/>
                  </a:cubicBezTo>
                  <a:close/>
                </a:path>
              </a:pathLst>
            </a:custGeom>
            <a:solidFill>
              <a:srgbClr val="2A8FD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pic>
          <p:nvPicPr>
            <p:cNvPr id="18" name="图片 17"/>
            <p:cNvPicPr>
              <a:picLocks noChangeAspect="1"/>
            </p:cNvPicPr>
            <p:nvPr/>
          </p:nvPicPr>
          <p:blipFill>
            <a:blip r:embed="rId5"/>
            <a:stretch>
              <a:fillRect/>
            </a:stretch>
          </p:blipFill>
          <p:spPr bwMode="auto">
            <a:xfrm>
              <a:off x="5173663" y="5079867"/>
              <a:ext cx="979487" cy="1066920"/>
            </a:xfrm>
            <a:prstGeom prst="rect">
              <a:avLst/>
            </a:prstGeom>
            <a:effectLst>
              <a:outerShdw blurRad="50800" dist="38100" dir="2700000" algn="tl" rotWithShape="0">
                <a:prstClr val="black">
                  <a:alpha val="40000"/>
                </a:prstClr>
              </a:outerShdw>
            </a:effectLst>
          </p:spPr>
        </p:pic>
        <p:sp>
          <p:nvSpPr>
            <p:cNvPr id="92181" name="文本框 22"/>
            <p:cNvSpPr txBox="1">
              <a:spLocks noChangeArrowheads="1"/>
            </p:cNvSpPr>
            <p:nvPr/>
          </p:nvSpPr>
          <p:spPr bwMode="auto">
            <a:xfrm>
              <a:off x="5175116" y="4832861"/>
              <a:ext cx="692400" cy="40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05</a:t>
              </a:r>
              <a:endParaRPr kumimoji="0" lang="zh-CN" altLang="en-US"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7" name="组合 26"/>
            <p:cNvGrpSpPr>
              <a:grpSpLocks noChangeAspect="1"/>
            </p:cNvGrpSpPr>
            <p:nvPr/>
          </p:nvGrpSpPr>
          <p:grpSpPr bwMode="auto">
            <a:xfrm>
              <a:off x="5371557" y="5336159"/>
              <a:ext cx="540528" cy="503658"/>
              <a:chOff x="2162176" y="-104775"/>
              <a:chExt cx="1655763" cy="1417638"/>
            </a:xfrm>
            <a:solidFill>
              <a:schemeClr val="tx1">
                <a:lumMod val="65000"/>
                <a:lumOff val="35000"/>
              </a:schemeClr>
            </a:solidFill>
          </p:grpSpPr>
          <p:sp>
            <p:nvSpPr>
              <p:cNvPr id="28"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ea typeface="楷体_GB2312" pitchFamily="49" charset="-122"/>
                  <a:cs typeface="+mn-cs"/>
                </a:endParaRPr>
              </a:p>
            </p:txBody>
          </p:sp>
          <p:sp>
            <p:nvSpPr>
              <p:cNvPr id="29"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ea typeface="楷体_GB2312" pitchFamily="49" charset="-122"/>
                  <a:cs typeface="+mn-cs"/>
                </a:endParaRPr>
              </a:p>
            </p:txBody>
          </p:sp>
        </p:grpSp>
      </p:grpSp>
      <p:grpSp>
        <p:nvGrpSpPr>
          <p:cNvPr id="2" name="组合 1"/>
          <p:cNvGrpSpPr/>
          <p:nvPr/>
        </p:nvGrpSpPr>
        <p:grpSpPr bwMode="auto">
          <a:xfrm>
            <a:off x="5038725" y="1362075"/>
            <a:ext cx="1466850" cy="1495425"/>
            <a:chOff x="5039510" y="1362075"/>
            <a:chExt cx="1466065" cy="1495425"/>
          </a:xfrm>
        </p:grpSpPr>
        <p:sp>
          <p:nvSpPr>
            <p:cNvPr id="4" name="Freeform 34"/>
            <p:cNvSpPr/>
            <p:nvPr/>
          </p:nvSpPr>
          <p:spPr bwMode="auto">
            <a:xfrm>
              <a:off x="5125189" y="1362075"/>
              <a:ext cx="1380386" cy="1495425"/>
            </a:xfrm>
            <a:custGeom>
              <a:avLst/>
              <a:gdLst>
                <a:gd name="T0" fmla="*/ 147 w 154"/>
                <a:gd name="T1" fmla="*/ 88 h 154"/>
                <a:gd name="T2" fmla="*/ 66 w 154"/>
                <a:gd name="T3" fmla="*/ 148 h 154"/>
                <a:gd name="T4" fmla="*/ 6 w 154"/>
                <a:gd name="T5" fmla="*/ 66 h 154"/>
                <a:gd name="T6" fmla="*/ 88 w 154"/>
                <a:gd name="T7" fmla="*/ 7 h 154"/>
                <a:gd name="T8" fmla="*/ 147 w 154"/>
                <a:gd name="T9" fmla="*/ 88 h 154"/>
              </a:gdLst>
              <a:ahLst/>
              <a:cxnLst>
                <a:cxn ang="0">
                  <a:pos x="T0" y="T1"/>
                </a:cxn>
                <a:cxn ang="0">
                  <a:pos x="T2" y="T3"/>
                </a:cxn>
                <a:cxn ang="0">
                  <a:pos x="T4" y="T5"/>
                </a:cxn>
                <a:cxn ang="0">
                  <a:pos x="T6" y="T7"/>
                </a:cxn>
                <a:cxn ang="0">
                  <a:pos x="T8" y="T9"/>
                </a:cxn>
              </a:cxnLst>
              <a:rect l="0" t="0" r="r" b="b"/>
              <a:pathLst>
                <a:path w="154" h="154">
                  <a:moveTo>
                    <a:pt x="147" y="88"/>
                  </a:moveTo>
                  <a:cubicBezTo>
                    <a:pt x="141" y="127"/>
                    <a:pt x="105" y="154"/>
                    <a:pt x="66" y="148"/>
                  </a:cubicBezTo>
                  <a:cubicBezTo>
                    <a:pt x="27" y="142"/>
                    <a:pt x="0" y="105"/>
                    <a:pt x="6" y="66"/>
                  </a:cubicBezTo>
                  <a:cubicBezTo>
                    <a:pt x="12" y="27"/>
                    <a:pt x="49" y="0"/>
                    <a:pt x="88" y="7"/>
                  </a:cubicBezTo>
                  <a:cubicBezTo>
                    <a:pt x="127" y="13"/>
                    <a:pt x="154" y="49"/>
                    <a:pt x="147" y="8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92174" name="Freeform 44"/>
            <p:cNvSpPr/>
            <p:nvPr/>
          </p:nvSpPr>
          <p:spPr bwMode="auto">
            <a:xfrm>
              <a:off x="5080632" y="1439887"/>
              <a:ext cx="1094139" cy="854752"/>
            </a:xfrm>
            <a:custGeom>
              <a:avLst/>
              <a:gdLst>
                <a:gd name="T0" fmla="*/ 2147483646 w 122"/>
                <a:gd name="T1" fmla="*/ 2147483646 h 88"/>
                <a:gd name="T2" fmla="*/ 2147483646 w 122"/>
                <a:gd name="T3" fmla="*/ 2147483646 h 88"/>
                <a:gd name="T4" fmla="*/ 2147483646 w 122"/>
                <a:gd name="T5" fmla="*/ 2147483646 h 88"/>
                <a:gd name="T6" fmla="*/ 2147483646 w 122"/>
                <a:gd name="T7" fmla="*/ 2147483646 h 88"/>
                <a:gd name="T8" fmla="*/ 2147483646 w 122"/>
                <a:gd name="T9" fmla="*/ 2147483646 h 88"/>
                <a:gd name="T10" fmla="*/ 2147483646 w 122"/>
                <a:gd name="T11" fmla="*/ 2147483646 h 88"/>
                <a:gd name="T12" fmla="*/ 2147483646 w 122"/>
                <a:gd name="T13" fmla="*/ 2147483646 h 88"/>
                <a:gd name="T14" fmla="*/ 2147483646 w 122"/>
                <a:gd name="T15" fmla="*/ 2147483646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88">
                  <a:moveTo>
                    <a:pt x="117" y="76"/>
                  </a:moveTo>
                  <a:cubicBezTo>
                    <a:pt x="112" y="85"/>
                    <a:pt x="100" y="88"/>
                    <a:pt x="90" y="83"/>
                  </a:cubicBezTo>
                  <a:cubicBezTo>
                    <a:pt x="13" y="40"/>
                    <a:pt x="13" y="40"/>
                    <a:pt x="13" y="40"/>
                  </a:cubicBezTo>
                  <a:cubicBezTo>
                    <a:pt x="4" y="35"/>
                    <a:pt x="0" y="23"/>
                    <a:pt x="5" y="13"/>
                  </a:cubicBezTo>
                  <a:cubicBezTo>
                    <a:pt x="5" y="13"/>
                    <a:pt x="5" y="13"/>
                    <a:pt x="5" y="13"/>
                  </a:cubicBezTo>
                  <a:cubicBezTo>
                    <a:pt x="11" y="4"/>
                    <a:pt x="23" y="0"/>
                    <a:pt x="32" y="6"/>
                  </a:cubicBezTo>
                  <a:cubicBezTo>
                    <a:pt x="109" y="49"/>
                    <a:pt x="109" y="49"/>
                    <a:pt x="109" y="49"/>
                  </a:cubicBezTo>
                  <a:cubicBezTo>
                    <a:pt x="119" y="54"/>
                    <a:pt x="122" y="66"/>
                    <a:pt x="117" y="76"/>
                  </a:cubicBezTo>
                  <a:close/>
                </a:path>
              </a:pathLst>
            </a:custGeom>
            <a:solidFill>
              <a:srgbClr val="0095D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pic>
          <p:nvPicPr>
            <p:cNvPr id="14" name="图片 13"/>
            <p:cNvPicPr>
              <a:picLocks noChangeAspect="1"/>
            </p:cNvPicPr>
            <p:nvPr/>
          </p:nvPicPr>
          <p:blipFill>
            <a:blip r:embed="rId3"/>
            <a:stretch>
              <a:fillRect/>
            </a:stretch>
          </p:blipFill>
          <p:spPr bwMode="auto">
            <a:xfrm>
              <a:off x="5250535" y="1492250"/>
              <a:ext cx="1131281" cy="1230313"/>
            </a:xfrm>
            <a:prstGeom prst="rect">
              <a:avLst/>
            </a:prstGeom>
            <a:effectLst>
              <a:outerShdw blurRad="50800" dist="38100" dir="2700000" algn="tl" rotWithShape="0">
                <a:prstClr val="black">
                  <a:alpha val="40000"/>
                </a:prstClr>
              </a:outerShdw>
            </a:effectLst>
          </p:spPr>
        </p:pic>
        <p:sp>
          <p:nvSpPr>
            <p:cNvPr id="92176" name="文本框 18"/>
            <p:cNvSpPr txBox="1">
              <a:spLocks noChangeArrowheads="1"/>
            </p:cNvSpPr>
            <p:nvPr/>
          </p:nvSpPr>
          <p:spPr bwMode="auto">
            <a:xfrm>
              <a:off x="5039510" y="1466221"/>
              <a:ext cx="336328" cy="31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01</a:t>
              </a:r>
              <a:endParaRPr kumimoji="0" lang="zh-CN" altLang="en-US" sz="2000" b="1" i="0" u="none" strike="noStrike" kern="1200" cap="none" spc="0" normalizeH="0" baseline="0" noProof="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Freeform 63"/>
            <p:cNvSpPr>
              <a:spLocks noChangeAspect="1" noEditPoints="1"/>
            </p:cNvSpPr>
            <p:nvPr/>
          </p:nvSpPr>
          <p:spPr bwMode="auto">
            <a:xfrm>
              <a:off x="5505985" y="1730375"/>
              <a:ext cx="588648" cy="728663"/>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sp>
        <p:nvSpPr>
          <p:cNvPr id="54276" name="矩形 1"/>
          <p:cNvSpPr>
            <a:spLocks noChangeArrowheads="1"/>
          </p:cNvSpPr>
          <p:nvPr/>
        </p:nvSpPr>
        <p:spPr bwMode="auto">
          <a:xfrm>
            <a:off x="1692275" y="1797050"/>
            <a:ext cx="32623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质量管理检查原始记录</a:t>
            </a:r>
            <a:endPar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4277" name="矩形 2"/>
          <p:cNvSpPr>
            <a:spLocks noChangeArrowheads="1"/>
          </p:cNvSpPr>
          <p:nvPr/>
        </p:nvSpPr>
        <p:spPr bwMode="auto">
          <a:xfrm>
            <a:off x="7551738" y="2874963"/>
            <a:ext cx="32623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存在问题督导检查记录</a:t>
            </a:r>
            <a:endPar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4278" name="矩形 34"/>
          <p:cNvSpPr>
            <a:spLocks noChangeArrowheads="1"/>
          </p:cNvSpPr>
          <p:nvPr/>
        </p:nvSpPr>
        <p:spPr bwMode="auto">
          <a:xfrm>
            <a:off x="893763" y="3600450"/>
            <a:ext cx="38782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护理质量管理信息反馈资料</a:t>
            </a:r>
            <a:endPar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4279" name="矩形 35"/>
          <p:cNvSpPr>
            <a:spLocks noChangeArrowheads="1"/>
          </p:cNvSpPr>
          <p:nvPr/>
        </p:nvSpPr>
        <p:spPr bwMode="auto">
          <a:xfrm>
            <a:off x="7342188" y="4381500"/>
            <a:ext cx="36957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对敏感指标数据统计</a:t>
            </a:r>
            <a:endPar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（三级医院要求）</a:t>
            </a:r>
            <a:endPar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4280" name="矩形 36"/>
          <p:cNvSpPr>
            <a:spLocks noChangeArrowheads="1"/>
          </p:cNvSpPr>
          <p:nvPr/>
        </p:nvSpPr>
        <p:spPr bwMode="auto">
          <a:xfrm>
            <a:off x="503238" y="5338763"/>
            <a:ext cx="46307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与患者安全有关的不良事件讨论、</a:t>
            </a:r>
            <a:endParaRPr kumimoji="0" lang="en-US" altLang="zh-CN"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rPr>
              <a:t>总结与分析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500"/>
                                        <p:tgtEl>
                                          <p:spTgt spid="5427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4276"/>
                                        </p:tgtEl>
                                        <p:attrNameLst>
                                          <p:attrName>style.visibility</p:attrName>
                                        </p:attrNameLst>
                                      </p:cBhvr>
                                      <p:to>
                                        <p:strVal val="visible"/>
                                      </p:to>
                                    </p:set>
                                    <p:animEffect transition="in" filter="fade">
                                      <p:cBhvr>
                                        <p:cTn id="15" dur="1000"/>
                                        <p:tgtEl>
                                          <p:spTgt spid="54276"/>
                                        </p:tgtEl>
                                      </p:cBhvr>
                                    </p:animEffect>
                                    <p:anim calcmode="lin" valueType="num">
                                      <p:cBhvr>
                                        <p:cTn id="16" dur="1000" fill="hold"/>
                                        <p:tgtEl>
                                          <p:spTgt spid="54276"/>
                                        </p:tgtEl>
                                        <p:attrNameLst>
                                          <p:attrName>ppt_x</p:attrName>
                                        </p:attrNameLst>
                                      </p:cBhvr>
                                      <p:tavLst>
                                        <p:tav tm="0">
                                          <p:val>
                                            <p:strVal val="#ppt_x"/>
                                          </p:val>
                                        </p:tav>
                                        <p:tav tm="100000">
                                          <p:val>
                                            <p:strVal val="#ppt_x"/>
                                          </p:val>
                                        </p:tav>
                                      </p:tavLst>
                                    </p:anim>
                                    <p:anim calcmode="lin" valueType="num">
                                      <p:cBhvr>
                                        <p:cTn id="17" dur="1000" fill="hold"/>
                                        <p:tgtEl>
                                          <p:spTgt spid="5427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4277"/>
                                        </p:tgtEl>
                                        <p:attrNameLst>
                                          <p:attrName>style.visibility</p:attrName>
                                        </p:attrNameLst>
                                      </p:cBhvr>
                                      <p:to>
                                        <p:strVal val="visible"/>
                                      </p:to>
                                    </p:set>
                                    <p:animEffect transition="in" filter="fade">
                                      <p:cBhvr>
                                        <p:cTn id="25" dur="1000"/>
                                        <p:tgtEl>
                                          <p:spTgt spid="54277"/>
                                        </p:tgtEl>
                                      </p:cBhvr>
                                    </p:animEffect>
                                    <p:anim calcmode="lin" valueType="num">
                                      <p:cBhvr>
                                        <p:cTn id="26" dur="1000" fill="hold"/>
                                        <p:tgtEl>
                                          <p:spTgt spid="54277"/>
                                        </p:tgtEl>
                                        <p:attrNameLst>
                                          <p:attrName>ppt_x</p:attrName>
                                        </p:attrNameLst>
                                      </p:cBhvr>
                                      <p:tavLst>
                                        <p:tav tm="0">
                                          <p:val>
                                            <p:strVal val="#ppt_x"/>
                                          </p:val>
                                        </p:tav>
                                        <p:tav tm="100000">
                                          <p:val>
                                            <p:strVal val="#ppt_x"/>
                                          </p:val>
                                        </p:tav>
                                      </p:tavLst>
                                    </p:anim>
                                    <p:anim calcmode="lin" valueType="num">
                                      <p:cBhvr>
                                        <p:cTn id="27" dur="1000" fill="hold"/>
                                        <p:tgtEl>
                                          <p:spTgt spid="5427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4278"/>
                                        </p:tgtEl>
                                        <p:attrNameLst>
                                          <p:attrName>style.visibility</p:attrName>
                                        </p:attrNameLst>
                                      </p:cBhvr>
                                      <p:to>
                                        <p:strVal val="visible"/>
                                      </p:to>
                                    </p:set>
                                    <p:animEffect transition="in" filter="fade">
                                      <p:cBhvr>
                                        <p:cTn id="35" dur="1000"/>
                                        <p:tgtEl>
                                          <p:spTgt spid="54278"/>
                                        </p:tgtEl>
                                      </p:cBhvr>
                                    </p:animEffect>
                                    <p:anim calcmode="lin" valueType="num">
                                      <p:cBhvr>
                                        <p:cTn id="36" dur="1000" fill="hold"/>
                                        <p:tgtEl>
                                          <p:spTgt spid="54278"/>
                                        </p:tgtEl>
                                        <p:attrNameLst>
                                          <p:attrName>ppt_x</p:attrName>
                                        </p:attrNameLst>
                                      </p:cBhvr>
                                      <p:tavLst>
                                        <p:tav tm="0">
                                          <p:val>
                                            <p:strVal val="#ppt_x"/>
                                          </p:val>
                                        </p:tav>
                                        <p:tav tm="100000">
                                          <p:val>
                                            <p:strVal val="#ppt_x"/>
                                          </p:val>
                                        </p:tav>
                                      </p:tavLst>
                                    </p:anim>
                                    <p:anim calcmode="lin" valueType="num">
                                      <p:cBhvr>
                                        <p:cTn id="37" dur="1000" fill="hold"/>
                                        <p:tgtEl>
                                          <p:spTgt spid="5427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4" presetClass="entr" presetSubtype="1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54279"/>
                                        </p:tgtEl>
                                        <p:attrNameLst>
                                          <p:attrName>style.visibility</p:attrName>
                                        </p:attrNameLst>
                                      </p:cBhvr>
                                      <p:to>
                                        <p:strVal val="visible"/>
                                      </p:to>
                                    </p:set>
                                    <p:animEffect transition="in" filter="fade">
                                      <p:cBhvr>
                                        <p:cTn id="45" dur="1000"/>
                                        <p:tgtEl>
                                          <p:spTgt spid="54279"/>
                                        </p:tgtEl>
                                      </p:cBhvr>
                                    </p:animEffect>
                                    <p:anim calcmode="lin" valueType="num">
                                      <p:cBhvr>
                                        <p:cTn id="46" dur="1000" fill="hold"/>
                                        <p:tgtEl>
                                          <p:spTgt spid="54279"/>
                                        </p:tgtEl>
                                        <p:attrNameLst>
                                          <p:attrName>ppt_x</p:attrName>
                                        </p:attrNameLst>
                                      </p:cBhvr>
                                      <p:tavLst>
                                        <p:tav tm="0">
                                          <p:val>
                                            <p:strVal val="#ppt_x"/>
                                          </p:val>
                                        </p:tav>
                                        <p:tav tm="100000">
                                          <p:val>
                                            <p:strVal val="#ppt_x"/>
                                          </p:val>
                                        </p:tav>
                                      </p:tavLst>
                                    </p:anim>
                                    <p:anim calcmode="lin" valueType="num">
                                      <p:cBhvr>
                                        <p:cTn id="47" dur="1000" fill="hold"/>
                                        <p:tgtEl>
                                          <p:spTgt spid="5427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14" presetClass="entr" presetSubtype="1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4280"/>
                                        </p:tgtEl>
                                        <p:attrNameLst>
                                          <p:attrName>style.visibility</p:attrName>
                                        </p:attrNameLst>
                                      </p:cBhvr>
                                      <p:to>
                                        <p:strVal val="visible"/>
                                      </p:to>
                                    </p:set>
                                    <p:animEffect transition="in" filter="fade">
                                      <p:cBhvr>
                                        <p:cTn id="55" dur="1000"/>
                                        <p:tgtEl>
                                          <p:spTgt spid="54280"/>
                                        </p:tgtEl>
                                      </p:cBhvr>
                                    </p:animEffect>
                                    <p:anim calcmode="lin" valueType="num">
                                      <p:cBhvr>
                                        <p:cTn id="56" dur="1000" fill="hold"/>
                                        <p:tgtEl>
                                          <p:spTgt spid="54280"/>
                                        </p:tgtEl>
                                        <p:attrNameLst>
                                          <p:attrName>ppt_x</p:attrName>
                                        </p:attrNameLst>
                                      </p:cBhvr>
                                      <p:tavLst>
                                        <p:tav tm="0">
                                          <p:val>
                                            <p:strVal val="#ppt_x"/>
                                          </p:val>
                                        </p:tav>
                                        <p:tav tm="100000">
                                          <p:val>
                                            <p:strVal val="#ppt_x"/>
                                          </p:val>
                                        </p:tav>
                                      </p:tavLst>
                                    </p:anim>
                                    <p:anim calcmode="lin" valueType="num">
                                      <p:cBhvr>
                                        <p:cTn id="57" dur="1000" fill="hold"/>
                                        <p:tgtEl>
                                          <p:spTgt spid="54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6" grpId="0"/>
      <p:bldP spid="54277" grpId="0"/>
      <p:bldP spid="54278" grpId="0"/>
      <p:bldP spid="54279" grpId="0"/>
      <p:bldP spid="542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1301750"/>
            <a:ext cx="43561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5"/>
          <p:cNvSpPr/>
          <p:nvPr/>
        </p:nvSpPr>
        <p:spPr>
          <a:xfrm rot="5400000">
            <a:off x="6568120" y="3543908"/>
            <a:ext cx="1005763" cy="4098666"/>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414" name="标题 1"/>
          <p:cNvSpPr>
            <a:spLocks noGrp="1" noChangeArrowheads="1"/>
          </p:cNvSpPr>
          <p:nvPr>
            <p:ph type="title" idx="4294967295"/>
          </p:nvPr>
        </p:nvSpPr>
        <p:spPr bwMode="auto">
          <a:xfrm>
            <a:off x="1343025" y="227013"/>
            <a:ext cx="4392613"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护理质量管理概述</a:t>
            </a:r>
          </a:p>
        </p:txBody>
      </p:sp>
      <p:sp>
        <p:nvSpPr>
          <p:cNvPr id="17415" name="TextBox 8"/>
          <p:cNvSpPr>
            <a:spLocks noGrp="1" noChangeArrowheads="1"/>
          </p:cNvSpPr>
          <p:nvPr>
            <p:ph idx="4294967295"/>
          </p:nvPr>
        </p:nvSpPr>
        <p:spPr bwMode="auto">
          <a:xfrm>
            <a:off x="4995863" y="5203825"/>
            <a:ext cx="4124325" cy="830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Wingdings" panose="05000000000000000000" pitchFamily="2" charset="2"/>
              <a:buNone/>
            </a:pPr>
            <a:r>
              <a:rPr lang="zh-CN" altLang="en-US" b="1">
                <a:solidFill>
                  <a:srgbClr val="0A3886"/>
                </a:solidFill>
                <a:latin typeface="微软雅黑" panose="020B0503020204020204" pitchFamily="34" charset="-122"/>
                <a:ea typeface="微软雅黑" panose="020B0503020204020204" pitchFamily="34" charset="-122"/>
              </a:rPr>
              <a:t>护理质量管理</a:t>
            </a:r>
            <a:endParaRPr lang="en-US" altLang="zh-CN" b="1">
              <a:solidFill>
                <a:srgbClr val="0A3886"/>
              </a:solidFill>
              <a:latin typeface="微软雅黑" panose="020B0503020204020204" pitchFamily="34" charset="-122"/>
              <a:ea typeface="微软雅黑" panose="020B0503020204020204" pitchFamily="34" charset="-122"/>
            </a:endParaRPr>
          </a:p>
          <a:p>
            <a:pPr algn="ctr" eaLnBrk="1" hangingPunct="1">
              <a:buFont typeface="Wingdings" panose="05000000000000000000" pitchFamily="2" charset="2"/>
              <a:buNone/>
            </a:pPr>
            <a:r>
              <a:rPr lang="zh-CN" altLang="en-US" sz="1400">
                <a:solidFill>
                  <a:srgbClr val="0A3886"/>
                </a:solidFill>
                <a:latin typeface="微软雅黑" panose="020B0503020204020204" pitchFamily="34" charset="-122"/>
                <a:ea typeface="微软雅黑" panose="020B0503020204020204" pitchFamily="34" charset="-122"/>
              </a:rPr>
              <a:t>（</a:t>
            </a:r>
            <a:r>
              <a:rPr lang="en-US" altLang="zh-CN" sz="1400">
                <a:solidFill>
                  <a:srgbClr val="0A3886"/>
                </a:solidFill>
                <a:latin typeface="微软雅黑" panose="020B0503020204020204" pitchFamily="34" charset="-122"/>
                <a:ea typeface="微软雅黑" panose="020B0503020204020204" pitchFamily="34" charset="-122"/>
              </a:rPr>
              <a:t>Nursing Quality Management</a:t>
            </a:r>
            <a:r>
              <a:rPr lang="zh-CN" altLang="en-US" sz="1400">
                <a:solidFill>
                  <a:srgbClr val="0A3886"/>
                </a:solidFill>
                <a:latin typeface="微软雅黑" panose="020B0503020204020204" pitchFamily="34" charset="-122"/>
                <a:ea typeface="微软雅黑" panose="020B0503020204020204" pitchFamily="34" charset="-122"/>
              </a:rPr>
              <a:t>）</a:t>
            </a:r>
          </a:p>
        </p:txBody>
      </p:sp>
      <p:sp>
        <p:nvSpPr>
          <p:cNvPr id="17416" name="Text Box 11"/>
          <p:cNvSpPr txBox="1">
            <a:spLocks noChangeArrowheads="1"/>
          </p:cNvSpPr>
          <p:nvPr/>
        </p:nvSpPr>
        <p:spPr bwMode="auto">
          <a:xfrm>
            <a:off x="5735638" y="1606550"/>
            <a:ext cx="5721350" cy="309562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是指按照护理质量形成的过程和规律，分析和研究构成护理质量的各组成要素，建立</a:t>
            </a:r>
            <a:r>
              <a:rPr kumimoji="0" lang="zh-CN" altLang="en-US" sz="2400" b="0"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护理质量指标体系</a:t>
            </a: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，通过对护理质量指标体系实施有效的</a:t>
            </a:r>
            <a:r>
              <a:rPr kumimoji="0" lang="zh-CN" altLang="en-US" sz="2400" b="0"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计划、组织、协调与控制</a:t>
            </a: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，以保证护理服务达到规定的标准，满足和超越服务对象需要的活动过程。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randombar(horizontal)">
                                      <p:cBhvr>
                                        <p:cTn id="7" dur="500"/>
                                        <p:tgtEl>
                                          <p:spTgt spid="174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fade">
                                      <p:cBhvr>
                                        <p:cTn id="11" dur="1000"/>
                                        <p:tgtEl>
                                          <p:spTgt spid="17410"/>
                                        </p:tgtEl>
                                      </p:cBhvr>
                                    </p:animEffect>
                                    <p:anim calcmode="lin" valueType="num">
                                      <p:cBhvr>
                                        <p:cTn id="12" dur="1000" fill="hold"/>
                                        <p:tgtEl>
                                          <p:spTgt spid="17410"/>
                                        </p:tgtEl>
                                        <p:attrNameLst>
                                          <p:attrName>ppt_x</p:attrName>
                                        </p:attrNameLst>
                                      </p:cBhvr>
                                      <p:tavLst>
                                        <p:tav tm="0">
                                          <p:val>
                                            <p:strVal val="#ppt_x"/>
                                          </p:val>
                                        </p:tav>
                                        <p:tav tm="100000">
                                          <p:val>
                                            <p:strVal val="#ppt_x"/>
                                          </p:val>
                                        </p:tav>
                                      </p:tavLst>
                                    </p:anim>
                                    <p:anim calcmode="lin" valueType="num">
                                      <p:cBhvr>
                                        <p:cTn id="13" dur="1000" fill="hold"/>
                                        <p:tgtEl>
                                          <p:spTgt spid="174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415">
                                            <p:txEl>
                                              <p:pRg st="0" end="0"/>
                                            </p:txEl>
                                          </p:spTgt>
                                        </p:tgtEl>
                                        <p:attrNameLst>
                                          <p:attrName>style.visibility</p:attrName>
                                        </p:attrNameLst>
                                      </p:cBhvr>
                                      <p:to>
                                        <p:strVal val="visible"/>
                                      </p:to>
                                    </p:set>
                                    <p:animEffect transition="in" filter="wipe(down)">
                                      <p:cBhvr>
                                        <p:cTn id="20" dur="500"/>
                                        <p:tgtEl>
                                          <p:spTgt spid="17415">
                                            <p:txEl>
                                              <p:pRg st="0" end="0"/>
                                            </p:txEl>
                                          </p:spTgt>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7415">
                                            <p:txEl>
                                              <p:pRg st="1" end="1"/>
                                            </p:txEl>
                                          </p:spTgt>
                                        </p:tgtEl>
                                        <p:attrNameLst>
                                          <p:attrName>style.visibility</p:attrName>
                                        </p:attrNameLst>
                                      </p:cBhvr>
                                      <p:to>
                                        <p:strVal val="visible"/>
                                      </p:to>
                                    </p:set>
                                    <p:animEffect transition="in" filter="wipe(down)">
                                      <p:cBhvr>
                                        <p:cTn id="24" dur="500"/>
                                        <p:tgtEl>
                                          <p:spTgt spid="17415">
                                            <p:txEl>
                                              <p:pRg st="1" end="1"/>
                                            </p:txEl>
                                          </p:spTgt>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17416"/>
                                        </p:tgtEl>
                                        <p:attrNameLst>
                                          <p:attrName>style.visibility</p:attrName>
                                        </p:attrNameLst>
                                      </p:cBhvr>
                                      <p:to>
                                        <p:strVal val="visible"/>
                                      </p:to>
                                    </p:set>
                                    <p:animEffect transition="in" filter="randombar(horizontal)">
                                      <p:cBhvr>
                                        <p:cTn id="28"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build="p"/>
      <p:bldP spid="174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组合 2"/>
          <p:cNvGrpSpPr/>
          <p:nvPr/>
        </p:nvGrpSpPr>
        <p:grpSpPr bwMode="auto">
          <a:xfrm>
            <a:off x="-12700" y="0"/>
            <a:ext cx="12372975" cy="6858000"/>
            <a:chOff x="-15215" y="0"/>
            <a:chExt cx="13816071" cy="6858000"/>
          </a:xfrm>
        </p:grpSpPr>
        <p:pic>
          <p:nvPicPr>
            <p:cNvPr id="94231"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15" y="0"/>
              <a:ext cx="99996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2" name="图片 5"/>
            <p:cNvPicPr>
              <a:picLocks noChangeAspect="1"/>
            </p:cNvPicPr>
            <p:nvPr/>
          </p:nvPicPr>
          <p:blipFill>
            <a:blip r:embed="rId4">
              <a:extLst>
                <a:ext uri="{28A0092B-C50C-407E-A947-70E740481C1C}">
                  <a14:useLocalDpi xmlns:a14="http://schemas.microsoft.com/office/drawing/2010/main" val="0"/>
                </a:ext>
              </a:extLst>
            </a:blip>
            <a:srcRect l="89343"/>
            <a:stretch>
              <a:fillRect/>
            </a:stretch>
          </p:blipFill>
          <p:spPr bwMode="auto">
            <a:xfrm>
              <a:off x="8904311" y="0"/>
              <a:ext cx="489654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211" name="Rectangle 3"/>
          <p:cNvSpPr>
            <a:spLocks noGrp="1" noChangeArrowheads="1"/>
          </p:cNvSpPr>
          <p:nvPr>
            <p:ph idx="1"/>
          </p:nvPr>
        </p:nvSpPr>
        <p:spPr bwMode="auto">
          <a:xfrm>
            <a:off x="6021388" y="2635250"/>
            <a:ext cx="5349875" cy="107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ct val="80000"/>
              </a:lnSpc>
            </a:pPr>
            <a:endParaRPr lang="zh-CN" altLang="en-US" sz="1800" b="1" i="1" noProof="1">
              <a:solidFill>
                <a:srgbClr val="33597E"/>
              </a:solidFill>
              <a:latin typeface="微软雅黑" panose="020B0503020204020204" pitchFamily="34" charset="-122"/>
              <a:ea typeface="微软雅黑" panose="020B0503020204020204" pitchFamily="34" charset="-122"/>
            </a:endParaRPr>
          </a:p>
          <a:p>
            <a:pPr algn="ctr" eaLnBrk="1" hangingPunct="1">
              <a:lnSpc>
                <a:spcPct val="80000"/>
              </a:lnSpc>
              <a:buFont typeface="Wingdings" panose="05000000000000000000" pitchFamily="2" charset="2"/>
              <a:buNone/>
            </a:pPr>
            <a:endParaRPr lang="zh-CN" altLang="en-US" sz="6000" b="1" noProof="1">
              <a:solidFill>
                <a:srgbClr val="33597E"/>
              </a:solidFill>
              <a:latin typeface="微软雅黑" panose="020B0503020204020204" pitchFamily="34" charset="-122"/>
              <a:ea typeface="微软雅黑" panose="020B0503020204020204" pitchFamily="34" charset="-122"/>
            </a:endParaRPr>
          </a:p>
          <a:p>
            <a:pPr eaLnBrk="1" hangingPunct="1">
              <a:lnSpc>
                <a:spcPct val="80000"/>
              </a:lnSpc>
              <a:buFont typeface="Wingdings" panose="05000000000000000000" pitchFamily="2" charset="2"/>
              <a:buNone/>
            </a:pPr>
            <a:r>
              <a:rPr lang="zh-CN" altLang="zh-CN" sz="2000" b="1" noProof="1">
                <a:solidFill>
                  <a:srgbClr val="33597E"/>
                </a:solidFill>
                <a:latin typeface="微软雅黑" panose="020B0503020204020204" pitchFamily="34" charset="-122"/>
                <a:ea typeface="微软雅黑" panose="020B0503020204020204" pitchFamily="34" charset="-122"/>
              </a:rPr>
              <a:t>                </a:t>
            </a:r>
            <a:endParaRPr lang="zh-CN" altLang="en-US" b="1" noProof="1">
              <a:solidFill>
                <a:srgbClr val="33597E"/>
              </a:solidFill>
              <a:latin typeface="微软雅黑" panose="020B0503020204020204" pitchFamily="34" charset="-122"/>
              <a:ea typeface="微软雅黑" panose="020B0503020204020204" pitchFamily="34" charset="-122"/>
            </a:endParaRPr>
          </a:p>
          <a:p>
            <a:pPr eaLnBrk="1" hangingPunct="1">
              <a:lnSpc>
                <a:spcPct val="80000"/>
              </a:lnSpc>
              <a:buFont typeface="Wingdings" panose="05000000000000000000" pitchFamily="2" charset="2"/>
              <a:buNone/>
            </a:pPr>
            <a:r>
              <a:rPr lang="zh-CN" altLang="en-US" sz="1800" b="1" noProof="1">
                <a:solidFill>
                  <a:srgbClr val="33597E"/>
                </a:solidFill>
                <a:latin typeface="微软雅黑" panose="020B0503020204020204" pitchFamily="34" charset="-122"/>
                <a:ea typeface="微软雅黑" panose="020B0503020204020204" pitchFamily="34" charset="-122"/>
              </a:rPr>
              <a:t>                            </a:t>
            </a:r>
            <a:endParaRPr lang="zh-CN" altLang="en-US" sz="2400" b="1" i="1" noProof="1">
              <a:solidFill>
                <a:srgbClr val="33597E"/>
              </a:solidFill>
              <a:latin typeface="微软雅黑" panose="020B0503020204020204" pitchFamily="34" charset="-122"/>
              <a:ea typeface="微软雅黑" panose="020B0503020204020204" pitchFamily="34" charset="-122"/>
            </a:endParaRPr>
          </a:p>
          <a:p>
            <a:pPr eaLnBrk="1" hangingPunct="1">
              <a:lnSpc>
                <a:spcPct val="80000"/>
              </a:lnSpc>
              <a:buFont typeface="Wingdings" panose="05000000000000000000" pitchFamily="2" charset="2"/>
              <a:buNone/>
            </a:pPr>
            <a:r>
              <a:rPr lang="zh-CN" altLang="en-US" sz="2000" b="1" i="1" noProof="1">
                <a:solidFill>
                  <a:srgbClr val="33597E"/>
                </a:solidFill>
                <a:latin typeface="微软雅黑" panose="020B0503020204020204" pitchFamily="34" charset="-122"/>
                <a:ea typeface="微软雅黑" panose="020B0503020204020204" pitchFamily="34" charset="-122"/>
              </a:rPr>
              <a:t>                                                 </a:t>
            </a:r>
          </a:p>
        </p:txBody>
      </p:sp>
      <p:sp>
        <p:nvSpPr>
          <p:cNvPr id="4" name="圆角矩形 3"/>
          <p:cNvSpPr/>
          <p:nvPr/>
        </p:nvSpPr>
        <p:spPr>
          <a:xfrm rot="2425839">
            <a:off x="4857198" y="1765355"/>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圆角矩形 12"/>
          <p:cNvSpPr/>
          <p:nvPr/>
        </p:nvSpPr>
        <p:spPr>
          <a:xfrm rot="2425839">
            <a:off x="10209335" y="1776386"/>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a</a:t>
            </a:r>
            <a:endParaRPr kumimoji="0" lang="zh-CN" altLang="en-US" sz="28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4" name="圆角矩形 13"/>
          <p:cNvSpPr/>
          <p:nvPr/>
        </p:nvSpPr>
        <p:spPr>
          <a:xfrm rot="2425839">
            <a:off x="8449279" y="1765357"/>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2425839">
            <a:off x="6628914" y="1776385"/>
            <a:ext cx="1307585" cy="1309139"/>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8624888" y="2120900"/>
            <a:ext cx="954087" cy="830263"/>
          </a:xfrm>
          <a:prstGeom prst="rect">
            <a:avLst/>
          </a:prstGeom>
          <a:effectLst/>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聆</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6846888" y="2100263"/>
            <a:ext cx="954087" cy="831850"/>
          </a:xfrm>
          <a:prstGeom prst="rect">
            <a:avLst/>
          </a:prstGeom>
          <a:effectLst/>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谢</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5073650" y="2097088"/>
            <a:ext cx="954088" cy="831850"/>
          </a:xfrm>
          <a:prstGeom prst="rect">
            <a:avLst/>
          </a:prstGeom>
          <a:effectLst/>
        </p:spPr>
        <p:txBody>
          <a:bodyPr>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谢</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0347325" y="2090738"/>
            <a:ext cx="954088" cy="830262"/>
          </a:xfrm>
          <a:prstGeom prst="rect">
            <a:avLst/>
          </a:prstGeom>
          <a:effectLst/>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 typeface="Wingdings" panose="05000000000000000000" pitchFamily="2" charset="2"/>
              <a:buNone/>
              <a:defRPr/>
            </a:pPr>
            <a:r>
              <a:rPr kumimoji="0" lang="zh-CN" altLang="en-US"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听</a:t>
            </a:r>
            <a:endParaRPr kumimoji="0" lang="en-US" altLang="zh-CN" sz="6000" b="1" i="0" u="none" strike="noStrike" kern="1200" cap="none" spc="0" normalizeH="0" baseline="0" noProof="1">
              <a:ln>
                <a:noFill/>
              </a:ln>
              <a:solidFill>
                <a:srgbClr val="33597D"/>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4364" name="文本框 10"/>
          <p:cNvSpPr txBox="1">
            <a:spLocks noChangeArrowheads="1"/>
          </p:cNvSpPr>
          <p:nvPr/>
        </p:nvSpPr>
        <p:spPr bwMode="auto">
          <a:xfrm>
            <a:off x="8167417" y="4965700"/>
            <a:ext cx="2400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姓名：</a:t>
            </a:r>
            <a:r>
              <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xiazaii</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365" name="文本框 23"/>
          <p:cNvSpPr txBox="1">
            <a:spLocks noChangeArrowheads="1"/>
          </p:cNvSpPr>
          <p:nvPr/>
        </p:nvSpPr>
        <p:spPr bwMode="auto">
          <a:xfrm>
            <a:off x="8129588" y="5535613"/>
            <a:ext cx="29305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科室：</a:t>
            </a:r>
            <a:r>
              <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XX</a:t>
            </a:r>
            <a:r>
              <a:rPr kumimoji="0" lang="zh-CN" altLang="en-US" sz="2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科室</a:t>
            </a:r>
          </a:p>
        </p:txBody>
      </p:sp>
      <p:cxnSp>
        <p:nvCxnSpPr>
          <p:cNvPr id="3" name="直接连接符 2"/>
          <p:cNvCxnSpPr/>
          <p:nvPr/>
        </p:nvCxnSpPr>
        <p:spPr>
          <a:xfrm>
            <a:off x="4151313" y="1508125"/>
            <a:ext cx="763428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strVal val="#ppt_x"/>
                                          </p:val>
                                        </p:tav>
                                        <p:tav tm="100000">
                                          <p:val>
                                            <p:strVal val="#ppt_x"/>
                                          </p:val>
                                        </p:tav>
                                      </p:tavLst>
                                    </p:anim>
                                    <p:anim calcmode="lin" valueType="num">
                                      <p:cBhvr>
                                        <p:cTn id="20" dur="5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anim calcmode="lin" valueType="num">
                                      <p:cBhvr>
                                        <p:cTn id="41" dur="500" fill="hold"/>
                                        <p:tgtEl>
                                          <p:spTgt spid="7"/>
                                        </p:tgtEl>
                                        <p:attrNameLst>
                                          <p:attrName>ppt_x</p:attrName>
                                        </p:attrNameLst>
                                      </p:cBhvr>
                                      <p:tavLst>
                                        <p:tav tm="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14" presetClass="entr" presetSubtype="10" fill="hold" grpId="0" nodeType="afterEffect">
                                  <p:stCondLst>
                                    <p:cond delay="0"/>
                                  </p:stCondLst>
                                  <p:childTnLst>
                                    <p:set>
                                      <p:cBhvr>
                                        <p:cTn id="50" dur="1" fill="hold">
                                          <p:stCondLst>
                                            <p:cond delay="0"/>
                                          </p:stCondLst>
                                        </p:cTn>
                                        <p:tgtEl>
                                          <p:spTgt spid="14364"/>
                                        </p:tgtEl>
                                        <p:attrNameLst>
                                          <p:attrName>style.visibility</p:attrName>
                                        </p:attrNameLst>
                                      </p:cBhvr>
                                      <p:to>
                                        <p:strVal val="visible"/>
                                      </p:to>
                                    </p:set>
                                    <p:animEffect transition="in" filter="randombar(horizontal)">
                                      <p:cBhvr>
                                        <p:cTn id="51" dur="500"/>
                                        <p:tgtEl>
                                          <p:spTgt spid="14364"/>
                                        </p:tgtEl>
                                      </p:cBhvr>
                                    </p:animEffect>
                                  </p:childTnLst>
                                </p:cTn>
                              </p:par>
                            </p:childTnLst>
                          </p:cTn>
                        </p:par>
                        <p:par>
                          <p:cTn id="52" fill="hold">
                            <p:stCondLst>
                              <p:cond delay="2500"/>
                            </p:stCondLst>
                            <p:childTnLst>
                              <p:par>
                                <p:cTn id="53" presetID="14" presetClass="entr" presetSubtype="10" fill="hold" grpId="0" nodeType="afterEffect">
                                  <p:stCondLst>
                                    <p:cond delay="0"/>
                                  </p:stCondLst>
                                  <p:childTnLst>
                                    <p:set>
                                      <p:cBhvr>
                                        <p:cTn id="54" dur="1" fill="hold">
                                          <p:stCondLst>
                                            <p:cond delay="0"/>
                                          </p:stCondLst>
                                        </p:cTn>
                                        <p:tgtEl>
                                          <p:spTgt spid="14365"/>
                                        </p:tgtEl>
                                        <p:attrNameLst>
                                          <p:attrName>style.visibility</p:attrName>
                                        </p:attrNameLst>
                                      </p:cBhvr>
                                      <p:to>
                                        <p:strVal val="visible"/>
                                      </p:to>
                                    </p:set>
                                    <p:animEffect transition="in" filter="randombar(horizontal)">
                                      <p:cBhvr>
                                        <p:cTn id="55" dur="500"/>
                                        <p:tgtEl>
                                          <p:spTgt spid="1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7" grpId="0"/>
      <p:bldP spid="14364" grpId="0"/>
      <p:bldP spid="143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noChangeArrowheads="1"/>
          </p:cNvSpPr>
          <p:nvPr>
            <p:ph type="title" idx="4294967295"/>
          </p:nvPr>
        </p:nvSpPr>
        <p:spPr bwMode="auto">
          <a:xfrm>
            <a:off x="1498600" y="246063"/>
            <a:ext cx="4392613"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护理质量管理概述</a:t>
            </a:r>
          </a:p>
        </p:txBody>
      </p:sp>
      <p:sp>
        <p:nvSpPr>
          <p:cNvPr id="2" name="椭圆 1"/>
          <p:cNvSpPr/>
          <p:nvPr/>
        </p:nvSpPr>
        <p:spPr>
          <a:xfrm>
            <a:off x="2424113" y="2630488"/>
            <a:ext cx="2608262" cy="261143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圆角矩形 12"/>
          <p:cNvSpPr/>
          <p:nvPr/>
        </p:nvSpPr>
        <p:spPr>
          <a:xfrm rot="5400000">
            <a:off x="3428941" y="2984976"/>
            <a:ext cx="760300" cy="1832751"/>
          </a:xfrm>
          <a:prstGeom prst="roundRect">
            <a:avLst>
              <a:gd name="adj" fmla="val 9147"/>
            </a:avLst>
          </a:prstGeom>
          <a:gradFill flip="none" rotWithShape="1">
            <a:gsLst>
              <a:gs pos="100000">
                <a:srgbClr val="FFFFFF">
                  <a:lumMod val="100000"/>
                </a:srgbClr>
              </a:gs>
              <a:gs pos="0">
                <a:srgbClr val="D9D9DA"/>
              </a:gs>
            </a:gsLst>
            <a:lin ang="2700000" scaled="1"/>
            <a:tileRect/>
          </a:gradFill>
          <a:ln w="28575">
            <a:gradFill flip="none" rotWithShape="1">
              <a:gsLst>
                <a:gs pos="100000">
                  <a:srgbClr val="FFFFFF"/>
                </a:gs>
                <a:gs pos="0">
                  <a:srgbClr val="D9D9DA"/>
                </a:gs>
              </a:gsLst>
              <a:lin ang="13500000" scaled="1"/>
              <a:tileRect/>
            </a:gradFill>
          </a:ln>
          <a:effectLst>
            <a:outerShdw blurRad="1524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439" name="文本框 2"/>
          <p:cNvSpPr txBox="1">
            <a:spLocks noChangeArrowheads="1"/>
          </p:cNvSpPr>
          <p:nvPr/>
        </p:nvSpPr>
        <p:spPr bwMode="auto">
          <a:xfrm>
            <a:off x="2825750" y="1441450"/>
            <a:ext cx="256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全面管理</a:t>
            </a:r>
          </a:p>
        </p:txBody>
      </p:sp>
      <p:sp>
        <p:nvSpPr>
          <p:cNvPr id="18440" name="文本框 14"/>
          <p:cNvSpPr txBox="1">
            <a:spLocks noChangeArrowheads="1"/>
          </p:cNvSpPr>
          <p:nvPr/>
        </p:nvSpPr>
        <p:spPr bwMode="auto">
          <a:xfrm>
            <a:off x="488950" y="4902200"/>
            <a:ext cx="1905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全程管理</a:t>
            </a:r>
          </a:p>
        </p:txBody>
      </p:sp>
      <p:sp>
        <p:nvSpPr>
          <p:cNvPr id="18441" name="文本框 15"/>
          <p:cNvSpPr txBox="1">
            <a:spLocks noChangeArrowheads="1"/>
          </p:cNvSpPr>
          <p:nvPr/>
        </p:nvSpPr>
        <p:spPr bwMode="auto">
          <a:xfrm>
            <a:off x="5530850" y="4862513"/>
            <a:ext cx="2028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全员管理</a:t>
            </a:r>
          </a:p>
        </p:txBody>
      </p:sp>
      <p:sp>
        <p:nvSpPr>
          <p:cNvPr id="18442" name="文本框 3"/>
          <p:cNvSpPr txBox="1">
            <a:spLocks noChangeArrowheads="1"/>
          </p:cNvSpPr>
          <p:nvPr/>
        </p:nvSpPr>
        <p:spPr bwMode="auto">
          <a:xfrm>
            <a:off x="1512888" y="5888038"/>
            <a:ext cx="554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提高护理质量，实现可持续发展</a:t>
            </a:r>
          </a:p>
        </p:txBody>
      </p:sp>
      <p:sp>
        <p:nvSpPr>
          <p:cNvPr id="18443" name="TextBox 9"/>
          <p:cNvSpPr>
            <a:spLocks noGrp="1" noChangeArrowheads="1"/>
          </p:cNvSpPr>
          <p:nvPr>
            <p:ph idx="4294967295"/>
          </p:nvPr>
        </p:nvSpPr>
        <p:spPr bwMode="auto">
          <a:xfrm>
            <a:off x="2676525" y="3671888"/>
            <a:ext cx="21034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None/>
            </a:pPr>
            <a:r>
              <a:rPr lang="zh-CN" altLang="en-US" b="1">
                <a:solidFill>
                  <a:srgbClr val="0A3886"/>
                </a:solidFill>
                <a:latin typeface="微软雅黑" panose="020B0503020204020204" pitchFamily="34" charset="-122"/>
                <a:ea typeface="微软雅黑" panose="020B0503020204020204" pitchFamily="34" charset="-122"/>
              </a:rPr>
              <a:t>“三全理念”</a:t>
            </a:r>
            <a:endParaRPr lang="zh-CN" altLang="en-US" sz="2400" b="1">
              <a:solidFill>
                <a:srgbClr val="0A3886"/>
              </a:solidFill>
              <a:latin typeface="微软雅黑" panose="020B0503020204020204" pitchFamily="34" charset="-122"/>
              <a:ea typeface="微软雅黑" panose="020B0503020204020204" pitchFamily="34" charset="-122"/>
            </a:endParaRPr>
          </a:p>
        </p:txBody>
      </p:sp>
      <p:grpSp>
        <p:nvGrpSpPr>
          <p:cNvPr id="18444" name="组合 13"/>
          <p:cNvGrpSpPr/>
          <p:nvPr/>
        </p:nvGrpSpPr>
        <p:grpSpPr bwMode="auto">
          <a:xfrm>
            <a:off x="4284663" y="4394200"/>
            <a:ext cx="933450" cy="933450"/>
            <a:chOff x="6129490" y="3682030"/>
            <a:chExt cx="932455" cy="932455"/>
          </a:xfrm>
        </p:grpSpPr>
        <p:pic>
          <p:nvPicPr>
            <p:cNvPr id="11" name="图片 10"/>
            <p:cNvPicPr>
              <a:picLocks noChangeAspect="1"/>
            </p:cNvPicPr>
            <p:nvPr/>
          </p:nvPicPr>
          <p:blipFill>
            <a:blip r:embed="rId3"/>
            <a:stretch>
              <a:fillRect/>
            </a:stretch>
          </p:blipFill>
          <p:spPr>
            <a:xfrm>
              <a:off x="6129490" y="3682030"/>
              <a:ext cx="932455" cy="932455"/>
            </a:xfrm>
            <a:prstGeom prst="rect">
              <a:avLst/>
            </a:prstGeom>
            <a:effectLst>
              <a:outerShdw blurRad="50800" dist="38100" dir="2700000" sx="102000" sy="102000" algn="tl" rotWithShape="0">
                <a:prstClr val="black">
                  <a:alpha val="40000"/>
                </a:prstClr>
              </a:outerShdw>
            </a:effectLst>
          </p:spPr>
        </p:pic>
        <p:sp>
          <p:nvSpPr>
            <p:cNvPr id="6" name="椭圆 5"/>
            <p:cNvSpPr/>
            <p:nvPr/>
          </p:nvSpPr>
          <p:spPr>
            <a:xfrm>
              <a:off x="6235739" y="3788280"/>
              <a:ext cx="719957" cy="719957"/>
            </a:xfrm>
            <a:prstGeom prst="ellipse">
              <a:avLst/>
            </a:prstGeom>
            <a:solidFill>
              <a:srgbClr val="0A38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445" name="user_208880"/>
          <p:cNvSpPr>
            <a:spLocks noChangeAspect="1"/>
          </p:cNvSpPr>
          <p:nvPr/>
        </p:nvSpPr>
        <p:spPr bwMode="auto">
          <a:xfrm>
            <a:off x="4552950" y="4562475"/>
            <a:ext cx="422275" cy="481013"/>
          </a:xfrm>
          <a:custGeom>
            <a:avLst/>
            <a:gdLst>
              <a:gd name="T0" fmla="*/ 112079 w 530849"/>
              <a:gd name="T1" fmla="*/ 260002 h 605451"/>
              <a:gd name="T2" fmla="*/ 126801 w 530849"/>
              <a:gd name="T3" fmla="*/ 238942 h 605451"/>
              <a:gd name="T4" fmla="*/ 133673 w 530849"/>
              <a:gd name="T5" fmla="*/ 201239 h 605451"/>
              <a:gd name="T6" fmla="*/ 133766 w 530849"/>
              <a:gd name="T7" fmla="*/ 201239 h 605451"/>
              <a:gd name="T8" fmla="*/ 140637 w 530849"/>
              <a:gd name="T9" fmla="*/ 238942 h 605451"/>
              <a:gd name="T10" fmla="*/ 155359 w 530849"/>
              <a:gd name="T11" fmla="*/ 260002 h 605451"/>
              <a:gd name="T12" fmla="*/ 232758 w 530849"/>
              <a:gd name="T13" fmla="*/ 205889 h 605451"/>
              <a:gd name="T14" fmla="*/ 0 w 530849"/>
              <a:gd name="T15" fmla="*/ 303608 h 605451"/>
              <a:gd name="T16" fmla="*/ 86934 w 530849"/>
              <a:gd name="T17" fmla="*/ 180785 h 605451"/>
              <a:gd name="T18" fmla="*/ 120823 w 530849"/>
              <a:gd name="T19" fmla="*/ 58381 h 605451"/>
              <a:gd name="T20" fmla="*/ 107693 w 530849"/>
              <a:gd name="T21" fmla="*/ 92730 h 605451"/>
              <a:gd name="T22" fmla="*/ 131618 w 530849"/>
              <a:gd name="T23" fmla="*/ 126103 h 605451"/>
              <a:gd name="T24" fmla="*/ 160121 w 530849"/>
              <a:gd name="T25" fmla="*/ 95425 h 605451"/>
              <a:gd name="T26" fmla="*/ 145683 w 530849"/>
              <a:gd name="T27" fmla="*/ 92730 h 605451"/>
              <a:gd name="T28" fmla="*/ 143019 w 530849"/>
              <a:gd name="T29" fmla="*/ 55731 h 605451"/>
              <a:gd name="T30" fmla="*/ 124561 w 530849"/>
              <a:gd name="T31" fmla="*/ 0 h 605451"/>
              <a:gd name="T32" fmla="*/ 141617 w 530849"/>
              <a:gd name="T33" fmla="*/ 0 h 605451"/>
              <a:gd name="T34" fmla="*/ 151056 w 530849"/>
              <a:gd name="T35" fmla="*/ 22497 h 605451"/>
              <a:gd name="T36" fmla="*/ 183624 w 530849"/>
              <a:gd name="T37" fmla="*/ 20079 h 605451"/>
              <a:gd name="T38" fmla="*/ 198064 w 530849"/>
              <a:gd name="T39" fmla="*/ 26634 h 605451"/>
              <a:gd name="T40" fmla="*/ 204885 w 530849"/>
              <a:gd name="T41" fmla="*/ 41089 h 605451"/>
              <a:gd name="T42" fmla="*/ 202502 w 530849"/>
              <a:gd name="T43" fmla="*/ 73440 h 605451"/>
              <a:gd name="T44" fmla="*/ 225118 w 530849"/>
              <a:gd name="T45" fmla="*/ 82690 h 605451"/>
              <a:gd name="T46" fmla="*/ 225118 w 530849"/>
              <a:gd name="T47" fmla="*/ 99656 h 605451"/>
              <a:gd name="T48" fmla="*/ 202502 w 530849"/>
              <a:gd name="T49" fmla="*/ 108998 h 605451"/>
              <a:gd name="T50" fmla="*/ 204932 w 530849"/>
              <a:gd name="T51" fmla="*/ 141443 h 605451"/>
              <a:gd name="T52" fmla="*/ 198204 w 530849"/>
              <a:gd name="T53" fmla="*/ 155851 h 605451"/>
              <a:gd name="T54" fmla="*/ 183671 w 530849"/>
              <a:gd name="T55" fmla="*/ 162638 h 605451"/>
              <a:gd name="T56" fmla="*/ 151617 w 530849"/>
              <a:gd name="T57" fmla="*/ 160081 h 605451"/>
              <a:gd name="T58" fmla="*/ 142318 w 530849"/>
              <a:gd name="T59" fmla="*/ 182625 h 605451"/>
              <a:gd name="T60" fmla="*/ 125263 w 530849"/>
              <a:gd name="T61" fmla="*/ 182625 h 605451"/>
              <a:gd name="T62" fmla="*/ 115918 w 530849"/>
              <a:gd name="T63" fmla="*/ 160314 h 605451"/>
              <a:gd name="T64" fmla="*/ 83115 w 530849"/>
              <a:gd name="T65" fmla="*/ 162870 h 605451"/>
              <a:gd name="T66" fmla="*/ 68629 w 530849"/>
              <a:gd name="T67" fmla="*/ 156177 h 605451"/>
              <a:gd name="T68" fmla="*/ 61807 w 530849"/>
              <a:gd name="T69" fmla="*/ 141721 h 605451"/>
              <a:gd name="T70" fmla="*/ 64004 w 530849"/>
              <a:gd name="T71" fmla="*/ 109510 h 605451"/>
              <a:gd name="T72" fmla="*/ 41341 w 530849"/>
              <a:gd name="T73" fmla="*/ 100260 h 605451"/>
              <a:gd name="T74" fmla="*/ 41341 w 530849"/>
              <a:gd name="T75" fmla="*/ 83295 h 605451"/>
              <a:gd name="T76" fmla="*/ 63676 w 530849"/>
              <a:gd name="T77" fmla="*/ 74184 h 605451"/>
              <a:gd name="T78" fmla="*/ 61153 w 530849"/>
              <a:gd name="T79" fmla="*/ 41601 h 605451"/>
              <a:gd name="T80" fmla="*/ 67882 w 530849"/>
              <a:gd name="T81" fmla="*/ 27145 h 605451"/>
              <a:gd name="T82" fmla="*/ 82367 w 530849"/>
              <a:gd name="T83" fmla="*/ 20451 h 605451"/>
              <a:gd name="T84" fmla="*/ 115263 w 530849"/>
              <a:gd name="T85" fmla="*/ 22497 h 605451"/>
              <a:gd name="T86" fmla="*/ 124561 w 530849"/>
              <a:gd name="T87" fmla="*/ 0 h 6054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0849" h="605451">
                <a:moveTo>
                  <a:pt x="172709" y="360519"/>
                </a:moveTo>
                <a:lnTo>
                  <a:pt x="222665" y="518492"/>
                </a:lnTo>
                <a:lnTo>
                  <a:pt x="229536" y="539907"/>
                </a:lnTo>
                <a:lnTo>
                  <a:pt x="251914" y="476496"/>
                </a:lnTo>
                <a:cubicBezTo>
                  <a:pt x="200380" y="404833"/>
                  <a:pt x="255907" y="401496"/>
                  <a:pt x="265378" y="401310"/>
                </a:cubicBezTo>
                <a:lnTo>
                  <a:pt x="265564" y="401310"/>
                </a:lnTo>
                <a:lnTo>
                  <a:pt x="265657" y="401310"/>
                </a:lnTo>
                <a:lnTo>
                  <a:pt x="265750" y="401310"/>
                </a:lnTo>
                <a:lnTo>
                  <a:pt x="265935" y="401310"/>
                </a:lnTo>
                <a:cubicBezTo>
                  <a:pt x="275406" y="401310"/>
                  <a:pt x="330933" y="404833"/>
                  <a:pt x="279399" y="476496"/>
                </a:cubicBezTo>
                <a:lnTo>
                  <a:pt x="301777" y="539907"/>
                </a:lnTo>
                <a:lnTo>
                  <a:pt x="308648" y="518492"/>
                </a:lnTo>
                <a:lnTo>
                  <a:pt x="358604" y="360519"/>
                </a:lnTo>
                <a:cubicBezTo>
                  <a:pt x="358604" y="360519"/>
                  <a:pt x="397510" y="385921"/>
                  <a:pt x="462415" y="410581"/>
                </a:cubicBezTo>
                <a:cubicBezTo>
                  <a:pt x="533820" y="436446"/>
                  <a:pt x="529456" y="495315"/>
                  <a:pt x="530849" y="605451"/>
                </a:cubicBezTo>
                <a:lnTo>
                  <a:pt x="0" y="605451"/>
                </a:lnTo>
                <a:cubicBezTo>
                  <a:pt x="1486" y="495315"/>
                  <a:pt x="-2971" y="436446"/>
                  <a:pt x="68898" y="410581"/>
                </a:cubicBezTo>
                <a:cubicBezTo>
                  <a:pt x="133803" y="385921"/>
                  <a:pt x="172709" y="360519"/>
                  <a:pt x="172709" y="360519"/>
                </a:cubicBezTo>
                <a:close/>
                <a:moveTo>
                  <a:pt x="245328" y="111138"/>
                </a:moveTo>
                <a:cubicBezTo>
                  <a:pt x="242358" y="111138"/>
                  <a:pt x="240037" y="113455"/>
                  <a:pt x="240037" y="116422"/>
                </a:cubicBezTo>
                <a:lnTo>
                  <a:pt x="240037" y="184921"/>
                </a:lnTo>
                <a:lnTo>
                  <a:pt x="213951" y="184921"/>
                </a:lnTo>
                <a:cubicBezTo>
                  <a:pt x="211074" y="184921"/>
                  <a:pt x="209588" y="188073"/>
                  <a:pt x="211352" y="190297"/>
                </a:cubicBezTo>
                <a:lnTo>
                  <a:pt x="261481" y="251474"/>
                </a:lnTo>
                <a:cubicBezTo>
                  <a:pt x="263152" y="253513"/>
                  <a:pt x="266308" y="253513"/>
                  <a:pt x="267886" y="251474"/>
                </a:cubicBezTo>
                <a:lnTo>
                  <a:pt x="318108" y="190297"/>
                </a:lnTo>
                <a:cubicBezTo>
                  <a:pt x="319872" y="188073"/>
                  <a:pt x="318294" y="184921"/>
                  <a:pt x="315509" y="184921"/>
                </a:cubicBezTo>
                <a:lnTo>
                  <a:pt x="289423" y="184921"/>
                </a:lnTo>
                <a:lnTo>
                  <a:pt x="289423" y="116422"/>
                </a:lnTo>
                <a:cubicBezTo>
                  <a:pt x="289423" y="113455"/>
                  <a:pt x="287102" y="111138"/>
                  <a:pt x="284132" y="111138"/>
                </a:cubicBezTo>
                <a:lnTo>
                  <a:pt x="245328" y="111138"/>
                </a:lnTo>
                <a:close/>
                <a:moveTo>
                  <a:pt x="247463" y="0"/>
                </a:moveTo>
                <a:lnTo>
                  <a:pt x="264451" y="0"/>
                </a:lnTo>
                <a:lnTo>
                  <a:pt x="281347" y="0"/>
                </a:lnTo>
                <a:cubicBezTo>
                  <a:pt x="287659" y="0"/>
                  <a:pt x="293136" y="4542"/>
                  <a:pt x="294250" y="10845"/>
                </a:cubicBezTo>
                <a:lnTo>
                  <a:pt x="300099" y="44863"/>
                </a:lnTo>
                <a:cubicBezTo>
                  <a:pt x="312909" y="48200"/>
                  <a:pt x="325163" y="53298"/>
                  <a:pt x="336860" y="60065"/>
                </a:cubicBezTo>
                <a:lnTo>
                  <a:pt x="364802" y="40043"/>
                </a:lnTo>
                <a:cubicBezTo>
                  <a:pt x="369908" y="36428"/>
                  <a:pt x="376963" y="37077"/>
                  <a:pt x="381512" y="41155"/>
                </a:cubicBezTo>
                <a:lnTo>
                  <a:pt x="393487" y="53113"/>
                </a:lnTo>
                <a:lnTo>
                  <a:pt x="405555" y="65163"/>
                </a:lnTo>
                <a:cubicBezTo>
                  <a:pt x="410104" y="69705"/>
                  <a:pt x="410753" y="76749"/>
                  <a:pt x="407040" y="81940"/>
                </a:cubicBezTo>
                <a:lnTo>
                  <a:pt x="387081" y="109840"/>
                </a:lnTo>
                <a:cubicBezTo>
                  <a:pt x="393858" y="121334"/>
                  <a:pt x="399057" y="133755"/>
                  <a:pt x="402306" y="146454"/>
                </a:cubicBezTo>
                <a:lnTo>
                  <a:pt x="436375" y="152108"/>
                </a:lnTo>
                <a:cubicBezTo>
                  <a:pt x="442687" y="153128"/>
                  <a:pt x="447236" y="158597"/>
                  <a:pt x="447236" y="164900"/>
                </a:cubicBezTo>
                <a:lnTo>
                  <a:pt x="447236" y="181770"/>
                </a:lnTo>
                <a:lnTo>
                  <a:pt x="447236" y="198732"/>
                </a:lnTo>
                <a:cubicBezTo>
                  <a:pt x="447236" y="205035"/>
                  <a:pt x="442687" y="210504"/>
                  <a:pt x="436375" y="211617"/>
                </a:cubicBezTo>
                <a:lnTo>
                  <a:pt x="402306" y="217363"/>
                </a:lnTo>
                <a:cubicBezTo>
                  <a:pt x="398964" y="230248"/>
                  <a:pt x="393858" y="242483"/>
                  <a:pt x="387081" y="254070"/>
                </a:cubicBezTo>
                <a:lnTo>
                  <a:pt x="407133" y="282063"/>
                </a:lnTo>
                <a:cubicBezTo>
                  <a:pt x="410846" y="287253"/>
                  <a:pt x="410196" y="294391"/>
                  <a:pt x="405740" y="298840"/>
                </a:cubicBezTo>
                <a:lnTo>
                  <a:pt x="393765" y="310797"/>
                </a:lnTo>
                <a:lnTo>
                  <a:pt x="381790" y="322847"/>
                </a:lnTo>
                <a:cubicBezTo>
                  <a:pt x="377148" y="327389"/>
                  <a:pt x="370093" y="328038"/>
                  <a:pt x="364895" y="324330"/>
                </a:cubicBezTo>
                <a:lnTo>
                  <a:pt x="336953" y="304401"/>
                </a:lnTo>
                <a:cubicBezTo>
                  <a:pt x="325720" y="310983"/>
                  <a:pt x="313559" y="315988"/>
                  <a:pt x="301213" y="319232"/>
                </a:cubicBezTo>
                <a:lnTo>
                  <a:pt x="295457" y="353343"/>
                </a:lnTo>
                <a:cubicBezTo>
                  <a:pt x="294529" y="359646"/>
                  <a:pt x="289052" y="364188"/>
                  <a:pt x="282739" y="364188"/>
                </a:cubicBezTo>
                <a:lnTo>
                  <a:pt x="265751" y="364188"/>
                </a:lnTo>
                <a:lnTo>
                  <a:pt x="248856" y="364188"/>
                </a:lnTo>
                <a:cubicBezTo>
                  <a:pt x="242543" y="364188"/>
                  <a:pt x="237066" y="359646"/>
                  <a:pt x="235952" y="353343"/>
                </a:cubicBezTo>
                <a:lnTo>
                  <a:pt x="230290" y="319696"/>
                </a:lnTo>
                <a:cubicBezTo>
                  <a:pt x="217665" y="316544"/>
                  <a:pt x="205132" y="311539"/>
                  <a:pt x="193528" y="304772"/>
                </a:cubicBezTo>
                <a:lnTo>
                  <a:pt x="165122" y="324794"/>
                </a:lnTo>
                <a:cubicBezTo>
                  <a:pt x="159924" y="328501"/>
                  <a:pt x="152776" y="327853"/>
                  <a:pt x="148320" y="323403"/>
                </a:cubicBezTo>
                <a:lnTo>
                  <a:pt x="136344" y="311446"/>
                </a:lnTo>
                <a:lnTo>
                  <a:pt x="124276" y="299489"/>
                </a:lnTo>
                <a:cubicBezTo>
                  <a:pt x="119728" y="294854"/>
                  <a:pt x="119078" y="287810"/>
                  <a:pt x="122791" y="282619"/>
                </a:cubicBezTo>
                <a:lnTo>
                  <a:pt x="142657" y="254811"/>
                </a:lnTo>
                <a:cubicBezTo>
                  <a:pt x="135695" y="243317"/>
                  <a:pt x="130496" y="231082"/>
                  <a:pt x="127154" y="218383"/>
                </a:cubicBezTo>
                <a:lnTo>
                  <a:pt x="92992" y="212729"/>
                </a:lnTo>
                <a:cubicBezTo>
                  <a:pt x="86680" y="211709"/>
                  <a:pt x="82131" y="206240"/>
                  <a:pt x="82131" y="199937"/>
                </a:cubicBezTo>
                <a:lnTo>
                  <a:pt x="82131" y="183067"/>
                </a:lnTo>
                <a:lnTo>
                  <a:pt x="82131" y="166105"/>
                </a:lnTo>
                <a:cubicBezTo>
                  <a:pt x="82131" y="159801"/>
                  <a:pt x="86680" y="154333"/>
                  <a:pt x="92992" y="153220"/>
                </a:cubicBezTo>
                <a:lnTo>
                  <a:pt x="126504" y="147937"/>
                </a:lnTo>
                <a:cubicBezTo>
                  <a:pt x="129753" y="135331"/>
                  <a:pt x="134673" y="122817"/>
                  <a:pt x="141543" y="111231"/>
                </a:cubicBezTo>
                <a:lnTo>
                  <a:pt x="121491" y="82960"/>
                </a:lnTo>
                <a:cubicBezTo>
                  <a:pt x="117778" y="77769"/>
                  <a:pt x="118335" y="70539"/>
                  <a:pt x="122791" y="66090"/>
                </a:cubicBezTo>
                <a:lnTo>
                  <a:pt x="134859" y="54132"/>
                </a:lnTo>
                <a:lnTo>
                  <a:pt x="146834" y="42175"/>
                </a:lnTo>
                <a:cubicBezTo>
                  <a:pt x="151383" y="37726"/>
                  <a:pt x="158438" y="37077"/>
                  <a:pt x="163637" y="40785"/>
                </a:cubicBezTo>
                <a:lnTo>
                  <a:pt x="191486" y="60528"/>
                </a:lnTo>
                <a:cubicBezTo>
                  <a:pt x="203369" y="53391"/>
                  <a:pt x="215994" y="48107"/>
                  <a:pt x="228990" y="44863"/>
                </a:cubicBezTo>
                <a:lnTo>
                  <a:pt x="234745" y="10845"/>
                </a:lnTo>
                <a:cubicBezTo>
                  <a:pt x="235674" y="4542"/>
                  <a:pt x="241151" y="0"/>
                  <a:pt x="24746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nvGrpSpPr>
          <p:cNvPr id="18446" name="组合 22"/>
          <p:cNvGrpSpPr/>
          <p:nvPr/>
        </p:nvGrpSpPr>
        <p:grpSpPr bwMode="auto">
          <a:xfrm>
            <a:off x="3175000" y="2136775"/>
            <a:ext cx="933450" cy="931863"/>
            <a:chOff x="6129490" y="3682030"/>
            <a:chExt cx="932455" cy="932455"/>
          </a:xfrm>
        </p:grpSpPr>
        <p:pic>
          <p:nvPicPr>
            <p:cNvPr id="24" name="图片 23"/>
            <p:cNvPicPr>
              <a:picLocks noChangeAspect="1"/>
            </p:cNvPicPr>
            <p:nvPr/>
          </p:nvPicPr>
          <p:blipFill>
            <a:blip r:embed="rId3"/>
            <a:stretch>
              <a:fillRect/>
            </a:stretch>
          </p:blipFill>
          <p:spPr>
            <a:xfrm>
              <a:off x="6129490" y="3682030"/>
              <a:ext cx="932455" cy="932455"/>
            </a:xfrm>
            <a:prstGeom prst="rect">
              <a:avLst/>
            </a:prstGeom>
            <a:effectLst>
              <a:outerShdw blurRad="50800" dist="38100" dir="2700000" sx="102000" sy="102000" algn="tl" rotWithShape="0">
                <a:prstClr val="black">
                  <a:alpha val="40000"/>
                </a:prstClr>
              </a:outerShdw>
            </a:effectLst>
          </p:spPr>
        </p:pic>
        <p:sp>
          <p:nvSpPr>
            <p:cNvPr id="25" name="椭圆 24"/>
            <p:cNvSpPr/>
            <p:nvPr/>
          </p:nvSpPr>
          <p:spPr>
            <a:xfrm>
              <a:off x="6235740" y="3788461"/>
              <a:ext cx="719957" cy="719594"/>
            </a:xfrm>
            <a:prstGeom prst="ellipse">
              <a:avLst/>
            </a:prstGeom>
            <a:solidFill>
              <a:srgbClr val="0A38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8447" name="组合 25"/>
          <p:cNvGrpSpPr/>
          <p:nvPr/>
        </p:nvGrpSpPr>
        <p:grpSpPr bwMode="auto">
          <a:xfrm>
            <a:off x="2295525" y="4459288"/>
            <a:ext cx="931863" cy="933450"/>
            <a:chOff x="6129490" y="3682030"/>
            <a:chExt cx="932455" cy="932455"/>
          </a:xfrm>
        </p:grpSpPr>
        <p:pic>
          <p:nvPicPr>
            <p:cNvPr id="27" name="图片 26"/>
            <p:cNvPicPr>
              <a:picLocks noChangeAspect="1"/>
            </p:cNvPicPr>
            <p:nvPr/>
          </p:nvPicPr>
          <p:blipFill>
            <a:blip r:embed="rId3"/>
            <a:stretch>
              <a:fillRect/>
            </a:stretch>
          </p:blipFill>
          <p:spPr>
            <a:xfrm>
              <a:off x="6129490" y="3682030"/>
              <a:ext cx="932455" cy="932455"/>
            </a:xfrm>
            <a:prstGeom prst="rect">
              <a:avLst/>
            </a:prstGeom>
            <a:effectLst>
              <a:outerShdw blurRad="50800" dist="38100" dir="2700000" sx="102000" sy="102000" algn="tl" rotWithShape="0">
                <a:prstClr val="black">
                  <a:alpha val="40000"/>
                </a:prstClr>
              </a:outerShdw>
            </a:effectLst>
          </p:spPr>
        </p:pic>
        <p:sp>
          <p:nvSpPr>
            <p:cNvPr id="28" name="椭圆 27"/>
            <p:cNvSpPr/>
            <p:nvPr/>
          </p:nvSpPr>
          <p:spPr>
            <a:xfrm>
              <a:off x="6235921" y="3788279"/>
              <a:ext cx="719594" cy="719957"/>
            </a:xfrm>
            <a:prstGeom prst="ellipse">
              <a:avLst/>
            </a:prstGeom>
            <a:solidFill>
              <a:srgbClr val="0A38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448" name="weight_338595"/>
          <p:cNvSpPr>
            <a:spLocks noChangeAspect="1"/>
          </p:cNvSpPr>
          <p:nvPr/>
        </p:nvSpPr>
        <p:spPr bwMode="auto">
          <a:xfrm>
            <a:off x="2555875" y="4668838"/>
            <a:ext cx="400050" cy="479425"/>
          </a:xfrm>
          <a:custGeom>
            <a:avLst/>
            <a:gdLst>
              <a:gd name="T0" fmla="*/ 137105 w 507048"/>
              <a:gd name="T1" fmla="*/ 236302 h 607568"/>
              <a:gd name="T2" fmla="*/ 186900 w 507048"/>
              <a:gd name="T3" fmla="*/ 248737 h 607568"/>
              <a:gd name="T4" fmla="*/ 186900 w 507048"/>
              <a:gd name="T5" fmla="*/ 223868 h 607568"/>
              <a:gd name="T6" fmla="*/ 62366 w 507048"/>
              <a:gd name="T7" fmla="*/ 223868 h 607568"/>
              <a:gd name="T8" fmla="*/ 62366 w 507048"/>
              <a:gd name="T9" fmla="*/ 248737 h 607568"/>
              <a:gd name="T10" fmla="*/ 112207 w 507048"/>
              <a:gd name="T11" fmla="*/ 236302 h 607568"/>
              <a:gd name="T12" fmla="*/ 62366 w 507048"/>
              <a:gd name="T13" fmla="*/ 223868 h 607568"/>
              <a:gd name="T14" fmla="*/ 162002 w 507048"/>
              <a:gd name="T15" fmla="*/ 186565 h 607568"/>
              <a:gd name="T16" fmla="*/ 186900 w 507048"/>
              <a:gd name="T17" fmla="*/ 198999 h 607568"/>
              <a:gd name="T18" fmla="*/ 186900 w 507048"/>
              <a:gd name="T19" fmla="*/ 174131 h 607568"/>
              <a:gd name="T20" fmla="*/ 62366 w 507048"/>
              <a:gd name="T21" fmla="*/ 174131 h 607568"/>
              <a:gd name="T22" fmla="*/ 62366 w 507048"/>
              <a:gd name="T23" fmla="*/ 198999 h 607568"/>
              <a:gd name="T24" fmla="*/ 87264 w 507048"/>
              <a:gd name="T25" fmla="*/ 186565 h 607568"/>
              <a:gd name="T26" fmla="*/ 62366 w 507048"/>
              <a:gd name="T27" fmla="*/ 174131 h 607568"/>
              <a:gd name="T28" fmla="*/ 137105 w 507048"/>
              <a:gd name="T29" fmla="*/ 136827 h 607568"/>
              <a:gd name="T30" fmla="*/ 186900 w 507048"/>
              <a:gd name="T31" fmla="*/ 149262 h 607568"/>
              <a:gd name="T32" fmla="*/ 186900 w 507048"/>
              <a:gd name="T33" fmla="*/ 124394 h 607568"/>
              <a:gd name="T34" fmla="*/ 62366 w 507048"/>
              <a:gd name="T35" fmla="*/ 124394 h 607568"/>
              <a:gd name="T36" fmla="*/ 62366 w 507048"/>
              <a:gd name="T37" fmla="*/ 149262 h 607568"/>
              <a:gd name="T38" fmla="*/ 112207 w 507048"/>
              <a:gd name="T39" fmla="*/ 136827 h 607568"/>
              <a:gd name="T40" fmla="*/ 62366 w 507048"/>
              <a:gd name="T41" fmla="*/ 124394 h 607568"/>
              <a:gd name="T42" fmla="*/ 59083 w 507048"/>
              <a:gd name="T43" fmla="*/ 30658 h 607568"/>
              <a:gd name="T44" fmla="*/ 59950 w 507048"/>
              <a:gd name="T45" fmla="*/ 51063 h 607568"/>
              <a:gd name="T46" fmla="*/ 151742 w 507048"/>
              <a:gd name="T47" fmla="*/ 87044 h 607568"/>
              <a:gd name="T48" fmla="*/ 188859 w 507048"/>
              <a:gd name="T49" fmla="*/ 36851 h 607568"/>
              <a:gd name="T50" fmla="*/ 195609 w 507048"/>
              <a:gd name="T51" fmla="*/ 17358 h 607568"/>
              <a:gd name="T52" fmla="*/ 247912 w 507048"/>
              <a:gd name="T53" fmla="*/ 70739 h 607568"/>
              <a:gd name="T54" fmla="*/ 248778 w 507048"/>
              <a:gd name="T55" fmla="*/ 227648 h 607568"/>
              <a:gd name="T56" fmla="*/ 184802 w 507048"/>
              <a:gd name="T57" fmla="*/ 298519 h 607568"/>
              <a:gd name="T58" fmla="*/ 17178 w 507048"/>
              <a:gd name="T59" fmla="*/ 277750 h 607568"/>
              <a:gd name="T60" fmla="*/ 1035 w 507048"/>
              <a:gd name="T61" fmla="*/ 218858 h 607568"/>
              <a:gd name="T62" fmla="*/ 33730 w 507048"/>
              <a:gd name="T63" fmla="*/ 24235 h 607568"/>
              <a:gd name="T64" fmla="*/ 123837 w 507048"/>
              <a:gd name="T65" fmla="*/ 0 h 607568"/>
              <a:gd name="T66" fmla="*/ 158441 w 507048"/>
              <a:gd name="T67" fmla="*/ 5146 h 607568"/>
              <a:gd name="T68" fmla="*/ 166602 w 507048"/>
              <a:gd name="T69" fmla="*/ 22498 h 607568"/>
              <a:gd name="T70" fmla="*/ 164551 w 507048"/>
              <a:gd name="T71" fmla="*/ 31516 h 607568"/>
              <a:gd name="T72" fmla="*/ 151740 w 507048"/>
              <a:gd name="T73" fmla="*/ 62166 h 607568"/>
              <a:gd name="T74" fmla="*/ 84858 w 507048"/>
              <a:gd name="T75" fmla="*/ 51053 h 607568"/>
              <a:gd name="T76" fmla="*/ 83398 w 507048"/>
              <a:gd name="T77" fmla="*/ 24957 h 607568"/>
              <a:gd name="T78" fmla="*/ 77289 w 507048"/>
              <a:gd name="T79" fmla="*/ 9291 h 607568"/>
              <a:gd name="T80" fmla="*/ 123837 w 507048"/>
              <a:gd name="T81" fmla="*/ 0 h 6075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7048" h="607568">
                <a:moveTo>
                  <a:pt x="304509" y="455632"/>
                </a:moveTo>
                <a:cubicBezTo>
                  <a:pt x="290489" y="455632"/>
                  <a:pt x="279162" y="467034"/>
                  <a:pt x="279162" y="480939"/>
                </a:cubicBezTo>
                <a:cubicBezTo>
                  <a:pt x="279162" y="494937"/>
                  <a:pt x="290489" y="506246"/>
                  <a:pt x="304509" y="506246"/>
                </a:cubicBezTo>
                <a:lnTo>
                  <a:pt x="380550" y="506246"/>
                </a:lnTo>
                <a:cubicBezTo>
                  <a:pt x="394570" y="506246"/>
                  <a:pt x="405897" y="494937"/>
                  <a:pt x="405897" y="480939"/>
                </a:cubicBezTo>
                <a:cubicBezTo>
                  <a:pt x="405897" y="467034"/>
                  <a:pt x="394570" y="455632"/>
                  <a:pt x="380550" y="455632"/>
                </a:cubicBezTo>
                <a:lnTo>
                  <a:pt x="304509" y="455632"/>
                </a:lnTo>
                <a:close/>
                <a:moveTo>
                  <a:pt x="126986" y="455632"/>
                </a:moveTo>
                <a:cubicBezTo>
                  <a:pt x="113059" y="455632"/>
                  <a:pt x="101639" y="467034"/>
                  <a:pt x="101639" y="480939"/>
                </a:cubicBezTo>
                <a:cubicBezTo>
                  <a:pt x="101639" y="494937"/>
                  <a:pt x="113059" y="506246"/>
                  <a:pt x="126986" y="506246"/>
                </a:cubicBezTo>
                <a:lnTo>
                  <a:pt x="203120" y="506246"/>
                </a:lnTo>
                <a:cubicBezTo>
                  <a:pt x="217047" y="506246"/>
                  <a:pt x="228468" y="494937"/>
                  <a:pt x="228468" y="480939"/>
                </a:cubicBezTo>
                <a:cubicBezTo>
                  <a:pt x="228468" y="467034"/>
                  <a:pt x="217047" y="455632"/>
                  <a:pt x="203120" y="455632"/>
                </a:cubicBezTo>
                <a:lnTo>
                  <a:pt x="126986" y="455632"/>
                </a:lnTo>
                <a:close/>
                <a:moveTo>
                  <a:pt x="355203" y="354403"/>
                </a:moveTo>
                <a:cubicBezTo>
                  <a:pt x="341183" y="354403"/>
                  <a:pt x="329856" y="365712"/>
                  <a:pt x="329856" y="379710"/>
                </a:cubicBezTo>
                <a:cubicBezTo>
                  <a:pt x="329856" y="393708"/>
                  <a:pt x="341183" y="405017"/>
                  <a:pt x="355203" y="405017"/>
                </a:cubicBezTo>
                <a:lnTo>
                  <a:pt x="380550" y="405017"/>
                </a:lnTo>
                <a:cubicBezTo>
                  <a:pt x="394570" y="405017"/>
                  <a:pt x="405897" y="393708"/>
                  <a:pt x="405897" y="379710"/>
                </a:cubicBezTo>
                <a:cubicBezTo>
                  <a:pt x="405897" y="365712"/>
                  <a:pt x="394570" y="354403"/>
                  <a:pt x="380550" y="354403"/>
                </a:cubicBezTo>
                <a:lnTo>
                  <a:pt x="355203" y="354403"/>
                </a:lnTo>
                <a:close/>
                <a:moveTo>
                  <a:pt x="126986" y="354403"/>
                </a:moveTo>
                <a:cubicBezTo>
                  <a:pt x="113059" y="354403"/>
                  <a:pt x="101639" y="365712"/>
                  <a:pt x="101639" y="379710"/>
                </a:cubicBezTo>
                <a:cubicBezTo>
                  <a:pt x="101639" y="393708"/>
                  <a:pt x="113059" y="405017"/>
                  <a:pt x="126986" y="405017"/>
                </a:cubicBezTo>
                <a:lnTo>
                  <a:pt x="152333" y="405017"/>
                </a:lnTo>
                <a:cubicBezTo>
                  <a:pt x="166353" y="405017"/>
                  <a:pt x="177681" y="393708"/>
                  <a:pt x="177681" y="379710"/>
                </a:cubicBezTo>
                <a:cubicBezTo>
                  <a:pt x="177681" y="365712"/>
                  <a:pt x="166353" y="354403"/>
                  <a:pt x="152333" y="354403"/>
                </a:cubicBezTo>
                <a:lnTo>
                  <a:pt x="126986" y="354403"/>
                </a:lnTo>
                <a:close/>
                <a:moveTo>
                  <a:pt x="304509" y="253174"/>
                </a:moveTo>
                <a:cubicBezTo>
                  <a:pt x="290489" y="253174"/>
                  <a:pt x="279162" y="264483"/>
                  <a:pt x="279162" y="278481"/>
                </a:cubicBezTo>
                <a:cubicBezTo>
                  <a:pt x="279162" y="292386"/>
                  <a:pt x="290489" y="303788"/>
                  <a:pt x="304509" y="303788"/>
                </a:cubicBezTo>
                <a:lnTo>
                  <a:pt x="380550" y="303788"/>
                </a:lnTo>
                <a:cubicBezTo>
                  <a:pt x="394570" y="303788"/>
                  <a:pt x="405897" y="292386"/>
                  <a:pt x="405897" y="278481"/>
                </a:cubicBezTo>
                <a:cubicBezTo>
                  <a:pt x="405897" y="264483"/>
                  <a:pt x="394570" y="253174"/>
                  <a:pt x="380550" y="253174"/>
                </a:cubicBezTo>
                <a:lnTo>
                  <a:pt x="304509" y="253174"/>
                </a:lnTo>
                <a:close/>
                <a:moveTo>
                  <a:pt x="126986" y="253174"/>
                </a:moveTo>
                <a:cubicBezTo>
                  <a:pt x="113059" y="253174"/>
                  <a:pt x="101639" y="264483"/>
                  <a:pt x="101639" y="278481"/>
                </a:cubicBezTo>
                <a:cubicBezTo>
                  <a:pt x="101639" y="292386"/>
                  <a:pt x="113059" y="303788"/>
                  <a:pt x="126986" y="303788"/>
                </a:cubicBezTo>
                <a:lnTo>
                  <a:pt x="203120" y="303788"/>
                </a:lnTo>
                <a:cubicBezTo>
                  <a:pt x="217047" y="303788"/>
                  <a:pt x="228468" y="292386"/>
                  <a:pt x="228468" y="278481"/>
                </a:cubicBezTo>
                <a:cubicBezTo>
                  <a:pt x="228468" y="264483"/>
                  <a:pt x="217047" y="253174"/>
                  <a:pt x="203120" y="253174"/>
                </a:cubicBezTo>
                <a:lnTo>
                  <a:pt x="126986" y="253174"/>
                </a:lnTo>
                <a:close/>
                <a:moveTo>
                  <a:pt x="109253" y="35142"/>
                </a:moveTo>
                <a:lnTo>
                  <a:pt x="120301" y="62396"/>
                </a:lnTo>
                <a:cubicBezTo>
                  <a:pt x="122251" y="73984"/>
                  <a:pt x="122251" y="82605"/>
                  <a:pt x="122158" y="95119"/>
                </a:cubicBezTo>
                <a:lnTo>
                  <a:pt x="122066" y="103926"/>
                </a:lnTo>
                <a:cubicBezTo>
                  <a:pt x="122066" y="144343"/>
                  <a:pt x="155862" y="177159"/>
                  <a:pt x="197271" y="177159"/>
                </a:cubicBezTo>
                <a:lnTo>
                  <a:pt x="308965" y="177159"/>
                </a:lnTo>
                <a:cubicBezTo>
                  <a:pt x="349075" y="177159"/>
                  <a:pt x="380550" y="144992"/>
                  <a:pt x="380550" y="103926"/>
                </a:cubicBezTo>
                <a:cubicBezTo>
                  <a:pt x="380550" y="93265"/>
                  <a:pt x="382221" y="85664"/>
                  <a:pt x="384542" y="75003"/>
                </a:cubicBezTo>
                <a:cubicBezTo>
                  <a:pt x="385378" y="71110"/>
                  <a:pt x="386307" y="67031"/>
                  <a:pt x="387142" y="62581"/>
                </a:cubicBezTo>
                <a:lnTo>
                  <a:pt x="398284" y="35328"/>
                </a:lnTo>
                <a:cubicBezTo>
                  <a:pt x="419731" y="42744"/>
                  <a:pt x="437001" y="48862"/>
                  <a:pt x="438579" y="49418"/>
                </a:cubicBezTo>
                <a:cubicBezTo>
                  <a:pt x="488809" y="66753"/>
                  <a:pt x="511185" y="98642"/>
                  <a:pt x="504779" y="143973"/>
                </a:cubicBezTo>
                <a:cubicBezTo>
                  <a:pt x="490945" y="243070"/>
                  <a:pt x="490945" y="344113"/>
                  <a:pt x="504871" y="444230"/>
                </a:cubicBezTo>
                <a:lnTo>
                  <a:pt x="506543" y="463326"/>
                </a:lnTo>
                <a:cubicBezTo>
                  <a:pt x="509792" y="500592"/>
                  <a:pt x="497258" y="537857"/>
                  <a:pt x="472004" y="565297"/>
                </a:cubicBezTo>
                <a:cubicBezTo>
                  <a:pt x="447399" y="592180"/>
                  <a:pt x="412489" y="607568"/>
                  <a:pt x="376279" y="607568"/>
                </a:cubicBezTo>
                <a:lnTo>
                  <a:pt x="130700" y="607568"/>
                </a:lnTo>
                <a:cubicBezTo>
                  <a:pt x="94490" y="607568"/>
                  <a:pt x="59580" y="592180"/>
                  <a:pt x="34976" y="565297"/>
                </a:cubicBezTo>
                <a:cubicBezTo>
                  <a:pt x="9814" y="537857"/>
                  <a:pt x="-2813" y="500684"/>
                  <a:pt x="529" y="463326"/>
                </a:cubicBezTo>
                <a:lnTo>
                  <a:pt x="2108" y="445435"/>
                </a:lnTo>
                <a:cubicBezTo>
                  <a:pt x="11950" y="347450"/>
                  <a:pt x="11950" y="242977"/>
                  <a:pt x="2108" y="142953"/>
                </a:cubicBezTo>
                <a:cubicBezTo>
                  <a:pt x="-2349" y="97715"/>
                  <a:pt x="20027" y="66197"/>
                  <a:pt x="68679" y="49325"/>
                </a:cubicBezTo>
                <a:cubicBezTo>
                  <a:pt x="70164" y="48769"/>
                  <a:pt x="87527" y="42651"/>
                  <a:pt x="109253" y="35142"/>
                </a:cubicBezTo>
                <a:close/>
                <a:moveTo>
                  <a:pt x="252149" y="0"/>
                </a:moveTo>
                <a:cubicBezTo>
                  <a:pt x="252892" y="0"/>
                  <a:pt x="253634" y="0"/>
                  <a:pt x="254377" y="0"/>
                </a:cubicBezTo>
                <a:cubicBezTo>
                  <a:pt x="277863" y="649"/>
                  <a:pt x="300792" y="4171"/>
                  <a:pt x="322606" y="10474"/>
                </a:cubicBezTo>
                <a:cubicBezTo>
                  <a:pt x="330126" y="12699"/>
                  <a:pt x="339687" y="15665"/>
                  <a:pt x="350084" y="19094"/>
                </a:cubicBezTo>
                <a:lnTo>
                  <a:pt x="339223" y="45790"/>
                </a:lnTo>
                <a:cubicBezTo>
                  <a:pt x="338573" y="47366"/>
                  <a:pt x="338109" y="49034"/>
                  <a:pt x="337738" y="50795"/>
                </a:cubicBezTo>
                <a:cubicBezTo>
                  <a:pt x="336902" y="55615"/>
                  <a:pt x="335881" y="60064"/>
                  <a:pt x="335046" y="64143"/>
                </a:cubicBezTo>
                <a:cubicBezTo>
                  <a:pt x="332446" y="75822"/>
                  <a:pt x="329847" y="87779"/>
                  <a:pt x="329847" y="103907"/>
                </a:cubicBezTo>
                <a:cubicBezTo>
                  <a:pt x="329847" y="117255"/>
                  <a:pt x="321214" y="126524"/>
                  <a:pt x="308961" y="126524"/>
                </a:cubicBezTo>
                <a:lnTo>
                  <a:pt x="197287" y="126524"/>
                </a:lnTo>
                <a:cubicBezTo>
                  <a:pt x="184012" y="126524"/>
                  <a:pt x="172780" y="116143"/>
                  <a:pt x="172780" y="103907"/>
                </a:cubicBezTo>
                <a:lnTo>
                  <a:pt x="172873" y="95380"/>
                </a:lnTo>
                <a:cubicBezTo>
                  <a:pt x="172965" y="80920"/>
                  <a:pt x="173058" y="68407"/>
                  <a:pt x="169809" y="50795"/>
                </a:cubicBezTo>
                <a:cubicBezTo>
                  <a:pt x="169531" y="49034"/>
                  <a:pt x="168974" y="47366"/>
                  <a:pt x="168324" y="45790"/>
                </a:cubicBezTo>
                <a:lnTo>
                  <a:pt x="157370" y="18909"/>
                </a:lnTo>
                <a:cubicBezTo>
                  <a:pt x="167581" y="15572"/>
                  <a:pt x="177050" y="12606"/>
                  <a:pt x="184383" y="10474"/>
                </a:cubicBezTo>
                <a:cubicBezTo>
                  <a:pt x="206105" y="4171"/>
                  <a:pt x="228942" y="741"/>
                  <a:pt x="25214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18449" name="wakie-talkie_1971"/>
          <p:cNvSpPr>
            <a:spLocks noChangeAspect="1"/>
          </p:cNvSpPr>
          <p:nvPr/>
        </p:nvSpPr>
        <p:spPr bwMode="auto">
          <a:xfrm>
            <a:off x="3548063" y="2281238"/>
            <a:ext cx="260350" cy="609600"/>
          </a:xfrm>
          <a:custGeom>
            <a:avLst/>
            <a:gdLst>
              <a:gd name="T0" fmla="*/ 2147483646 w 100"/>
              <a:gd name="T1" fmla="*/ 2147483646 h 234"/>
              <a:gd name="T2" fmla="*/ 2147483646 w 100"/>
              <a:gd name="T3" fmla="*/ 2147483646 h 234"/>
              <a:gd name="T4" fmla="*/ 2147483646 w 100"/>
              <a:gd name="T5" fmla="*/ 2147483646 h 234"/>
              <a:gd name="T6" fmla="*/ 2147483646 w 100"/>
              <a:gd name="T7" fmla="*/ 2147483646 h 234"/>
              <a:gd name="T8" fmla="*/ 2147483646 w 100"/>
              <a:gd name="T9" fmla="*/ 2147483646 h 234"/>
              <a:gd name="T10" fmla="*/ 2147483646 w 100"/>
              <a:gd name="T11" fmla="*/ 2147483646 h 234"/>
              <a:gd name="T12" fmla="*/ 2147483646 w 100"/>
              <a:gd name="T13" fmla="*/ 2147483646 h 234"/>
              <a:gd name="T14" fmla="*/ 2147483646 w 100"/>
              <a:gd name="T15" fmla="*/ 2147483646 h 234"/>
              <a:gd name="T16" fmla="*/ 2147483646 w 100"/>
              <a:gd name="T17" fmla="*/ 0 h 234"/>
              <a:gd name="T18" fmla="*/ 2147483646 w 100"/>
              <a:gd name="T19" fmla="*/ 2147483646 h 234"/>
              <a:gd name="T20" fmla="*/ 2147483646 w 100"/>
              <a:gd name="T21" fmla="*/ 2147483646 h 234"/>
              <a:gd name="T22" fmla="*/ 2147483646 w 100"/>
              <a:gd name="T23" fmla="*/ 2147483646 h 234"/>
              <a:gd name="T24" fmla="*/ 0 w 100"/>
              <a:gd name="T25" fmla="*/ 2147483646 h 234"/>
              <a:gd name="T26" fmla="*/ 0 w 100"/>
              <a:gd name="T27" fmla="*/ 2147483646 h 234"/>
              <a:gd name="T28" fmla="*/ 2147483646 w 100"/>
              <a:gd name="T29" fmla="*/ 2147483646 h 234"/>
              <a:gd name="T30" fmla="*/ 2147483646 w 100"/>
              <a:gd name="T31" fmla="*/ 2147483646 h 234"/>
              <a:gd name="T32" fmla="*/ 2147483646 w 100"/>
              <a:gd name="T33" fmla="*/ 2147483646 h 234"/>
              <a:gd name="T34" fmla="*/ 2147483646 w 100"/>
              <a:gd name="T35" fmla="*/ 2147483646 h 234"/>
              <a:gd name="T36" fmla="*/ 2147483646 w 100"/>
              <a:gd name="T37" fmla="*/ 2147483646 h 234"/>
              <a:gd name="T38" fmla="*/ 2147483646 w 100"/>
              <a:gd name="T39" fmla="*/ 2147483646 h 234"/>
              <a:gd name="T40" fmla="*/ 2147483646 w 100"/>
              <a:gd name="T41" fmla="*/ 2147483646 h 234"/>
              <a:gd name="T42" fmla="*/ 2147483646 w 100"/>
              <a:gd name="T43" fmla="*/ 2147483646 h 234"/>
              <a:gd name="T44" fmla="*/ 2147483646 w 100"/>
              <a:gd name="T45" fmla="*/ 2147483646 h 234"/>
              <a:gd name="T46" fmla="*/ 2147483646 w 100"/>
              <a:gd name="T47" fmla="*/ 2147483646 h 234"/>
              <a:gd name="T48" fmla="*/ 2147483646 w 100"/>
              <a:gd name="T49" fmla="*/ 2147483646 h 234"/>
              <a:gd name="T50" fmla="*/ 2147483646 w 100"/>
              <a:gd name="T51" fmla="*/ 2147483646 h 234"/>
              <a:gd name="T52" fmla="*/ 2147483646 w 100"/>
              <a:gd name="T53" fmla="*/ 2147483646 h 234"/>
              <a:gd name="T54" fmla="*/ 2147483646 w 100"/>
              <a:gd name="T55" fmla="*/ 2147483646 h 234"/>
              <a:gd name="T56" fmla="*/ 2147483646 w 100"/>
              <a:gd name="T57" fmla="*/ 2147483646 h 2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 h="234">
                <a:moveTo>
                  <a:pt x="90" y="78"/>
                </a:moveTo>
                <a:lnTo>
                  <a:pt x="88" y="78"/>
                </a:lnTo>
                <a:lnTo>
                  <a:pt x="88" y="68"/>
                </a:lnTo>
                <a:cubicBezTo>
                  <a:pt x="88" y="63"/>
                  <a:pt x="83" y="58"/>
                  <a:pt x="78" y="58"/>
                </a:cubicBezTo>
                <a:cubicBezTo>
                  <a:pt x="73" y="58"/>
                  <a:pt x="69" y="63"/>
                  <a:pt x="69" y="68"/>
                </a:cubicBezTo>
                <a:lnTo>
                  <a:pt x="69" y="78"/>
                </a:lnTo>
                <a:lnTo>
                  <a:pt x="27" y="78"/>
                </a:lnTo>
                <a:lnTo>
                  <a:pt x="27" y="8"/>
                </a:lnTo>
                <a:cubicBezTo>
                  <a:pt x="27" y="3"/>
                  <a:pt x="24" y="0"/>
                  <a:pt x="20" y="0"/>
                </a:cubicBezTo>
                <a:cubicBezTo>
                  <a:pt x="16" y="0"/>
                  <a:pt x="12" y="3"/>
                  <a:pt x="12" y="8"/>
                </a:cubicBezTo>
                <a:lnTo>
                  <a:pt x="12" y="78"/>
                </a:lnTo>
                <a:lnTo>
                  <a:pt x="11" y="78"/>
                </a:lnTo>
                <a:cubicBezTo>
                  <a:pt x="5" y="78"/>
                  <a:pt x="0" y="83"/>
                  <a:pt x="0" y="89"/>
                </a:cubicBezTo>
                <a:lnTo>
                  <a:pt x="0" y="224"/>
                </a:lnTo>
                <a:cubicBezTo>
                  <a:pt x="0" y="229"/>
                  <a:pt x="5" y="234"/>
                  <a:pt x="11" y="234"/>
                </a:cubicBezTo>
                <a:lnTo>
                  <a:pt x="90" y="234"/>
                </a:lnTo>
                <a:cubicBezTo>
                  <a:pt x="96" y="234"/>
                  <a:pt x="100" y="230"/>
                  <a:pt x="100" y="224"/>
                </a:cubicBezTo>
                <a:lnTo>
                  <a:pt x="100" y="89"/>
                </a:lnTo>
                <a:cubicBezTo>
                  <a:pt x="100" y="83"/>
                  <a:pt x="96" y="78"/>
                  <a:pt x="90" y="78"/>
                </a:cubicBezTo>
                <a:close/>
                <a:moveTo>
                  <a:pt x="82" y="143"/>
                </a:moveTo>
                <a:lnTo>
                  <a:pt x="18" y="143"/>
                </a:lnTo>
                <a:lnTo>
                  <a:pt x="18" y="130"/>
                </a:lnTo>
                <a:lnTo>
                  <a:pt x="82" y="130"/>
                </a:lnTo>
                <a:lnTo>
                  <a:pt x="82" y="143"/>
                </a:lnTo>
                <a:close/>
                <a:moveTo>
                  <a:pt x="83" y="115"/>
                </a:moveTo>
                <a:lnTo>
                  <a:pt x="19" y="115"/>
                </a:lnTo>
                <a:lnTo>
                  <a:pt x="19" y="101"/>
                </a:lnTo>
                <a:lnTo>
                  <a:pt x="83" y="101"/>
                </a:lnTo>
                <a:lnTo>
                  <a:pt x="83"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cxnSp>
        <p:nvCxnSpPr>
          <p:cNvPr id="18" name="直接连接符 17"/>
          <p:cNvCxnSpPr/>
          <p:nvPr/>
        </p:nvCxnSpPr>
        <p:spPr>
          <a:xfrm flipV="1">
            <a:off x="7559675" y="1895475"/>
            <a:ext cx="0" cy="437515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451" name="图片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9388" y="1358900"/>
            <a:ext cx="36798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randombar(horizontal)">
                                      <p:cBhvr>
                                        <p:cTn id="7" dur="500"/>
                                        <p:tgtEl>
                                          <p:spTgt spid="1843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par>
                                <p:cTn id="12" presetID="21"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8443">
                                            <p:txEl>
                                              <p:pRg st="0" end="0"/>
                                            </p:txEl>
                                          </p:spTgt>
                                        </p:tgtEl>
                                        <p:attrNameLst>
                                          <p:attrName>style.visibility</p:attrName>
                                        </p:attrNameLst>
                                      </p:cBhvr>
                                      <p:to>
                                        <p:strVal val="visible"/>
                                      </p:to>
                                    </p:set>
                                    <p:animEffect transition="in" filter="wheel(1)">
                                      <p:cBhvr>
                                        <p:cTn id="17" dur="2000"/>
                                        <p:tgtEl>
                                          <p:spTgt spid="18443">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18444"/>
                                        </p:tgtEl>
                                        <p:attrNameLst>
                                          <p:attrName>style.visibility</p:attrName>
                                        </p:attrNameLst>
                                      </p:cBhvr>
                                      <p:to>
                                        <p:strVal val="visible"/>
                                      </p:to>
                                    </p:set>
                                    <p:animEffect transition="in" filter="wheel(1)">
                                      <p:cBhvr>
                                        <p:cTn id="20" dur="2000"/>
                                        <p:tgtEl>
                                          <p:spTgt spid="18444"/>
                                        </p:tgtEl>
                                      </p:cBhvr>
                                    </p:animEffect>
                                  </p:childTnLst>
                                </p:cTn>
                              </p:par>
                              <p:par>
                                <p:cTn id="21" presetID="21" presetClass="entr" presetSubtype="1" fill="hold" nodeType="withEffect">
                                  <p:stCondLst>
                                    <p:cond delay="0"/>
                                  </p:stCondLst>
                                  <p:childTnLst>
                                    <p:set>
                                      <p:cBhvr>
                                        <p:cTn id="22" dur="1" fill="hold">
                                          <p:stCondLst>
                                            <p:cond delay="0"/>
                                          </p:stCondLst>
                                        </p:cTn>
                                        <p:tgtEl>
                                          <p:spTgt spid="18445"/>
                                        </p:tgtEl>
                                        <p:attrNameLst>
                                          <p:attrName>style.visibility</p:attrName>
                                        </p:attrNameLst>
                                      </p:cBhvr>
                                      <p:to>
                                        <p:strVal val="visible"/>
                                      </p:to>
                                    </p:set>
                                    <p:animEffect transition="in" filter="wheel(1)">
                                      <p:cBhvr>
                                        <p:cTn id="23" dur="2000"/>
                                        <p:tgtEl>
                                          <p:spTgt spid="18445"/>
                                        </p:tgtEl>
                                      </p:cBhvr>
                                    </p:animEffect>
                                  </p:childTnLst>
                                </p:cTn>
                              </p:par>
                              <p:par>
                                <p:cTn id="24" presetID="21" presetClass="entr" presetSubtype="1" fill="hold" nodeType="withEffect">
                                  <p:stCondLst>
                                    <p:cond delay="0"/>
                                  </p:stCondLst>
                                  <p:childTnLst>
                                    <p:set>
                                      <p:cBhvr>
                                        <p:cTn id="25" dur="1" fill="hold">
                                          <p:stCondLst>
                                            <p:cond delay="0"/>
                                          </p:stCondLst>
                                        </p:cTn>
                                        <p:tgtEl>
                                          <p:spTgt spid="18446"/>
                                        </p:tgtEl>
                                        <p:attrNameLst>
                                          <p:attrName>style.visibility</p:attrName>
                                        </p:attrNameLst>
                                      </p:cBhvr>
                                      <p:to>
                                        <p:strVal val="visible"/>
                                      </p:to>
                                    </p:set>
                                    <p:animEffect transition="in" filter="wheel(1)">
                                      <p:cBhvr>
                                        <p:cTn id="26" dur="2000"/>
                                        <p:tgtEl>
                                          <p:spTgt spid="18446"/>
                                        </p:tgtEl>
                                      </p:cBhvr>
                                    </p:animEffect>
                                  </p:childTnLst>
                                </p:cTn>
                              </p:par>
                              <p:par>
                                <p:cTn id="27" presetID="21" presetClass="entr" presetSubtype="1" fill="hold" nodeType="withEffect">
                                  <p:stCondLst>
                                    <p:cond delay="0"/>
                                  </p:stCondLst>
                                  <p:childTnLst>
                                    <p:set>
                                      <p:cBhvr>
                                        <p:cTn id="28" dur="1" fill="hold">
                                          <p:stCondLst>
                                            <p:cond delay="0"/>
                                          </p:stCondLst>
                                        </p:cTn>
                                        <p:tgtEl>
                                          <p:spTgt spid="18447"/>
                                        </p:tgtEl>
                                        <p:attrNameLst>
                                          <p:attrName>style.visibility</p:attrName>
                                        </p:attrNameLst>
                                      </p:cBhvr>
                                      <p:to>
                                        <p:strVal val="visible"/>
                                      </p:to>
                                    </p:set>
                                    <p:animEffect transition="in" filter="wheel(1)">
                                      <p:cBhvr>
                                        <p:cTn id="29" dur="2000"/>
                                        <p:tgtEl>
                                          <p:spTgt spid="18447"/>
                                        </p:tgtEl>
                                      </p:cBhvr>
                                    </p:animEffect>
                                  </p:childTnLst>
                                </p:cTn>
                              </p:par>
                              <p:par>
                                <p:cTn id="30" presetID="21" presetClass="entr" presetSubtype="1" fill="hold" nodeType="withEffect">
                                  <p:stCondLst>
                                    <p:cond delay="0"/>
                                  </p:stCondLst>
                                  <p:childTnLst>
                                    <p:set>
                                      <p:cBhvr>
                                        <p:cTn id="31" dur="1" fill="hold">
                                          <p:stCondLst>
                                            <p:cond delay="0"/>
                                          </p:stCondLst>
                                        </p:cTn>
                                        <p:tgtEl>
                                          <p:spTgt spid="18448"/>
                                        </p:tgtEl>
                                        <p:attrNameLst>
                                          <p:attrName>style.visibility</p:attrName>
                                        </p:attrNameLst>
                                      </p:cBhvr>
                                      <p:to>
                                        <p:strVal val="visible"/>
                                      </p:to>
                                    </p:set>
                                    <p:animEffect transition="in" filter="wheel(1)">
                                      <p:cBhvr>
                                        <p:cTn id="32" dur="2000"/>
                                        <p:tgtEl>
                                          <p:spTgt spid="18448"/>
                                        </p:tgtEl>
                                      </p:cBhvr>
                                    </p:animEffect>
                                  </p:childTnLst>
                                </p:cTn>
                              </p:par>
                              <p:par>
                                <p:cTn id="33" presetID="21" presetClass="entr" presetSubtype="1" fill="hold" nodeType="withEffect">
                                  <p:stCondLst>
                                    <p:cond delay="0"/>
                                  </p:stCondLst>
                                  <p:childTnLst>
                                    <p:set>
                                      <p:cBhvr>
                                        <p:cTn id="34" dur="1" fill="hold">
                                          <p:stCondLst>
                                            <p:cond delay="0"/>
                                          </p:stCondLst>
                                        </p:cTn>
                                        <p:tgtEl>
                                          <p:spTgt spid="18449"/>
                                        </p:tgtEl>
                                        <p:attrNameLst>
                                          <p:attrName>style.visibility</p:attrName>
                                        </p:attrNameLst>
                                      </p:cBhvr>
                                      <p:to>
                                        <p:strVal val="visible"/>
                                      </p:to>
                                    </p:set>
                                    <p:animEffect transition="in" filter="wheel(1)">
                                      <p:cBhvr>
                                        <p:cTn id="35" dur="2000"/>
                                        <p:tgtEl>
                                          <p:spTgt spid="18449"/>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18439"/>
                                        </p:tgtEl>
                                        <p:attrNameLst>
                                          <p:attrName>style.visibility</p:attrName>
                                        </p:attrNameLst>
                                      </p:cBhvr>
                                      <p:to>
                                        <p:strVal val="visible"/>
                                      </p:to>
                                    </p:set>
                                    <p:animEffect transition="in" filter="fade">
                                      <p:cBhvr>
                                        <p:cTn id="39" dur="1000"/>
                                        <p:tgtEl>
                                          <p:spTgt spid="18439"/>
                                        </p:tgtEl>
                                      </p:cBhvr>
                                    </p:animEffect>
                                    <p:anim calcmode="lin" valueType="num">
                                      <p:cBhvr>
                                        <p:cTn id="40" dur="1000" fill="hold"/>
                                        <p:tgtEl>
                                          <p:spTgt spid="18439"/>
                                        </p:tgtEl>
                                        <p:attrNameLst>
                                          <p:attrName>ppt_x</p:attrName>
                                        </p:attrNameLst>
                                      </p:cBhvr>
                                      <p:tavLst>
                                        <p:tav tm="0">
                                          <p:val>
                                            <p:strVal val="#ppt_x"/>
                                          </p:val>
                                        </p:tav>
                                        <p:tav tm="100000">
                                          <p:val>
                                            <p:strVal val="#ppt_x"/>
                                          </p:val>
                                        </p:tav>
                                      </p:tavLst>
                                    </p:anim>
                                    <p:anim calcmode="lin" valueType="num">
                                      <p:cBhvr>
                                        <p:cTn id="41" dur="1000" fill="hold"/>
                                        <p:tgtEl>
                                          <p:spTgt spid="18439"/>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8441"/>
                                        </p:tgtEl>
                                        <p:attrNameLst>
                                          <p:attrName>style.visibility</p:attrName>
                                        </p:attrNameLst>
                                      </p:cBhvr>
                                      <p:to>
                                        <p:strVal val="visible"/>
                                      </p:to>
                                    </p:set>
                                    <p:animEffect transition="in" filter="fade">
                                      <p:cBhvr>
                                        <p:cTn id="45" dur="1000"/>
                                        <p:tgtEl>
                                          <p:spTgt spid="18441"/>
                                        </p:tgtEl>
                                      </p:cBhvr>
                                    </p:animEffect>
                                    <p:anim calcmode="lin" valueType="num">
                                      <p:cBhvr>
                                        <p:cTn id="46" dur="1000" fill="hold"/>
                                        <p:tgtEl>
                                          <p:spTgt spid="18441"/>
                                        </p:tgtEl>
                                        <p:attrNameLst>
                                          <p:attrName>ppt_x</p:attrName>
                                        </p:attrNameLst>
                                      </p:cBhvr>
                                      <p:tavLst>
                                        <p:tav tm="0">
                                          <p:val>
                                            <p:strVal val="#ppt_x"/>
                                          </p:val>
                                        </p:tav>
                                        <p:tav tm="100000">
                                          <p:val>
                                            <p:strVal val="#ppt_x"/>
                                          </p:val>
                                        </p:tav>
                                      </p:tavLst>
                                    </p:anim>
                                    <p:anim calcmode="lin" valueType="num">
                                      <p:cBhvr>
                                        <p:cTn id="47" dur="1000" fill="hold"/>
                                        <p:tgtEl>
                                          <p:spTgt spid="18441"/>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8440"/>
                                        </p:tgtEl>
                                        <p:attrNameLst>
                                          <p:attrName>style.visibility</p:attrName>
                                        </p:attrNameLst>
                                      </p:cBhvr>
                                      <p:to>
                                        <p:strVal val="visible"/>
                                      </p:to>
                                    </p:set>
                                    <p:animEffect transition="in" filter="fade">
                                      <p:cBhvr>
                                        <p:cTn id="51" dur="1000"/>
                                        <p:tgtEl>
                                          <p:spTgt spid="18440"/>
                                        </p:tgtEl>
                                      </p:cBhvr>
                                    </p:animEffect>
                                    <p:anim calcmode="lin" valueType="num">
                                      <p:cBhvr>
                                        <p:cTn id="52" dur="1000" fill="hold"/>
                                        <p:tgtEl>
                                          <p:spTgt spid="18440"/>
                                        </p:tgtEl>
                                        <p:attrNameLst>
                                          <p:attrName>ppt_x</p:attrName>
                                        </p:attrNameLst>
                                      </p:cBhvr>
                                      <p:tavLst>
                                        <p:tav tm="0">
                                          <p:val>
                                            <p:strVal val="#ppt_x"/>
                                          </p:val>
                                        </p:tav>
                                        <p:tav tm="100000">
                                          <p:val>
                                            <p:strVal val="#ppt_x"/>
                                          </p:val>
                                        </p:tav>
                                      </p:tavLst>
                                    </p:anim>
                                    <p:anim calcmode="lin" valueType="num">
                                      <p:cBhvr>
                                        <p:cTn id="53" dur="1000" fill="hold"/>
                                        <p:tgtEl>
                                          <p:spTgt spid="18440"/>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14" presetClass="entr" presetSubtype="10" fill="hold" grpId="0" nodeType="afterEffect">
                                  <p:stCondLst>
                                    <p:cond delay="0"/>
                                  </p:stCondLst>
                                  <p:childTnLst>
                                    <p:set>
                                      <p:cBhvr>
                                        <p:cTn id="56" dur="1" fill="hold">
                                          <p:stCondLst>
                                            <p:cond delay="0"/>
                                          </p:stCondLst>
                                        </p:cTn>
                                        <p:tgtEl>
                                          <p:spTgt spid="18442"/>
                                        </p:tgtEl>
                                        <p:attrNameLst>
                                          <p:attrName>style.visibility</p:attrName>
                                        </p:attrNameLst>
                                      </p:cBhvr>
                                      <p:to>
                                        <p:strVal val="visible"/>
                                      </p:to>
                                    </p:set>
                                    <p:animEffect transition="in" filter="randombar(horizontal)">
                                      <p:cBhvr>
                                        <p:cTn id="57" dur="500"/>
                                        <p:tgtEl>
                                          <p:spTgt spid="18442"/>
                                        </p:tgtEl>
                                      </p:cBhvr>
                                    </p:animEffect>
                                  </p:childTnLst>
                                </p:cTn>
                              </p:par>
                            </p:childTnLst>
                          </p:cTn>
                        </p:par>
                        <p:par>
                          <p:cTn id="58" fill="hold">
                            <p:stCondLst>
                              <p:cond delay="6000"/>
                            </p:stCondLst>
                            <p:childTnLst>
                              <p:par>
                                <p:cTn id="59" presetID="16" presetClass="entr" presetSubtype="21" fill="hold" nodeType="afterEffect">
                                  <p:stCondLst>
                                    <p:cond delay="0"/>
                                  </p:stCondLst>
                                  <p:childTnLst>
                                    <p:set>
                                      <p:cBhvr>
                                        <p:cTn id="60" dur="1" fill="hold">
                                          <p:stCondLst>
                                            <p:cond delay="0"/>
                                          </p:stCondLst>
                                        </p:cTn>
                                        <p:tgtEl>
                                          <p:spTgt spid="18451"/>
                                        </p:tgtEl>
                                        <p:attrNameLst>
                                          <p:attrName>style.visibility</p:attrName>
                                        </p:attrNameLst>
                                      </p:cBhvr>
                                      <p:to>
                                        <p:strVal val="visible"/>
                                      </p:to>
                                    </p:set>
                                    <p:animEffect transition="in" filter="barn(inVertical)">
                                      <p:cBhvr>
                                        <p:cTn id="61" dur="500"/>
                                        <p:tgtEl>
                                          <p:spTgt spid="18451"/>
                                        </p:tgtEl>
                                      </p:cBhvr>
                                    </p:animEffect>
                                  </p:childTnLst>
                                </p:cTn>
                              </p:par>
                              <p:par>
                                <p:cTn id="62" presetID="16" presetClass="entr" presetSubtype="21"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2" grpId="0" animBg="1"/>
      <p:bldP spid="18439" grpId="0"/>
      <p:bldP spid="18440" grpId="0"/>
      <p:bldP spid="18441" grpId="0"/>
      <p:bldP spid="18442" grpId="0"/>
      <p:bldP spid="184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rot="14798215">
            <a:off x="4690268" y="3313907"/>
            <a:ext cx="1090613" cy="182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41"/>
          <p:cNvSpPr/>
          <p:nvPr/>
        </p:nvSpPr>
        <p:spPr>
          <a:xfrm rot="17580351">
            <a:off x="6601619" y="2937669"/>
            <a:ext cx="1090613" cy="26765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矩形 42"/>
          <p:cNvSpPr/>
          <p:nvPr/>
        </p:nvSpPr>
        <p:spPr>
          <a:xfrm rot="14536251">
            <a:off x="8719345" y="2799556"/>
            <a:ext cx="1090612" cy="26765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222" name="矩形 9221"/>
          <p:cNvSpPr/>
          <p:nvPr/>
        </p:nvSpPr>
        <p:spPr>
          <a:xfrm rot="17580351">
            <a:off x="2636045" y="2980531"/>
            <a:ext cx="1090612" cy="26765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462" name="标题 1"/>
          <p:cNvSpPr>
            <a:spLocks noGrp="1" noChangeArrowheads="1"/>
          </p:cNvSpPr>
          <p:nvPr>
            <p:ph type="title" idx="4294967295"/>
          </p:nvPr>
        </p:nvSpPr>
        <p:spPr bwMode="auto">
          <a:xfrm>
            <a:off x="1487488" y="333375"/>
            <a:ext cx="7577137"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sz="3600" b="1" dirty="0">
                <a:solidFill>
                  <a:schemeClr val="tx2"/>
                </a:solidFill>
                <a:latin typeface="微软雅黑" panose="020B0503020204020204" pitchFamily="34" charset="-122"/>
                <a:ea typeface="微软雅黑" panose="020B0503020204020204" pitchFamily="34" charset="-122"/>
                <a:cs typeface="+mn-cs"/>
              </a:rPr>
              <a:t>护理质量管理概述</a:t>
            </a:r>
          </a:p>
        </p:txBody>
      </p:sp>
      <p:sp>
        <p:nvSpPr>
          <p:cNvPr id="19463" name="TextBox 8"/>
          <p:cNvSpPr>
            <a:spLocks noGrp="1" noChangeArrowheads="1"/>
          </p:cNvSpPr>
          <p:nvPr>
            <p:ph idx="4294967295"/>
          </p:nvPr>
        </p:nvSpPr>
        <p:spPr bwMode="auto">
          <a:xfrm>
            <a:off x="4529138" y="1135063"/>
            <a:ext cx="3522662"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b="1">
                <a:solidFill>
                  <a:srgbClr val="0A3886"/>
                </a:solidFill>
                <a:latin typeface="微软雅黑" panose="020B0503020204020204" pitchFamily="34" charset="-122"/>
                <a:ea typeface="微软雅黑" panose="020B0503020204020204" pitchFamily="34" charset="-122"/>
              </a:rPr>
              <a:t>护理质量管理任务</a:t>
            </a:r>
            <a:endParaRPr lang="zh-CN" altLang="en-US" sz="2400" b="1">
              <a:solidFill>
                <a:srgbClr val="0A3886"/>
              </a:solidFill>
              <a:latin typeface="微软雅黑" panose="020B0503020204020204" pitchFamily="34" charset="-122"/>
              <a:ea typeface="微软雅黑" panose="020B0503020204020204" pitchFamily="34" charset="-122"/>
            </a:endParaRPr>
          </a:p>
        </p:txBody>
      </p:sp>
      <p:grpSp>
        <p:nvGrpSpPr>
          <p:cNvPr id="19464" name="组合 3"/>
          <p:cNvGrpSpPr/>
          <p:nvPr/>
        </p:nvGrpSpPr>
        <p:grpSpPr bwMode="auto">
          <a:xfrm>
            <a:off x="1400175" y="2801938"/>
            <a:ext cx="1574800" cy="1841500"/>
            <a:chOff x="4040114" y="3237805"/>
            <a:chExt cx="1574800" cy="1841500"/>
          </a:xfrm>
        </p:grpSpPr>
        <p:sp>
          <p:nvSpPr>
            <p:cNvPr id="24610" name="Oval 24"/>
            <p:cNvSpPr>
              <a:spLocks noChangeArrowheads="1"/>
            </p:cNvSpPr>
            <p:nvPr/>
          </p:nvSpPr>
          <p:spPr bwMode="auto">
            <a:xfrm rot="-5400000">
              <a:off x="4038526" y="3502918"/>
              <a:ext cx="1577975" cy="1574800"/>
            </a:xfrm>
            <a:prstGeom prst="ellipse">
              <a:avLst/>
            </a:prstGeom>
            <a:solidFill>
              <a:srgbClr val="0A3886"/>
            </a:solidFill>
            <a:ln>
              <a:noFill/>
            </a:ln>
            <a:extLst>
              <a:ext uri="{91240B29-F687-4F45-9708-019B960494DF}">
                <a14:hiddenLine xmlns:a14="http://schemas.microsoft.com/office/drawing/2010/main" w="9525">
                  <a:solidFill>
                    <a:srgbClr val="000000"/>
                  </a:solidFill>
                  <a:rou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12" name="Freeform 33"/>
            <p:cNvSpPr/>
            <p:nvPr/>
          </p:nvSpPr>
          <p:spPr bwMode="auto">
            <a:xfrm rot="16200000">
              <a:off x="4231408" y="3649761"/>
              <a:ext cx="1198562"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pic>
          <p:nvPicPr>
            <p:cNvPr id="18" name="图片 17"/>
            <p:cNvPicPr>
              <a:picLocks noChangeAspect="1"/>
            </p:cNvPicPr>
            <p:nvPr/>
          </p:nvPicPr>
          <p:blipFill>
            <a:blip r:embed="rId3"/>
            <a:stretch>
              <a:fillRect/>
            </a:stretch>
          </p:blipFill>
          <p:spPr>
            <a:xfrm rot="16200000">
              <a:off x="4129014" y="3596580"/>
              <a:ext cx="1387475" cy="1387475"/>
            </a:xfrm>
            <a:prstGeom prst="rect">
              <a:avLst/>
            </a:prstGeom>
            <a:effectLst>
              <a:outerShdw blurRad="50800" dist="38100" dir="2700000" algn="tl" rotWithShape="0">
                <a:prstClr val="black">
                  <a:alpha val="40000"/>
                </a:prstClr>
              </a:outerShdw>
            </a:effectLst>
          </p:spPr>
        </p:pic>
        <p:sp>
          <p:nvSpPr>
            <p:cNvPr id="22" name="Freeform 910"/>
            <p:cNvSpPr/>
            <p:nvPr/>
          </p:nvSpPr>
          <p:spPr bwMode="auto">
            <a:xfrm>
              <a:off x="4370314" y="3829942"/>
              <a:ext cx="882650" cy="892175"/>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tx1">
                <a:lumMod val="65000"/>
                <a:lumOff val="3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grpSp>
        <p:nvGrpSpPr>
          <p:cNvPr id="19465" name="组合 9215"/>
          <p:cNvGrpSpPr/>
          <p:nvPr/>
        </p:nvGrpSpPr>
        <p:grpSpPr bwMode="auto">
          <a:xfrm>
            <a:off x="7419975" y="3732213"/>
            <a:ext cx="1574800" cy="1822450"/>
            <a:chOff x="5106913" y="2455168"/>
            <a:chExt cx="1574800" cy="1822451"/>
          </a:xfrm>
        </p:grpSpPr>
        <p:sp>
          <p:nvSpPr>
            <p:cNvPr id="9" name="Oval 25"/>
            <p:cNvSpPr>
              <a:spLocks noChangeArrowheads="1"/>
            </p:cNvSpPr>
            <p:nvPr/>
          </p:nvSpPr>
          <p:spPr bwMode="auto">
            <a:xfrm rot="16200000">
              <a:off x="5106913" y="2455168"/>
              <a:ext cx="1574801" cy="1574800"/>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24607" name="Freeform 36"/>
            <p:cNvSpPr/>
            <p:nvPr/>
          </p:nvSpPr>
          <p:spPr bwMode="auto">
            <a:xfrm rot="-5400000">
              <a:off x="5299001" y="3491806"/>
              <a:ext cx="1195388" cy="376237"/>
            </a:xfrm>
            <a:custGeom>
              <a:avLst/>
              <a:gdLst>
                <a:gd name="T0" fmla="*/ 2147483646 w 498"/>
                <a:gd name="T1" fmla="*/ 2147483646 h 157"/>
                <a:gd name="T2" fmla="*/ 2147483646 w 498"/>
                <a:gd name="T3" fmla="*/ 2147483646 h 157"/>
                <a:gd name="T4" fmla="*/ 2147483646 w 498"/>
                <a:gd name="T5" fmla="*/ 2147483646 h 157"/>
                <a:gd name="T6" fmla="*/ 0 w 498"/>
                <a:gd name="T7" fmla="*/ 2147483646 h 157"/>
                <a:gd name="T8" fmla="*/ 0 w 498"/>
                <a:gd name="T9" fmla="*/ 2147483646 h 157"/>
                <a:gd name="T10" fmla="*/ 2147483646 w 498"/>
                <a:gd name="T11" fmla="*/ 2147483646 h 157"/>
                <a:gd name="T12" fmla="*/ 2147483646 w 498"/>
                <a:gd name="T13" fmla="*/ 0 h 157"/>
                <a:gd name="T14" fmla="*/ 2147483646 w 498"/>
                <a:gd name="T15" fmla="*/ 2147483646 h 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rgbClr val="33597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pic>
          <p:nvPicPr>
            <p:cNvPr id="21" name="图片 20"/>
            <p:cNvPicPr>
              <a:picLocks noChangeAspect="1"/>
            </p:cNvPicPr>
            <p:nvPr/>
          </p:nvPicPr>
          <p:blipFill>
            <a:blip r:embed="rId3"/>
            <a:stretch>
              <a:fillRect/>
            </a:stretch>
          </p:blipFill>
          <p:spPr>
            <a:xfrm rot="16200000">
              <a:off x="5195813" y="2548830"/>
              <a:ext cx="1387476" cy="1387475"/>
            </a:xfrm>
            <a:prstGeom prst="rect">
              <a:avLst/>
            </a:prstGeom>
            <a:effectLst>
              <a:outerShdw blurRad="50800" dist="38100" dir="2700000" algn="tl" rotWithShape="0">
                <a:prstClr val="black">
                  <a:alpha val="40000"/>
                </a:prstClr>
              </a:outerShdw>
            </a:effectLst>
          </p:spPr>
        </p:pic>
        <p:sp>
          <p:nvSpPr>
            <p:cNvPr id="23" name="Freeform 307"/>
            <p:cNvSpPr>
              <a:spLocks noChangeAspect="1" noEditPoints="1"/>
            </p:cNvSpPr>
            <p:nvPr/>
          </p:nvSpPr>
          <p:spPr bwMode="auto">
            <a:xfrm>
              <a:off x="5560938" y="2802830"/>
              <a:ext cx="646113" cy="942976"/>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tx1">
                <a:lumMod val="65000"/>
                <a:lumOff val="3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grpSp>
        <p:nvGrpSpPr>
          <p:cNvPr id="19466" name="组合 9219"/>
          <p:cNvGrpSpPr/>
          <p:nvPr/>
        </p:nvGrpSpPr>
        <p:grpSpPr bwMode="auto">
          <a:xfrm>
            <a:off x="5362575" y="2867025"/>
            <a:ext cx="1574800" cy="1841500"/>
            <a:chOff x="6176889" y="3237805"/>
            <a:chExt cx="1574800" cy="1841500"/>
          </a:xfrm>
        </p:grpSpPr>
        <p:sp>
          <p:nvSpPr>
            <p:cNvPr id="24602" name="Oval 27"/>
            <p:cNvSpPr>
              <a:spLocks noChangeArrowheads="1"/>
            </p:cNvSpPr>
            <p:nvPr/>
          </p:nvSpPr>
          <p:spPr bwMode="auto">
            <a:xfrm rot="-5400000">
              <a:off x="6175301" y="3502918"/>
              <a:ext cx="1577975" cy="1574800"/>
            </a:xfrm>
            <a:prstGeom prst="ellipse">
              <a:avLst/>
            </a:prstGeom>
            <a:solidFill>
              <a:srgbClr val="0A3886"/>
            </a:solidFill>
            <a:ln>
              <a:noFill/>
            </a:ln>
            <a:extLst>
              <a:ext uri="{91240B29-F687-4F45-9708-019B960494DF}">
                <a14:hiddenLine xmlns:a14="http://schemas.microsoft.com/office/drawing/2010/main" w="9525">
                  <a:solidFill>
                    <a:srgbClr val="000000"/>
                  </a:solidFill>
                  <a:rou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14" name="Freeform 35"/>
            <p:cNvSpPr/>
            <p:nvPr/>
          </p:nvSpPr>
          <p:spPr bwMode="auto">
            <a:xfrm rot="16200000">
              <a:off x="6372151" y="3648968"/>
              <a:ext cx="1198563" cy="376238"/>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pic>
          <p:nvPicPr>
            <p:cNvPr id="19" name="图片 18"/>
            <p:cNvPicPr>
              <a:picLocks noChangeAspect="1"/>
            </p:cNvPicPr>
            <p:nvPr/>
          </p:nvPicPr>
          <p:blipFill>
            <a:blip r:embed="rId3"/>
            <a:stretch>
              <a:fillRect/>
            </a:stretch>
          </p:blipFill>
          <p:spPr>
            <a:xfrm rot="16200000">
              <a:off x="6270552" y="3596580"/>
              <a:ext cx="1387475" cy="1387475"/>
            </a:xfrm>
            <a:prstGeom prst="rect">
              <a:avLst/>
            </a:prstGeom>
            <a:effectLst>
              <a:outerShdw blurRad="50800" dist="38100" dir="2700000" algn="tl" rotWithShape="0">
                <a:prstClr val="black">
                  <a:alpha val="40000"/>
                </a:prstClr>
              </a:outerShdw>
            </a:effectLst>
          </p:spPr>
        </p:pic>
        <p:sp>
          <p:nvSpPr>
            <p:cNvPr id="24" name="Freeform 266"/>
            <p:cNvSpPr>
              <a:spLocks noChangeAspect="1" noEditPoints="1"/>
            </p:cNvSpPr>
            <p:nvPr/>
          </p:nvSpPr>
          <p:spPr bwMode="auto">
            <a:xfrm>
              <a:off x="6546777" y="3825180"/>
              <a:ext cx="825500" cy="904875"/>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tx1">
                <a:lumMod val="65000"/>
                <a:lumOff val="3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grpSp>
        <p:nvGrpSpPr>
          <p:cNvPr id="19467" name="组合 9220"/>
          <p:cNvGrpSpPr/>
          <p:nvPr/>
        </p:nvGrpSpPr>
        <p:grpSpPr bwMode="auto">
          <a:xfrm>
            <a:off x="9551988" y="2598738"/>
            <a:ext cx="1574800" cy="1843087"/>
            <a:chOff x="7243688" y="2187427"/>
            <a:chExt cx="1574800" cy="1842541"/>
          </a:xfrm>
        </p:grpSpPr>
        <p:sp>
          <p:nvSpPr>
            <p:cNvPr id="24598" name="Oval 26"/>
            <p:cNvSpPr>
              <a:spLocks noChangeArrowheads="1"/>
            </p:cNvSpPr>
            <p:nvPr/>
          </p:nvSpPr>
          <p:spPr bwMode="auto">
            <a:xfrm rot="-5400000">
              <a:off x="7243688" y="2455168"/>
              <a:ext cx="1574800" cy="1574800"/>
            </a:xfrm>
            <a:prstGeom prst="ellipse">
              <a:avLst/>
            </a:prstGeom>
            <a:solidFill>
              <a:srgbClr val="0A3886"/>
            </a:solidFill>
            <a:ln>
              <a:noFill/>
            </a:ln>
            <a:extLst>
              <a:ext uri="{91240B29-F687-4F45-9708-019B960494DF}">
                <a14:hiddenLine xmlns:a14="http://schemas.microsoft.com/office/drawing/2010/main" w="9525">
                  <a:solidFill>
                    <a:srgbClr val="000000"/>
                  </a:solidFill>
                  <a:round/>
                </a14:hiddenLine>
              </a:ext>
            </a:extLst>
          </p:spPr>
          <p:txBody>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13" name="Freeform 34"/>
            <p:cNvSpPr/>
            <p:nvPr/>
          </p:nvSpPr>
          <p:spPr bwMode="auto">
            <a:xfrm rot="16200000">
              <a:off x="7460558" y="2597619"/>
              <a:ext cx="1196620" cy="376238"/>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lumMod val="65000"/>
                    <a:lumOff val="35000"/>
                  </a:prstClr>
                </a:solidFill>
                <a:effectLst/>
                <a:uLnTx/>
                <a:uFillTx/>
                <a:ea typeface="楷体_GB2312" pitchFamily="49" charset="-122"/>
                <a:cs typeface="+mn-cs"/>
              </a:endParaRPr>
            </a:p>
          </p:txBody>
        </p:sp>
        <p:pic>
          <p:nvPicPr>
            <p:cNvPr id="20" name="图片 19"/>
            <p:cNvPicPr>
              <a:picLocks noChangeAspect="1"/>
            </p:cNvPicPr>
            <p:nvPr/>
          </p:nvPicPr>
          <p:blipFill>
            <a:blip r:embed="rId3"/>
            <a:stretch>
              <a:fillRect/>
            </a:stretch>
          </p:blipFill>
          <p:spPr>
            <a:xfrm rot="16200000">
              <a:off x="7327237" y="2549858"/>
              <a:ext cx="1387064" cy="1385888"/>
            </a:xfrm>
            <a:prstGeom prst="rect">
              <a:avLst/>
            </a:prstGeom>
            <a:effectLst>
              <a:outerShdw blurRad="50800" dist="38100" dir="2700000" algn="tl" rotWithShape="0">
                <a:prstClr val="black">
                  <a:alpha val="40000"/>
                </a:prstClr>
              </a:outerShdw>
            </a:effectLst>
          </p:spPr>
        </p:pic>
        <p:grpSp>
          <p:nvGrpSpPr>
            <p:cNvPr id="25" name="组合 24"/>
            <p:cNvGrpSpPr>
              <a:grpSpLocks noChangeAspect="1"/>
            </p:cNvGrpSpPr>
            <p:nvPr/>
          </p:nvGrpSpPr>
          <p:grpSpPr>
            <a:xfrm rot="16200000">
              <a:off x="7639533" y="2684444"/>
              <a:ext cx="833462" cy="948522"/>
              <a:chOff x="2392367" y="-119068"/>
              <a:chExt cx="1454912" cy="1655769"/>
            </a:xfrm>
            <a:solidFill>
              <a:schemeClr val="tx1">
                <a:lumMod val="65000"/>
                <a:lumOff val="35000"/>
              </a:schemeClr>
            </a:solidFill>
          </p:grpSpPr>
          <p:sp>
            <p:nvSpPr>
              <p:cNvPr id="26" name="Freeform 3767"/>
              <p:cNvSpPr/>
              <p:nvPr/>
            </p:nvSpPr>
            <p:spPr bwMode="auto">
              <a:xfrm rot="5400000">
                <a:off x="2311400" y="104776"/>
                <a:ext cx="1370018" cy="1208084"/>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ea typeface="楷体_GB2312" pitchFamily="49" charset="-122"/>
                  <a:cs typeface="+mn-cs"/>
                </a:endParaRPr>
              </a:p>
            </p:txBody>
          </p:sp>
          <p:sp>
            <p:nvSpPr>
              <p:cNvPr id="27" name="Freeform 3768"/>
              <p:cNvSpPr/>
              <p:nvPr/>
            </p:nvSpPr>
            <p:spPr bwMode="auto">
              <a:xfrm rot="5400000">
                <a:off x="2743170" y="432593"/>
                <a:ext cx="1655769" cy="552448"/>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ea typeface="楷体_GB2312" pitchFamily="49" charset="-122"/>
                  <a:cs typeface="+mn-cs"/>
                </a:endParaRPr>
              </a:p>
            </p:txBody>
          </p:sp>
        </p:grpSp>
      </p:grpSp>
      <p:grpSp>
        <p:nvGrpSpPr>
          <p:cNvPr id="19468" name="组合 2"/>
          <p:cNvGrpSpPr/>
          <p:nvPr/>
        </p:nvGrpSpPr>
        <p:grpSpPr bwMode="auto">
          <a:xfrm>
            <a:off x="3484563" y="3862388"/>
            <a:ext cx="1574800" cy="1822450"/>
            <a:chOff x="2970138" y="2455168"/>
            <a:chExt cx="1574800" cy="1822451"/>
          </a:xfrm>
        </p:grpSpPr>
        <p:sp>
          <p:nvSpPr>
            <p:cNvPr id="7" name="Oval 23"/>
            <p:cNvSpPr>
              <a:spLocks noChangeArrowheads="1"/>
            </p:cNvSpPr>
            <p:nvPr/>
          </p:nvSpPr>
          <p:spPr bwMode="auto">
            <a:xfrm rot="16200000">
              <a:off x="2970138" y="2455168"/>
              <a:ext cx="1574801" cy="1574800"/>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sp>
          <p:nvSpPr>
            <p:cNvPr id="24595" name="Freeform 37"/>
            <p:cNvSpPr/>
            <p:nvPr/>
          </p:nvSpPr>
          <p:spPr bwMode="auto">
            <a:xfrm rot="-5400000">
              <a:off x="3136826" y="3491806"/>
              <a:ext cx="1195388" cy="376237"/>
            </a:xfrm>
            <a:custGeom>
              <a:avLst/>
              <a:gdLst>
                <a:gd name="T0" fmla="*/ 2147483646 w 498"/>
                <a:gd name="T1" fmla="*/ 2147483646 h 157"/>
                <a:gd name="T2" fmla="*/ 2147483646 w 498"/>
                <a:gd name="T3" fmla="*/ 2147483646 h 157"/>
                <a:gd name="T4" fmla="*/ 2147483646 w 498"/>
                <a:gd name="T5" fmla="*/ 2147483646 h 157"/>
                <a:gd name="T6" fmla="*/ 0 w 498"/>
                <a:gd name="T7" fmla="*/ 2147483646 h 157"/>
                <a:gd name="T8" fmla="*/ 0 w 498"/>
                <a:gd name="T9" fmla="*/ 2147483646 h 157"/>
                <a:gd name="T10" fmla="*/ 2147483646 w 498"/>
                <a:gd name="T11" fmla="*/ 2147483646 h 157"/>
                <a:gd name="T12" fmla="*/ 2147483646 w 498"/>
                <a:gd name="T13" fmla="*/ 0 h 157"/>
                <a:gd name="T14" fmla="*/ 2147483646 w 498"/>
                <a:gd name="T15" fmla="*/ 2147483646 h 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8" h="157">
                  <a:moveTo>
                    <a:pt x="498" y="77"/>
                  </a:moveTo>
                  <a:cubicBezTo>
                    <a:pt x="498" y="120"/>
                    <a:pt x="464" y="154"/>
                    <a:pt x="422" y="155"/>
                  </a:cubicBezTo>
                  <a:cubicBezTo>
                    <a:pt x="77" y="157"/>
                    <a:pt x="77" y="157"/>
                    <a:pt x="77" y="157"/>
                  </a:cubicBezTo>
                  <a:cubicBezTo>
                    <a:pt x="35" y="157"/>
                    <a:pt x="0" y="123"/>
                    <a:pt x="0" y="80"/>
                  </a:cubicBezTo>
                  <a:cubicBezTo>
                    <a:pt x="0" y="80"/>
                    <a:pt x="0" y="80"/>
                    <a:pt x="0" y="80"/>
                  </a:cubicBezTo>
                  <a:cubicBezTo>
                    <a:pt x="0" y="38"/>
                    <a:pt x="34" y="3"/>
                    <a:pt x="76" y="3"/>
                  </a:cubicBezTo>
                  <a:cubicBezTo>
                    <a:pt x="421" y="0"/>
                    <a:pt x="421" y="0"/>
                    <a:pt x="421" y="0"/>
                  </a:cubicBezTo>
                  <a:cubicBezTo>
                    <a:pt x="463" y="0"/>
                    <a:pt x="498" y="34"/>
                    <a:pt x="498" y="77"/>
                  </a:cubicBezTo>
                  <a:close/>
                </a:path>
              </a:pathLst>
            </a:custGeom>
            <a:solidFill>
              <a:srgbClr val="4E87B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pic>
          <p:nvPicPr>
            <p:cNvPr id="17" name="图片 16"/>
            <p:cNvPicPr>
              <a:picLocks noChangeAspect="1"/>
            </p:cNvPicPr>
            <p:nvPr/>
          </p:nvPicPr>
          <p:blipFill>
            <a:blip r:embed="rId3"/>
            <a:stretch>
              <a:fillRect/>
            </a:stretch>
          </p:blipFill>
          <p:spPr>
            <a:xfrm rot="16200000">
              <a:off x="3063006" y="2549624"/>
              <a:ext cx="1387476" cy="1385888"/>
            </a:xfrm>
            <a:prstGeom prst="rect">
              <a:avLst/>
            </a:prstGeom>
            <a:effectLst>
              <a:outerShdw blurRad="50800" dist="38100" dir="2700000" algn="tl" rotWithShape="0">
                <a:prstClr val="black">
                  <a:alpha val="40000"/>
                </a:prstClr>
              </a:outerShdw>
            </a:effectLst>
          </p:spPr>
        </p:pic>
        <p:sp>
          <p:nvSpPr>
            <p:cNvPr id="28" name="Freeform 63"/>
            <p:cNvSpPr>
              <a:spLocks noChangeAspect="1" noEditPoints="1"/>
            </p:cNvSpPr>
            <p:nvPr/>
          </p:nvSpPr>
          <p:spPr bwMode="auto">
            <a:xfrm>
              <a:off x="3335263" y="2758380"/>
              <a:ext cx="823912" cy="936626"/>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tx1">
                <a:lumMod val="65000"/>
                <a:lumOff val="3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black"/>
                </a:solidFill>
                <a:effectLst/>
                <a:uLnTx/>
                <a:uFillTx/>
                <a:ea typeface="楷体_GB2312" pitchFamily="49" charset="-122"/>
                <a:cs typeface="+mn-cs"/>
              </a:endParaRPr>
            </a:p>
          </p:txBody>
        </p:sp>
      </p:grpSp>
      <p:sp>
        <p:nvSpPr>
          <p:cNvPr id="19469" name="文本框 9222"/>
          <p:cNvSpPr txBox="1">
            <a:spLocks noChangeArrowheads="1"/>
          </p:cNvSpPr>
          <p:nvPr/>
        </p:nvSpPr>
        <p:spPr bwMode="auto">
          <a:xfrm>
            <a:off x="609600" y="2065338"/>
            <a:ext cx="3662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护理质量持续改进</a:t>
            </a:r>
          </a:p>
        </p:txBody>
      </p:sp>
      <p:sp>
        <p:nvSpPr>
          <p:cNvPr id="19470" name="文本框 9223"/>
          <p:cNvSpPr txBox="1">
            <a:spLocks noChangeArrowheads="1"/>
          </p:cNvSpPr>
          <p:nvPr/>
        </p:nvSpPr>
        <p:spPr bwMode="auto">
          <a:xfrm>
            <a:off x="2665413" y="5919788"/>
            <a:ext cx="3543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实施全面护理质量控制</a:t>
            </a:r>
          </a:p>
        </p:txBody>
      </p:sp>
      <p:sp>
        <p:nvSpPr>
          <p:cNvPr id="19471" name="文本框 9224"/>
          <p:cNvSpPr txBox="1">
            <a:spLocks noChangeArrowheads="1"/>
          </p:cNvSpPr>
          <p:nvPr/>
        </p:nvSpPr>
        <p:spPr bwMode="auto">
          <a:xfrm>
            <a:off x="4673600" y="2052638"/>
            <a:ext cx="3348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制定护理质量标准</a:t>
            </a:r>
          </a:p>
        </p:txBody>
      </p:sp>
      <p:sp>
        <p:nvSpPr>
          <p:cNvPr id="19472" name="文本框 9225"/>
          <p:cNvSpPr txBox="1">
            <a:spLocks noChangeArrowheads="1"/>
          </p:cNvSpPr>
          <p:nvPr/>
        </p:nvSpPr>
        <p:spPr bwMode="auto">
          <a:xfrm>
            <a:off x="7019925" y="5899150"/>
            <a:ext cx="2952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开展护理质量教育</a:t>
            </a:r>
          </a:p>
        </p:txBody>
      </p:sp>
      <p:sp>
        <p:nvSpPr>
          <p:cNvPr id="19473" name="文本框 9226"/>
          <p:cNvSpPr txBox="1">
            <a:spLocks noChangeArrowheads="1"/>
          </p:cNvSpPr>
          <p:nvPr/>
        </p:nvSpPr>
        <p:spPr bwMode="auto">
          <a:xfrm>
            <a:off x="8591550" y="2060575"/>
            <a:ext cx="3395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简历护理质量管理体系</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randombar(horizontal)">
                                      <p:cBhvr>
                                        <p:cTn id="7" dur="500"/>
                                        <p:tgtEl>
                                          <p:spTgt spid="1946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463">
                                            <p:txEl>
                                              <p:pRg st="0" end="0"/>
                                            </p:txEl>
                                          </p:spTgt>
                                        </p:tgtEl>
                                        <p:attrNameLst>
                                          <p:attrName>style.visibility</p:attrName>
                                        </p:attrNameLst>
                                      </p:cBhvr>
                                      <p:to>
                                        <p:strVal val="visible"/>
                                      </p:to>
                                    </p:set>
                                    <p:animEffect transition="in" filter="fade">
                                      <p:cBhvr>
                                        <p:cTn id="11" dur="1000"/>
                                        <p:tgtEl>
                                          <p:spTgt spid="19463">
                                            <p:txEl>
                                              <p:pRg st="0" end="0"/>
                                            </p:txEl>
                                          </p:spTgt>
                                        </p:tgtEl>
                                      </p:cBhvr>
                                    </p:animEffect>
                                    <p:anim calcmode="lin" valueType="num">
                                      <p:cBhvr>
                                        <p:cTn id="12" dur="1000" fill="hold"/>
                                        <p:tgtEl>
                                          <p:spTgt spid="1946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946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fade">
                                      <p:cBhvr>
                                        <p:cTn id="17" dur="1000"/>
                                        <p:tgtEl>
                                          <p:spTgt spid="19464"/>
                                        </p:tgtEl>
                                      </p:cBhvr>
                                    </p:animEffect>
                                    <p:anim calcmode="lin" valueType="num">
                                      <p:cBhvr>
                                        <p:cTn id="18" dur="1000" fill="hold"/>
                                        <p:tgtEl>
                                          <p:spTgt spid="19464"/>
                                        </p:tgtEl>
                                        <p:attrNameLst>
                                          <p:attrName>ppt_x</p:attrName>
                                        </p:attrNameLst>
                                      </p:cBhvr>
                                      <p:tavLst>
                                        <p:tav tm="0">
                                          <p:val>
                                            <p:strVal val="#ppt_x"/>
                                          </p:val>
                                        </p:tav>
                                        <p:tav tm="100000">
                                          <p:val>
                                            <p:strVal val="#ppt_x"/>
                                          </p:val>
                                        </p:tav>
                                      </p:tavLst>
                                    </p:anim>
                                    <p:anim calcmode="lin" valueType="num">
                                      <p:cBhvr>
                                        <p:cTn id="19" dur="1000" fill="hold"/>
                                        <p:tgtEl>
                                          <p:spTgt spid="194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469"/>
                                        </p:tgtEl>
                                        <p:attrNameLst>
                                          <p:attrName>style.visibility</p:attrName>
                                        </p:attrNameLst>
                                      </p:cBhvr>
                                      <p:to>
                                        <p:strVal val="visible"/>
                                      </p:to>
                                    </p:set>
                                    <p:animEffect transition="in" filter="fade">
                                      <p:cBhvr>
                                        <p:cTn id="22" dur="1000"/>
                                        <p:tgtEl>
                                          <p:spTgt spid="19469"/>
                                        </p:tgtEl>
                                      </p:cBhvr>
                                    </p:animEffect>
                                    <p:anim calcmode="lin" valueType="num">
                                      <p:cBhvr>
                                        <p:cTn id="23" dur="1000" fill="hold"/>
                                        <p:tgtEl>
                                          <p:spTgt spid="19469"/>
                                        </p:tgtEl>
                                        <p:attrNameLst>
                                          <p:attrName>ppt_x</p:attrName>
                                        </p:attrNameLst>
                                      </p:cBhvr>
                                      <p:tavLst>
                                        <p:tav tm="0">
                                          <p:val>
                                            <p:strVal val="#ppt_x"/>
                                          </p:val>
                                        </p:tav>
                                        <p:tav tm="100000">
                                          <p:val>
                                            <p:strVal val="#ppt_x"/>
                                          </p:val>
                                        </p:tav>
                                      </p:tavLst>
                                    </p:anim>
                                    <p:anim calcmode="lin" valueType="num">
                                      <p:cBhvr>
                                        <p:cTn id="24" dur="1000" fill="hold"/>
                                        <p:tgtEl>
                                          <p:spTgt spid="1946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9222"/>
                                        </p:tgtEl>
                                        <p:attrNameLst>
                                          <p:attrName>style.visibility</p:attrName>
                                        </p:attrNameLst>
                                      </p:cBhvr>
                                      <p:to>
                                        <p:strVal val="visible"/>
                                      </p:to>
                                    </p:set>
                                    <p:animEffect transition="in" filter="wipe(left)">
                                      <p:cBhvr>
                                        <p:cTn id="28" dur="500"/>
                                        <p:tgtEl>
                                          <p:spTgt spid="9222"/>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19468"/>
                                        </p:tgtEl>
                                        <p:attrNameLst>
                                          <p:attrName>style.visibility</p:attrName>
                                        </p:attrNameLst>
                                      </p:cBhvr>
                                      <p:to>
                                        <p:strVal val="visible"/>
                                      </p:to>
                                    </p:set>
                                    <p:animEffect transition="in" filter="randombar(horizontal)">
                                      <p:cBhvr>
                                        <p:cTn id="32" dur="500"/>
                                        <p:tgtEl>
                                          <p:spTgt spid="1946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9470"/>
                                        </p:tgtEl>
                                        <p:attrNameLst>
                                          <p:attrName>style.visibility</p:attrName>
                                        </p:attrNameLst>
                                      </p:cBhvr>
                                      <p:to>
                                        <p:strVal val="visible"/>
                                      </p:to>
                                    </p:set>
                                    <p:animEffect transition="in" filter="randombar(horizontal)">
                                      <p:cBhvr>
                                        <p:cTn id="35" dur="500"/>
                                        <p:tgtEl>
                                          <p:spTgt spid="19470"/>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19466"/>
                                        </p:tgtEl>
                                        <p:attrNameLst>
                                          <p:attrName>style.visibility</p:attrName>
                                        </p:attrNameLst>
                                      </p:cBhvr>
                                      <p:to>
                                        <p:strVal val="visible"/>
                                      </p:to>
                                    </p:set>
                                    <p:animEffect transition="in" filter="randombar(horizontal)">
                                      <p:cBhvr>
                                        <p:cTn id="43" dur="500"/>
                                        <p:tgtEl>
                                          <p:spTgt spid="1946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471"/>
                                        </p:tgtEl>
                                        <p:attrNameLst>
                                          <p:attrName>style.visibility</p:attrName>
                                        </p:attrNameLst>
                                      </p:cBhvr>
                                      <p:to>
                                        <p:strVal val="visible"/>
                                      </p:to>
                                    </p:set>
                                    <p:animEffect transition="in" filter="randombar(horizontal)">
                                      <p:cBhvr>
                                        <p:cTn id="46" dur="500"/>
                                        <p:tgtEl>
                                          <p:spTgt spid="19471"/>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childTnLst>
                          </p:cTn>
                        </p:par>
                        <p:par>
                          <p:cTn id="51" fill="hold">
                            <p:stCondLst>
                              <p:cond delay="5000"/>
                            </p:stCondLst>
                            <p:childTnLst>
                              <p:par>
                                <p:cTn id="52" presetID="14" presetClass="entr" presetSubtype="10" fill="hold" nodeType="afterEffect">
                                  <p:stCondLst>
                                    <p:cond delay="0"/>
                                  </p:stCondLst>
                                  <p:childTnLst>
                                    <p:set>
                                      <p:cBhvr>
                                        <p:cTn id="53" dur="1" fill="hold">
                                          <p:stCondLst>
                                            <p:cond delay="0"/>
                                          </p:stCondLst>
                                        </p:cTn>
                                        <p:tgtEl>
                                          <p:spTgt spid="19465"/>
                                        </p:tgtEl>
                                        <p:attrNameLst>
                                          <p:attrName>style.visibility</p:attrName>
                                        </p:attrNameLst>
                                      </p:cBhvr>
                                      <p:to>
                                        <p:strVal val="visible"/>
                                      </p:to>
                                    </p:set>
                                    <p:animEffect transition="in" filter="randombar(horizontal)">
                                      <p:cBhvr>
                                        <p:cTn id="54" dur="500"/>
                                        <p:tgtEl>
                                          <p:spTgt spid="1946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9472"/>
                                        </p:tgtEl>
                                        <p:attrNameLst>
                                          <p:attrName>style.visibility</p:attrName>
                                        </p:attrNameLst>
                                      </p:cBhvr>
                                      <p:to>
                                        <p:strVal val="visible"/>
                                      </p:to>
                                    </p:set>
                                    <p:animEffect transition="in" filter="randombar(horizontal)">
                                      <p:cBhvr>
                                        <p:cTn id="57" dur="500"/>
                                        <p:tgtEl>
                                          <p:spTgt spid="19472"/>
                                        </p:tgtEl>
                                      </p:cBhvr>
                                    </p:animEffect>
                                  </p:childTnLst>
                                </p:cTn>
                              </p:par>
                            </p:childTnLst>
                          </p:cTn>
                        </p:par>
                        <p:par>
                          <p:cTn id="58" fill="hold">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down)">
                                      <p:cBhvr>
                                        <p:cTn id="61" dur="500"/>
                                        <p:tgtEl>
                                          <p:spTgt spid="43"/>
                                        </p:tgtEl>
                                      </p:cBhvr>
                                    </p:animEffect>
                                  </p:childTnLst>
                                </p:cTn>
                              </p:par>
                            </p:childTnLst>
                          </p:cTn>
                        </p:par>
                        <p:par>
                          <p:cTn id="62" fill="hold">
                            <p:stCondLst>
                              <p:cond delay="6000"/>
                            </p:stCondLst>
                            <p:childTnLst>
                              <p:par>
                                <p:cTn id="63" presetID="14" presetClass="entr" presetSubtype="10" fill="hold" nodeType="afterEffect">
                                  <p:stCondLst>
                                    <p:cond delay="0"/>
                                  </p:stCondLst>
                                  <p:childTnLst>
                                    <p:set>
                                      <p:cBhvr>
                                        <p:cTn id="64" dur="1" fill="hold">
                                          <p:stCondLst>
                                            <p:cond delay="0"/>
                                          </p:stCondLst>
                                        </p:cTn>
                                        <p:tgtEl>
                                          <p:spTgt spid="19467"/>
                                        </p:tgtEl>
                                        <p:attrNameLst>
                                          <p:attrName>style.visibility</p:attrName>
                                        </p:attrNameLst>
                                      </p:cBhvr>
                                      <p:to>
                                        <p:strVal val="visible"/>
                                      </p:to>
                                    </p:set>
                                    <p:animEffect transition="in" filter="randombar(horizontal)">
                                      <p:cBhvr>
                                        <p:cTn id="65" dur="500"/>
                                        <p:tgtEl>
                                          <p:spTgt spid="1946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9473"/>
                                        </p:tgtEl>
                                        <p:attrNameLst>
                                          <p:attrName>style.visibility</p:attrName>
                                        </p:attrNameLst>
                                      </p:cBhvr>
                                      <p:to>
                                        <p:strVal val="visible"/>
                                      </p:to>
                                    </p:set>
                                    <p:animEffect transition="in" filter="randombar(horizontal)">
                                      <p:cBhvr>
                                        <p:cTn id="68" dur="500"/>
                                        <p:tgtEl>
                                          <p:spTgt spid="1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9222" grpId="0" animBg="1"/>
      <p:bldP spid="19462" grpId="0"/>
      <p:bldP spid="19463" grpId="0" build="p"/>
      <p:bldP spid="19469" grpId="0"/>
      <p:bldP spid="19470" grpId="0"/>
      <p:bldP spid="19471" grpId="0"/>
      <p:bldP spid="19472" grpId="0"/>
      <p:bldP spid="194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82663" y="4067175"/>
            <a:ext cx="6921500" cy="19113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4179888" y="1641475"/>
            <a:ext cx="6921500" cy="1911350"/>
          </a:xfrm>
          <a:prstGeom prst="rect">
            <a:avLst/>
          </a:prstGeom>
          <a:solidFill>
            <a:srgbClr val="1C6CA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484" name="标题 1"/>
          <p:cNvSpPr txBox="1">
            <a:spLocks noChangeArrowheads="1"/>
          </p:cNvSpPr>
          <p:nvPr/>
        </p:nvSpPr>
        <p:spPr bwMode="auto">
          <a:xfrm>
            <a:off x="1416050" y="488950"/>
            <a:ext cx="7775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护理质量管理概述</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护理质量管理原则</a:t>
            </a:r>
            <a:endParaRPr kumimoji="0" lang="zh-CN" altLang="en-US" sz="24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20485" name="TextBox 15"/>
          <p:cNvSpPr txBox="1">
            <a:spLocks noChangeArrowheads="1"/>
          </p:cNvSpPr>
          <p:nvPr/>
        </p:nvSpPr>
        <p:spPr bwMode="auto">
          <a:xfrm>
            <a:off x="4932363" y="1839913"/>
            <a:ext cx="5884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关注患者当前和未来的需求变化，尽量满足患者的需求，并创造条件力争超越患者期望，即达到魅力质量。</a:t>
            </a:r>
          </a:p>
        </p:txBody>
      </p:sp>
      <p:sp>
        <p:nvSpPr>
          <p:cNvPr id="20486" name="TextBox 17"/>
          <p:cNvSpPr txBox="1">
            <a:spLocks noChangeArrowheads="1"/>
          </p:cNvSpPr>
          <p:nvPr/>
        </p:nvSpPr>
        <p:spPr bwMode="auto">
          <a:xfrm>
            <a:off x="1319213" y="4259263"/>
            <a:ext cx="607853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明确自身的领导作用，引导护理人员主动参与护理质量管理、为患者提供</a:t>
            </a:r>
            <a:r>
              <a:rPr kumimoji="0" lang="zh-CN" altLang="en-US" sz="20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安全、高效、优质、经济</a:t>
            </a: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的护理服务的意义。</a:t>
            </a:r>
          </a:p>
        </p:txBody>
      </p:sp>
      <p:sp>
        <p:nvSpPr>
          <p:cNvPr id="9" name="泪滴形 8"/>
          <p:cNvSpPr/>
          <p:nvPr/>
        </p:nvSpPr>
        <p:spPr>
          <a:xfrm rot="19008009" flipV="1">
            <a:off x="2163539" y="1532094"/>
            <a:ext cx="2020816" cy="2020816"/>
          </a:xfrm>
          <a:prstGeom prst="teardrop">
            <a:avLst/>
          </a:prstGeom>
          <a:gradFill flip="none" rotWithShape="1">
            <a:gsLst>
              <a:gs pos="100000">
                <a:srgbClr val="FFFFFF">
                  <a:lumMod val="100000"/>
                </a:srgbClr>
              </a:gs>
              <a:gs pos="0">
                <a:srgbClr val="D9D9DA"/>
              </a:gs>
            </a:gsLst>
            <a:lin ang="13500000" scaled="1"/>
            <a:tileRect/>
          </a:gra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490" name="文本框 1"/>
          <p:cNvSpPr txBox="1">
            <a:spLocks noChangeArrowheads="1"/>
          </p:cNvSpPr>
          <p:nvPr/>
        </p:nvSpPr>
        <p:spPr bwMode="auto">
          <a:xfrm>
            <a:off x="2122488" y="2008188"/>
            <a:ext cx="2320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以患者</a:t>
            </a:r>
            <a:endParaRPr kumimoji="0" lang="en-US" altLang="zh-CN"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为中心原则</a:t>
            </a:r>
          </a:p>
        </p:txBody>
      </p:sp>
      <p:sp>
        <p:nvSpPr>
          <p:cNvPr id="10" name="泪滴形 9"/>
          <p:cNvSpPr/>
          <p:nvPr/>
        </p:nvSpPr>
        <p:spPr>
          <a:xfrm rot="2946187" flipH="1" flipV="1">
            <a:off x="8054996" y="4050758"/>
            <a:ext cx="2020816" cy="2020816"/>
          </a:xfrm>
          <a:prstGeom prst="teardrop">
            <a:avLst/>
          </a:prstGeom>
          <a:solidFill>
            <a:srgbClr val="1C6CA9"/>
          </a:soli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494" name="文本框 10"/>
          <p:cNvSpPr txBox="1">
            <a:spLocks noChangeArrowheads="1"/>
          </p:cNvSpPr>
          <p:nvPr/>
        </p:nvSpPr>
        <p:spPr bwMode="auto">
          <a:xfrm>
            <a:off x="7904163" y="4662488"/>
            <a:ext cx="2322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领导作用</a:t>
            </a:r>
            <a:endParaRPr kumimoji="0" lang="en-US" altLang="zh-CN"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原则</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randombar(horizontal)">
                                      <p:cBhvr>
                                        <p:cTn id="7" dur="500"/>
                                        <p:tgtEl>
                                          <p:spTgt spid="2048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490"/>
                                        </p:tgtEl>
                                        <p:attrNameLst>
                                          <p:attrName>style.visibility</p:attrName>
                                        </p:attrNameLst>
                                      </p:cBhvr>
                                      <p:to>
                                        <p:strVal val="visible"/>
                                      </p:to>
                                    </p:set>
                                    <p:anim calcmode="lin" valueType="num">
                                      <p:cBhvr additive="base">
                                        <p:cTn id="11" dur="500" fill="hold"/>
                                        <p:tgtEl>
                                          <p:spTgt spid="20490"/>
                                        </p:tgtEl>
                                        <p:attrNameLst>
                                          <p:attrName>ppt_x</p:attrName>
                                        </p:attrNameLst>
                                      </p:cBhvr>
                                      <p:tavLst>
                                        <p:tav tm="0">
                                          <p:val>
                                            <p:strVal val="0-#ppt_w/2"/>
                                          </p:val>
                                        </p:tav>
                                        <p:tav tm="100000">
                                          <p:val>
                                            <p:strVal val="#ppt_x"/>
                                          </p:val>
                                        </p:tav>
                                      </p:tavLst>
                                    </p:anim>
                                    <p:anim calcmode="lin" valueType="num">
                                      <p:cBhvr additive="base">
                                        <p:cTn id="12" dur="500" fill="hold"/>
                                        <p:tgtEl>
                                          <p:spTgt spid="2049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485"/>
                                        </p:tgtEl>
                                        <p:attrNameLst>
                                          <p:attrName>style.visibility</p:attrName>
                                        </p:attrNameLst>
                                      </p:cBhvr>
                                      <p:to>
                                        <p:strVal val="visible"/>
                                      </p:to>
                                    </p:set>
                                    <p:animEffect transition="in" filter="wipe(left)">
                                      <p:cBhvr>
                                        <p:cTn id="23" dur="500"/>
                                        <p:tgtEl>
                                          <p:spTgt spid="20485"/>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494"/>
                                        </p:tgtEl>
                                        <p:attrNameLst>
                                          <p:attrName>style.visibility</p:attrName>
                                        </p:attrNameLst>
                                      </p:cBhvr>
                                      <p:to>
                                        <p:strVal val="visible"/>
                                      </p:to>
                                    </p:set>
                                    <p:anim calcmode="lin" valueType="num">
                                      <p:cBhvr additive="base">
                                        <p:cTn id="31" dur="500" fill="hold"/>
                                        <p:tgtEl>
                                          <p:spTgt spid="20494"/>
                                        </p:tgtEl>
                                        <p:attrNameLst>
                                          <p:attrName>ppt_x</p:attrName>
                                        </p:attrNameLst>
                                      </p:cBhvr>
                                      <p:tavLst>
                                        <p:tav tm="0">
                                          <p:val>
                                            <p:strVal val="1+#ppt_w/2"/>
                                          </p:val>
                                        </p:tav>
                                        <p:tav tm="100000">
                                          <p:val>
                                            <p:strVal val="#ppt_x"/>
                                          </p:val>
                                        </p:tav>
                                      </p:tavLst>
                                    </p:anim>
                                    <p:anim calcmode="lin" valueType="num">
                                      <p:cBhvr additive="base">
                                        <p:cTn id="32" dur="500" fill="hold"/>
                                        <p:tgtEl>
                                          <p:spTgt spid="2049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right)">
                                      <p:cBhvr>
                                        <p:cTn id="36" dur="500"/>
                                        <p:tgtEl>
                                          <p:spTgt spid="1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0486"/>
                                        </p:tgtEl>
                                        <p:attrNameLst>
                                          <p:attrName>style.visibility</p:attrName>
                                        </p:attrNameLst>
                                      </p:cBhvr>
                                      <p:to>
                                        <p:strVal val="visible"/>
                                      </p:to>
                                    </p:set>
                                    <p:animEffect transition="in" filter="wipe(right)">
                                      <p:cBhvr>
                                        <p:cTn id="39"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20484" grpId="0"/>
      <p:bldP spid="20485" grpId="0"/>
      <p:bldP spid="20486" grpId="0"/>
      <p:bldP spid="20490" grpId="0"/>
      <p:bldP spid="204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noChangeArrowheads="1"/>
          </p:cNvSpPr>
          <p:nvPr/>
        </p:nvSpPr>
        <p:spPr bwMode="auto">
          <a:xfrm>
            <a:off x="1416050" y="488950"/>
            <a:ext cx="7775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护理质量管理概述</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护理质量管理原则</a:t>
            </a:r>
            <a:endParaRPr kumimoji="0" lang="zh-CN" altLang="en-US" sz="24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982663" y="4067175"/>
            <a:ext cx="6921500" cy="19113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4179888" y="1641475"/>
            <a:ext cx="6921500" cy="1911350"/>
          </a:xfrm>
          <a:prstGeom prst="rect">
            <a:avLst/>
          </a:prstGeom>
          <a:solidFill>
            <a:srgbClr val="1C6CA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TextBox 15"/>
          <p:cNvSpPr txBox="1">
            <a:spLocks noChangeArrowheads="1"/>
          </p:cNvSpPr>
          <p:nvPr/>
        </p:nvSpPr>
        <p:spPr bwMode="auto">
          <a:xfrm>
            <a:off x="4891088" y="1974850"/>
            <a:ext cx="58848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引导全体护理人员参与，充分调动其主观能动性和创造力，不断提高护理质量。</a:t>
            </a:r>
          </a:p>
        </p:txBody>
      </p:sp>
      <p:sp>
        <p:nvSpPr>
          <p:cNvPr id="12" name="TextBox 17"/>
          <p:cNvSpPr txBox="1">
            <a:spLocks noChangeArrowheads="1"/>
          </p:cNvSpPr>
          <p:nvPr/>
        </p:nvSpPr>
        <p:spPr bwMode="auto">
          <a:xfrm>
            <a:off x="1404938" y="4533900"/>
            <a:ext cx="60769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护理工作的服务对象是人，服务内容是维护生命与健康，抓好服务过程，杜绝在终末环节出现“次品”。</a:t>
            </a:r>
            <a:endPar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泪滴形 12"/>
          <p:cNvSpPr/>
          <p:nvPr/>
        </p:nvSpPr>
        <p:spPr>
          <a:xfrm rot="19008009" flipV="1">
            <a:off x="2163539" y="1532094"/>
            <a:ext cx="2020816" cy="2020816"/>
          </a:xfrm>
          <a:prstGeom prst="teardrop">
            <a:avLst/>
          </a:prstGeom>
          <a:gradFill flip="none" rotWithShape="1">
            <a:gsLst>
              <a:gs pos="100000">
                <a:srgbClr val="FFFFFF">
                  <a:lumMod val="100000"/>
                </a:srgbClr>
              </a:gs>
              <a:gs pos="0">
                <a:srgbClr val="D9D9DA"/>
              </a:gs>
            </a:gsLst>
            <a:lin ang="13500000" scaled="1"/>
            <a:tileRect/>
          </a:gra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
          <p:cNvSpPr txBox="1">
            <a:spLocks noChangeArrowheads="1"/>
          </p:cNvSpPr>
          <p:nvPr/>
        </p:nvSpPr>
        <p:spPr bwMode="auto">
          <a:xfrm>
            <a:off x="2122488" y="2095500"/>
            <a:ext cx="2320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全员参与</a:t>
            </a:r>
            <a:endParaRPr kumimoji="0" lang="en-US" altLang="zh-CN"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原则</a:t>
            </a:r>
          </a:p>
        </p:txBody>
      </p:sp>
      <p:sp>
        <p:nvSpPr>
          <p:cNvPr id="15" name="泪滴形 14"/>
          <p:cNvSpPr/>
          <p:nvPr/>
        </p:nvSpPr>
        <p:spPr>
          <a:xfrm rot="2946187" flipH="1" flipV="1">
            <a:off x="8054996" y="4050758"/>
            <a:ext cx="2020816" cy="2020816"/>
          </a:xfrm>
          <a:prstGeom prst="teardrop">
            <a:avLst/>
          </a:prstGeom>
          <a:solidFill>
            <a:srgbClr val="1C6CA9"/>
          </a:soli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0"/>
          <p:cNvSpPr txBox="1">
            <a:spLocks noChangeArrowheads="1"/>
          </p:cNvSpPr>
          <p:nvPr/>
        </p:nvSpPr>
        <p:spPr bwMode="auto">
          <a:xfrm>
            <a:off x="7904163" y="4662488"/>
            <a:ext cx="2322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重视过程</a:t>
            </a:r>
            <a:endParaRPr kumimoji="0" lang="en-US" altLang="zh-CN"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原则</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noChangeArrowheads="1"/>
          </p:cNvSpPr>
          <p:nvPr/>
        </p:nvSpPr>
        <p:spPr bwMode="auto">
          <a:xfrm>
            <a:off x="1416050" y="488950"/>
            <a:ext cx="7775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护理质量管理概述</a:t>
            </a:r>
            <a:r>
              <a:rPr kumimoji="0" lang="en-US" altLang="zh-CN"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rPr>
              <a:t>护理质量管理原则</a:t>
            </a:r>
            <a:endParaRPr kumimoji="0" lang="zh-CN" altLang="en-US" sz="24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600" b="1" i="0" u="none" strike="noStrike" kern="120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982663" y="4067175"/>
            <a:ext cx="6921500" cy="19113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4179888" y="1641475"/>
            <a:ext cx="6921500" cy="1911350"/>
          </a:xfrm>
          <a:prstGeom prst="rect">
            <a:avLst/>
          </a:prstGeom>
          <a:solidFill>
            <a:srgbClr val="1C6CA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TextBox 15"/>
          <p:cNvSpPr txBox="1">
            <a:spLocks noChangeArrowheads="1"/>
          </p:cNvSpPr>
          <p:nvPr/>
        </p:nvSpPr>
        <p:spPr bwMode="auto">
          <a:xfrm>
            <a:off x="4978400" y="1830388"/>
            <a:ext cx="5884863"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分析数据资料，确定质量管理目标</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设计实施的步骤和措施，合理配置资源</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通过系统管理，达成质量管理组织目标</a:t>
            </a:r>
          </a:p>
        </p:txBody>
      </p:sp>
      <p:sp>
        <p:nvSpPr>
          <p:cNvPr id="12" name="TextBox 17"/>
          <p:cNvSpPr txBox="1">
            <a:spLocks noChangeArrowheads="1"/>
          </p:cNvSpPr>
          <p:nvPr/>
        </p:nvSpPr>
        <p:spPr bwMode="auto">
          <a:xfrm>
            <a:off x="1403350" y="4579938"/>
            <a:ext cx="6078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A3886"/>
                </a:solidFill>
                <a:effectLst/>
                <a:uLnTx/>
                <a:uFillTx/>
                <a:latin typeface="Calibri" panose="020F0502020204030204" pitchFamily="34" charset="0"/>
                <a:ea typeface="楷体_GB2312" pitchFamily="49" charset="-122"/>
                <a:cs typeface="+mn-cs"/>
              </a:rPr>
              <a:t> </a:t>
            </a:r>
            <a:r>
              <a:rPr kumimoji="0" lang="zh-CN" altLang="en-US" sz="20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基于事实与数据，</a:t>
            </a: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合理进行科学分析，制定科学的护理质量管理决策</a:t>
            </a:r>
            <a:endPar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泪滴形 12"/>
          <p:cNvSpPr/>
          <p:nvPr/>
        </p:nvSpPr>
        <p:spPr>
          <a:xfrm rot="19008009" flipV="1">
            <a:off x="2163539" y="1532094"/>
            <a:ext cx="2020816" cy="2020816"/>
          </a:xfrm>
          <a:prstGeom prst="teardrop">
            <a:avLst/>
          </a:prstGeom>
          <a:gradFill flip="none" rotWithShape="1">
            <a:gsLst>
              <a:gs pos="100000">
                <a:srgbClr val="FFFFFF">
                  <a:lumMod val="100000"/>
                </a:srgbClr>
              </a:gs>
              <a:gs pos="0">
                <a:srgbClr val="D9D9DA"/>
              </a:gs>
            </a:gsLst>
            <a:lin ang="13500000" scaled="1"/>
            <a:tileRect/>
          </a:gra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
          <p:cNvSpPr txBox="1">
            <a:spLocks noChangeArrowheads="1"/>
          </p:cNvSpPr>
          <p:nvPr/>
        </p:nvSpPr>
        <p:spPr bwMode="auto">
          <a:xfrm>
            <a:off x="2122488" y="2095500"/>
            <a:ext cx="2320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系统方法</a:t>
            </a:r>
            <a:endParaRPr kumimoji="0" lang="en-US" altLang="zh-CN"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A3886"/>
                </a:solidFill>
                <a:effectLst/>
                <a:uLnTx/>
                <a:uFillTx/>
                <a:latin typeface="微软雅黑" panose="020B0503020204020204" pitchFamily="34" charset="-122"/>
                <a:ea typeface="微软雅黑" panose="020B0503020204020204" pitchFamily="34" charset="-122"/>
                <a:cs typeface="+mn-cs"/>
              </a:rPr>
              <a:t>原则</a:t>
            </a:r>
          </a:p>
        </p:txBody>
      </p:sp>
      <p:sp>
        <p:nvSpPr>
          <p:cNvPr id="15" name="泪滴形 14"/>
          <p:cNvSpPr/>
          <p:nvPr/>
        </p:nvSpPr>
        <p:spPr>
          <a:xfrm rot="2946187" flipH="1" flipV="1">
            <a:off x="8054996" y="4050758"/>
            <a:ext cx="2020816" cy="2020816"/>
          </a:xfrm>
          <a:prstGeom prst="teardrop">
            <a:avLst/>
          </a:prstGeom>
          <a:solidFill>
            <a:srgbClr val="1C6CA9"/>
          </a:solidFill>
          <a:ln w="28575">
            <a:gradFill flip="none" rotWithShape="1">
              <a:gsLst>
                <a:gs pos="100000">
                  <a:srgbClr val="FFFFFF"/>
                </a:gs>
                <a:gs pos="0">
                  <a:srgbClr val="D9D9DA"/>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0"/>
          <p:cNvSpPr txBox="1">
            <a:spLocks noChangeArrowheads="1"/>
          </p:cNvSpPr>
          <p:nvPr/>
        </p:nvSpPr>
        <p:spPr bwMode="auto">
          <a:xfrm>
            <a:off x="7904163" y="4662488"/>
            <a:ext cx="2322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楷体_GB2312" pitchFamily="49" charset="-122"/>
                <a:ea typeface="楷体_GB2312" pitchFamily="49" charset="-122"/>
              </a:defRPr>
            </a:lvl1pPr>
            <a:lvl2pPr marL="742950" indent="-285750">
              <a:defRPr sz="2800" b="1">
                <a:solidFill>
                  <a:schemeClr val="tx1"/>
                </a:solidFill>
                <a:latin typeface="楷体_GB2312" pitchFamily="49" charset="-122"/>
                <a:ea typeface="楷体_GB2312" pitchFamily="49" charset="-122"/>
              </a:defRPr>
            </a:lvl2pPr>
            <a:lvl3pPr marL="1143000" indent="-228600">
              <a:defRPr sz="2800" b="1">
                <a:solidFill>
                  <a:schemeClr val="tx1"/>
                </a:solidFill>
                <a:latin typeface="楷体_GB2312" pitchFamily="49" charset="-122"/>
                <a:ea typeface="楷体_GB2312" pitchFamily="49" charset="-122"/>
              </a:defRPr>
            </a:lvl3pPr>
            <a:lvl4pPr marL="1600200" indent="-228600">
              <a:defRPr sz="2800" b="1">
                <a:solidFill>
                  <a:schemeClr val="tx1"/>
                </a:solidFill>
                <a:latin typeface="楷体_GB2312" pitchFamily="49" charset="-122"/>
                <a:ea typeface="楷体_GB2312" pitchFamily="49" charset="-122"/>
              </a:defRPr>
            </a:lvl4pPr>
            <a:lvl5pPr marL="2057400" indent="-228600">
              <a:defRPr sz="28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tx1"/>
                </a:solidFill>
                <a:latin typeface="楷体_GB2312" pitchFamily="49" charset="-122"/>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实事求是</a:t>
            </a:r>
            <a:endParaRPr kumimoji="0" lang="en-US" altLang="zh-CN"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原则</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微粒体医疗护理质量管理介绍PPT模板"/>
</p:tagLst>
</file>

<file path=ppt/theme/theme1.xml><?xml version="1.0" encoding="utf-8"?>
<a:theme xmlns:a="http://schemas.openxmlformats.org/drawingml/2006/main" name="分级护理与护理质量">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1995</Words>
  <Application>Microsoft Office PowerPoint</Application>
  <PresentationFormat>宽屏</PresentationFormat>
  <Paragraphs>463</Paragraphs>
  <Slides>40</Slides>
  <Notes>40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40</vt:i4>
      </vt:variant>
    </vt:vector>
  </HeadingPairs>
  <TitlesOfParts>
    <vt:vector size="53" baseType="lpstr">
      <vt:lpstr>Arial Unicode MS</vt:lpstr>
      <vt:lpstr>Frutiger 55 Roman</vt:lpstr>
      <vt:lpstr>等线</vt:lpstr>
      <vt:lpstr>黑体</vt:lpstr>
      <vt:lpstr>楷体_GB2312</vt:lpstr>
      <vt:lpstr>微软雅黑</vt:lpstr>
      <vt:lpstr>Arial</vt:lpstr>
      <vt:lpstr>Calibri</vt:lpstr>
      <vt:lpstr>Calibri Light</vt:lpstr>
      <vt:lpstr>Impact</vt:lpstr>
      <vt:lpstr>Symbol</vt:lpstr>
      <vt:lpstr>Wingdings</vt:lpstr>
      <vt:lpstr>分级护理与护理质量</vt:lpstr>
      <vt:lpstr>PowerPoint 演示文稿</vt:lpstr>
      <vt:lpstr>PowerPoint 演示文稿</vt:lpstr>
      <vt:lpstr>　　　　　　　</vt:lpstr>
      <vt:lpstr>护理质量管理概述</vt:lpstr>
      <vt:lpstr>护理质量管理概述</vt:lpstr>
      <vt:lpstr>护理质量管理概述</vt:lpstr>
      <vt:lpstr>PowerPoint 演示文稿</vt:lpstr>
      <vt:lpstr>PowerPoint 演示文稿</vt:lpstr>
      <vt:lpstr>PowerPoint 演示文稿</vt:lpstr>
      <vt:lpstr>PowerPoint 演示文稿</vt:lpstr>
      <vt:lpstr>　　　　　　　</vt:lpstr>
      <vt:lpstr>护理质量管理体系建立</vt:lpstr>
      <vt:lpstr>护理质量管理体系建立</vt:lpstr>
      <vt:lpstr>护理质量管理体系建立</vt:lpstr>
      <vt:lpstr>护理质量管理队伍建设——文化建设</vt:lpstr>
      <vt:lpstr>护理质量管理队伍建设——文化建设</vt:lpstr>
      <vt:lpstr>　　　　　　　</vt:lpstr>
      <vt:lpstr>护理质量标准与评价</vt:lpstr>
      <vt:lpstr>护理质量标准</vt:lpstr>
      <vt:lpstr>临床通用标准24项</vt:lpstr>
      <vt:lpstr>专科标准21项</vt:lpstr>
      <vt:lpstr>　　　　　　　</vt:lpstr>
      <vt:lpstr>PowerPoint 演示文稿</vt:lpstr>
      <vt:lpstr>护理质量管理体系建立</vt:lpstr>
      <vt:lpstr>护理部层面质量管理</vt:lpstr>
      <vt:lpstr>PowerPoint 演示文稿</vt:lpstr>
      <vt:lpstr>PowerPoint 演示文稿</vt:lpstr>
      <vt:lpstr>PowerPoint 演示文稿</vt:lpstr>
      <vt:lpstr>PowerPoint 演示文稿</vt:lpstr>
      <vt:lpstr>PowerPoint 演示文稿</vt:lpstr>
      <vt:lpstr>护理部层面——异常事件管理</vt:lpstr>
      <vt:lpstr>科护士长层面—片区质量管理小组</vt:lpstr>
      <vt:lpstr>PowerPoint 演示文稿</vt:lpstr>
      <vt:lpstr>PowerPoint 演示文稿</vt:lpstr>
      <vt:lpstr>PowerPoint 演示文稿</vt:lpstr>
      <vt:lpstr>PowerPoint 演示文稿</vt:lpstr>
      <vt:lpstr>病区质量管理——质量分析与改进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微粒体医疗护理质量管理介绍PPT模板</dc:title>
  <dc:creator>熊猫办公</dc:creator>
  <cp:lastModifiedBy>天 下</cp:lastModifiedBy>
  <cp:revision>7</cp:revision>
  <dcterms:created xsi:type="dcterms:W3CDTF">2017-11-14T14:11:00Z</dcterms:created>
  <dcterms:modified xsi:type="dcterms:W3CDTF">2021-01-05T06:32:45Z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