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10401" r:id="rId2"/>
    <p:sldId id="11942" r:id="rId3"/>
    <p:sldId id="11943" r:id="rId4"/>
    <p:sldId id="11947" r:id="rId5"/>
    <p:sldId id="11958" r:id="rId6"/>
    <p:sldId id="11948" r:id="rId7"/>
    <p:sldId id="11960" r:id="rId8"/>
    <p:sldId id="11957" r:id="rId9"/>
    <p:sldId id="11959" r:id="rId10"/>
    <p:sldId id="11944" r:id="rId11"/>
    <p:sldId id="11950" r:id="rId12"/>
    <p:sldId id="11961" r:id="rId13"/>
    <p:sldId id="11962" r:id="rId14"/>
    <p:sldId id="11945" r:id="rId15"/>
    <p:sldId id="11953" r:id="rId16"/>
    <p:sldId id="11952" r:id="rId17"/>
    <p:sldId id="11963" r:id="rId18"/>
    <p:sldId id="11964" r:id="rId19"/>
    <p:sldId id="11946" r:id="rId20"/>
    <p:sldId id="11954" r:id="rId21"/>
    <p:sldId id="11965" r:id="rId22"/>
    <p:sldId id="11955" r:id="rId23"/>
    <p:sldId id="11956" r:id="rId24"/>
    <p:sldId id="1196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2E2C2D"/>
    <a:srgbClr val="FF7F7F"/>
    <a:srgbClr val="D89873"/>
    <a:srgbClr val="CB987B"/>
    <a:srgbClr val="ACB39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4" autoAdjust="0"/>
    <p:restoredTop sz="94660"/>
  </p:normalViewPr>
  <p:slideViewPr>
    <p:cSldViewPr snapToGrid="0">
      <p:cViewPr>
        <p:scale>
          <a:sx n="66" d="100"/>
          <a:sy n="66" d="100"/>
        </p:scale>
        <p:origin x="427" y="71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02A8D-89D5-406B-85D9-E19F51F16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3C974-BAC1-4720-8A78-D9F1EA172D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 userDrawn="1"/>
        </p:nvSpPr>
        <p:spPr>
          <a:xfrm rot="152038">
            <a:off x="10457003" y="5641708"/>
            <a:ext cx="2337703" cy="1403659"/>
          </a:xfrm>
          <a:custGeom>
            <a:avLst/>
            <a:gdLst>
              <a:gd name="connsiteX0" fmla="*/ 94971 w 4129942"/>
              <a:gd name="connsiteY0" fmla="*/ 2598057 h 2652649"/>
              <a:gd name="connsiteX1" fmla="*/ 94971 w 4129942"/>
              <a:gd name="connsiteY1" fmla="*/ 2496457 h 2652649"/>
              <a:gd name="connsiteX2" fmla="*/ 1081942 w 4129942"/>
              <a:gd name="connsiteY2" fmla="*/ 1277257 h 2652649"/>
              <a:gd name="connsiteX3" fmla="*/ 2446285 w 4129942"/>
              <a:gd name="connsiteY3" fmla="*/ 1465943 h 2652649"/>
              <a:gd name="connsiteX4" fmla="*/ 4129942 w 4129942"/>
              <a:gd name="connsiteY4" fmla="*/ 0 h 26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942" h="2652649">
                <a:moveTo>
                  <a:pt x="94971" y="2598057"/>
                </a:moveTo>
                <a:cubicBezTo>
                  <a:pt x="12723" y="2657323"/>
                  <a:pt x="-69524" y="2716590"/>
                  <a:pt x="94971" y="2496457"/>
                </a:cubicBezTo>
                <a:cubicBezTo>
                  <a:pt x="259466" y="2276324"/>
                  <a:pt x="690056" y="1449009"/>
                  <a:pt x="1081942" y="1277257"/>
                </a:cubicBezTo>
                <a:cubicBezTo>
                  <a:pt x="1473828" y="1105505"/>
                  <a:pt x="1938285" y="1678819"/>
                  <a:pt x="2446285" y="1465943"/>
                </a:cubicBezTo>
                <a:cubicBezTo>
                  <a:pt x="2954285" y="1253067"/>
                  <a:pt x="3542113" y="626533"/>
                  <a:pt x="4129942" y="0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ekie jianyuanti" panose="02010601030101010101" pitchFamily="2" charset="-122"/>
              <a:ea typeface="iekie jianyuanti" panose="02010601030101010101" pitchFamily="2" charset="-122"/>
              <a:sym typeface="iekie jianyuanti" panose="02010601030101010101" pitchFamily="2" charset="-122"/>
            </a:endParaRPr>
          </a:p>
        </p:txBody>
      </p:sp>
      <p:sp>
        <p:nvSpPr>
          <p:cNvPr id="4" name="任意多边形: 形状 3"/>
          <p:cNvSpPr/>
          <p:nvPr userDrawn="1"/>
        </p:nvSpPr>
        <p:spPr>
          <a:xfrm rot="10800000" flipH="1">
            <a:off x="101600" y="0"/>
            <a:ext cx="929930" cy="438150"/>
          </a:xfrm>
          <a:custGeom>
            <a:avLst/>
            <a:gdLst>
              <a:gd name="connsiteX0" fmla="*/ 2040934 w 7868102"/>
              <a:gd name="connsiteY0" fmla="*/ 1736 h 3736971"/>
              <a:gd name="connsiteX1" fmla="*/ 2624322 w 7868102"/>
              <a:gd name="connsiteY1" fmla="*/ 119341 h 3736971"/>
              <a:gd name="connsiteX2" fmla="*/ 6431071 w 7868102"/>
              <a:gd name="connsiteY2" fmla="*/ 2075045 h 3736971"/>
              <a:gd name="connsiteX3" fmla="*/ 6779589 w 7868102"/>
              <a:gd name="connsiteY3" fmla="*/ 3698448 h 3736971"/>
              <a:gd name="connsiteX4" fmla="*/ 6715193 w 7868102"/>
              <a:gd name="connsiteY4" fmla="*/ 3736971 h 3736971"/>
              <a:gd name="connsiteX5" fmla="*/ 292232 w 7868102"/>
              <a:gd name="connsiteY5" fmla="*/ 3736971 h 3736971"/>
              <a:gd name="connsiteX6" fmla="*/ 236007 w 7868102"/>
              <a:gd name="connsiteY6" fmla="*/ 3659064 h 3736971"/>
              <a:gd name="connsiteX7" fmla="*/ 10010 w 7868102"/>
              <a:gd name="connsiteY7" fmla="*/ 2945248 h 3736971"/>
              <a:gd name="connsiteX8" fmla="*/ 2040934 w 7868102"/>
              <a:gd name="connsiteY8" fmla="*/ 1736 h 37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8102" h="3736971">
                <a:moveTo>
                  <a:pt x="2040934" y="1736"/>
                </a:moveTo>
                <a:cubicBezTo>
                  <a:pt x="2257463" y="-9010"/>
                  <a:pt x="2458671" y="30158"/>
                  <a:pt x="2624322" y="119341"/>
                </a:cubicBezTo>
                <a:cubicBezTo>
                  <a:pt x="3500481" y="592145"/>
                  <a:pt x="4146291" y="2489045"/>
                  <a:pt x="6431071" y="2075045"/>
                </a:cubicBezTo>
                <a:cubicBezTo>
                  <a:pt x="8485501" y="1702481"/>
                  <a:pt x="8092405" y="2829471"/>
                  <a:pt x="6779589" y="3698448"/>
                </a:cubicBezTo>
                <a:lnTo>
                  <a:pt x="6715193" y="3736971"/>
                </a:lnTo>
                <a:lnTo>
                  <a:pt x="292232" y="3736971"/>
                </a:lnTo>
                <a:lnTo>
                  <a:pt x="236007" y="3659064"/>
                </a:lnTo>
                <a:cubicBezTo>
                  <a:pt x="110343" y="3464700"/>
                  <a:pt x="29793" y="3229635"/>
                  <a:pt x="10010" y="2945248"/>
                </a:cubicBezTo>
                <a:cubicBezTo>
                  <a:pt x="-123305" y="1032196"/>
                  <a:pt x="1102641" y="48312"/>
                  <a:pt x="2040934" y="1736"/>
                </a:cubicBezTo>
                <a:close/>
              </a:path>
            </a:pathLst>
          </a:custGeom>
          <a:solidFill>
            <a:srgbClr val="CB987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ekie jianyuanti" panose="02010601030101010101" pitchFamily="2" charset="-122"/>
              <a:ea typeface="iekie jianyuanti" panose="02010601030101010101" pitchFamily="2" charset="-122"/>
              <a:sym typeface="iekie jianyuanti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>
            <a:off x="495300" y="444500"/>
            <a:ext cx="11188700" cy="5969000"/>
          </a:xfrm>
          <a:prstGeom prst="roundRect">
            <a:avLst>
              <a:gd name="adj" fmla="val 53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825500" y="685800"/>
            <a:ext cx="533400" cy="177800"/>
            <a:chOff x="901700" y="825500"/>
            <a:chExt cx="457200" cy="152400"/>
          </a:xfrm>
          <a:solidFill>
            <a:srgbClr val="44546A"/>
          </a:solidFill>
        </p:grpSpPr>
        <p:sp>
          <p:nvSpPr>
            <p:cNvPr id="10" name="椭圆 9"/>
            <p:cNvSpPr/>
            <p:nvPr userDrawn="1"/>
          </p:nvSpPr>
          <p:spPr>
            <a:xfrm>
              <a:off x="901700" y="825500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 userDrawn="1"/>
          </p:nvSpPr>
          <p:spPr>
            <a:xfrm>
              <a:off x="1054100" y="825500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1206500" y="825500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FAAD-9F5E-4148-BAD7-5C5211B792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8814-A1EB-42A4-BACE-9F1BE5B9A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8462" y="2199190"/>
            <a:ext cx="6304462" cy="4658810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0800000">
            <a:off x="7292975" y="-1"/>
            <a:ext cx="5203823" cy="1866738"/>
          </a:xfrm>
          <a:custGeom>
            <a:avLst/>
            <a:gdLst>
              <a:gd name="connsiteX0" fmla="*/ 2040934 w 7868102"/>
              <a:gd name="connsiteY0" fmla="*/ 1736 h 3736971"/>
              <a:gd name="connsiteX1" fmla="*/ 2624322 w 7868102"/>
              <a:gd name="connsiteY1" fmla="*/ 119341 h 3736971"/>
              <a:gd name="connsiteX2" fmla="*/ 6431071 w 7868102"/>
              <a:gd name="connsiteY2" fmla="*/ 2075045 h 3736971"/>
              <a:gd name="connsiteX3" fmla="*/ 6779589 w 7868102"/>
              <a:gd name="connsiteY3" fmla="*/ 3698448 h 3736971"/>
              <a:gd name="connsiteX4" fmla="*/ 6715193 w 7868102"/>
              <a:gd name="connsiteY4" fmla="*/ 3736971 h 3736971"/>
              <a:gd name="connsiteX5" fmla="*/ 292232 w 7868102"/>
              <a:gd name="connsiteY5" fmla="*/ 3736971 h 3736971"/>
              <a:gd name="connsiteX6" fmla="*/ 236007 w 7868102"/>
              <a:gd name="connsiteY6" fmla="*/ 3659064 h 3736971"/>
              <a:gd name="connsiteX7" fmla="*/ 10010 w 7868102"/>
              <a:gd name="connsiteY7" fmla="*/ 2945248 h 3736971"/>
              <a:gd name="connsiteX8" fmla="*/ 2040934 w 7868102"/>
              <a:gd name="connsiteY8" fmla="*/ 1736 h 37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8102" h="3736971">
                <a:moveTo>
                  <a:pt x="2040934" y="1736"/>
                </a:moveTo>
                <a:cubicBezTo>
                  <a:pt x="2257463" y="-9010"/>
                  <a:pt x="2458671" y="30158"/>
                  <a:pt x="2624322" y="119341"/>
                </a:cubicBezTo>
                <a:cubicBezTo>
                  <a:pt x="3500481" y="592145"/>
                  <a:pt x="4146291" y="2489045"/>
                  <a:pt x="6431071" y="2075045"/>
                </a:cubicBezTo>
                <a:cubicBezTo>
                  <a:pt x="8485501" y="1702481"/>
                  <a:pt x="8092405" y="2829471"/>
                  <a:pt x="6779589" y="3698448"/>
                </a:cubicBezTo>
                <a:lnTo>
                  <a:pt x="6715193" y="3736971"/>
                </a:lnTo>
                <a:lnTo>
                  <a:pt x="292232" y="3736971"/>
                </a:lnTo>
                <a:lnTo>
                  <a:pt x="236007" y="3659064"/>
                </a:lnTo>
                <a:cubicBezTo>
                  <a:pt x="110343" y="3464700"/>
                  <a:pt x="29793" y="3229635"/>
                  <a:pt x="10010" y="2945248"/>
                </a:cubicBezTo>
                <a:cubicBezTo>
                  <a:pt x="-123305" y="1032196"/>
                  <a:pt x="1102641" y="48312"/>
                  <a:pt x="2040934" y="173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371519" y="3987586"/>
            <a:ext cx="6478325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LOREM IPSUM DOLOR SIT AMET, CONSECTETUR ADIPISCING ELIT.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CURABITUR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 ELEMENTUM POSUERE PRETIUM. QUISQUE NIBH DOLOR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72869" y="4847853"/>
            <a:ext cx="427697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汇报人：</a:t>
            </a: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xiazaii       </a:t>
            </a: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汇报时间：</a:t>
            </a: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20XX</a:t>
            </a: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年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29851" y="2764852"/>
            <a:ext cx="671999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急救常识早知道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348075" y="2024838"/>
            <a:ext cx="350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40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医疗常识</a:t>
            </a:r>
          </a:p>
        </p:txBody>
      </p:sp>
      <p:sp>
        <p:nvSpPr>
          <p:cNvPr id="26" name="任意多边形: 形状 25"/>
          <p:cNvSpPr/>
          <p:nvPr/>
        </p:nvSpPr>
        <p:spPr>
          <a:xfrm rot="551193">
            <a:off x="-43673" y="-388392"/>
            <a:ext cx="4484914" cy="2424716"/>
          </a:xfrm>
          <a:custGeom>
            <a:avLst/>
            <a:gdLst>
              <a:gd name="connsiteX0" fmla="*/ 0 w 3222172"/>
              <a:gd name="connsiteY0" fmla="*/ 841828 h 1034470"/>
              <a:gd name="connsiteX1" fmla="*/ 1277257 w 3222172"/>
              <a:gd name="connsiteY1" fmla="*/ 1016000 h 1034470"/>
              <a:gd name="connsiteX2" fmla="*/ 1959429 w 3222172"/>
              <a:gd name="connsiteY2" fmla="*/ 449943 h 1034470"/>
              <a:gd name="connsiteX3" fmla="*/ 2888343 w 3222172"/>
              <a:gd name="connsiteY3" fmla="*/ 130628 h 1034470"/>
              <a:gd name="connsiteX4" fmla="*/ 3222172 w 3222172"/>
              <a:gd name="connsiteY4" fmla="*/ 0 h 10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172" h="1034470">
                <a:moveTo>
                  <a:pt x="0" y="841828"/>
                </a:moveTo>
                <a:cubicBezTo>
                  <a:pt x="475343" y="961571"/>
                  <a:pt x="950686" y="1081314"/>
                  <a:pt x="1277257" y="1016000"/>
                </a:cubicBezTo>
                <a:cubicBezTo>
                  <a:pt x="1603829" y="950686"/>
                  <a:pt x="1690915" y="597505"/>
                  <a:pt x="1959429" y="449943"/>
                </a:cubicBezTo>
                <a:cubicBezTo>
                  <a:pt x="2227943" y="302381"/>
                  <a:pt x="2677886" y="205618"/>
                  <a:pt x="2888343" y="130628"/>
                </a:cubicBezTo>
                <a:cubicBezTo>
                  <a:pt x="3098800" y="55638"/>
                  <a:pt x="3160486" y="27819"/>
                  <a:pt x="322217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 rot="1129354">
            <a:off x="8055044" y="4650025"/>
            <a:ext cx="3762869" cy="3077027"/>
          </a:xfrm>
          <a:custGeom>
            <a:avLst/>
            <a:gdLst>
              <a:gd name="connsiteX0" fmla="*/ 94971 w 4129942"/>
              <a:gd name="connsiteY0" fmla="*/ 2598057 h 2652649"/>
              <a:gd name="connsiteX1" fmla="*/ 94971 w 4129942"/>
              <a:gd name="connsiteY1" fmla="*/ 2496457 h 2652649"/>
              <a:gd name="connsiteX2" fmla="*/ 1081942 w 4129942"/>
              <a:gd name="connsiteY2" fmla="*/ 1277257 h 2652649"/>
              <a:gd name="connsiteX3" fmla="*/ 2446285 w 4129942"/>
              <a:gd name="connsiteY3" fmla="*/ 1465943 h 2652649"/>
              <a:gd name="connsiteX4" fmla="*/ 4129942 w 4129942"/>
              <a:gd name="connsiteY4" fmla="*/ 0 h 26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942" h="2652649">
                <a:moveTo>
                  <a:pt x="94971" y="2598057"/>
                </a:moveTo>
                <a:cubicBezTo>
                  <a:pt x="12723" y="2657323"/>
                  <a:pt x="-69524" y="2716590"/>
                  <a:pt x="94971" y="2496457"/>
                </a:cubicBezTo>
                <a:cubicBezTo>
                  <a:pt x="259466" y="2276324"/>
                  <a:pt x="690056" y="1449009"/>
                  <a:pt x="1081942" y="1277257"/>
                </a:cubicBezTo>
                <a:cubicBezTo>
                  <a:pt x="1473828" y="1105505"/>
                  <a:pt x="1938285" y="1678819"/>
                  <a:pt x="2446285" y="1465943"/>
                </a:cubicBezTo>
                <a:cubicBezTo>
                  <a:pt x="2954285" y="1253067"/>
                  <a:pt x="3542113" y="626533"/>
                  <a:pt x="412994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5" name="年轻商务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3652" y="-97453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21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36038"/>
            <a:ext cx="6643986" cy="4909708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0800000">
            <a:off x="7292975" y="-1"/>
            <a:ext cx="5203823" cy="1866738"/>
          </a:xfrm>
          <a:custGeom>
            <a:avLst/>
            <a:gdLst>
              <a:gd name="connsiteX0" fmla="*/ 2040934 w 7868102"/>
              <a:gd name="connsiteY0" fmla="*/ 1736 h 3736971"/>
              <a:gd name="connsiteX1" fmla="*/ 2624322 w 7868102"/>
              <a:gd name="connsiteY1" fmla="*/ 119341 h 3736971"/>
              <a:gd name="connsiteX2" fmla="*/ 6431071 w 7868102"/>
              <a:gd name="connsiteY2" fmla="*/ 2075045 h 3736971"/>
              <a:gd name="connsiteX3" fmla="*/ 6779589 w 7868102"/>
              <a:gd name="connsiteY3" fmla="*/ 3698448 h 3736971"/>
              <a:gd name="connsiteX4" fmla="*/ 6715193 w 7868102"/>
              <a:gd name="connsiteY4" fmla="*/ 3736971 h 3736971"/>
              <a:gd name="connsiteX5" fmla="*/ 292232 w 7868102"/>
              <a:gd name="connsiteY5" fmla="*/ 3736971 h 3736971"/>
              <a:gd name="connsiteX6" fmla="*/ 236007 w 7868102"/>
              <a:gd name="connsiteY6" fmla="*/ 3659064 h 3736971"/>
              <a:gd name="connsiteX7" fmla="*/ 10010 w 7868102"/>
              <a:gd name="connsiteY7" fmla="*/ 2945248 h 3736971"/>
              <a:gd name="connsiteX8" fmla="*/ 2040934 w 7868102"/>
              <a:gd name="connsiteY8" fmla="*/ 1736 h 37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8102" h="3736971">
                <a:moveTo>
                  <a:pt x="2040934" y="1736"/>
                </a:moveTo>
                <a:cubicBezTo>
                  <a:pt x="2257463" y="-9010"/>
                  <a:pt x="2458671" y="30158"/>
                  <a:pt x="2624322" y="119341"/>
                </a:cubicBezTo>
                <a:cubicBezTo>
                  <a:pt x="3500481" y="592145"/>
                  <a:pt x="4146291" y="2489045"/>
                  <a:pt x="6431071" y="2075045"/>
                </a:cubicBezTo>
                <a:cubicBezTo>
                  <a:pt x="8485501" y="1702481"/>
                  <a:pt x="8092405" y="2829471"/>
                  <a:pt x="6779589" y="3698448"/>
                </a:cubicBezTo>
                <a:lnTo>
                  <a:pt x="6715193" y="3736971"/>
                </a:lnTo>
                <a:lnTo>
                  <a:pt x="292232" y="3736971"/>
                </a:lnTo>
                <a:lnTo>
                  <a:pt x="236007" y="3659064"/>
                </a:lnTo>
                <a:cubicBezTo>
                  <a:pt x="110343" y="3464700"/>
                  <a:pt x="29793" y="3229635"/>
                  <a:pt x="10010" y="2945248"/>
                </a:cubicBezTo>
                <a:cubicBezTo>
                  <a:pt x="-123305" y="1032196"/>
                  <a:pt x="1102641" y="48312"/>
                  <a:pt x="2040934" y="173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 rot="551193">
            <a:off x="-43673" y="-388392"/>
            <a:ext cx="4484914" cy="2424716"/>
          </a:xfrm>
          <a:custGeom>
            <a:avLst/>
            <a:gdLst>
              <a:gd name="connsiteX0" fmla="*/ 0 w 3222172"/>
              <a:gd name="connsiteY0" fmla="*/ 841828 h 1034470"/>
              <a:gd name="connsiteX1" fmla="*/ 1277257 w 3222172"/>
              <a:gd name="connsiteY1" fmla="*/ 1016000 h 1034470"/>
              <a:gd name="connsiteX2" fmla="*/ 1959429 w 3222172"/>
              <a:gd name="connsiteY2" fmla="*/ 449943 h 1034470"/>
              <a:gd name="connsiteX3" fmla="*/ 2888343 w 3222172"/>
              <a:gd name="connsiteY3" fmla="*/ 130628 h 1034470"/>
              <a:gd name="connsiteX4" fmla="*/ 3222172 w 3222172"/>
              <a:gd name="connsiteY4" fmla="*/ 0 h 10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172" h="1034470">
                <a:moveTo>
                  <a:pt x="0" y="841828"/>
                </a:moveTo>
                <a:cubicBezTo>
                  <a:pt x="475343" y="961571"/>
                  <a:pt x="950686" y="1081314"/>
                  <a:pt x="1277257" y="1016000"/>
                </a:cubicBezTo>
                <a:cubicBezTo>
                  <a:pt x="1603829" y="950686"/>
                  <a:pt x="1690915" y="597505"/>
                  <a:pt x="1959429" y="449943"/>
                </a:cubicBezTo>
                <a:cubicBezTo>
                  <a:pt x="2227943" y="302381"/>
                  <a:pt x="2677886" y="205618"/>
                  <a:pt x="2888343" y="130628"/>
                </a:cubicBezTo>
                <a:cubicBezTo>
                  <a:pt x="3098800" y="55638"/>
                  <a:pt x="3160486" y="27819"/>
                  <a:pt x="322217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 rot="1129354">
            <a:off x="8055044" y="4650025"/>
            <a:ext cx="3762869" cy="3077027"/>
          </a:xfrm>
          <a:custGeom>
            <a:avLst/>
            <a:gdLst>
              <a:gd name="connsiteX0" fmla="*/ 94971 w 4129942"/>
              <a:gd name="connsiteY0" fmla="*/ 2598057 h 2652649"/>
              <a:gd name="connsiteX1" fmla="*/ 94971 w 4129942"/>
              <a:gd name="connsiteY1" fmla="*/ 2496457 h 2652649"/>
              <a:gd name="connsiteX2" fmla="*/ 1081942 w 4129942"/>
              <a:gd name="connsiteY2" fmla="*/ 1277257 h 2652649"/>
              <a:gd name="connsiteX3" fmla="*/ 2446285 w 4129942"/>
              <a:gd name="connsiteY3" fmla="*/ 1465943 h 2652649"/>
              <a:gd name="connsiteX4" fmla="*/ 4129942 w 4129942"/>
              <a:gd name="connsiteY4" fmla="*/ 0 h 26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942" h="2652649">
                <a:moveTo>
                  <a:pt x="94971" y="2598057"/>
                </a:moveTo>
                <a:cubicBezTo>
                  <a:pt x="12723" y="2657323"/>
                  <a:pt x="-69524" y="2716590"/>
                  <a:pt x="94971" y="2496457"/>
                </a:cubicBezTo>
                <a:cubicBezTo>
                  <a:pt x="259466" y="2276324"/>
                  <a:pt x="690056" y="1449009"/>
                  <a:pt x="1081942" y="1277257"/>
                </a:cubicBezTo>
                <a:cubicBezTo>
                  <a:pt x="1473828" y="1105505"/>
                  <a:pt x="1938285" y="1678819"/>
                  <a:pt x="2446285" y="1465943"/>
                </a:cubicBezTo>
                <a:cubicBezTo>
                  <a:pt x="2954285" y="1253067"/>
                  <a:pt x="3542113" y="626533"/>
                  <a:pt x="412994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5510" y="2009448"/>
            <a:ext cx="1739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02</a:t>
            </a:r>
            <a:endParaRPr lang="zh-CN" altLang="en-US" sz="8800" b="1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32872" y="3598708"/>
            <a:ext cx="61250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疾病急救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疾病急救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5145939" y="2991685"/>
            <a:ext cx="57866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先让患者躺在硬板床或平整的地上，解开其上衣，抢救者将一只手的掌根置于其胸骨下三分之一的位置，另一只手重叠压在手背上。抢救者两臂保持垂直，以上身的重量连续向下按压，频率为每分钟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70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次左右。按压时，用力要适中，以每次按压使胸骨下陷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3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～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5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厘米为度。注意，手掌始终不要脱离按压部位。</a:t>
            </a:r>
            <a:endParaRPr lang="zh-CN" altLang="en-US" b="0" i="0" dirty="0">
              <a:solidFill>
                <a:srgbClr val="1A1A1A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50405" y="2052597"/>
            <a:ext cx="47686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心跳停止（胸外按压）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837" y="1418250"/>
            <a:ext cx="5786651" cy="4133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疾病急救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1211742" y="1601075"/>
            <a:ext cx="214631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气胸急救</a:t>
            </a:r>
          </a:p>
        </p:txBody>
      </p:sp>
      <p:sp>
        <p:nvSpPr>
          <p:cNvPr id="4" name="矩形 3"/>
          <p:cNvSpPr/>
          <p:nvPr/>
        </p:nvSpPr>
        <p:spPr>
          <a:xfrm>
            <a:off x="1211742" y="2524263"/>
            <a:ext cx="611922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老年慢阻肺患者，在用力咳嗽、剧烈运动或大笑后，会发生气胸，出现胸痛、深吸气时加剧，并放射到肩背部，严重时，还会出现呼吸困难、血压下降等紧急情况。</a:t>
            </a:r>
            <a:endParaRPr lang="en-US" altLang="zh-CN" dirty="0">
              <a:solidFill>
                <a:srgbClr val="1A1A1A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1A1A1A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遇到这种情况，禁忌拍背和搬动患者，以免加重气胸。应让患者取半卧位，如家中备有氧气，应立即吸氧，同时叫救护车。</a:t>
            </a:r>
            <a:endParaRPr lang="zh-CN" altLang="en-US" i="0" dirty="0">
              <a:solidFill>
                <a:srgbClr val="1A1A1A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1130" y="2642938"/>
            <a:ext cx="4204705" cy="2763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疾病急救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1219200" y="2739497"/>
            <a:ext cx="530941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在救护车到来之前，可让患者的头侧向一边，以防止呕吐物窒息。</a:t>
            </a:r>
            <a:endParaRPr lang="en-US" altLang="zh-CN" dirty="0">
              <a:solidFill>
                <a:srgbClr val="1A1A1A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随后，找一把金属调羹或牙刷等不易咬碎的东西塞进他的上下牙之间，防止舌咬伤。对于成年人，最好在硬东西上裹一层毛巾或手帕，以免咬掉牙齿。</a:t>
            </a:r>
            <a:endParaRPr lang="zh-CN" altLang="en-US" b="0" i="0" dirty="0">
              <a:solidFill>
                <a:srgbClr val="1A1A1A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677613"/>
            <a:ext cx="363793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癫痫发作急救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473" y="3067291"/>
            <a:ext cx="4541063" cy="1989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36038"/>
            <a:ext cx="6643986" cy="4909708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0800000">
            <a:off x="7292975" y="-1"/>
            <a:ext cx="5203823" cy="1866738"/>
          </a:xfrm>
          <a:custGeom>
            <a:avLst/>
            <a:gdLst>
              <a:gd name="connsiteX0" fmla="*/ 2040934 w 7868102"/>
              <a:gd name="connsiteY0" fmla="*/ 1736 h 3736971"/>
              <a:gd name="connsiteX1" fmla="*/ 2624322 w 7868102"/>
              <a:gd name="connsiteY1" fmla="*/ 119341 h 3736971"/>
              <a:gd name="connsiteX2" fmla="*/ 6431071 w 7868102"/>
              <a:gd name="connsiteY2" fmla="*/ 2075045 h 3736971"/>
              <a:gd name="connsiteX3" fmla="*/ 6779589 w 7868102"/>
              <a:gd name="connsiteY3" fmla="*/ 3698448 h 3736971"/>
              <a:gd name="connsiteX4" fmla="*/ 6715193 w 7868102"/>
              <a:gd name="connsiteY4" fmla="*/ 3736971 h 3736971"/>
              <a:gd name="connsiteX5" fmla="*/ 292232 w 7868102"/>
              <a:gd name="connsiteY5" fmla="*/ 3736971 h 3736971"/>
              <a:gd name="connsiteX6" fmla="*/ 236007 w 7868102"/>
              <a:gd name="connsiteY6" fmla="*/ 3659064 h 3736971"/>
              <a:gd name="connsiteX7" fmla="*/ 10010 w 7868102"/>
              <a:gd name="connsiteY7" fmla="*/ 2945248 h 3736971"/>
              <a:gd name="connsiteX8" fmla="*/ 2040934 w 7868102"/>
              <a:gd name="connsiteY8" fmla="*/ 1736 h 37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8102" h="3736971">
                <a:moveTo>
                  <a:pt x="2040934" y="1736"/>
                </a:moveTo>
                <a:cubicBezTo>
                  <a:pt x="2257463" y="-9010"/>
                  <a:pt x="2458671" y="30158"/>
                  <a:pt x="2624322" y="119341"/>
                </a:cubicBezTo>
                <a:cubicBezTo>
                  <a:pt x="3500481" y="592145"/>
                  <a:pt x="4146291" y="2489045"/>
                  <a:pt x="6431071" y="2075045"/>
                </a:cubicBezTo>
                <a:cubicBezTo>
                  <a:pt x="8485501" y="1702481"/>
                  <a:pt x="8092405" y="2829471"/>
                  <a:pt x="6779589" y="3698448"/>
                </a:cubicBezTo>
                <a:lnTo>
                  <a:pt x="6715193" y="3736971"/>
                </a:lnTo>
                <a:lnTo>
                  <a:pt x="292232" y="3736971"/>
                </a:lnTo>
                <a:lnTo>
                  <a:pt x="236007" y="3659064"/>
                </a:lnTo>
                <a:cubicBezTo>
                  <a:pt x="110343" y="3464700"/>
                  <a:pt x="29793" y="3229635"/>
                  <a:pt x="10010" y="2945248"/>
                </a:cubicBezTo>
                <a:cubicBezTo>
                  <a:pt x="-123305" y="1032196"/>
                  <a:pt x="1102641" y="48312"/>
                  <a:pt x="2040934" y="173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 rot="551193">
            <a:off x="-43673" y="-388392"/>
            <a:ext cx="4484914" cy="2424716"/>
          </a:xfrm>
          <a:custGeom>
            <a:avLst/>
            <a:gdLst>
              <a:gd name="connsiteX0" fmla="*/ 0 w 3222172"/>
              <a:gd name="connsiteY0" fmla="*/ 841828 h 1034470"/>
              <a:gd name="connsiteX1" fmla="*/ 1277257 w 3222172"/>
              <a:gd name="connsiteY1" fmla="*/ 1016000 h 1034470"/>
              <a:gd name="connsiteX2" fmla="*/ 1959429 w 3222172"/>
              <a:gd name="connsiteY2" fmla="*/ 449943 h 1034470"/>
              <a:gd name="connsiteX3" fmla="*/ 2888343 w 3222172"/>
              <a:gd name="connsiteY3" fmla="*/ 130628 h 1034470"/>
              <a:gd name="connsiteX4" fmla="*/ 3222172 w 3222172"/>
              <a:gd name="connsiteY4" fmla="*/ 0 h 10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172" h="1034470">
                <a:moveTo>
                  <a:pt x="0" y="841828"/>
                </a:moveTo>
                <a:cubicBezTo>
                  <a:pt x="475343" y="961571"/>
                  <a:pt x="950686" y="1081314"/>
                  <a:pt x="1277257" y="1016000"/>
                </a:cubicBezTo>
                <a:cubicBezTo>
                  <a:pt x="1603829" y="950686"/>
                  <a:pt x="1690915" y="597505"/>
                  <a:pt x="1959429" y="449943"/>
                </a:cubicBezTo>
                <a:cubicBezTo>
                  <a:pt x="2227943" y="302381"/>
                  <a:pt x="2677886" y="205618"/>
                  <a:pt x="2888343" y="130628"/>
                </a:cubicBezTo>
                <a:cubicBezTo>
                  <a:pt x="3098800" y="55638"/>
                  <a:pt x="3160486" y="27819"/>
                  <a:pt x="322217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 rot="1129354">
            <a:off x="8055044" y="4650025"/>
            <a:ext cx="3762869" cy="3077027"/>
          </a:xfrm>
          <a:custGeom>
            <a:avLst/>
            <a:gdLst>
              <a:gd name="connsiteX0" fmla="*/ 94971 w 4129942"/>
              <a:gd name="connsiteY0" fmla="*/ 2598057 h 2652649"/>
              <a:gd name="connsiteX1" fmla="*/ 94971 w 4129942"/>
              <a:gd name="connsiteY1" fmla="*/ 2496457 h 2652649"/>
              <a:gd name="connsiteX2" fmla="*/ 1081942 w 4129942"/>
              <a:gd name="connsiteY2" fmla="*/ 1277257 h 2652649"/>
              <a:gd name="connsiteX3" fmla="*/ 2446285 w 4129942"/>
              <a:gd name="connsiteY3" fmla="*/ 1465943 h 2652649"/>
              <a:gd name="connsiteX4" fmla="*/ 4129942 w 4129942"/>
              <a:gd name="connsiteY4" fmla="*/ 0 h 26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942" h="2652649">
                <a:moveTo>
                  <a:pt x="94971" y="2598057"/>
                </a:moveTo>
                <a:cubicBezTo>
                  <a:pt x="12723" y="2657323"/>
                  <a:pt x="-69524" y="2716590"/>
                  <a:pt x="94971" y="2496457"/>
                </a:cubicBezTo>
                <a:cubicBezTo>
                  <a:pt x="259466" y="2276324"/>
                  <a:pt x="690056" y="1449009"/>
                  <a:pt x="1081942" y="1277257"/>
                </a:cubicBezTo>
                <a:cubicBezTo>
                  <a:pt x="1473828" y="1105505"/>
                  <a:pt x="1938285" y="1678819"/>
                  <a:pt x="2446285" y="1465943"/>
                </a:cubicBezTo>
                <a:cubicBezTo>
                  <a:pt x="2954285" y="1253067"/>
                  <a:pt x="3542113" y="626533"/>
                  <a:pt x="412994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5510" y="2009448"/>
            <a:ext cx="1739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03</a:t>
            </a:r>
            <a:endParaRPr lang="zh-CN" altLang="en-US" sz="8800" b="1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32872" y="3598708"/>
            <a:ext cx="61250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外伤急救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外伤急救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4703195" y="1389197"/>
            <a:ext cx="30077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外伤出血急救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209368" y="2300748"/>
            <a:ext cx="2251587" cy="2998839"/>
          </a:xfrm>
          <a:prstGeom prst="roundRect">
            <a:avLst>
              <a:gd name="adj" fmla="val 9496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较小或较表浅的伤口，应先用冷开水或洁净的自来水冲洗，但不要去除已凝结的血块。</a:t>
            </a:r>
          </a:p>
          <a:p>
            <a:pPr algn="ctr"/>
            <a:endParaRPr lang="zh-CN" alt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3844413" y="2300748"/>
            <a:ext cx="2251587" cy="2998839"/>
          </a:xfrm>
          <a:prstGeom prst="roundRect">
            <a:avLst>
              <a:gd name="adj" fmla="val 9496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伤口处有玻璃片、小刀等异物插入时，千万不要去触动、压迫和拔出，可将两侧创缘挤拢，用消毒纱布、绷带包扎后，立即去医院处理。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6479458" y="2300748"/>
            <a:ext cx="2251587" cy="2998839"/>
          </a:xfrm>
          <a:prstGeom prst="roundRect">
            <a:avLst>
              <a:gd name="adj" fmla="val 9496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碰撞、击打的损伤，有皮下出血、肿痛，可在伤处覆盖消毒纱布或干净毛巾，用冰袋冷敷半小时，再加压包扎，以减轻疼痛和肿胀。伤势严重者，应去医院。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9114503" y="2300748"/>
            <a:ext cx="2251587" cy="2998839"/>
          </a:xfrm>
          <a:prstGeom prst="roundRect">
            <a:avLst>
              <a:gd name="adj" fmla="val 9496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伤口有出血，可用干净毛巾或消毒纱布覆盖伤处，压迫</a:t>
            </a:r>
            <a:r>
              <a:rPr lang="en-US" altLang="zh-CN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～</a:t>
            </a:r>
            <a:r>
              <a:rPr lang="en-US" altLang="zh-CN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20</a:t>
            </a:r>
            <a:r>
              <a:rPr lang="zh-CN" altLang="en-US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分钟止血，然后用绷带加压包扎，以不再出血为度，视情况去医院处理。</a:t>
            </a: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外伤急救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1532573" y="2702012"/>
            <a:ext cx="9496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、如果炸伤眼睛，不要去揉擦和乱冲洗，最多滴入适量消炎眼药水，并平躺，拨打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120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或急送有条件的医院。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如手部或足部被鞭炮等炸伤流血，应迅速用双手为其卡住出血部位的上方，如有云南白药粉或三七粉可以洒上止血。如果出血不止又量大，则应用橡皮带或粗布扎住出血部位的上方，抬高患肢，急送医院清创处理。但捆扎带每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分钟要松解一次，以免患部缺血坏死。</a:t>
            </a:r>
            <a:endParaRPr lang="zh-CN" altLang="en-US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8742" y="1691581"/>
            <a:ext cx="214767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炸伤急救</a:t>
            </a:r>
          </a:p>
        </p:txBody>
      </p:sp>
      <p:sp>
        <p:nvSpPr>
          <p:cNvPr id="5" name="矩形 4"/>
          <p:cNvSpPr/>
          <p:nvPr/>
        </p:nvSpPr>
        <p:spPr>
          <a:xfrm>
            <a:off x="1642600" y="1711082"/>
            <a:ext cx="226142" cy="639096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12207" y="2336350"/>
            <a:ext cx="3156961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外伤急救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1253706" y="2671305"/>
            <a:ext cx="96786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当关节周围的韧带被拉伸得过于严重，超出了其所能承受的程度，就会发生扭伤，扭伤通常还伴随着青紫与水肿。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急救办法：在扭伤发生的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小时之内，尽量做到每隔一小时用冰袋冷敷一次，每次半小时。将受伤处用弹性压缩绷带包好，并将受伤部位垫高。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小时之后，开始给患处换为热敷，促进受伤部位的血液流通。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绝对禁止随意活动受伤的关节，否则容易造成韧带撕裂，恢复起来相对比较困难。</a:t>
            </a:r>
          </a:p>
        </p:txBody>
      </p:sp>
      <p:sp>
        <p:nvSpPr>
          <p:cNvPr id="4" name="矩形 3"/>
          <p:cNvSpPr/>
          <p:nvPr/>
        </p:nvSpPr>
        <p:spPr>
          <a:xfrm>
            <a:off x="1861342" y="1452705"/>
            <a:ext cx="28611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扭伤急救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54865" y="1455900"/>
            <a:ext cx="3648973" cy="639096"/>
            <a:chOff x="1654865" y="1455900"/>
            <a:chExt cx="3648973" cy="639096"/>
          </a:xfrm>
          <a:solidFill>
            <a:srgbClr val="44546A"/>
          </a:solidFill>
        </p:grpSpPr>
        <p:sp>
          <p:nvSpPr>
            <p:cNvPr id="6" name="矩形 5"/>
            <p:cNvSpPr/>
            <p:nvPr/>
          </p:nvSpPr>
          <p:spPr>
            <a:xfrm>
              <a:off x="1654865" y="1455900"/>
              <a:ext cx="226142" cy="639096"/>
            </a:xfrm>
            <a:prstGeom prst="rect">
              <a:avLst/>
            </a:prstGeom>
            <a:grp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24472" y="2081168"/>
              <a:ext cx="3479366" cy="0"/>
            </a:xfrm>
            <a:prstGeom prst="line">
              <a:avLst/>
            </a:prstGeom>
            <a:grpFill/>
            <a:ln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外伤急救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1695206" y="2767825"/>
            <a:ext cx="88588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、如果出血较少且伤势并不严重，可在清洗之后，以创可贴覆于伤口。不主张在伤口上涂抹红药水或止血粉之类的药物，只要保持伤口干净即可。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若伤口大且出血不止，应先止住流血，然后立刻赶往医院。具体止血方法是：伤口处用干净纱布包扎，捏住手指根部两侧并且高举过心脏，因为此处的血管是分布在左右两侧的，采取这种手势能有效止住出血。使用橡皮止血带效果会更加好，但要注意，每隔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20-30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分钟必须将止血带放松几分钟，否则容易引起手指缺血坏死。</a:t>
            </a:r>
          </a:p>
        </p:txBody>
      </p:sp>
      <p:sp>
        <p:nvSpPr>
          <p:cNvPr id="4" name="矩形 3"/>
          <p:cNvSpPr/>
          <p:nvPr/>
        </p:nvSpPr>
        <p:spPr>
          <a:xfrm>
            <a:off x="1808277" y="1672330"/>
            <a:ext cx="31698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手指切伤急救</a:t>
            </a:r>
          </a:p>
        </p:txBody>
      </p:sp>
      <p:sp>
        <p:nvSpPr>
          <p:cNvPr id="5" name="矩形 4"/>
          <p:cNvSpPr/>
          <p:nvPr/>
        </p:nvSpPr>
        <p:spPr>
          <a:xfrm>
            <a:off x="1582135" y="1712119"/>
            <a:ext cx="226142" cy="639096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751742" y="2337387"/>
            <a:ext cx="4339175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36038"/>
            <a:ext cx="6643986" cy="4909708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0800000">
            <a:off x="7292975" y="-1"/>
            <a:ext cx="5203823" cy="1866738"/>
          </a:xfrm>
          <a:custGeom>
            <a:avLst/>
            <a:gdLst>
              <a:gd name="connsiteX0" fmla="*/ 2040934 w 7868102"/>
              <a:gd name="connsiteY0" fmla="*/ 1736 h 3736971"/>
              <a:gd name="connsiteX1" fmla="*/ 2624322 w 7868102"/>
              <a:gd name="connsiteY1" fmla="*/ 119341 h 3736971"/>
              <a:gd name="connsiteX2" fmla="*/ 6431071 w 7868102"/>
              <a:gd name="connsiteY2" fmla="*/ 2075045 h 3736971"/>
              <a:gd name="connsiteX3" fmla="*/ 6779589 w 7868102"/>
              <a:gd name="connsiteY3" fmla="*/ 3698448 h 3736971"/>
              <a:gd name="connsiteX4" fmla="*/ 6715193 w 7868102"/>
              <a:gd name="connsiteY4" fmla="*/ 3736971 h 3736971"/>
              <a:gd name="connsiteX5" fmla="*/ 292232 w 7868102"/>
              <a:gd name="connsiteY5" fmla="*/ 3736971 h 3736971"/>
              <a:gd name="connsiteX6" fmla="*/ 236007 w 7868102"/>
              <a:gd name="connsiteY6" fmla="*/ 3659064 h 3736971"/>
              <a:gd name="connsiteX7" fmla="*/ 10010 w 7868102"/>
              <a:gd name="connsiteY7" fmla="*/ 2945248 h 3736971"/>
              <a:gd name="connsiteX8" fmla="*/ 2040934 w 7868102"/>
              <a:gd name="connsiteY8" fmla="*/ 1736 h 37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8102" h="3736971">
                <a:moveTo>
                  <a:pt x="2040934" y="1736"/>
                </a:moveTo>
                <a:cubicBezTo>
                  <a:pt x="2257463" y="-9010"/>
                  <a:pt x="2458671" y="30158"/>
                  <a:pt x="2624322" y="119341"/>
                </a:cubicBezTo>
                <a:cubicBezTo>
                  <a:pt x="3500481" y="592145"/>
                  <a:pt x="4146291" y="2489045"/>
                  <a:pt x="6431071" y="2075045"/>
                </a:cubicBezTo>
                <a:cubicBezTo>
                  <a:pt x="8485501" y="1702481"/>
                  <a:pt x="8092405" y="2829471"/>
                  <a:pt x="6779589" y="3698448"/>
                </a:cubicBezTo>
                <a:lnTo>
                  <a:pt x="6715193" y="3736971"/>
                </a:lnTo>
                <a:lnTo>
                  <a:pt x="292232" y="3736971"/>
                </a:lnTo>
                <a:lnTo>
                  <a:pt x="236007" y="3659064"/>
                </a:lnTo>
                <a:cubicBezTo>
                  <a:pt x="110343" y="3464700"/>
                  <a:pt x="29793" y="3229635"/>
                  <a:pt x="10010" y="2945248"/>
                </a:cubicBezTo>
                <a:cubicBezTo>
                  <a:pt x="-123305" y="1032196"/>
                  <a:pt x="1102641" y="48312"/>
                  <a:pt x="2040934" y="173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 rot="551193">
            <a:off x="-43673" y="-388392"/>
            <a:ext cx="4484914" cy="2424716"/>
          </a:xfrm>
          <a:custGeom>
            <a:avLst/>
            <a:gdLst>
              <a:gd name="connsiteX0" fmla="*/ 0 w 3222172"/>
              <a:gd name="connsiteY0" fmla="*/ 841828 h 1034470"/>
              <a:gd name="connsiteX1" fmla="*/ 1277257 w 3222172"/>
              <a:gd name="connsiteY1" fmla="*/ 1016000 h 1034470"/>
              <a:gd name="connsiteX2" fmla="*/ 1959429 w 3222172"/>
              <a:gd name="connsiteY2" fmla="*/ 449943 h 1034470"/>
              <a:gd name="connsiteX3" fmla="*/ 2888343 w 3222172"/>
              <a:gd name="connsiteY3" fmla="*/ 130628 h 1034470"/>
              <a:gd name="connsiteX4" fmla="*/ 3222172 w 3222172"/>
              <a:gd name="connsiteY4" fmla="*/ 0 h 10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172" h="1034470">
                <a:moveTo>
                  <a:pt x="0" y="841828"/>
                </a:moveTo>
                <a:cubicBezTo>
                  <a:pt x="475343" y="961571"/>
                  <a:pt x="950686" y="1081314"/>
                  <a:pt x="1277257" y="1016000"/>
                </a:cubicBezTo>
                <a:cubicBezTo>
                  <a:pt x="1603829" y="950686"/>
                  <a:pt x="1690915" y="597505"/>
                  <a:pt x="1959429" y="449943"/>
                </a:cubicBezTo>
                <a:cubicBezTo>
                  <a:pt x="2227943" y="302381"/>
                  <a:pt x="2677886" y="205618"/>
                  <a:pt x="2888343" y="130628"/>
                </a:cubicBezTo>
                <a:cubicBezTo>
                  <a:pt x="3098800" y="55638"/>
                  <a:pt x="3160486" y="27819"/>
                  <a:pt x="322217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 rot="1129354">
            <a:off x="8055044" y="4650025"/>
            <a:ext cx="3762869" cy="3077027"/>
          </a:xfrm>
          <a:custGeom>
            <a:avLst/>
            <a:gdLst>
              <a:gd name="connsiteX0" fmla="*/ 94971 w 4129942"/>
              <a:gd name="connsiteY0" fmla="*/ 2598057 h 2652649"/>
              <a:gd name="connsiteX1" fmla="*/ 94971 w 4129942"/>
              <a:gd name="connsiteY1" fmla="*/ 2496457 h 2652649"/>
              <a:gd name="connsiteX2" fmla="*/ 1081942 w 4129942"/>
              <a:gd name="connsiteY2" fmla="*/ 1277257 h 2652649"/>
              <a:gd name="connsiteX3" fmla="*/ 2446285 w 4129942"/>
              <a:gd name="connsiteY3" fmla="*/ 1465943 h 2652649"/>
              <a:gd name="connsiteX4" fmla="*/ 4129942 w 4129942"/>
              <a:gd name="connsiteY4" fmla="*/ 0 h 26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942" h="2652649">
                <a:moveTo>
                  <a:pt x="94971" y="2598057"/>
                </a:moveTo>
                <a:cubicBezTo>
                  <a:pt x="12723" y="2657323"/>
                  <a:pt x="-69524" y="2716590"/>
                  <a:pt x="94971" y="2496457"/>
                </a:cubicBezTo>
                <a:cubicBezTo>
                  <a:pt x="259466" y="2276324"/>
                  <a:pt x="690056" y="1449009"/>
                  <a:pt x="1081942" y="1277257"/>
                </a:cubicBezTo>
                <a:cubicBezTo>
                  <a:pt x="1473828" y="1105505"/>
                  <a:pt x="1938285" y="1678819"/>
                  <a:pt x="2446285" y="1465943"/>
                </a:cubicBezTo>
                <a:cubicBezTo>
                  <a:pt x="2954285" y="1253067"/>
                  <a:pt x="3542113" y="626533"/>
                  <a:pt x="412994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5510" y="2009448"/>
            <a:ext cx="1739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04</a:t>
            </a:r>
            <a:endParaRPr lang="zh-CN" altLang="en-US" sz="8800" b="1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32872" y="3598708"/>
            <a:ext cx="61250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其他急救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8462" y="2199190"/>
            <a:ext cx="6304462" cy="4658810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0800000">
            <a:off x="7292975" y="-1"/>
            <a:ext cx="5203823" cy="1866738"/>
          </a:xfrm>
          <a:custGeom>
            <a:avLst/>
            <a:gdLst>
              <a:gd name="connsiteX0" fmla="*/ 2040934 w 7868102"/>
              <a:gd name="connsiteY0" fmla="*/ 1736 h 3736971"/>
              <a:gd name="connsiteX1" fmla="*/ 2624322 w 7868102"/>
              <a:gd name="connsiteY1" fmla="*/ 119341 h 3736971"/>
              <a:gd name="connsiteX2" fmla="*/ 6431071 w 7868102"/>
              <a:gd name="connsiteY2" fmla="*/ 2075045 h 3736971"/>
              <a:gd name="connsiteX3" fmla="*/ 6779589 w 7868102"/>
              <a:gd name="connsiteY3" fmla="*/ 3698448 h 3736971"/>
              <a:gd name="connsiteX4" fmla="*/ 6715193 w 7868102"/>
              <a:gd name="connsiteY4" fmla="*/ 3736971 h 3736971"/>
              <a:gd name="connsiteX5" fmla="*/ 292232 w 7868102"/>
              <a:gd name="connsiteY5" fmla="*/ 3736971 h 3736971"/>
              <a:gd name="connsiteX6" fmla="*/ 236007 w 7868102"/>
              <a:gd name="connsiteY6" fmla="*/ 3659064 h 3736971"/>
              <a:gd name="connsiteX7" fmla="*/ 10010 w 7868102"/>
              <a:gd name="connsiteY7" fmla="*/ 2945248 h 3736971"/>
              <a:gd name="connsiteX8" fmla="*/ 2040934 w 7868102"/>
              <a:gd name="connsiteY8" fmla="*/ 1736 h 37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8102" h="3736971">
                <a:moveTo>
                  <a:pt x="2040934" y="1736"/>
                </a:moveTo>
                <a:cubicBezTo>
                  <a:pt x="2257463" y="-9010"/>
                  <a:pt x="2458671" y="30158"/>
                  <a:pt x="2624322" y="119341"/>
                </a:cubicBezTo>
                <a:cubicBezTo>
                  <a:pt x="3500481" y="592145"/>
                  <a:pt x="4146291" y="2489045"/>
                  <a:pt x="6431071" y="2075045"/>
                </a:cubicBezTo>
                <a:cubicBezTo>
                  <a:pt x="8485501" y="1702481"/>
                  <a:pt x="8092405" y="2829471"/>
                  <a:pt x="6779589" y="3698448"/>
                </a:cubicBezTo>
                <a:lnTo>
                  <a:pt x="6715193" y="3736971"/>
                </a:lnTo>
                <a:lnTo>
                  <a:pt x="292232" y="3736971"/>
                </a:lnTo>
                <a:lnTo>
                  <a:pt x="236007" y="3659064"/>
                </a:lnTo>
                <a:cubicBezTo>
                  <a:pt x="110343" y="3464700"/>
                  <a:pt x="29793" y="3229635"/>
                  <a:pt x="10010" y="2945248"/>
                </a:cubicBezTo>
                <a:cubicBezTo>
                  <a:pt x="-123305" y="1032196"/>
                  <a:pt x="1102641" y="48312"/>
                  <a:pt x="2040934" y="173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 rot="551193">
            <a:off x="-43673" y="-388392"/>
            <a:ext cx="4484914" cy="2424716"/>
          </a:xfrm>
          <a:custGeom>
            <a:avLst/>
            <a:gdLst>
              <a:gd name="connsiteX0" fmla="*/ 0 w 3222172"/>
              <a:gd name="connsiteY0" fmla="*/ 841828 h 1034470"/>
              <a:gd name="connsiteX1" fmla="*/ 1277257 w 3222172"/>
              <a:gd name="connsiteY1" fmla="*/ 1016000 h 1034470"/>
              <a:gd name="connsiteX2" fmla="*/ 1959429 w 3222172"/>
              <a:gd name="connsiteY2" fmla="*/ 449943 h 1034470"/>
              <a:gd name="connsiteX3" fmla="*/ 2888343 w 3222172"/>
              <a:gd name="connsiteY3" fmla="*/ 130628 h 1034470"/>
              <a:gd name="connsiteX4" fmla="*/ 3222172 w 3222172"/>
              <a:gd name="connsiteY4" fmla="*/ 0 h 10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172" h="1034470">
                <a:moveTo>
                  <a:pt x="0" y="841828"/>
                </a:moveTo>
                <a:cubicBezTo>
                  <a:pt x="475343" y="961571"/>
                  <a:pt x="950686" y="1081314"/>
                  <a:pt x="1277257" y="1016000"/>
                </a:cubicBezTo>
                <a:cubicBezTo>
                  <a:pt x="1603829" y="950686"/>
                  <a:pt x="1690915" y="597505"/>
                  <a:pt x="1959429" y="449943"/>
                </a:cubicBezTo>
                <a:cubicBezTo>
                  <a:pt x="2227943" y="302381"/>
                  <a:pt x="2677886" y="205618"/>
                  <a:pt x="2888343" y="130628"/>
                </a:cubicBezTo>
                <a:cubicBezTo>
                  <a:pt x="3098800" y="55638"/>
                  <a:pt x="3160486" y="27819"/>
                  <a:pt x="322217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 rot="1129354">
            <a:off x="8055044" y="4650025"/>
            <a:ext cx="3762869" cy="3077027"/>
          </a:xfrm>
          <a:custGeom>
            <a:avLst/>
            <a:gdLst>
              <a:gd name="connsiteX0" fmla="*/ 94971 w 4129942"/>
              <a:gd name="connsiteY0" fmla="*/ 2598057 h 2652649"/>
              <a:gd name="connsiteX1" fmla="*/ 94971 w 4129942"/>
              <a:gd name="connsiteY1" fmla="*/ 2496457 h 2652649"/>
              <a:gd name="connsiteX2" fmla="*/ 1081942 w 4129942"/>
              <a:gd name="connsiteY2" fmla="*/ 1277257 h 2652649"/>
              <a:gd name="connsiteX3" fmla="*/ 2446285 w 4129942"/>
              <a:gd name="connsiteY3" fmla="*/ 1465943 h 2652649"/>
              <a:gd name="connsiteX4" fmla="*/ 4129942 w 4129942"/>
              <a:gd name="connsiteY4" fmla="*/ 0 h 26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942" h="2652649">
                <a:moveTo>
                  <a:pt x="94971" y="2598057"/>
                </a:moveTo>
                <a:cubicBezTo>
                  <a:pt x="12723" y="2657323"/>
                  <a:pt x="-69524" y="2716590"/>
                  <a:pt x="94971" y="2496457"/>
                </a:cubicBezTo>
                <a:cubicBezTo>
                  <a:pt x="259466" y="2276324"/>
                  <a:pt x="690056" y="1449009"/>
                  <a:pt x="1081942" y="1277257"/>
                </a:cubicBezTo>
                <a:cubicBezTo>
                  <a:pt x="1473828" y="1105505"/>
                  <a:pt x="1938285" y="1678819"/>
                  <a:pt x="2446285" y="1465943"/>
                </a:cubicBezTo>
                <a:cubicBezTo>
                  <a:pt x="2954285" y="1253067"/>
                  <a:pt x="3542113" y="626533"/>
                  <a:pt x="412994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0326" y="875942"/>
            <a:ext cx="214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54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目录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612268" y="2199719"/>
            <a:ext cx="4241781" cy="969694"/>
            <a:chOff x="1908968" y="2520868"/>
            <a:chExt cx="4241781" cy="969694"/>
          </a:xfrm>
        </p:grpSpPr>
        <p:sp>
          <p:nvSpPr>
            <p:cNvPr id="12" name="文本框 11"/>
            <p:cNvSpPr txBox="1"/>
            <p:nvPr/>
          </p:nvSpPr>
          <p:spPr>
            <a:xfrm>
              <a:off x="2401498" y="3198174"/>
              <a:ext cx="37492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817570" y="2520868"/>
              <a:ext cx="3322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sym typeface="字魂105号-简雅黑" panose="00000500000000000000" pitchFamily="2" charset="-122"/>
                </a:rPr>
                <a:t>生活急救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08968" y="2532199"/>
              <a:ext cx="908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1" lang="en-US" altLang="zh-CN" sz="32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01</a:t>
              </a:r>
              <a:endParaRPr kumimoji="1" lang="zh-CN" altLang="en-US" sz="32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12268" y="4229568"/>
            <a:ext cx="4469019" cy="958363"/>
            <a:chOff x="1908968" y="2532199"/>
            <a:chExt cx="4469019" cy="958363"/>
          </a:xfrm>
        </p:grpSpPr>
        <p:sp>
          <p:nvSpPr>
            <p:cNvPr id="16" name="文本框 15"/>
            <p:cNvSpPr txBox="1"/>
            <p:nvPr/>
          </p:nvSpPr>
          <p:spPr>
            <a:xfrm>
              <a:off x="2401498" y="3198174"/>
              <a:ext cx="37492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766463" y="2544190"/>
              <a:ext cx="3611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sym typeface="字魂105号-简雅黑" panose="00000500000000000000" pitchFamily="2" charset="-122"/>
                </a:rPr>
                <a:t>外伤急救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908968" y="2532199"/>
              <a:ext cx="908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1" lang="en-US" altLang="zh-CN" sz="32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03</a:t>
              </a:r>
              <a:endParaRPr kumimoji="1" lang="zh-CN" altLang="en-US" sz="32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12268" y="3232458"/>
            <a:ext cx="4540015" cy="982367"/>
            <a:chOff x="1908968" y="2508195"/>
            <a:chExt cx="4540015" cy="982367"/>
          </a:xfrm>
        </p:grpSpPr>
        <p:sp>
          <p:nvSpPr>
            <p:cNvPr id="22" name="文本框 21"/>
            <p:cNvSpPr txBox="1"/>
            <p:nvPr/>
          </p:nvSpPr>
          <p:spPr>
            <a:xfrm>
              <a:off x="2401498" y="3198174"/>
              <a:ext cx="37492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817571" y="2508195"/>
              <a:ext cx="3631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sym typeface="字魂105号-简雅黑" panose="00000500000000000000" pitchFamily="2" charset="-122"/>
                </a:rPr>
                <a:t>疾病急救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08968" y="2532199"/>
              <a:ext cx="908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1" lang="en-US" altLang="zh-CN" sz="32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02</a:t>
              </a:r>
              <a:endParaRPr kumimoji="1" lang="zh-CN" altLang="en-US" sz="32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12268" y="5312816"/>
            <a:ext cx="4231054" cy="906648"/>
            <a:chOff x="1999132" y="2554460"/>
            <a:chExt cx="4231054" cy="906648"/>
          </a:xfrm>
        </p:grpSpPr>
        <p:sp>
          <p:nvSpPr>
            <p:cNvPr id="31" name="文本框 30"/>
            <p:cNvSpPr txBox="1"/>
            <p:nvPr/>
          </p:nvSpPr>
          <p:spPr>
            <a:xfrm>
              <a:off x="2335154" y="3168720"/>
              <a:ext cx="38155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907735" y="2554460"/>
              <a:ext cx="3322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sym typeface="字魂105号-简雅黑" panose="00000500000000000000" pitchFamily="2" charset="-122"/>
                </a:rPr>
                <a:t>其他急救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999132" y="2571954"/>
              <a:ext cx="908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1" lang="en-US" altLang="zh-CN" sz="32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04</a:t>
              </a:r>
              <a:endParaRPr kumimoji="1" lang="zh-CN" altLang="en-US" sz="32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其他急救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1397184" y="2898284"/>
            <a:ext cx="879223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体温表内的水银不慎被吞服后，导致重金属中毒。尽管体温表内的汞含量不多，但服用后也会引起口腔炎、急性胃肠炎，表现为口腔糜烂、溃疡，腹痛、恶心、呕吐、腹泻等。</a:t>
            </a:r>
            <a:endParaRPr lang="en-US" altLang="zh-CN" dirty="0">
              <a:solidFill>
                <a:srgbClr val="1A1A1A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漱口后喝点蛋清或牛奶，不仅能清除口腔中的残留汞，还能使蛋清或牛奶中的蛋白质与吞服的汞结合，起到保护胃黏膜、减少汞吸收的作用。</a:t>
            </a:r>
            <a:endParaRPr lang="zh-CN" altLang="en-US" b="0" i="0" dirty="0">
              <a:solidFill>
                <a:srgbClr val="1A1A1A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7184" y="21201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500" b="1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不慎咬碎体温表并吞服了水银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其他急救</a:t>
            </a:r>
            <a:endParaRPr lang="zh-CN" altLang="en-US" dirty="0">
              <a:solidFill>
                <a:srgbClr val="44546A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24354" y="2940534"/>
            <a:ext cx="54869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外出郊游一旦被蜜蜂蜇伤，应小心地将残留的毒刺拔出，轻轻挤捏伤口，挤出毒液，涂一点氨水或苏打水。若是被黄蜂蜇伤，应涂醋酸水，以中和毒液。局部冷敷可减轻肿痛。若出现恶心、头晕等异常反应，应立即去医院就诊。</a:t>
            </a:r>
            <a:endParaRPr lang="zh-CN" altLang="en-US" sz="2000" b="0" i="0" dirty="0">
              <a:solidFill>
                <a:srgbClr val="1A1A1A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3030" y="2111334"/>
            <a:ext cx="38932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蜂蜇伤急救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692" y="2742276"/>
            <a:ext cx="3563006" cy="2020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其他急救</a:t>
            </a:r>
            <a:endParaRPr lang="zh-CN" altLang="en-US" dirty="0">
              <a:solidFill>
                <a:srgbClr val="44546A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8920" y="2138670"/>
            <a:ext cx="41737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游泳时，小腿抽筋</a:t>
            </a:r>
          </a:p>
        </p:txBody>
      </p:sp>
      <p:sp>
        <p:nvSpPr>
          <p:cNvPr id="4" name="矩形 3"/>
          <p:cNvSpPr/>
          <p:nvPr/>
        </p:nvSpPr>
        <p:spPr>
          <a:xfrm>
            <a:off x="1148920" y="2929116"/>
            <a:ext cx="5397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在水中发生小腿抽筋时，应立即上岸，伸直腿坐下，用手抓住大足趾向后拉，并按摩小腿肌肉。若不能立即上岸，应保持冷静，屏住气，在水中做上述动作。</a:t>
            </a:r>
            <a:endParaRPr lang="zh-CN" altLang="en-US" sz="2000" b="0" i="0" dirty="0">
              <a:solidFill>
                <a:srgbClr val="1A1A1A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737" y="1459476"/>
            <a:ext cx="6321876" cy="4516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其他急救</a:t>
            </a:r>
            <a:endParaRPr lang="zh-CN" altLang="en-US" dirty="0">
              <a:solidFill>
                <a:srgbClr val="44546A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12598" y="2601529"/>
            <a:ext cx="884630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被动物抓咬后，牙印或爪痕可能造成肉眼看不到的皮肤损伤，狂犬病病毒也有可能从伤口侵入。</a:t>
            </a:r>
            <a:endParaRPr lang="en-US" altLang="zh-CN" dirty="0">
              <a:solidFill>
                <a:srgbClr val="1A1A1A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患者必须于咬伤当天，咬伤后第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3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天、第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7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天、第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14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天、第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30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天各肌肉注射一支疫苗。一定要注射在上臂三角肌或大腿内侧，不能注射在臀部，以免影响疫苗效果。</a:t>
            </a:r>
            <a:endParaRPr lang="en-US" altLang="zh-CN" dirty="0">
              <a:solidFill>
                <a:srgbClr val="1A1A1A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全程注射完毕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10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日后，应抽取静脉血作抗体检测。如果抗体滴度达到或超过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3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单位</a:t>
            </a:r>
            <a:r>
              <a:rPr lang="en-US" altLang="zh-CN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/</a:t>
            </a:r>
            <a:r>
              <a:rPr lang="zh-CN" altLang="en-US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毫升的标准，即代表获得了免疫效果，如低于标准，应适当增加接种针数，以确保达到防病效果。</a:t>
            </a:r>
            <a:endParaRPr lang="zh-CN" altLang="en-US" b="0" i="0" dirty="0">
              <a:solidFill>
                <a:srgbClr val="1A1A1A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92276" y="1779519"/>
            <a:ext cx="407055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猫狗咬伤急救</a:t>
            </a:r>
            <a:endParaRPr lang="en-US" altLang="zh-CN" sz="3500" b="1" dirty="0">
              <a:solidFill>
                <a:srgbClr val="1A1A1A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8462" y="2199190"/>
            <a:ext cx="6304462" cy="4658810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0800000">
            <a:off x="7292975" y="-1"/>
            <a:ext cx="5203823" cy="1866738"/>
          </a:xfrm>
          <a:custGeom>
            <a:avLst/>
            <a:gdLst>
              <a:gd name="connsiteX0" fmla="*/ 2040934 w 7868102"/>
              <a:gd name="connsiteY0" fmla="*/ 1736 h 3736971"/>
              <a:gd name="connsiteX1" fmla="*/ 2624322 w 7868102"/>
              <a:gd name="connsiteY1" fmla="*/ 119341 h 3736971"/>
              <a:gd name="connsiteX2" fmla="*/ 6431071 w 7868102"/>
              <a:gd name="connsiteY2" fmla="*/ 2075045 h 3736971"/>
              <a:gd name="connsiteX3" fmla="*/ 6779589 w 7868102"/>
              <a:gd name="connsiteY3" fmla="*/ 3698448 h 3736971"/>
              <a:gd name="connsiteX4" fmla="*/ 6715193 w 7868102"/>
              <a:gd name="connsiteY4" fmla="*/ 3736971 h 3736971"/>
              <a:gd name="connsiteX5" fmla="*/ 292232 w 7868102"/>
              <a:gd name="connsiteY5" fmla="*/ 3736971 h 3736971"/>
              <a:gd name="connsiteX6" fmla="*/ 236007 w 7868102"/>
              <a:gd name="connsiteY6" fmla="*/ 3659064 h 3736971"/>
              <a:gd name="connsiteX7" fmla="*/ 10010 w 7868102"/>
              <a:gd name="connsiteY7" fmla="*/ 2945248 h 3736971"/>
              <a:gd name="connsiteX8" fmla="*/ 2040934 w 7868102"/>
              <a:gd name="connsiteY8" fmla="*/ 1736 h 37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8102" h="3736971">
                <a:moveTo>
                  <a:pt x="2040934" y="1736"/>
                </a:moveTo>
                <a:cubicBezTo>
                  <a:pt x="2257463" y="-9010"/>
                  <a:pt x="2458671" y="30158"/>
                  <a:pt x="2624322" y="119341"/>
                </a:cubicBezTo>
                <a:cubicBezTo>
                  <a:pt x="3500481" y="592145"/>
                  <a:pt x="4146291" y="2489045"/>
                  <a:pt x="6431071" y="2075045"/>
                </a:cubicBezTo>
                <a:cubicBezTo>
                  <a:pt x="8485501" y="1702481"/>
                  <a:pt x="8092405" y="2829471"/>
                  <a:pt x="6779589" y="3698448"/>
                </a:cubicBezTo>
                <a:lnTo>
                  <a:pt x="6715193" y="3736971"/>
                </a:lnTo>
                <a:lnTo>
                  <a:pt x="292232" y="3736971"/>
                </a:lnTo>
                <a:lnTo>
                  <a:pt x="236007" y="3659064"/>
                </a:lnTo>
                <a:cubicBezTo>
                  <a:pt x="110343" y="3464700"/>
                  <a:pt x="29793" y="3229635"/>
                  <a:pt x="10010" y="2945248"/>
                </a:cubicBezTo>
                <a:cubicBezTo>
                  <a:pt x="-123305" y="1032196"/>
                  <a:pt x="1102641" y="48312"/>
                  <a:pt x="2040934" y="173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371519" y="3987586"/>
            <a:ext cx="6478325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LOREM IPSUM DOLOR SIT AMET, CONSECTETUR ADIPISCING ELIT.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CURABITUR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 ELEMENTUM POSUERE PRETIUM. QUISQUE NIBH DOLOR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72869" y="4847853"/>
            <a:ext cx="427697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汇报人：</a:t>
            </a: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xiazaii      </a:t>
            </a: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汇报时间：</a:t>
            </a: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20XX</a:t>
            </a: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年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29851" y="2764852"/>
            <a:ext cx="671999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急救常识早知道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348075" y="2024838"/>
            <a:ext cx="350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40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医疗常识</a:t>
            </a:r>
          </a:p>
        </p:txBody>
      </p:sp>
      <p:sp>
        <p:nvSpPr>
          <p:cNvPr id="26" name="任意多边形: 形状 25"/>
          <p:cNvSpPr/>
          <p:nvPr/>
        </p:nvSpPr>
        <p:spPr>
          <a:xfrm rot="551193">
            <a:off x="-43673" y="-388392"/>
            <a:ext cx="4484914" cy="2424716"/>
          </a:xfrm>
          <a:custGeom>
            <a:avLst/>
            <a:gdLst>
              <a:gd name="connsiteX0" fmla="*/ 0 w 3222172"/>
              <a:gd name="connsiteY0" fmla="*/ 841828 h 1034470"/>
              <a:gd name="connsiteX1" fmla="*/ 1277257 w 3222172"/>
              <a:gd name="connsiteY1" fmla="*/ 1016000 h 1034470"/>
              <a:gd name="connsiteX2" fmla="*/ 1959429 w 3222172"/>
              <a:gd name="connsiteY2" fmla="*/ 449943 h 1034470"/>
              <a:gd name="connsiteX3" fmla="*/ 2888343 w 3222172"/>
              <a:gd name="connsiteY3" fmla="*/ 130628 h 1034470"/>
              <a:gd name="connsiteX4" fmla="*/ 3222172 w 3222172"/>
              <a:gd name="connsiteY4" fmla="*/ 0 h 10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172" h="1034470">
                <a:moveTo>
                  <a:pt x="0" y="841828"/>
                </a:moveTo>
                <a:cubicBezTo>
                  <a:pt x="475343" y="961571"/>
                  <a:pt x="950686" y="1081314"/>
                  <a:pt x="1277257" y="1016000"/>
                </a:cubicBezTo>
                <a:cubicBezTo>
                  <a:pt x="1603829" y="950686"/>
                  <a:pt x="1690915" y="597505"/>
                  <a:pt x="1959429" y="449943"/>
                </a:cubicBezTo>
                <a:cubicBezTo>
                  <a:pt x="2227943" y="302381"/>
                  <a:pt x="2677886" y="205618"/>
                  <a:pt x="2888343" y="130628"/>
                </a:cubicBezTo>
                <a:cubicBezTo>
                  <a:pt x="3098800" y="55638"/>
                  <a:pt x="3160486" y="27819"/>
                  <a:pt x="322217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 rot="1129354">
            <a:off x="8055044" y="4650025"/>
            <a:ext cx="3762869" cy="3077027"/>
          </a:xfrm>
          <a:custGeom>
            <a:avLst/>
            <a:gdLst>
              <a:gd name="connsiteX0" fmla="*/ 94971 w 4129942"/>
              <a:gd name="connsiteY0" fmla="*/ 2598057 h 2652649"/>
              <a:gd name="connsiteX1" fmla="*/ 94971 w 4129942"/>
              <a:gd name="connsiteY1" fmla="*/ 2496457 h 2652649"/>
              <a:gd name="connsiteX2" fmla="*/ 1081942 w 4129942"/>
              <a:gd name="connsiteY2" fmla="*/ 1277257 h 2652649"/>
              <a:gd name="connsiteX3" fmla="*/ 2446285 w 4129942"/>
              <a:gd name="connsiteY3" fmla="*/ 1465943 h 2652649"/>
              <a:gd name="connsiteX4" fmla="*/ 4129942 w 4129942"/>
              <a:gd name="connsiteY4" fmla="*/ 0 h 26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942" h="2652649">
                <a:moveTo>
                  <a:pt x="94971" y="2598057"/>
                </a:moveTo>
                <a:cubicBezTo>
                  <a:pt x="12723" y="2657323"/>
                  <a:pt x="-69524" y="2716590"/>
                  <a:pt x="94971" y="2496457"/>
                </a:cubicBezTo>
                <a:cubicBezTo>
                  <a:pt x="259466" y="2276324"/>
                  <a:pt x="690056" y="1449009"/>
                  <a:pt x="1081942" y="1277257"/>
                </a:cubicBezTo>
                <a:cubicBezTo>
                  <a:pt x="1473828" y="1105505"/>
                  <a:pt x="1938285" y="1678819"/>
                  <a:pt x="2446285" y="1465943"/>
                </a:cubicBezTo>
                <a:cubicBezTo>
                  <a:pt x="2954285" y="1253067"/>
                  <a:pt x="3542113" y="626533"/>
                  <a:pt x="412994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36038"/>
            <a:ext cx="6643986" cy="4909708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0800000">
            <a:off x="7292975" y="-1"/>
            <a:ext cx="5203823" cy="1866738"/>
          </a:xfrm>
          <a:custGeom>
            <a:avLst/>
            <a:gdLst>
              <a:gd name="connsiteX0" fmla="*/ 2040934 w 7868102"/>
              <a:gd name="connsiteY0" fmla="*/ 1736 h 3736971"/>
              <a:gd name="connsiteX1" fmla="*/ 2624322 w 7868102"/>
              <a:gd name="connsiteY1" fmla="*/ 119341 h 3736971"/>
              <a:gd name="connsiteX2" fmla="*/ 6431071 w 7868102"/>
              <a:gd name="connsiteY2" fmla="*/ 2075045 h 3736971"/>
              <a:gd name="connsiteX3" fmla="*/ 6779589 w 7868102"/>
              <a:gd name="connsiteY3" fmla="*/ 3698448 h 3736971"/>
              <a:gd name="connsiteX4" fmla="*/ 6715193 w 7868102"/>
              <a:gd name="connsiteY4" fmla="*/ 3736971 h 3736971"/>
              <a:gd name="connsiteX5" fmla="*/ 292232 w 7868102"/>
              <a:gd name="connsiteY5" fmla="*/ 3736971 h 3736971"/>
              <a:gd name="connsiteX6" fmla="*/ 236007 w 7868102"/>
              <a:gd name="connsiteY6" fmla="*/ 3659064 h 3736971"/>
              <a:gd name="connsiteX7" fmla="*/ 10010 w 7868102"/>
              <a:gd name="connsiteY7" fmla="*/ 2945248 h 3736971"/>
              <a:gd name="connsiteX8" fmla="*/ 2040934 w 7868102"/>
              <a:gd name="connsiteY8" fmla="*/ 1736 h 37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8102" h="3736971">
                <a:moveTo>
                  <a:pt x="2040934" y="1736"/>
                </a:moveTo>
                <a:cubicBezTo>
                  <a:pt x="2257463" y="-9010"/>
                  <a:pt x="2458671" y="30158"/>
                  <a:pt x="2624322" y="119341"/>
                </a:cubicBezTo>
                <a:cubicBezTo>
                  <a:pt x="3500481" y="592145"/>
                  <a:pt x="4146291" y="2489045"/>
                  <a:pt x="6431071" y="2075045"/>
                </a:cubicBezTo>
                <a:cubicBezTo>
                  <a:pt x="8485501" y="1702481"/>
                  <a:pt x="8092405" y="2829471"/>
                  <a:pt x="6779589" y="3698448"/>
                </a:cubicBezTo>
                <a:lnTo>
                  <a:pt x="6715193" y="3736971"/>
                </a:lnTo>
                <a:lnTo>
                  <a:pt x="292232" y="3736971"/>
                </a:lnTo>
                <a:lnTo>
                  <a:pt x="236007" y="3659064"/>
                </a:lnTo>
                <a:cubicBezTo>
                  <a:pt x="110343" y="3464700"/>
                  <a:pt x="29793" y="3229635"/>
                  <a:pt x="10010" y="2945248"/>
                </a:cubicBezTo>
                <a:cubicBezTo>
                  <a:pt x="-123305" y="1032196"/>
                  <a:pt x="1102641" y="48312"/>
                  <a:pt x="2040934" y="173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 rot="551193">
            <a:off x="-43673" y="-388392"/>
            <a:ext cx="4484914" cy="2424716"/>
          </a:xfrm>
          <a:custGeom>
            <a:avLst/>
            <a:gdLst>
              <a:gd name="connsiteX0" fmla="*/ 0 w 3222172"/>
              <a:gd name="connsiteY0" fmla="*/ 841828 h 1034470"/>
              <a:gd name="connsiteX1" fmla="*/ 1277257 w 3222172"/>
              <a:gd name="connsiteY1" fmla="*/ 1016000 h 1034470"/>
              <a:gd name="connsiteX2" fmla="*/ 1959429 w 3222172"/>
              <a:gd name="connsiteY2" fmla="*/ 449943 h 1034470"/>
              <a:gd name="connsiteX3" fmla="*/ 2888343 w 3222172"/>
              <a:gd name="connsiteY3" fmla="*/ 130628 h 1034470"/>
              <a:gd name="connsiteX4" fmla="*/ 3222172 w 3222172"/>
              <a:gd name="connsiteY4" fmla="*/ 0 h 10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172" h="1034470">
                <a:moveTo>
                  <a:pt x="0" y="841828"/>
                </a:moveTo>
                <a:cubicBezTo>
                  <a:pt x="475343" y="961571"/>
                  <a:pt x="950686" y="1081314"/>
                  <a:pt x="1277257" y="1016000"/>
                </a:cubicBezTo>
                <a:cubicBezTo>
                  <a:pt x="1603829" y="950686"/>
                  <a:pt x="1690915" y="597505"/>
                  <a:pt x="1959429" y="449943"/>
                </a:cubicBezTo>
                <a:cubicBezTo>
                  <a:pt x="2227943" y="302381"/>
                  <a:pt x="2677886" y="205618"/>
                  <a:pt x="2888343" y="130628"/>
                </a:cubicBezTo>
                <a:cubicBezTo>
                  <a:pt x="3098800" y="55638"/>
                  <a:pt x="3160486" y="27819"/>
                  <a:pt x="322217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 rot="1129354">
            <a:off x="8055044" y="4650025"/>
            <a:ext cx="3762869" cy="3077027"/>
          </a:xfrm>
          <a:custGeom>
            <a:avLst/>
            <a:gdLst>
              <a:gd name="connsiteX0" fmla="*/ 94971 w 4129942"/>
              <a:gd name="connsiteY0" fmla="*/ 2598057 h 2652649"/>
              <a:gd name="connsiteX1" fmla="*/ 94971 w 4129942"/>
              <a:gd name="connsiteY1" fmla="*/ 2496457 h 2652649"/>
              <a:gd name="connsiteX2" fmla="*/ 1081942 w 4129942"/>
              <a:gd name="connsiteY2" fmla="*/ 1277257 h 2652649"/>
              <a:gd name="connsiteX3" fmla="*/ 2446285 w 4129942"/>
              <a:gd name="connsiteY3" fmla="*/ 1465943 h 2652649"/>
              <a:gd name="connsiteX4" fmla="*/ 4129942 w 4129942"/>
              <a:gd name="connsiteY4" fmla="*/ 0 h 26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942" h="2652649">
                <a:moveTo>
                  <a:pt x="94971" y="2598057"/>
                </a:moveTo>
                <a:cubicBezTo>
                  <a:pt x="12723" y="2657323"/>
                  <a:pt x="-69524" y="2716590"/>
                  <a:pt x="94971" y="2496457"/>
                </a:cubicBezTo>
                <a:cubicBezTo>
                  <a:pt x="259466" y="2276324"/>
                  <a:pt x="690056" y="1449009"/>
                  <a:pt x="1081942" y="1277257"/>
                </a:cubicBezTo>
                <a:cubicBezTo>
                  <a:pt x="1473828" y="1105505"/>
                  <a:pt x="1938285" y="1678819"/>
                  <a:pt x="2446285" y="1465943"/>
                </a:cubicBezTo>
                <a:cubicBezTo>
                  <a:pt x="2954285" y="1253067"/>
                  <a:pt x="3542113" y="626533"/>
                  <a:pt x="412994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5510" y="2009448"/>
            <a:ext cx="1739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01</a:t>
            </a:r>
            <a:endParaRPr lang="zh-CN" altLang="en-US" sz="8800" b="1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32872" y="3598708"/>
            <a:ext cx="61250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生活急救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生活急救</a:t>
            </a:r>
          </a:p>
        </p:txBody>
      </p:sp>
      <p:sp>
        <p:nvSpPr>
          <p:cNvPr id="27" name="PA_库_形状 299"/>
          <p:cNvSpPr/>
          <p:nvPr>
            <p:custDataLst>
              <p:tags r:id="rId1"/>
            </p:custDataLst>
          </p:nvPr>
        </p:nvSpPr>
        <p:spPr>
          <a:xfrm>
            <a:off x="1503680" y="2746772"/>
            <a:ext cx="8592208" cy="11592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6A788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轻中度中暑者，应将其迅速转移到阴凉通风处静卧休息，脱掉或解开衣服，用冷毛巾擦身，以迅速降低体温。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8" name="PA_库_形状 299"/>
          <p:cNvSpPr/>
          <p:nvPr>
            <p:custDataLst>
              <p:tags r:id="rId2"/>
            </p:custDataLst>
          </p:nvPr>
        </p:nvSpPr>
        <p:spPr>
          <a:xfrm>
            <a:off x="1503680" y="4091505"/>
            <a:ext cx="8592208" cy="11592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6A788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可让中暑者喝一些凉盐水、清凉含盐饮料。若患者出现神志不清、抽搐，应立即送医院。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503680" y="2418391"/>
            <a:ext cx="2191408" cy="0"/>
          </a:xfrm>
          <a:prstGeom prst="line">
            <a:avLst/>
          </a:prstGeom>
          <a:ln>
            <a:solidFill>
              <a:srgbClr val="44546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503680" y="1735119"/>
            <a:ext cx="521109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中暑急救</a:t>
            </a:r>
            <a:endParaRPr lang="id-ID" altLang="zh-CN" sz="3500" b="1" dirty="0">
              <a:solidFill>
                <a:schemeClr val="tx1">
                  <a:lumMod val="85000"/>
                  <a:lumOff val="1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生活急救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1914319" y="2718463"/>
            <a:ext cx="9317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实行腹部挤压</a:t>
            </a:r>
            <a:r>
              <a:rPr lang="en-US" altLang="zh-CN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如病人怀孕或过肥胖，则实施胸部压挤</a:t>
            </a:r>
            <a:r>
              <a:rPr lang="en-US" altLang="zh-CN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lang="zh-CN" altLang="en-US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。如患者无法站立，将其平放在坚固平面上，跨坐在病患腿上作腹部推挤五次，再检查有无将异物咳出。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如用手指掏挖异物时，只在看得到异物才掏挖，不可盲目掏挖</a:t>
            </a:r>
            <a:endParaRPr lang="zh-CN" altLang="en-US" sz="2400" dirty="0">
              <a:solidFill>
                <a:srgbClr val="333333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4320" y="1638908"/>
            <a:ext cx="303981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鱼刺卡喉急救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039398" y="2383667"/>
            <a:ext cx="2682727" cy="0"/>
          </a:xfrm>
          <a:prstGeom prst="line">
            <a:avLst/>
          </a:prstGeom>
          <a:ln>
            <a:solidFill>
              <a:srgbClr val="44546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生活急救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1914319" y="2784783"/>
            <a:ext cx="9235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A1A1A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夏天外出时，应做好防护工作，比如搽防晒霜、撑遮阳伞等。当皮肤被烈日晒红并出现红肿、疼痛时，可用冷毛巾敷于患处，并适当涂一些滋润霜。若皮肤上已有水疱，千万不要挑破，应请医生处理，以免继发感染。</a:t>
            </a:r>
            <a:endParaRPr lang="zh-CN" altLang="en-US" sz="2400" i="0" dirty="0">
              <a:solidFill>
                <a:srgbClr val="1A1A1A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4320" y="1638908"/>
            <a:ext cx="303981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晒伤急救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039398" y="2383667"/>
            <a:ext cx="1808477" cy="0"/>
          </a:xfrm>
          <a:prstGeom prst="line">
            <a:avLst/>
          </a:prstGeom>
          <a:ln>
            <a:solidFill>
              <a:srgbClr val="44546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生活急救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719038" y="2537841"/>
            <a:ext cx="10753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、对于昏迷者，确保气道畅通。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、如果患者出现呕吐，立刻将其置于稳定性侧卧位，让呕吐物流出。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3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、保持患者温暖，尤其是在潮湿和寒冷的情况下。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、检查呼吸、脉搏及反应程度，如有必要立即使用心肺复苏。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</a:t>
            </a: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  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5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、将患者置于稳定性侧卧位，密切监视病情，每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10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分钟检查并记录呼吸、脉搏和反应程度。</a:t>
            </a:r>
            <a:endParaRPr lang="zh-CN" altLang="en-US" sz="20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5612" y="1729575"/>
            <a:ext cx="32643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酒精中毒急救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202079" y="2360517"/>
            <a:ext cx="2682727" cy="0"/>
          </a:xfrm>
          <a:prstGeom prst="line">
            <a:avLst/>
          </a:prstGeom>
          <a:ln>
            <a:solidFill>
              <a:srgbClr val="44546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生活急救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94412" y="1727002"/>
            <a:ext cx="28778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烧伤急救措施</a:t>
            </a:r>
          </a:p>
        </p:txBody>
      </p:sp>
      <p:sp>
        <p:nvSpPr>
          <p:cNvPr id="4" name="iŝḷîďê"/>
          <p:cNvSpPr/>
          <p:nvPr/>
        </p:nvSpPr>
        <p:spPr>
          <a:xfrm>
            <a:off x="1733839" y="3765873"/>
            <a:ext cx="3295428" cy="1661841"/>
          </a:xfrm>
          <a:prstGeom prst="rect">
            <a:avLst/>
          </a:prstGeom>
        </p:spPr>
        <p:txBody>
          <a:bodyPr wrap="square" lIns="108000" tIns="56160" rIns="108000" bIns="5616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若烧烧处皮肤尚完整，应尽快局部降温。如将其置于水龙头下冲洗约</a:t>
            </a:r>
            <a:r>
              <a:rPr lang="en-US" altLang="zh-CN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10</a:t>
            </a:r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分钟。这样会带走局部组织热量并减少一步损害。</a:t>
            </a:r>
          </a:p>
        </p:txBody>
      </p:sp>
      <p:sp>
        <p:nvSpPr>
          <p:cNvPr id="5" name="iŝḷîďê"/>
          <p:cNvSpPr/>
          <p:nvPr/>
        </p:nvSpPr>
        <p:spPr>
          <a:xfrm>
            <a:off x="5305116" y="3643043"/>
            <a:ext cx="2713216" cy="1661841"/>
          </a:xfrm>
          <a:prstGeom prst="rect">
            <a:avLst/>
          </a:prstGeom>
        </p:spPr>
        <p:txBody>
          <a:bodyPr wrap="square" lIns="108000" tIns="56160" rIns="108000" bIns="5616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用一块松软潮湿、最好是消毒的垫子包扎伤处。注意不要太紧。</a:t>
            </a:r>
          </a:p>
        </p:txBody>
      </p:sp>
      <p:sp>
        <p:nvSpPr>
          <p:cNvPr id="6" name="Elipse 19"/>
          <p:cNvSpPr>
            <a:spLocks noChangeAspect="1"/>
          </p:cNvSpPr>
          <p:nvPr/>
        </p:nvSpPr>
        <p:spPr bwMode="auto">
          <a:xfrm>
            <a:off x="2874879" y="2918005"/>
            <a:ext cx="506674" cy="506674"/>
          </a:xfrm>
          <a:prstGeom prst="roundRect">
            <a:avLst>
              <a:gd name="adj" fmla="val 5930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</a:t>
            </a:r>
          </a:p>
        </p:txBody>
      </p:sp>
      <p:sp>
        <p:nvSpPr>
          <p:cNvPr id="7" name="Elipse 19"/>
          <p:cNvSpPr>
            <a:spLocks noChangeAspect="1"/>
          </p:cNvSpPr>
          <p:nvPr/>
        </p:nvSpPr>
        <p:spPr bwMode="auto">
          <a:xfrm>
            <a:off x="6281718" y="2918005"/>
            <a:ext cx="506674" cy="506674"/>
          </a:xfrm>
          <a:prstGeom prst="roundRect">
            <a:avLst>
              <a:gd name="adj" fmla="val 5930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</a:t>
            </a:r>
          </a:p>
        </p:txBody>
      </p:sp>
      <p:sp>
        <p:nvSpPr>
          <p:cNvPr id="8" name="iŝḷîďê"/>
          <p:cNvSpPr/>
          <p:nvPr/>
        </p:nvSpPr>
        <p:spPr>
          <a:xfrm>
            <a:off x="8427416" y="3683077"/>
            <a:ext cx="3028958" cy="1661841"/>
          </a:xfrm>
          <a:prstGeom prst="rect">
            <a:avLst/>
          </a:prstGeom>
        </p:spPr>
        <p:txBody>
          <a:bodyPr wrap="square" lIns="108000" tIns="56160" rIns="108000" bIns="5616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若皮肤已被烧坏，用一块干净的垫子覆盖其上以保护伤处，减少感染危险。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Elipse 19"/>
          <p:cNvSpPr>
            <a:spLocks noChangeAspect="1"/>
          </p:cNvSpPr>
          <p:nvPr/>
        </p:nvSpPr>
        <p:spPr bwMode="auto">
          <a:xfrm>
            <a:off x="9688558" y="2918005"/>
            <a:ext cx="506674" cy="506674"/>
          </a:xfrm>
          <a:prstGeom prst="roundRect">
            <a:avLst>
              <a:gd name="adj" fmla="val 5930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3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039398" y="2383667"/>
            <a:ext cx="2682727" cy="0"/>
          </a:xfrm>
          <a:prstGeom prst="line">
            <a:avLst/>
          </a:prstGeom>
          <a:ln>
            <a:solidFill>
              <a:srgbClr val="44546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7184" y="639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546A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字魂105号-简雅黑" panose="00000500000000000000" pitchFamily="2" charset="-122"/>
              </a:rPr>
              <a:t>生活急救</a:t>
            </a:r>
          </a:p>
        </p:txBody>
      </p:sp>
      <p:sp>
        <p:nvSpPr>
          <p:cNvPr id="3" name="矩形 2"/>
          <p:cNvSpPr/>
          <p:nvPr/>
        </p:nvSpPr>
        <p:spPr>
          <a:xfrm>
            <a:off x="5161936" y="2714686"/>
            <a:ext cx="68753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用冷水局部降温</a:t>
            </a:r>
            <a:r>
              <a:rPr lang="en-US" altLang="zh-CN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10</a:t>
            </a:r>
            <a:r>
              <a:rPr lang="zh-CN" altLang="en-US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分钟。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用一块干净、潮湿的敷料覆盖。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伤处肿胀时，去掉手表、手镯、戒指等，将敷料轻轻固定包扎，注意不要太紧。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2400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 于伤处对侧系往绷带。</a:t>
            </a:r>
            <a:endParaRPr lang="zh-CN" altLang="en-US" sz="2400" i="0" dirty="0">
              <a:solidFill>
                <a:srgbClr val="333333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1936" y="1525892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500" b="1" dirty="0">
                <a:solidFill>
                  <a:srgbClr val="33333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烫伤急救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287" y="1826961"/>
            <a:ext cx="4119379" cy="411937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60258" y="2383667"/>
            <a:ext cx="2682727" cy="0"/>
          </a:xfrm>
          <a:prstGeom prst="line">
            <a:avLst/>
          </a:prstGeom>
          <a:ln>
            <a:solidFill>
              <a:srgbClr val="44546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19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A9D78"/>
      </a:accent1>
      <a:accent2>
        <a:srgbClr val="E5CBBD"/>
      </a:accent2>
      <a:accent3>
        <a:srgbClr val="DA9D78"/>
      </a:accent3>
      <a:accent4>
        <a:srgbClr val="E5CBBD"/>
      </a:accent4>
      <a:accent5>
        <a:srgbClr val="DA9D78"/>
      </a:accent5>
      <a:accent6>
        <a:srgbClr val="E5CBBD"/>
      </a:accent6>
      <a:hlink>
        <a:srgbClr val="0563C1"/>
      </a:hlink>
      <a:folHlink>
        <a:srgbClr val="954F72"/>
      </a:folHlink>
    </a:clrScheme>
    <a:fontScheme name="npekniud">
      <a:majorFont>
        <a:latin typeface="微软雅黑"/>
        <a:ea typeface="方正尚酷简体"/>
        <a:cs typeface=""/>
      </a:majorFont>
      <a:minorFont>
        <a:latin typeface="微软雅黑"/>
        <a:ea typeface="方正尚酷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1767</Words>
  <Application>Microsoft Office PowerPoint</Application>
  <PresentationFormat>宽屏</PresentationFormat>
  <Paragraphs>111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iekie jianyuanti</vt:lpstr>
      <vt:lpstr>等线</vt:lpstr>
      <vt:lpstr>汉仪雅酷黑 75W</vt:lpstr>
      <vt:lpstr>微软雅黑</vt:lpstr>
      <vt:lpstr>字魂105号-简雅黑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61</cp:revision>
  <dcterms:created xsi:type="dcterms:W3CDTF">2019-10-23T10:03:00Z</dcterms:created>
  <dcterms:modified xsi:type="dcterms:W3CDTF">2021-01-05T06:33:58Z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