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0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0" r:id="rId23"/>
    <p:sldId id="291" r:id="rId24"/>
    <p:sldId id="301" r:id="rId25"/>
    <p:sldId id="278" r:id="rId26"/>
    <p:sldId id="293" r:id="rId27"/>
    <p:sldId id="294" r:id="rId28"/>
    <p:sldId id="295" r:id="rId29"/>
    <p:sldId id="280" r:id="rId30"/>
    <p:sldId id="297" r:id="rId31"/>
    <p:sldId id="281" r:id="rId32"/>
    <p:sldId id="298" r:id="rId33"/>
    <p:sldId id="302" r:id="rId34"/>
    <p:sldId id="299" r:id="rId35"/>
    <p:sldId id="282" r:id="rId36"/>
    <p:sldId id="283" r:id="rId37"/>
    <p:sldId id="285" r:id="rId38"/>
    <p:sldId id="304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3" autoAdjust="0"/>
    <p:restoredTop sz="96314" autoAdjust="0"/>
  </p:normalViewPr>
  <p:slideViewPr>
    <p:cSldViewPr snapToGrid="0">
      <p:cViewPr>
        <p:scale>
          <a:sx n="100" d="100"/>
          <a:sy n="100" d="100"/>
        </p:scale>
        <p:origin x="114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DFF2-2665-44B6-A656-63EEB893596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EFC4-2BC8-4A0A-896B-1B80DE177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0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8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593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82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4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94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81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21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12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59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509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85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656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754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77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296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71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11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44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1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51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41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52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8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88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30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7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05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72CE-934D-4BB2-AB42-BF969668757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5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B351E-60E4-4517-B53C-2DD630A10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E72F7C-BAEA-4EC1-A003-C2881FC28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8C41E3-B055-43E1-8DA9-3430A3CD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DACD9F-8228-4BA0-8551-B7E0A28F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A1131C-5CD3-4EE9-92D2-00A19D3F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3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7E6544-6E61-46C8-BCD5-081AB38A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21915-D2EC-4994-BF48-74A4A68EC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D9BD2D-8376-4136-83B2-49D12EFA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2B86D8-9190-4131-91C8-2A753962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FF977D-D168-47B5-B207-CF309F8B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9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ED87D3-7D37-42FC-A559-8715A8976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1A4910-4EDE-49E1-8E24-E0CD912D4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F561BC-2EE5-46FF-BA35-58382577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E28B64-48DF-4D39-A9BD-F77FACB1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2ED21-713C-4D56-8F80-5267C998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8E424-C7E9-477C-9F38-F5211C49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50020-A75F-43BF-A094-DC6AB48BE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810490-B7EF-4D68-B0A8-76A4A17A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3126BD-57BF-42C1-A1FC-43D09C1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700509-056D-4EF4-8C39-56A5A3DE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9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48501-11E4-4A5E-8339-353B2B82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716213-8168-42EA-9EB1-CDAA844F1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F221A2-3FFB-459E-8CCB-3906953B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9B797C-707B-41CF-B79E-8783AAD6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44A6B2-2835-4F8A-87BE-20FF050B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E2EBA5-F4A3-4AAA-8E11-A70E5550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A27AF5-8794-4620-AAF2-62CD38621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9BF567-6102-4040-AF30-575A2F04D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F82794-C2B1-4666-9763-E242087A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A08442-D75A-49F6-AE21-E00125B4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433519-E636-45FA-9F59-61A7C4B6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4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E7701-1CAE-434A-86E6-B9E49060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8DB2FE-24E7-4859-8622-703464C79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498277-0860-4052-AFCF-EB851C5B9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092777-15CD-44EF-B1E8-7B3BDAF22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A301F4-5751-4224-B5FF-D3F84A46B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D25485-DB96-4096-A4EC-7E0235A4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9876B9-28D4-4FB6-9CE8-67623D7E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05A864-756A-4B2E-B56F-BF13A106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9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3F532-97E0-4877-A593-3FF3E9D2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140A8D-76C0-4A1F-BB9F-63C7FFCE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D268BC-F586-441F-809A-AD2F0148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2705E1-036B-4BA9-8B2A-A2A1E918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F6B4FE-85B8-4C26-9F1E-0FBEB38C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8B8C20-8DB3-43EB-BF47-74909675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FE3A06-D212-4BC7-8E37-28A814DD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899C23-A2AE-4EB7-86FA-F2220A7CA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b="50037"/>
          <a:stretch/>
        </p:blipFill>
        <p:spPr>
          <a:xfrm flipH="1">
            <a:off x="0" y="5091"/>
            <a:ext cx="12192000" cy="68529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1A1027-77D4-4929-9169-69ACFDF99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642839" y="-2691161"/>
            <a:ext cx="6887673" cy="122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B7BA1-10F0-4693-B6A6-8405CF61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401116-8ABB-4615-B116-8D2D2EAB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E62B1E-3117-4FB4-B79A-F91CB2659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811A1F-1FC2-4E36-BA9B-BE075640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DA3737-F6B2-4116-857A-85CA16FF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B40881-2FB6-4CFB-BC75-5CA9B323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55218-AA26-4709-9247-9439B718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5873E9-7D61-4B50-9AF1-EDBD3F7FB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02E40E-B1DE-47F4-92E2-9BC1E33C6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8B40A6-DE81-4788-9FE0-B3F2CB35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824822-EE7F-46BF-9D1D-ADD71D20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6F853D-5196-4988-90B3-45637B50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7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CB44B3A-9B63-46A3-A1F3-3FE4252F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3F7054-BCAD-4C69-8D3F-9191C8AE7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23DA3E-DD1E-4F9E-923E-CBA32ED15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03C0-C067-4F97-91E0-BE1BBFBD946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189718-3F2B-4015-A7B6-10E85C897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C3AD06-4F27-4195-BA49-666B8145D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2D53-B7D4-4858-9AA7-D4694D87B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0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3.x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E5AE2CD2-779B-464E-B493-B1CC2F3C65D5}"/>
              </a:ext>
            </a:extLst>
          </p:cNvPr>
          <p:cNvGrpSpPr/>
          <p:nvPr/>
        </p:nvGrpSpPr>
        <p:grpSpPr>
          <a:xfrm>
            <a:off x="-83820" y="-132558"/>
            <a:ext cx="12477480" cy="7085808"/>
            <a:chOff x="0" y="-766659"/>
            <a:chExt cx="12242662" cy="69524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F62F59E-476C-4EAF-8587-D246AE0BA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2" t="340" r="21283" b="37274"/>
            <a:stretch/>
          </p:blipFill>
          <p:spPr>
            <a:xfrm rot="16200000">
              <a:off x="-1215923" y="467019"/>
              <a:ext cx="6934703" cy="4502858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7C22963-A2EE-499C-A6C3-858BBC895E34}"/>
                </a:ext>
              </a:extLst>
            </p:cNvPr>
            <p:cNvGrpSpPr/>
            <p:nvPr/>
          </p:nvGrpSpPr>
          <p:grpSpPr>
            <a:xfrm>
              <a:off x="0" y="-766659"/>
              <a:ext cx="12242662" cy="6947364"/>
              <a:chOff x="0" y="-76702"/>
              <a:chExt cx="12242662" cy="6947364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2DA71516-B40B-4EA8-ABC8-614BFB904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1347" y="-58948"/>
                <a:ext cx="4200525" cy="6929610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AF76A78-4451-42B7-B63B-81CB2513D9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41" t="44706" r="38641"/>
              <a:stretch/>
            </p:blipFill>
            <p:spPr>
              <a:xfrm rot="16200000">
                <a:off x="6943426" y="1571425"/>
                <a:ext cx="6947364" cy="3651109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01954CBC-8F24-418D-A365-EA6B05887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58948"/>
                <a:ext cx="4400550" cy="6911857"/>
              </a:xfrm>
              <a:prstGeom prst="rect">
                <a:avLst/>
              </a:prstGeom>
            </p:spPr>
          </p:pic>
        </p:grp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554DD6D0-4BBC-4DA5-BFAF-A39CC081AEEA}"/>
              </a:ext>
            </a:extLst>
          </p:cNvPr>
          <p:cNvSpPr txBox="1"/>
          <p:nvPr/>
        </p:nvSpPr>
        <p:spPr>
          <a:xfrm>
            <a:off x="4550115" y="2393561"/>
            <a:ext cx="5926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护理查房</a:t>
            </a:r>
            <a:r>
              <a:rPr kumimoji="0" lang="en-US" altLang="zh-CN" sz="6600" b="0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endParaRPr kumimoji="0" lang="id-ID" sz="6600" b="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59CE175C-C47F-4D35-B478-65748DB65CA9}"/>
              </a:ext>
            </a:extLst>
          </p:cNvPr>
          <p:cNvSpPr txBox="1"/>
          <p:nvPr/>
        </p:nvSpPr>
        <p:spPr>
          <a:xfrm>
            <a:off x="4550114" y="1685675"/>
            <a:ext cx="313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COPD</a:t>
            </a:r>
            <a:r>
              <a: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患者</a:t>
            </a:r>
            <a:endParaRPr kumimoji="0" lang="id-ID" sz="4000" b="1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859DD2D-0229-46B1-A413-7D5B4BE6496C}"/>
              </a:ext>
            </a:extLst>
          </p:cNvPr>
          <p:cNvSpPr/>
          <p:nvPr/>
        </p:nvSpPr>
        <p:spPr>
          <a:xfrm>
            <a:off x="4639725" y="3840644"/>
            <a:ext cx="5205102" cy="8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amet, lacus nulla ac netus nibh aliquet, porttitor ligula justo libero vivamus porttitor dolor, conubia lectus nonummy, accumsan mauris in sed justotincidunt,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31E219-28FD-4411-A1C8-D2AC0B024B52}"/>
              </a:ext>
            </a:extLst>
          </p:cNvPr>
          <p:cNvSpPr/>
          <p:nvPr/>
        </p:nvSpPr>
        <p:spPr>
          <a:xfrm>
            <a:off x="4710904" y="5179632"/>
            <a:ext cx="2187502" cy="332935"/>
          </a:xfrm>
          <a:prstGeom prst="rect">
            <a:avLst/>
          </a:prstGeom>
          <a:solidFill>
            <a:srgbClr val="21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汇报人</a:t>
            </a:r>
            <a:r>
              <a:rPr kumimoji="0" lang="en-US" altLang="zh-CN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喜爱</a:t>
            </a:r>
            <a:r>
              <a:rPr kumimoji="0" lang="en-US" altLang="zh-CN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61C3505-B101-4547-93F2-61EFD94F85C9}"/>
              </a:ext>
            </a:extLst>
          </p:cNvPr>
          <p:cNvSpPr/>
          <p:nvPr/>
        </p:nvSpPr>
        <p:spPr>
          <a:xfrm>
            <a:off x="7393706" y="5179632"/>
            <a:ext cx="2245594" cy="332935"/>
          </a:xfrm>
          <a:prstGeom prst="rect">
            <a:avLst/>
          </a:prstGeom>
          <a:solidFill>
            <a:srgbClr val="21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 dirty="0">
                <a:solidFill>
                  <a:prstClr val="white"/>
                </a:solidFill>
                <a:cs typeface="+mn-ea"/>
                <a:sym typeface="+mn-lt"/>
              </a:rPr>
              <a:t>时间：</a:t>
            </a:r>
            <a:r>
              <a:rPr lang="en-US" altLang="zh-CN" spc="300" dirty="0">
                <a:solidFill>
                  <a:prstClr val="white"/>
                </a:solidFill>
                <a:cs typeface="+mn-ea"/>
                <a:sym typeface="+mn-lt"/>
              </a:rPr>
              <a:t>202X.X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675274A-DB5D-4171-BF97-00886AACF7FC}"/>
              </a:ext>
            </a:extLst>
          </p:cNvPr>
          <p:cNvCxnSpPr/>
          <p:nvPr/>
        </p:nvCxnSpPr>
        <p:spPr>
          <a:xfrm>
            <a:off x="4736081" y="3649547"/>
            <a:ext cx="2506195" cy="0"/>
          </a:xfrm>
          <a:prstGeom prst="line">
            <a:avLst/>
          </a:prstGeom>
          <a:ln>
            <a:solidFill>
              <a:srgbClr val="21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7677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 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严重度的肺功能分级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aphicFrame>
        <p:nvGraphicFramePr>
          <p:cNvPr id="14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268631"/>
              </p:ext>
            </p:extLst>
          </p:nvPr>
        </p:nvGraphicFramePr>
        <p:xfrm>
          <a:off x="1135345" y="1371045"/>
          <a:ext cx="10024586" cy="5126676"/>
        </p:xfrm>
        <a:graphic>
          <a:graphicData uri="http://schemas.openxmlformats.org/drawingml/2006/table">
            <a:tbl>
              <a:tblPr/>
              <a:tblGrid>
                <a:gridCol w="3356730">
                  <a:extLst>
                    <a:ext uri="{9D8B030D-6E8A-4147-A177-3AD203B41FA5}">
                      <a16:colId xmlns:a16="http://schemas.microsoft.com/office/drawing/2014/main" val="3948862743"/>
                    </a:ext>
                  </a:extLst>
                </a:gridCol>
                <a:gridCol w="6667856">
                  <a:extLst>
                    <a:ext uri="{9D8B030D-6E8A-4147-A177-3AD203B41FA5}">
                      <a16:colId xmlns:a16="http://schemas.microsoft.com/office/drawing/2014/main" val="4071812884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疾病严重度分期</a:t>
                      </a:r>
                    </a:p>
                  </a:txBody>
                  <a:tcPr marL="91433" marR="91433"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特  征</a:t>
                      </a:r>
                    </a:p>
                  </a:txBody>
                  <a:tcPr marL="91433" marR="91433"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19519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I：轻度COPD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FEV</a:t>
                      </a:r>
                      <a:r>
                        <a:rPr kumimoji="0" lang="zh-CN" altLang="zh-CN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/FVC &lt; 70 %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FEV</a:t>
                      </a:r>
                      <a:r>
                        <a:rPr kumimoji="0" lang="zh-CN" altLang="zh-CN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&gt;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80%预计值 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844993"/>
                  </a:ext>
                </a:extLst>
              </a:tr>
              <a:tr h="957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II：中度COPD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FEV</a:t>
                      </a:r>
                      <a:r>
                        <a:rPr kumimoji="0" lang="zh-CN" altLang="zh-CN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/FVC &lt; 70%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50% &lt; FEV</a:t>
                      </a:r>
                      <a:r>
                        <a:rPr kumimoji="0" lang="zh-CN" altLang="zh-CN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&lt; 80%预计值 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248648"/>
                  </a:ext>
                </a:extLst>
              </a:tr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III：重度COPD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FEV</a:t>
                      </a:r>
                      <a:r>
                        <a:rPr kumimoji="0" lang="zh-CN" altLang="zh-CN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/FVC &lt; 70%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30% &lt; FEV</a:t>
                      </a:r>
                      <a:r>
                        <a:rPr kumimoji="0" lang="zh-CN" altLang="zh-CN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&lt; 50%预计值 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956281"/>
                  </a:ext>
                </a:extLst>
              </a:tr>
              <a:tr h="1284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IV：非常严重COPD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FEV</a:t>
                      </a:r>
                      <a:r>
                        <a:rPr kumimoji="0" lang="zh-CN" altLang="zh-CN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/FVC &lt; 70%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FEV</a:t>
                      </a:r>
                      <a:r>
                        <a:rPr kumimoji="0" lang="zh-CN" altLang="zh-CN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&lt; 30%预计值或FEV</a:t>
                      </a:r>
                      <a:r>
                        <a:rPr kumimoji="0" lang="zh-CN" altLang="zh-CN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% &lt;50%预计值合并慢性呼吸衰竭 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53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563258D1-D2EC-4757-A11E-3B88572A31A3}"/>
              </a:ext>
            </a:extLst>
          </p:cNvPr>
          <p:cNvGrpSpPr/>
          <p:nvPr/>
        </p:nvGrpSpPr>
        <p:grpSpPr>
          <a:xfrm>
            <a:off x="-83820" y="-132558"/>
            <a:ext cx="12477480" cy="7085808"/>
            <a:chOff x="0" y="-766659"/>
            <a:chExt cx="12242662" cy="695245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2096EA6-D871-4B9B-99B2-EA2FD49C3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2" t="340" r="21283" b="37274"/>
            <a:stretch/>
          </p:blipFill>
          <p:spPr>
            <a:xfrm rot="16200000">
              <a:off x="-1215923" y="467019"/>
              <a:ext cx="6934703" cy="4502858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935311B-DE55-408A-A2CA-F1703C7634BC}"/>
                </a:ext>
              </a:extLst>
            </p:cNvPr>
            <p:cNvGrpSpPr/>
            <p:nvPr/>
          </p:nvGrpSpPr>
          <p:grpSpPr>
            <a:xfrm>
              <a:off x="0" y="-766659"/>
              <a:ext cx="12242662" cy="6947364"/>
              <a:chOff x="0" y="-76702"/>
              <a:chExt cx="12242662" cy="6947364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BEFB902D-2FB9-4A4C-92C8-D2D8F5950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1347" y="-58948"/>
                <a:ext cx="4200525" cy="692961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7FBC6F52-7EEB-4A55-9A1B-0C348A7B97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41" t="44706" r="38641"/>
              <a:stretch/>
            </p:blipFill>
            <p:spPr>
              <a:xfrm rot="16200000">
                <a:off x="6943426" y="1571425"/>
                <a:ext cx="6947364" cy="365110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B523468D-0B6D-4B06-9D94-EB0552EDA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58948"/>
                <a:ext cx="4400550" cy="6911857"/>
              </a:xfrm>
              <a:prstGeom prst="rect">
                <a:avLst/>
              </a:prstGeom>
            </p:spPr>
          </p:pic>
        </p:grpSp>
      </p:grpSp>
      <p:sp>
        <p:nvSpPr>
          <p:cNvPr id="3" name="TextBox 18">
            <a:extLst>
              <a:ext uri="{FF2B5EF4-FFF2-40B4-BE49-F238E27FC236}">
                <a16:creationId xmlns:a16="http://schemas.microsoft.com/office/drawing/2014/main" id="{4F66F783-E16A-44E9-9314-5B47317FE8F7}"/>
              </a:ext>
            </a:extLst>
          </p:cNvPr>
          <p:cNvSpPr txBox="1"/>
          <p:nvPr/>
        </p:nvSpPr>
        <p:spPr>
          <a:xfrm>
            <a:off x="4978879" y="2901161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dirty="0">
                <a:solidFill>
                  <a:srgbClr val="214A60"/>
                </a:solidFill>
                <a:cs typeface="+mn-ea"/>
                <a:sym typeface="+mn-lt"/>
              </a:rPr>
              <a:t>简要病史</a:t>
            </a:r>
            <a:endParaRPr kumimoji="0" lang="id-ID" sz="44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47735875-0A95-4186-A66C-28CFDB30E0C1}"/>
              </a:ext>
            </a:extLst>
          </p:cNvPr>
          <p:cNvSpPr txBox="1"/>
          <p:nvPr/>
        </p:nvSpPr>
        <p:spPr>
          <a:xfrm>
            <a:off x="5021522" y="2012703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id-ID" sz="4400" b="1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AF7A5F-0423-4186-B71E-F62D9E9C9829}"/>
              </a:ext>
            </a:extLst>
          </p:cNvPr>
          <p:cNvSpPr/>
          <p:nvPr/>
        </p:nvSpPr>
        <p:spPr>
          <a:xfrm>
            <a:off x="5063282" y="3691790"/>
            <a:ext cx="5205102" cy="8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amet, lacus nulla ac netus nibh aliquet, porttitor ligula justo libero vivamus porttitor dolor, </a:t>
            </a:r>
            <a:r>
              <a:rPr kumimoji="0" lang="id-ID" sz="900" b="0" i="0" u="none" strike="noStrike" kern="1200" cap="none" spc="300" normalizeH="0" baseline="0" noProof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conubia lectus </a:t>
            </a: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nonummy, accumsan mauris in sed justotincidunt, </a:t>
            </a:r>
          </a:p>
        </p:txBody>
      </p:sp>
    </p:spTree>
    <p:extLst>
      <p:ext uri="{BB962C8B-B14F-4D97-AF65-F5344CB8AC3E}">
        <p14:creationId xmlns:p14="http://schemas.microsoft.com/office/powerpoint/2010/main" val="25665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诊断依据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677386" y="2154262"/>
            <a:ext cx="5853267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1513037" y="2461678"/>
            <a:ext cx="4898092" cy="407193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、慢支或哮喘病史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、呼吸困难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、肺气肿体征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线所见及肺功能改变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、早期诊断主要依据肺功能</a:t>
            </a:r>
          </a:p>
          <a:p>
            <a:pPr algn="just">
              <a:lnSpc>
                <a:spcPct val="125000"/>
              </a:lnSpc>
              <a:buFontTx/>
              <a:buNone/>
            </a:pPr>
            <a:endParaRPr lang="en-US" altLang="zh-CN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1837" y="1903444"/>
            <a:ext cx="4402777" cy="44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诊断依据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3851239" y="2215738"/>
            <a:ext cx="8089750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4529193" y="2469366"/>
            <a:ext cx="8286750" cy="407193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诊断关键点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: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、呼吸困难进行性加重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、慢性咳嗽咳痰可以是间断性的也可是无痰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、危险因素暴露 吸烟 职业性粉尘和化学物</a:t>
            </a:r>
          </a:p>
          <a:p>
            <a:pPr algn="just">
              <a:lnSpc>
                <a:spcPct val="125000"/>
              </a:lnSpc>
              <a:buFontTx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家族史</a:t>
            </a:r>
          </a:p>
        </p:txBody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86" y="2585150"/>
            <a:ext cx="3716564" cy="37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的诊断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252835" y="2234522"/>
            <a:ext cx="8224872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850534" y="2586891"/>
            <a:ext cx="8607425" cy="321148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血气分析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PH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：正常值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7.35-7.45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平均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7.4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动脉血氧分压（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正常值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80-100mmHg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动脉血二氧化碳分压（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PCO2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）：正常值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35-45mmHg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动脉血氧饱和度（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SaO2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）：正常值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95%-98%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剩余碱（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BE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±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266" y="3323206"/>
            <a:ext cx="4348783" cy="32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的诊断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252836" y="1665949"/>
            <a:ext cx="8991052" cy="47993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646484" y="1940185"/>
            <a:ext cx="8607425" cy="462756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轻度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：正常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进展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:PO2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下降，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PCO2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正常或下降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Ⅰ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型呼吸衰竭、呼碱：换气功能障碍，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PO2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＜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60mmHg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PCO2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正常或下降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低氧血症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（低氧性呼吸衰竭）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严重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:PO2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下降，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PCO2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升高可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发生高碳酸血症。＞ 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Ⅱ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型呼吸衰竭、呼酸：通气功能障碍，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PO2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＜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60mmHg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PCO2 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＞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mmHg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（高碳酸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低氧性呼吸衰竭）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8703" y="2781154"/>
            <a:ext cx="4917815" cy="34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病程分期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591025" y="1527586"/>
            <a:ext cx="9241925" cy="51959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2108498" y="2078476"/>
            <a:ext cx="8607425" cy="409416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●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急性加重期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指在疾病过程中，短期内咳嗽咳痰、气短或喘息加重，痰量增多，呈脓性或粘液脓性，可伴发热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●稳定期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指咳嗽、咳痰、气短等症状稳定或症状轻微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●并发症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慢性呼吸衰竭：在急性加重时发生，有低氧血症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高碳酸血症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自发性气胸：突发加重呼吸困难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鼓音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胸片有气胸征象</a:t>
            </a:r>
          </a:p>
          <a:p>
            <a:pPr>
              <a:buFont typeface="Wingdings" panose="05000000000000000000" pitchFamily="2" charset="2"/>
              <a:buNone/>
            </a:pP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4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并发症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591025" y="2129677"/>
            <a:ext cx="9241925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1998439" y="2504758"/>
            <a:ext cx="8607425" cy="409416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●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并发症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慢性呼吸衰竭：在急性加重时发生，有低氧血症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高碳酸血症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自发性气胸：突发加重呼吸困难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鼓音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胸片有气胸征象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慢性肺源性心脏病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:COPD→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肺动脉高压→右心室肥厚，最终发生右心衰</a:t>
            </a:r>
          </a:p>
          <a:p>
            <a:pPr>
              <a:buFont typeface="Wingdings" panose="05000000000000000000" pitchFamily="2" charset="2"/>
              <a:buNone/>
            </a:pP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1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6010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患者的治疗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23407" y="1414755"/>
            <a:ext cx="11633164" cy="525498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756196" y="1785617"/>
            <a:ext cx="10293901" cy="451326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药物治疗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u="sng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 有症状者均应接受药物治疗。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药物治疗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目的：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减少或消除症状、提高活动耐力、减少急性发作的次数和严重程度、改善健康状态。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目前无药物能改变肺功能下降的速度。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 常用药物包括吸入和口服治疗。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i="1" u="sng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吸入治疗为首选</a:t>
            </a:r>
            <a:r>
              <a:rPr lang="zh-CN" altLang="zh-CN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在较小的药物剂量下可有相同或更大的效果，且副作用更小。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2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5945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患者的治疗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520372" y="2065798"/>
            <a:ext cx="9241925" cy="26410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930472" y="2616200"/>
            <a:ext cx="83439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支气管扩张剂</a:t>
            </a:r>
            <a:endParaRPr lang="zh-CN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常用有三类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zh-CN" sz="2400" i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β</a:t>
            </a:r>
            <a:r>
              <a:rPr lang="en-US" altLang="zh-CN" sz="1200" i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zh-CN" sz="2400" i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受体激动剂</a:t>
            </a:r>
            <a:r>
              <a:rPr lang="zh-CN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2400" i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抗胆碱能药物</a:t>
            </a:r>
            <a:r>
              <a:rPr lang="zh-CN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sz="2400" i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茶碱类</a:t>
            </a:r>
            <a:r>
              <a:rPr lang="zh-CN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支气管扩张剂主要作用是松弛平滑肌，改善潮式呼吸过程中的肺排空（首选为吸入制剂）。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177FC9-C3F8-4B3D-9E9C-50EA10273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22" y="2175069"/>
            <a:ext cx="4133461" cy="4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180B829-CB1D-4104-9048-F5A13D2C3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42839" y="-2691161"/>
            <a:ext cx="6887673" cy="12210649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297C8CF-34EC-4526-A2A6-A115F2151B6C}"/>
              </a:ext>
            </a:extLst>
          </p:cNvPr>
          <p:cNvSpPr txBox="1"/>
          <p:nvPr/>
        </p:nvSpPr>
        <p:spPr>
          <a:xfrm>
            <a:off x="3485289" y="1897341"/>
            <a:ext cx="33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 01</a:t>
            </a:r>
            <a:r>
              <a:rPr lang="en-US" sz="2400" dirty="0">
                <a:solidFill>
                  <a:srgbClr val="214A60"/>
                </a:solidFill>
                <a:cs typeface="+mn-ea"/>
                <a:sym typeface="+mn-lt"/>
              </a:rPr>
              <a:t>.</a:t>
            </a:r>
            <a:r>
              <a:rPr lang="zh-CN" altLang="zh-CN" sz="2400" dirty="0">
                <a:solidFill>
                  <a:srgbClr val="214A60"/>
                </a:solidFill>
                <a:cs typeface="+mn-ea"/>
                <a:sym typeface="+mn-lt"/>
              </a:rPr>
              <a:t>相关知识介绍</a:t>
            </a:r>
            <a:endParaRPr kumimoji="0" lang="id-ID" sz="24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460831A-E2D2-4F0B-9837-3D64BD763885}"/>
              </a:ext>
            </a:extLst>
          </p:cNvPr>
          <p:cNvSpPr txBox="1"/>
          <p:nvPr/>
        </p:nvSpPr>
        <p:spPr>
          <a:xfrm>
            <a:off x="3648573" y="2415461"/>
            <a:ext cx="3212502" cy="4728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 consectetuer adipiscing elit, sed diam nonummy nibh euismod tincidunt ut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45FDD-1878-485F-95C6-D270FC6A743E}"/>
              </a:ext>
            </a:extLst>
          </p:cNvPr>
          <p:cNvSpPr txBox="1"/>
          <p:nvPr/>
        </p:nvSpPr>
        <p:spPr>
          <a:xfrm>
            <a:off x="3485289" y="4418222"/>
            <a:ext cx="33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 03</a:t>
            </a:r>
            <a:r>
              <a:rPr lang="en-US" sz="2400" dirty="0">
                <a:solidFill>
                  <a:srgbClr val="214A60"/>
                </a:solidFill>
                <a:cs typeface="+mn-ea"/>
                <a:sym typeface="+mn-lt"/>
              </a:rPr>
              <a:t>.</a:t>
            </a:r>
            <a:r>
              <a:rPr lang="zh-CN" altLang="en-US" sz="2400" noProof="1">
                <a:solidFill>
                  <a:srgbClr val="214A60"/>
                </a:solidFill>
                <a:cs typeface="+mn-ea"/>
                <a:sym typeface="+mn-lt"/>
              </a:rPr>
              <a:t>护理诊断与措施</a:t>
            </a:r>
            <a:endParaRPr kumimoji="0" lang="id-ID" sz="24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C4BF6-6D8F-4C1D-8E12-56976739D7D6}"/>
              </a:ext>
            </a:extLst>
          </p:cNvPr>
          <p:cNvSpPr txBox="1"/>
          <p:nvPr/>
        </p:nvSpPr>
        <p:spPr>
          <a:xfrm>
            <a:off x="3648573" y="4936342"/>
            <a:ext cx="3212502" cy="4728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 consectetuer adipiscing elit, sed diam nonummy nibh euismod tincidunt ut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6E075A3-82DA-40C7-9557-FF77A42E366A}"/>
              </a:ext>
            </a:extLst>
          </p:cNvPr>
          <p:cNvSpPr txBox="1"/>
          <p:nvPr/>
        </p:nvSpPr>
        <p:spPr>
          <a:xfrm>
            <a:off x="7389954" y="1897341"/>
            <a:ext cx="33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 02</a:t>
            </a:r>
            <a:r>
              <a:rPr lang="en-US" sz="2400" dirty="0">
                <a:solidFill>
                  <a:srgbClr val="214A60"/>
                </a:solidFill>
                <a:cs typeface="+mn-ea"/>
                <a:sym typeface="+mn-lt"/>
              </a:rPr>
              <a:t>.</a:t>
            </a:r>
            <a:r>
              <a:rPr lang="zh-CN" altLang="en-US" sz="2400" dirty="0">
                <a:solidFill>
                  <a:srgbClr val="214A60"/>
                </a:solidFill>
                <a:cs typeface="+mn-ea"/>
                <a:sym typeface="+mn-lt"/>
              </a:rPr>
              <a:t>简要病史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D006751-D4A3-43D0-8E09-B88996FA1E4C}"/>
              </a:ext>
            </a:extLst>
          </p:cNvPr>
          <p:cNvSpPr txBox="1"/>
          <p:nvPr/>
        </p:nvSpPr>
        <p:spPr>
          <a:xfrm>
            <a:off x="7553238" y="2415461"/>
            <a:ext cx="3212502" cy="4728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 consectetuer adipiscing elit, sed diam nonummy nibh euismod tincidunt ut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A3536DA-95B5-4945-97B3-D8B91E26AD60}"/>
              </a:ext>
            </a:extLst>
          </p:cNvPr>
          <p:cNvSpPr txBox="1"/>
          <p:nvPr/>
        </p:nvSpPr>
        <p:spPr>
          <a:xfrm>
            <a:off x="7389954" y="4418222"/>
            <a:ext cx="33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 04</a:t>
            </a:r>
            <a:r>
              <a:rPr lang="en-US" sz="2400" dirty="0">
                <a:solidFill>
                  <a:srgbClr val="214A60"/>
                </a:solidFill>
                <a:cs typeface="+mn-ea"/>
                <a:sym typeface="+mn-lt"/>
              </a:rPr>
              <a:t>.</a:t>
            </a:r>
            <a:r>
              <a:rPr lang="zh-CN" altLang="en-US" sz="2400" dirty="0">
                <a:solidFill>
                  <a:srgbClr val="214A60"/>
                </a:solidFill>
                <a:cs typeface="+mn-ea"/>
                <a:sym typeface="+mn-lt"/>
              </a:rPr>
              <a:t>健康教育</a:t>
            </a:r>
            <a:endParaRPr kumimoji="0" lang="id-ID" sz="24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A302BCD-AA02-4A9F-BA8D-A699B7B13064}"/>
              </a:ext>
            </a:extLst>
          </p:cNvPr>
          <p:cNvSpPr txBox="1"/>
          <p:nvPr/>
        </p:nvSpPr>
        <p:spPr>
          <a:xfrm>
            <a:off x="7553238" y="4936342"/>
            <a:ext cx="3212502" cy="4728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 consectetuer adipiscing elit, sed diam nonummy nibh euismod tincidunt ut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80FF8D1-63DC-4D75-BCA9-8A1C0692C6A8}"/>
              </a:ext>
            </a:extLst>
          </p:cNvPr>
          <p:cNvSpPr txBox="1"/>
          <p:nvPr/>
        </p:nvSpPr>
        <p:spPr>
          <a:xfrm>
            <a:off x="1232974" y="2651904"/>
            <a:ext cx="1182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spc="600" dirty="0">
                <a:solidFill>
                  <a:srgbClr val="214A60"/>
                </a:solidFill>
                <a:cs typeface="+mn-ea"/>
                <a:sym typeface="+mn-lt"/>
              </a:rPr>
              <a:t>目 录</a:t>
            </a:r>
            <a:endParaRPr kumimoji="0" lang="id-ID" sz="66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502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患者的治疗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591025" y="2129677"/>
            <a:ext cx="9241925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TextBox 2"/>
          <p:cNvSpPr txBox="1">
            <a:spLocks noChangeArrowheads="1"/>
          </p:cNvSpPr>
          <p:nvPr/>
        </p:nvSpPr>
        <p:spPr bwMode="auto">
          <a:xfrm>
            <a:off x="2128614" y="2533514"/>
            <a:ext cx="85725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、祛痰药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对痰不易咳出者可应用。常用药物有氨溴索，溴己新。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、糖皮质激素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对重度和极重度患者，反复加重的患者，长期吸入糖皮质激素与长效</a:t>
            </a:r>
            <a:r>
              <a:rPr lang="el-GR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β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肾上腺受体激动剂联合制剂，可增加运动耐量，减少急性加重发作频率，如异丙托溴按加布地奈德雾化吸入。</a:t>
            </a:r>
          </a:p>
        </p:txBody>
      </p:sp>
    </p:spTree>
    <p:extLst>
      <p:ext uri="{BB962C8B-B14F-4D97-AF65-F5344CB8AC3E}">
        <p14:creationId xmlns:p14="http://schemas.microsoft.com/office/powerpoint/2010/main" val="35033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988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COPD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患者的治疗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591025" y="1624404"/>
            <a:ext cx="9241925" cy="49592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2232866" y="2129677"/>
            <a:ext cx="8345487" cy="4154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长期氧疗(LTOT)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buFontTx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指一昼夜吸入低浓度氧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15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小时以上，并持续较长时间，使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PaO2≥60mmHg,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或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SaO2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升至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90%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的一种氧疗方法。氧浓度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=21+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氧流量*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纠正低氧血症后：应注意有无二氧化碳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潴留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zh-CN" altLang="zh-CN" i="1" u="sng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动脉血气分析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是首选的测量方法，脉搏血氧饱和度(SpO</a:t>
            </a:r>
            <a:r>
              <a:rPr lang="zh-CN" altLang="zh-CN" baseline="-30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)可用于观察治疗反应。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氧疗的指征： PaO</a:t>
            </a:r>
            <a:r>
              <a:rPr lang="zh-CN" altLang="zh-CN" baseline="-30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&lt;7.3 kPa (55 mmHg)。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治疗目标：休息、睡眠和活动过程中维持SpO</a:t>
            </a:r>
            <a:r>
              <a:rPr lang="zh-CN" altLang="zh-CN" baseline="-30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&gt;90%。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8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病史汇报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373094" y="1765372"/>
            <a:ext cx="4295086" cy="443325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文本框 4182"/>
          <p:cNvSpPr txBox="1">
            <a:spLocks noChangeArrowheads="1"/>
          </p:cNvSpPr>
          <p:nvPr/>
        </p:nvSpPr>
        <p:spPr bwMode="auto">
          <a:xfrm>
            <a:off x="1679514" y="2485448"/>
            <a:ext cx="37465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病情</a:t>
            </a: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患者：周立军 性别：男 年龄：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79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岁 床号：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床 住院号：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201801844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诊断：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COPD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急性加重期 </a:t>
            </a: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患者因反复咳嗽咳痰伴气喘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年余加重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天于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2018-03-06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入院，神志清，精神差，咳嗽咳痰，以白色粘痰为主，偶咳黄色脓痰，活动后气喘加重，既往有脑梗塞病史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年，无后遗症</a:t>
            </a:r>
          </a:p>
        </p:txBody>
      </p:sp>
      <p:sp>
        <p:nvSpPr>
          <p:cNvPr id="146" name="文本框 4185"/>
          <p:cNvSpPr txBox="1">
            <a:spLocks noChangeArrowheads="1"/>
          </p:cNvSpPr>
          <p:nvPr/>
        </p:nvSpPr>
        <p:spPr bwMode="auto">
          <a:xfrm>
            <a:off x="6602414" y="1989139"/>
            <a:ext cx="3767137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护理查体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36.2℃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次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  R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次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BP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136/89mmHg,SPO298%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，两侧胸廓对称，呈桶状胸，呼吸稍促，口唇无明显紫绀，两肺叩诊过清音，呼吸音粗，闻及少许湿罗音。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altLang="zh-CN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7" name="圆角矩形 146"/>
          <p:cNvSpPr/>
          <p:nvPr/>
        </p:nvSpPr>
        <p:spPr>
          <a:xfrm>
            <a:off x="6338439" y="1765372"/>
            <a:ext cx="4295086" cy="48478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2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  <p:bldP spid="146" grpId="0"/>
      <p:bldP spid="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病史汇报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591026" y="2129677"/>
            <a:ext cx="4846720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文本框 4185"/>
          <p:cNvSpPr txBox="1">
            <a:spLocks noChangeArrowheads="1"/>
          </p:cNvSpPr>
          <p:nvPr/>
        </p:nvSpPr>
        <p:spPr bwMode="auto">
          <a:xfrm>
            <a:off x="2226606" y="2440710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辅助检查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查胸部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示：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符合慢支肺气肿继发两肺少许炎症影像征象，两肺多发陈旧灶，两侧胸膜增厚伴胸膜钙化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查头颅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示：左额叶腔隙脑梗塞、老年性脑改变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血常规示：中性粒细胞比率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78.91%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反应蛋白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29.1mg/L 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508" y="2420319"/>
            <a:ext cx="3334933" cy="33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C1F6E74-D142-4498-BA1C-F310AA0A1732}"/>
              </a:ext>
            </a:extLst>
          </p:cNvPr>
          <p:cNvGrpSpPr/>
          <p:nvPr/>
        </p:nvGrpSpPr>
        <p:grpSpPr>
          <a:xfrm>
            <a:off x="-83820" y="-132558"/>
            <a:ext cx="12477480" cy="7085808"/>
            <a:chOff x="0" y="-766659"/>
            <a:chExt cx="12242662" cy="695245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4DFF98F-921C-4E3B-84C6-0D1B1E5D8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2" t="340" r="21283" b="37274"/>
            <a:stretch/>
          </p:blipFill>
          <p:spPr>
            <a:xfrm rot="16200000">
              <a:off x="-1215923" y="467019"/>
              <a:ext cx="6934703" cy="4502858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6150EEA-AB1B-4F9F-888E-345D80658681}"/>
                </a:ext>
              </a:extLst>
            </p:cNvPr>
            <p:cNvGrpSpPr/>
            <p:nvPr/>
          </p:nvGrpSpPr>
          <p:grpSpPr>
            <a:xfrm>
              <a:off x="0" y="-766659"/>
              <a:ext cx="12242662" cy="6947364"/>
              <a:chOff x="0" y="-76702"/>
              <a:chExt cx="12242662" cy="6947364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7B646B7-582E-4FA3-B3EF-6CBDB1F14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1347" y="-58948"/>
                <a:ext cx="4200525" cy="692961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26C499BD-E7F1-4DB7-95D5-62EB72691F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41" t="44706" r="38641"/>
              <a:stretch/>
            </p:blipFill>
            <p:spPr>
              <a:xfrm rot="16200000">
                <a:off x="6943426" y="1571425"/>
                <a:ext cx="6947364" cy="365110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D12EA74A-9C38-441F-8DEF-F8C68FDBD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58948"/>
                <a:ext cx="4400550" cy="6911857"/>
              </a:xfrm>
              <a:prstGeom prst="rect">
                <a:avLst/>
              </a:prstGeom>
            </p:spPr>
          </p:pic>
        </p:grpSp>
      </p:grpSp>
      <p:sp>
        <p:nvSpPr>
          <p:cNvPr id="3" name="TextBox 18">
            <a:extLst>
              <a:ext uri="{FF2B5EF4-FFF2-40B4-BE49-F238E27FC236}">
                <a16:creationId xmlns:a16="http://schemas.microsoft.com/office/drawing/2014/main" id="{4F66F783-E16A-44E9-9314-5B47317FE8F7}"/>
              </a:ext>
            </a:extLst>
          </p:cNvPr>
          <p:cNvSpPr txBox="1"/>
          <p:nvPr/>
        </p:nvSpPr>
        <p:spPr>
          <a:xfrm>
            <a:off x="4978879" y="2901161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noProof="1">
                <a:solidFill>
                  <a:srgbClr val="214A60"/>
                </a:solidFill>
                <a:cs typeface="+mn-ea"/>
                <a:sym typeface="+mn-lt"/>
              </a:rPr>
              <a:t>护理诊断与措施</a:t>
            </a:r>
            <a:endParaRPr kumimoji="0" lang="id-ID" sz="44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47735875-0A95-4186-A66C-28CFDB30E0C1}"/>
              </a:ext>
            </a:extLst>
          </p:cNvPr>
          <p:cNvSpPr txBox="1"/>
          <p:nvPr/>
        </p:nvSpPr>
        <p:spPr>
          <a:xfrm>
            <a:off x="5021522" y="2012703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id-ID" sz="4400" b="1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AF7A5F-0423-4186-B71E-F62D9E9C9829}"/>
              </a:ext>
            </a:extLst>
          </p:cNvPr>
          <p:cNvSpPr/>
          <p:nvPr/>
        </p:nvSpPr>
        <p:spPr>
          <a:xfrm>
            <a:off x="5063282" y="3691790"/>
            <a:ext cx="5205102" cy="8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amet, lacus nulla ac netus nibh aliquet, porttitor ligula justo libero vivamus porttitor dolor, </a:t>
            </a:r>
            <a:r>
              <a:rPr kumimoji="0" lang="id-ID" sz="900" b="0" i="0" u="none" strike="noStrike" kern="1200" cap="none" spc="300" normalizeH="0" baseline="0" noProof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conubia lectus </a:t>
            </a: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nonummy, accumsan mauris in sed justotincidunt, </a:t>
            </a:r>
          </a:p>
        </p:txBody>
      </p:sp>
    </p:spTree>
    <p:extLst>
      <p:ext uri="{BB962C8B-B14F-4D97-AF65-F5344CB8AC3E}">
        <p14:creationId xmlns:p14="http://schemas.microsoft.com/office/powerpoint/2010/main" val="7309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护理诊断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360567" y="1372096"/>
            <a:ext cx="9159652" cy="548590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任意多边形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1563" y="3154363"/>
            <a:ext cx="1008062" cy="1009650"/>
          </a:xfrm>
          <a:custGeom>
            <a:avLst/>
            <a:gdLst>
              <a:gd name="T0" fmla="*/ 0 w 6600258"/>
              <a:gd name="T1" fmla="*/ 0 h 7210446"/>
              <a:gd name="T2" fmla="*/ 0 w 6600258"/>
              <a:gd name="T3" fmla="*/ 0 h 7210446"/>
              <a:gd name="T4" fmla="*/ 0 w 6600258"/>
              <a:gd name="T5" fmla="*/ 0 h 7210446"/>
              <a:gd name="T6" fmla="*/ 0 w 6600258"/>
              <a:gd name="T7" fmla="*/ 0 h 7210446"/>
              <a:gd name="T8" fmla="*/ 0 w 6600258"/>
              <a:gd name="T9" fmla="*/ 0 h 7210446"/>
              <a:gd name="T10" fmla="*/ 0 w 6600258"/>
              <a:gd name="T11" fmla="*/ 0 h 7210446"/>
              <a:gd name="T12" fmla="*/ 0 w 6600258"/>
              <a:gd name="T13" fmla="*/ 0 h 7210446"/>
              <a:gd name="T14" fmla="*/ 0 w 6600258"/>
              <a:gd name="T15" fmla="*/ 0 h 7210446"/>
              <a:gd name="T16" fmla="*/ 0 w 6600258"/>
              <a:gd name="T17" fmla="*/ 0 h 7210446"/>
              <a:gd name="T18" fmla="*/ 0 w 6600258"/>
              <a:gd name="T19" fmla="*/ 0 h 7210446"/>
              <a:gd name="T20" fmla="*/ 0 w 6600258"/>
              <a:gd name="T21" fmla="*/ 0 h 7210446"/>
              <a:gd name="T22" fmla="*/ 0 w 6600258"/>
              <a:gd name="T23" fmla="*/ 0 h 7210446"/>
              <a:gd name="T24" fmla="*/ 0 w 6600258"/>
              <a:gd name="T25" fmla="*/ 0 h 72104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00258"/>
              <a:gd name="T40" fmla="*/ 0 h 7210446"/>
              <a:gd name="T41" fmla="*/ 6600258 w 6600258"/>
              <a:gd name="T42" fmla="*/ 7210446 h 72104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00258" h="7210446">
                <a:moveTo>
                  <a:pt x="0" y="990956"/>
                </a:moveTo>
                <a:lnTo>
                  <a:pt x="5616036" y="990956"/>
                </a:lnTo>
                <a:lnTo>
                  <a:pt x="5616036" y="5888805"/>
                </a:lnTo>
                <a:lnTo>
                  <a:pt x="2808018" y="7210446"/>
                </a:lnTo>
                <a:lnTo>
                  <a:pt x="0" y="5888805"/>
                </a:lnTo>
                <a:lnTo>
                  <a:pt x="0" y="990956"/>
                </a:lnTo>
                <a:close/>
                <a:moveTo>
                  <a:pt x="984222" y="0"/>
                </a:moveTo>
                <a:lnTo>
                  <a:pt x="6600258" y="0"/>
                </a:lnTo>
                <a:cubicBezTo>
                  <a:pt x="6056687" y="0"/>
                  <a:pt x="5616035" y="443667"/>
                  <a:pt x="5616035" y="990955"/>
                </a:cubicBezTo>
                <a:lnTo>
                  <a:pt x="1968445" y="990955"/>
                </a:lnTo>
                <a:lnTo>
                  <a:pt x="0" y="990955"/>
                </a:lnTo>
                <a:cubicBezTo>
                  <a:pt x="0" y="477872"/>
                  <a:pt x="387292" y="55863"/>
                  <a:pt x="883592" y="5116"/>
                </a:cubicBezTo>
                <a:lnTo>
                  <a:pt x="984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108000" rIns="108000" b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800" b="1" baseline="-25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46" name="文本框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1905001"/>
            <a:ext cx="64912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b="1" noProof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清理呼吸道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低</a:t>
            </a:r>
            <a:r>
              <a:rPr lang="zh-CN" altLang="zh-CN" sz="20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效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与痰液粘稠年老体弱咳嗽无力有关</a:t>
            </a:r>
            <a:endParaRPr lang="zh-CN" altLang="en-US" sz="2000" b="1" noProof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7" name="任意多边形 5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52675" y="1916113"/>
            <a:ext cx="1017588" cy="1008062"/>
          </a:xfrm>
          <a:custGeom>
            <a:avLst/>
            <a:gdLst>
              <a:gd name="T0" fmla="*/ 0 w 6600258"/>
              <a:gd name="T1" fmla="*/ 0 h 7210446"/>
              <a:gd name="T2" fmla="*/ 0 w 6600258"/>
              <a:gd name="T3" fmla="*/ 0 h 7210446"/>
              <a:gd name="T4" fmla="*/ 0 w 6600258"/>
              <a:gd name="T5" fmla="*/ 0 h 7210446"/>
              <a:gd name="T6" fmla="*/ 0 w 6600258"/>
              <a:gd name="T7" fmla="*/ 0 h 7210446"/>
              <a:gd name="T8" fmla="*/ 0 w 6600258"/>
              <a:gd name="T9" fmla="*/ 0 h 7210446"/>
              <a:gd name="T10" fmla="*/ 0 w 6600258"/>
              <a:gd name="T11" fmla="*/ 0 h 7210446"/>
              <a:gd name="T12" fmla="*/ 0 w 6600258"/>
              <a:gd name="T13" fmla="*/ 0 h 7210446"/>
              <a:gd name="T14" fmla="*/ 0 w 6600258"/>
              <a:gd name="T15" fmla="*/ 0 h 7210446"/>
              <a:gd name="T16" fmla="*/ 0 w 6600258"/>
              <a:gd name="T17" fmla="*/ 0 h 7210446"/>
              <a:gd name="T18" fmla="*/ 0 w 6600258"/>
              <a:gd name="T19" fmla="*/ 0 h 7210446"/>
              <a:gd name="T20" fmla="*/ 0 w 6600258"/>
              <a:gd name="T21" fmla="*/ 0 h 7210446"/>
              <a:gd name="T22" fmla="*/ 0 w 6600258"/>
              <a:gd name="T23" fmla="*/ 0 h 7210446"/>
              <a:gd name="T24" fmla="*/ 0 w 6600258"/>
              <a:gd name="T25" fmla="*/ 0 h 72104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00258"/>
              <a:gd name="T40" fmla="*/ 0 h 7210446"/>
              <a:gd name="T41" fmla="*/ 6600258 w 6600258"/>
              <a:gd name="T42" fmla="*/ 7210446 h 72104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00258" h="7210446">
                <a:moveTo>
                  <a:pt x="0" y="990956"/>
                </a:moveTo>
                <a:lnTo>
                  <a:pt x="5616036" y="990956"/>
                </a:lnTo>
                <a:lnTo>
                  <a:pt x="5616036" y="5888805"/>
                </a:lnTo>
                <a:lnTo>
                  <a:pt x="2808018" y="7210446"/>
                </a:lnTo>
                <a:lnTo>
                  <a:pt x="0" y="5888805"/>
                </a:lnTo>
                <a:lnTo>
                  <a:pt x="0" y="990956"/>
                </a:lnTo>
                <a:close/>
                <a:moveTo>
                  <a:pt x="984222" y="0"/>
                </a:moveTo>
                <a:lnTo>
                  <a:pt x="6600258" y="0"/>
                </a:lnTo>
                <a:cubicBezTo>
                  <a:pt x="6056687" y="0"/>
                  <a:pt x="5616035" y="443667"/>
                  <a:pt x="5616035" y="990955"/>
                </a:cubicBezTo>
                <a:lnTo>
                  <a:pt x="1968445" y="990955"/>
                </a:lnTo>
                <a:lnTo>
                  <a:pt x="0" y="990955"/>
                </a:lnTo>
                <a:cubicBezTo>
                  <a:pt x="0" y="477872"/>
                  <a:pt x="387292" y="55863"/>
                  <a:pt x="883592" y="5116"/>
                </a:cubicBezTo>
                <a:lnTo>
                  <a:pt x="984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108000" rIns="108000" b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800" b="1" baseline="-25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8" name="文本框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3200401"/>
            <a:ext cx="64897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气体交换受损</a:t>
            </a:r>
            <a:r>
              <a:rPr lang="en-US" altLang="zh-CN" sz="2000" b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肺功能障碍通气不足有关</a:t>
            </a:r>
            <a:b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2000" b="1" noProof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9" name="任意多边形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41563" y="5573713"/>
            <a:ext cx="1008062" cy="1009650"/>
          </a:xfrm>
          <a:custGeom>
            <a:avLst/>
            <a:gdLst>
              <a:gd name="T0" fmla="*/ 0 w 6600258"/>
              <a:gd name="T1" fmla="*/ 0 h 7210446"/>
              <a:gd name="T2" fmla="*/ 0 w 6600258"/>
              <a:gd name="T3" fmla="*/ 0 h 7210446"/>
              <a:gd name="T4" fmla="*/ 0 w 6600258"/>
              <a:gd name="T5" fmla="*/ 0 h 7210446"/>
              <a:gd name="T6" fmla="*/ 0 w 6600258"/>
              <a:gd name="T7" fmla="*/ 0 h 7210446"/>
              <a:gd name="T8" fmla="*/ 0 w 6600258"/>
              <a:gd name="T9" fmla="*/ 0 h 7210446"/>
              <a:gd name="T10" fmla="*/ 0 w 6600258"/>
              <a:gd name="T11" fmla="*/ 0 h 7210446"/>
              <a:gd name="T12" fmla="*/ 0 w 6600258"/>
              <a:gd name="T13" fmla="*/ 0 h 7210446"/>
              <a:gd name="T14" fmla="*/ 0 w 6600258"/>
              <a:gd name="T15" fmla="*/ 0 h 7210446"/>
              <a:gd name="T16" fmla="*/ 0 w 6600258"/>
              <a:gd name="T17" fmla="*/ 0 h 7210446"/>
              <a:gd name="T18" fmla="*/ 0 w 6600258"/>
              <a:gd name="T19" fmla="*/ 0 h 7210446"/>
              <a:gd name="T20" fmla="*/ 0 w 6600258"/>
              <a:gd name="T21" fmla="*/ 0 h 7210446"/>
              <a:gd name="T22" fmla="*/ 0 w 6600258"/>
              <a:gd name="T23" fmla="*/ 0 h 7210446"/>
              <a:gd name="T24" fmla="*/ 0 w 6600258"/>
              <a:gd name="T25" fmla="*/ 0 h 72104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00258"/>
              <a:gd name="T40" fmla="*/ 0 h 7210446"/>
              <a:gd name="T41" fmla="*/ 6600258 w 6600258"/>
              <a:gd name="T42" fmla="*/ 7210446 h 72104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00258" h="7210446">
                <a:moveTo>
                  <a:pt x="0" y="990956"/>
                </a:moveTo>
                <a:lnTo>
                  <a:pt x="5616036" y="990956"/>
                </a:lnTo>
                <a:lnTo>
                  <a:pt x="5616036" y="5888805"/>
                </a:lnTo>
                <a:lnTo>
                  <a:pt x="2808018" y="7210446"/>
                </a:lnTo>
                <a:lnTo>
                  <a:pt x="0" y="5888805"/>
                </a:lnTo>
                <a:lnTo>
                  <a:pt x="0" y="990956"/>
                </a:lnTo>
                <a:close/>
                <a:moveTo>
                  <a:pt x="984222" y="0"/>
                </a:moveTo>
                <a:lnTo>
                  <a:pt x="6600258" y="0"/>
                </a:lnTo>
                <a:cubicBezTo>
                  <a:pt x="6056687" y="0"/>
                  <a:pt x="5616035" y="443667"/>
                  <a:pt x="5616035" y="990955"/>
                </a:cubicBezTo>
                <a:lnTo>
                  <a:pt x="1968445" y="990955"/>
                </a:lnTo>
                <a:lnTo>
                  <a:pt x="0" y="990955"/>
                </a:lnTo>
                <a:cubicBezTo>
                  <a:pt x="0" y="477872"/>
                  <a:pt x="387292" y="55863"/>
                  <a:pt x="883592" y="5116"/>
                </a:cubicBezTo>
                <a:lnTo>
                  <a:pt x="984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108000" rIns="108000" b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2800" b="1" baseline="-25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50" name="文本框 149"/>
          <p:cNvSpPr txBox="1"/>
          <p:nvPr>
            <p:custDataLst>
              <p:tags r:id="rId7"/>
            </p:custDataLst>
          </p:nvPr>
        </p:nvSpPr>
        <p:spPr>
          <a:xfrm>
            <a:off x="3505200" y="5562601"/>
            <a:ext cx="6491288" cy="735013"/>
          </a:xfrm>
          <a:prstGeom prst="rect">
            <a:avLst/>
          </a:prstGeom>
          <a:noFill/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潜在并发症：窒息、心力衰竭、呼吸衰竭、肺栓塞、肺性脑病、深静脉血栓、</a:t>
            </a:r>
            <a:endParaRPr lang="zh-CN" altLang="en-US" b="1" noProof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1" name="任意多边形 150"/>
          <p:cNvSpPr/>
          <p:nvPr>
            <p:custDataLst>
              <p:tags r:id="rId8"/>
            </p:custDataLst>
          </p:nvPr>
        </p:nvSpPr>
        <p:spPr>
          <a:xfrm>
            <a:off x="2341464" y="4395102"/>
            <a:ext cx="1008906" cy="1008365"/>
          </a:xfrm>
          <a:custGeom>
            <a:avLst/>
            <a:gdLst>
              <a:gd name="connsiteX0" fmla="*/ 0 w 6600258"/>
              <a:gd name="connsiteY0" fmla="*/ 990956 h 7210446"/>
              <a:gd name="connsiteX1" fmla="*/ 5616036 w 6600258"/>
              <a:gd name="connsiteY1" fmla="*/ 990956 h 7210446"/>
              <a:gd name="connsiteX2" fmla="*/ 5616036 w 6600258"/>
              <a:gd name="connsiteY2" fmla="*/ 5888805 h 7210446"/>
              <a:gd name="connsiteX3" fmla="*/ 2808018 w 6600258"/>
              <a:gd name="connsiteY3" fmla="*/ 7210446 h 7210446"/>
              <a:gd name="connsiteX4" fmla="*/ 0 w 6600258"/>
              <a:gd name="connsiteY4" fmla="*/ 5888805 h 7210446"/>
              <a:gd name="connsiteX5" fmla="*/ 984222 w 6600258"/>
              <a:gd name="connsiteY5" fmla="*/ 0 h 7210446"/>
              <a:gd name="connsiteX6" fmla="*/ 6600258 w 6600258"/>
              <a:gd name="connsiteY6" fmla="*/ 0 h 7210446"/>
              <a:gd name="connsiteX7" fmla="*/ 5616035 w 6600258"/>
              <a:gd name="connsiteY7" fmla="*/ 990955 h 7210446"/>
              <a:gd name="connsiteX8" fmla="*/ 1968445 w 6600258"/>
              <a:gd name="connsiteY8" fmla="*/ 990955 h 7210446"/>
              <a:gd name="connsiteX9" fmla="*/ 1968445 w 6600258"/>
              <a:gd name="connsiteY9" fmla="*/ 990955 h 7210446"/>
              <a:gd name="connsiteX10" fmla="*/ 0 w 6600258"/>
              <a:gd name="connsiteY10" fmla="*/ 990955 h 7210446"/>
              <a:gd name="connsiteX11" fmla="*/ 883592 w 6600258"/>
              <a:gd name="connsiteY11" fmla="*/ 5116 h 7210446"/>
              <a:gd name="connsiteX12" fmla="*/ 984222 w 6600258"/>
              <a:gd name="connsiteY12" fmla="*/ 0 h 721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0258" h="7210446">
                <a:moveTo>
                  <a:pt x="0" y="990956"/>
                </a:moveTo>
                <a:lnTo>
                  <a:pt x="5616036" y="990956"/>
                </a:lnTo>
                <a:lnTo>
                  <a:pt x="5616036" y="5888805"/>
                </a:lnTo>
                <a:lnTo>
                  <a:pt x="2808018" y="7210446"/>
                </a:lnTo>
                <a:lnTo>
                  <a:pt x="0" y="5888805"/>
                </a:lnTo>
                <a:close/>
                <a:moveTo>
                  <a:pt x="984222" y="0"/>
                </a:moveTo>
                <a:lnTo>
                  <a:pt x="6600258" y="0"/>
                </a:lnTo>
                <a:cubicBezTo>
                  <a:pt x="6056687" y="0"/>
                  <a:pt x="5616035" y="443667"/>
                  <a:pt x="5616035" y="990955"/>
                </a:cubicBezTo>
                <a:lnTo>
                  <a:pt x="1968445" y="990955"/>
                </a:lnTo>
                <a:lnTo>
                  <a:pt x="1968445" y="990955"/>
                </a:lnTo>
                <a:lnTo>
                  <a:pt x="0" y="990955"/>
                </a:lnTo>
                <a:cubicBezTo>
                  <a:pt x="0" y="477872"/>
                  <a:pt x="387292" y="55863"/>
                  <a:pt x="883592" y="5116"/>
                </a:cubicBezTo>
                <a:lnTo>
                  <a:pt x="984222" y="0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</p:spPr>
        <p:txBody>
          <a:bodyPr lIns="0" tIns="108000" rIns="108000" bIns="108000" anchor="ctr">
            <a:norm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99CC00"/>
              </a:buClr>
              <a:buSzPct val="150000"/>
              <a:buFont typeface="Arial" pitchFamily="34" charset="0"/>
              <a:buNone/>
              <a:defRPr/>
            </a:pPr>
            <a:r>
              <a:rPr lang="en-US" altLang="zh-CN" sz="2800" b="1" kern="0" noProof="1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en-US" altLang="zh-CN" sz="2800" b="1" kern="0" baseline="-25000" noProof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52" name="文本框 151"/>
          <p:cNvSpPr txBox="1"/>
          <p:nvPr>
            <p:custDataLst>
              <p:tags r:id="rId9"/>
            </p:custDataLst>
          </p:nvPr>
        </p:nvSpPr>
        <p:spPr>
          <a:xfrm>
            <a:off x="3505200" y="4343401"/>
            <a:ext cx="6491288" cy="735013"/>
          </a:xfrm>
          <a:prstGeom prst="rect">
            <a:avLst/>
          </a:prstGeom>
          <a:noFill/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便秘：与卧床、饮食不足、肠蠕动减慢有关</a:t>
            </a:r>
            <a:endParaRPr lang="zh-CN" altLang="en-US" sz="2000" b="1" noProof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0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 animBg="1"/>
      <p:bldP spid="1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护理诊断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811802" y="2258485"/>
            <a:ext cx="7914089" cy="431780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标题 168961"/>
          <p:cNvSpPr txBox="1">
            <a:spLocks/>
          </p:cNvSpPr>
          <p:nvPr/>
        </p:nvSpPr>
        <p:spPr>
          <a:xfrm>
            <a:off x="505756" y="1413557"/>
            <a:ext cx="9426171" cy="72834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800" b="1" noProof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P2</a:t>
            </a:r>
            <a:r>
              <a:rPr lang="zh-CN" altLang="en-US" sz="2800" b="1" noProof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气体交换受损：肺功能障碍通气不足有关</a:t>
            </a:r>
            <a:endParaRPr lang="zh-CN" altLang="en-US" sz="2800" noProof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6" name="文本占位符 2"/>
          <p:cNvSpPr txBox="1">
            <a:spLocks/>
          </p:cNvSpPr>
          <p:nvPr/>
        </p:nvSpPr>
        <p:spPr>
          <a:xfrm>
            <a:off x="2515110" y="1884801"/>
            <a:ext cx="6804379" cy="4289902"/>
          </a:xfrm>
          <a:prstGeom prst="rect">
            <a:avLst/>
          </a:prstGeom>
          <a:ln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I1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：给予患者半卧位，卧床休息，提供安静舒适、干净的病房环境，保持合适的温、湿度。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I2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：密切观察呼吸困难的程度，呼吸，脉搏，有无鼻翼煽动，监测动脉血气分析。根据病情选择合适的氧疗及机械通气方式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I3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：指导患者缩唇呼吸和腹式呼吸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I4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：用药护理：遵医嘱使用抗生素、支气管舒张药物及祛痰药物，观察药物疗效和不良反应。</a:t>
            </a:r>
          </a:p>
        </p:txBody>
      </p:sp>
    </p:spTree>
    <p:extLst>
      <p:ext uri="{BB962C8B-B14F-4D97-AF65-F5344CB8AC3E}">
        <p14:creationId xmlns:p14="http://schemas.microsoft.com/office/powerpoint/2010/main" val="32481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  <p:bldP spid="1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护理诊断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777330" y="2258485"/>
            <a:ext cx="5789725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标题 168961"/>
          <p:cNvSpPr txBox="1">
            <a:spLocks/>
          </p:cNvSpPr>
          <p:nvPr/>
        </p:nvSpPr>
        <p:spPr>
          <a:xfrm>
            <a:off x="484447" y="1400798"/>
            <a:ext cx="9426171" cy="72834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800" b="1" noProof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P3</a:t>
            </a:r>
            <a:r>
              <a:rPr lang="zh-CN" altLang="en-US" sz="2800" b="1" noProof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便秘：与卧床肠蠕动减慢、饮食不足有关</a:t>
            </a:r>
          </a:p>
        </p:txBody>
      </p:sp>
      <p:sp>
        <p:nvSpPr>
          <p:cNvPr id="146" name="文本占位符 2"/>
          <p:cNvSpPr txBox="1">
            <a:spLocks/>
          </p:cNvSpPr>
          <p:nvPr/>
        </p:nvSpPr>
        <p:spPr>
          <a:xfrm>
            <a:off x="1360566" y="2484971"/>
            <a:ext cx="4838700" cy="3296993"/>
          </a:xfrm>
          <a:prstGeom prst="rect">
            <a:avLst/>
          </a:prstGeom>
          <a:ln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I1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：指导床上多动，顺时针按摩腹部，促进肠蠕动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I2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：指导多吃新鲜水果蔬菜，每天可吃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5-6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餐，每餐不要吃太饱，餐前可以先休息，餐后适量运动。少食可以避免腹胀。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I3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：遵医嘱给予药物应用，酚酞片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颗口服，注意观察用药效果 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673" y="1586297"/>
            <a:ext cx="5239327" cy="52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  <p:bldP spid="1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护理诊断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682493" y="2295430"/>
            <a:ext cx="8920852" cy="441940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标题 168961"/>
          <p:cNvSpPr txBox="1">
            <a:spLocks/>
          </p:cNvSpPr>
          <p:nvPr/>
        </p:nvSpPr>
        <p:spPr>
          <a:xfrm>
            <a:off x="2006058" y="1454952"/>
            <a:ext cx="7904560" cy="72834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b="1" noProof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P6</a:t>
            </a:r>
            <a:r>
              <a:rPr lang="zh-CN" altLang="en-US" b="1" noProof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潜在并发症：窒息、心力衰竭、肺栓塞、自发性气胸肺心病、肺性脑病、静脉血栓、酸碱失衡及电解质紊乱</a:t>
            </a:r>
            <a:endParaRPr lang="zh-CN" altLang="en-US" noProof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6" name="文本占位符 2"/>
          <p:cNvSpPr txBox="1">
            <a:spLocks/>
          </p:cNvSpPr>
          <p:nvPr/>
        </p:nvSpPr>
        <p:spPr>
          <a:xfrm>
            <a:off x="2185811" y="2568098"/>
            <a:ext cx="8078998" cy="3914622"/>
          </a:xfrm>
          <a:prstGeom prst="rect">
            <a:avLst/>
          </a:prstGeom>
          <a:ln>
            <a:miter lim="800000"/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I1 :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保持呼吸道通畅，密切观察痰液的粘稠度，有无突发呼吸困难，面色紫绀，以防痰阻发生 ，必要时备吸痰器具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I2: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观察患者有无突发的呼吸困难，端坐呼吸，咳粉红色泡沫样痰，双肺布满哮鸣音和湿罗音。 </a:t>
            </a:r>
            <a:b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I3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患者突发的胸痛、胸闷气促，呼吸困难是肺栓塞最常见的症状，胸痛发生时警惕栓子脱落的危险。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I4: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密切观察患者的神志，呼吸，血气分析，血生化情况，有无躁动，行为改变，性格异常，胡言乱语等神志改变。</a:t>
            </a:r>
            <a:b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I5: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患者有无下肢红肿热痛，以防深静脉血栓的形成，教会患者踝泵运动。</a:t>
            </a:r>
            <a:b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I6: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嘱其患者多食粗纤维，易消化饮食，保持大便通畅，如：韭菜、芹菜、香蕉等。</a:t>
            </a:r>
          </a:p>
        </p:txBody>
      </p:sp>
    </p:spTree>
    <p:extLst>
      <p:ext uri="{BB962C8B-B14F-4D97-AF65-F5344CB8AC3E}">
        <p14:creationId xmlns:p14="http://schemas.microsoft.com/office/powerpoint/2010/main" val="7511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  <p:bldP spid="1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健康指导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3692238" y="2308518"/>
            <a:ext cx="75576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zh-CN" sz="2000" b="1" dirty="0">
                <a:cs typeface="+mn-ea"/>
                <a:sym typeface="+mn-lt"/>
              </a:rPr>
              <a:t>1.</a:t>
            </a:r>
            <a:r>
              <a:rPr lang="zh-CN" altLang="en-US" sz="2000" b="1" dirty="0">
                <a:cs typeface="+mn-ea"/>
                <a:sym typeface="+mn-lt"/>
              </a:rPr>
              <a:t>疾病知识指导：向病人及家属解释本病的发生、发展过程及导致疾病加重的因素。</a:t>
            </a:r>
          </a:p>
          <a:p>
            <a:pPr algn="l">
              <a:lnSpc>
                <a:spcPct val="130000"/>
              </a:lnSpc>
              <a:buFontTx/>
              <a:buNone/>
            </a:pPr>
            <a:r>
              <a:rPr lang="en-US" altLang="zh-CN" sz="2000" b="1" dirty="0">
                <a:cs typeface="+mn-ea"/>
                <a:sym typeface="+mn-lt"/>
              </a:rPr>
              <a:t>2.</a:t>
            </a:r>
            <a:r>
              <a:rPr lang="zh-CN" altLang="en-US" sz="2000" b="1" dirty="0">
                <a:cs typeface="+mn-ea"/>
                <a:sym typeface="+mn-lt"/>
              </a:rPr>
              <a:t>祛除病因和诱因：告知病人戒烟是防治本病的重要措施；嘱病人注意防寒、保暖，防治各种呼吸道感染；改善环境卫生，加强劳动保护，避免烟雾、粉尘和刺激性气体对呼吸道的影响；在呼吸道传染病流行期间，尽量少去公共场所。</a:t>
            </a:r>
          </a:p>
          <a:p>
            <a:pPr algn="l">
              <a:lnSpc>
                <a:spcPct val="130000"/>
              </a:lnSpc>
              <a:buFontTx/>
              <a:buNone/>
            </a:pPr>
            <a:r>
              <a:rPr lang="en-US" altLang="zh-CN" sz="2000" b="1" dirty="0">
                <a:cs typeface="+mn-ea"/>
                <a:sym typeface="+mn-lt"/>
              </a:rPr>
              <a:t>3.</a:t>
            </a:r>
            <a:r>
              <a:rPr lang="zh-CN" altLang="en-US" sz="2000" b="1" dirty="0">
                <a:cs typeface="+mn-ea"/>
                <a:sym typeface="+mn-lt"/>
              </a:rPr>
              <a:t>避免或减少急性发作，预防感冒，进行疫苗注射。保持呼吸道通畅、坚持家庭氧疗、合理用药。</a:t>
            </a:r>
          </a:p>
          <a:p>
            <a:pPr algn="l"/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51E0C-34AD-4966-8831-5340F2720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74" y="1867063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7FFF54-19AE-4E88-89A6-2A56D117E0C1}"/>
              </a:ext>
            </a:extLst>
          </p:cNvPr>
          <p:cNvGrpSpPr/>
          <p:nvPr/>
        </p:nvGrpSpPr>
        <p:grpSpPr>
          <a:xfrm>
            <a:off x="-83820" y="-132558"/>
            <a:ext cx="12477480" cy="7085808"/>
            <a:chOff x="0" y="-766659"/>
            <a:chExt cx="12242662" cy="695245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0353CA4-D4F1-43D9-8DC8-65737E7EE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2" t="340" r="21283" b="37274"/>
            <a:stretch/>
          </p:blipFill>
          <p:spPr>
            <a:xfrm rot="16200000">
              <a:off x="-1215923" y="467019"/>
              <a:ext cx="6934703" cy="4502858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AD570B6-8B18-494E-8087-E68026D06FBF}"/>
                </a:ext>
              </a:extLst>
            </p:cNvPr>
            <p:cNvGrpSpPr/>
            <p:nvPr/>
          </p:nvGrpSpPr>
          <p:grpSpPr>
            <a:xfrm>
              <a:off x="0" y="-766659"/>
              <a:ext cx="12242662" cy="6947364"/>
              <a:chOff x="0" y="-76702"/>
              <a:chExt cx="12242662" cy="6947364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5F8B547A-6065-40BE-A0FA-7A509DFEF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1347" y="-58948"/>
                <a:ext cx="4200525" cy="692961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72919D3C-2554-4D21-9E56-A6857458B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41" t="44706" r="38641"/>
              <a:stretch/>
            </p:blipFill>
            <p:spPr>
              <a:xfrm rot="16200000">
                <a:off x="6943426" y="1571425"/>
                <a:ext cx="6947364" cy="365110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CFD3FB9F-DB78-46EB-BC94-54B0D9FE8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58948"/>
                <a:ext cx="4400550" cy="6911857"/>
              </a:xfrm>
              <a:prstGeom prst="rect">
                <a:avLst/>
              </a:prstGeom>
            </p:spPr>
          </p:pic>
        </p:grpSp>
      </p:grpSp>
      <p:sp>
        <p:nvSpPr>
          <p:cNvPr id="3" name="TextBox 18">
            <a:extLst>
              <a:ext uri="{FF2B5EF4-FFF2-40B4-BE49-F238E27FC236}">
                <a16:creationId xmlns:a16="http://schemas.microsoft.com/office/drawing/2014/main" id="{4F66F783-E16A-44E9-9314-5B47317FE8F7}"/>
              </a:ext>
            </a:extLst>
          </p:cNvPr>
          <p:cNvSpPr txBox="1"/>
          <p:nvPr/>
        </p:nvSpPr>
        <p:spPr>
          <a:xfrm>
            <a:off x="4978879" y="2996411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zh-CN" sz="4400" dirty="0">
                <a:solidFill>
                  <a:srgbClr val="214A60"/>
                </a:solidFill>
                <a:cs typeface="+mn-ea"/>
                <a:sym typeface="+mn-lt"/>
              </a:rPr>
              <a:t>相关知识介绍</a:t>
            </a:r>
            <a:endParaRPr kumimoji="0" lang="id-ID" sz="44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47735875-0A95-4186-A66C-28CFDB30E0C1}"/>
              </a:ext>
            </a:extLst>
          </p:cNvPr>
          <p:cNvSpPr txBox="1"/>
          <p:nvPr/>
        </p:nvSpPr>
        <p:spPr>
          <a:xfrm>
            <a:off x="5021522" y="2107953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id-ID" sz="4400" b="1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AF7A5F-0423-4186-B71E-F62D9E9C9829}"/>
              </a:ext>
            </a:extLst>
          </p:cNvPr>
          <p:cNvSpPr/>
          <p:nvPr/>
        </p:nvSpPr>
        <p:spPr>
          <a:xfrm>
            <a:off x="5063282" y="3787040"/>
            <a:ext cx="5205102" cy="8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amet, lacus nulla ac netus nibh aliquet, porttitor ligula justo libero vivamus porttitor dolor, conubia lectus nonummy, accumsan mauris in sed justotincidunt, </a:t>
            </a:r>
          </a:p>
        </p:txBody>
      </p:sp>
    </p:spTree>
    <p:extLst>
      <p:ext uri="{BB962C8B-B14F-4D97-AF65-F5344CB8AC3E}">
        <p14:creationId xmlns:p14="http://schemas.microsoft.com/office/powerpoint/2010/main" val="298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健康指导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4490029" y="2540800"/>
            <a:ext cx="5644572" cy="365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214A60"/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>
                <a:solidFill>
                  <a:srgbClr val="214A60"/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rgbClr val="214A60"/>
                </a:solidFill>
                <a:cs typeface="+mn-ea"/>
                <a:sym typeface="+mn-lt"/>
              </a:rPr>
              <a:t>康复锻炼指导：根据病人心肺功能和体力情况，为病人制定康复锻炼计划，如慢跑、快走及打太极拳等，提高机体抵抗力。每天进行缩唇呼吸和腹式呼吸锻炼，以改善通气和增加有效呼吸。鼓励病人进行耐寒锻炼，如冷水洗脸、洗鼻等。教会病人及家属判断呼吸困难的程度，合理安排工作和生活。</a:t>
            </a:r>
            <a:endParaRPr lang="en-US" altLang="zh-CN" sz="2000" b="1" dirty="0">
              <a:solidFill>
                <a:srgbClr val="214A60"/>
              </a:solidFill>
              <a:cs typeface="+mn-ea"/>
              <a:sym typeface="+mn-lt"/>
            </a:endParaRPr>
          </a:p>
          <a:p>
            <a:pPr algn="l"/>
            <a:endParaRPr lang="zh-CN" altLang="en-US" sz="2000" b="1" dirty="0">
              <a:solidFill>
                <a:srgbClr val="214A60"/>
              </a:solidFill>
              <a:cs typeface="+mn-ea"/>
              <a:sym typeface="+mn-lt"/>
            </a:endParaRPr>
          </a:p>
          <a:p>
            <a:pPr algn="l"/>
            <a:r>
              <a:rPr lang="en-US" altLang="zh-CN" sz="2000" b="1" dirty="0">
                <a:solidFill>
                  <a:srgbClr val="214A60"/>
                </a:solidFill>
                <a:cs typeface="+mn-ea"/>
                <a:sym typeface="+mn-lt"/>
              </a:rPr>
              <a:t>5.</a:t>
            </a:r>
            <a:r>
              <a:rPr lang="zh-CN" altLang="en-US" sz="2000" b="1" dirty="0">
                <a:solidFill>
                  <a:srgbClr val="214A60"/>
                </a:solidFill>
                <a:cs typeface="+mn-ea"/>
                <a:sym typeface="+mn-lt"/>
              </a:rPr>
              <a:t>注意休息，营养支持。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77933D-96F7-4B62-92EF-6D311C180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45"/>
            <a:ext cx="4783999" cy="47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功能锻炼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75915" y="2095896"/>
            <a:ext cx="8663285" cy="3916218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442422" y="2588490"/>
            <a:ext cx="8229600" cy="324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缩唇呼吸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缩唇呼吸可以帮助你控制呼吸频率。它使更多的气体进入你的肺，减少呼吸功耗。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方法：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通过你的鼻子缓慢深吸气直到无法吸入为止。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缩唇，如吹口哨那样。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保持缩唇姿势缓慢呼气。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作两次呼吸呼出吸入的气体。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不需用力将肺排空。</a:t>
            </a: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l"/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802F24-2DE8-424F-ADE5-8E137A661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54" y="2789382"/>
            <a:ext cx="4022424" cy="40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功能锻炼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3094606" y="2326806"/>
            <a:ext cx="8663285" cy="323348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3361113" y="2819400"/>
            <a:ext cx="8229600" cy="263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屏住呼吸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屏住呼吸可延长肺内氧气和二氧化碳交换时间，使更多氧气进入血液中。 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方法：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吸气。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屏住呼吸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秒钟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呼气。</a:t>
            </a: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l"/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8D2E81-0047-469A-9701-608705E83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34" y="2921000"/>
            <a:ext cx="565335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FA1095-3A93-4670-9E2D-F0FC12D8E574}"/>
              </a:ext>
            </a:extLst>
          </p:cNvPr>
          <p:cNvGrpSpPr/>
          <p:nvPr/>
        </p:nvGrpSpPr>
        <p:grpSpPr>
          <a:xfrm>
            <a:off x="-83820" y="-132558"/>
            <a:ext cx="12477480" cy="7085808"/>
            <a:chOff x="0" y="-766659"/>
            <a:chExt cx="12242662" cy="695245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E676E59-0712-4173-B173-BA32EB770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2" t="340" r="21283" b="37274"/>
            <a:stretch/>
          </p:blipFill>
          <p:spPr>
            <a:xfrm rot="16200000">
              <a:off x="-1215923" y="467019"/>
              <a:ext cx="6934703" cy="4502858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FB10C09-851F-43E3-92D6-B970170321BB}"/>
                </a:ext>
              </a:extLst>
            </p:cNvPr>
            <p:cNvGrpSpPr/>
            <p:nvPr/>
          </p:nvGrpSpPr>
          <p:grpSpPr>
            <a:xfrm>
              <a:off x="0" y="-766659"/>
              <a:ext cx="12242662" cy="6947364"/>
              <a:chOff x="0" y="-76702"/>
              <a:chExt cx="12242662" cy="6947364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49BEC5F3-D618-46D6-8659-BD4D5372A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1347" y="-58948"/>
                <a:ext cx="4200525" cy="692961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B18A07D-5BCF-4E39-85B2-8ACAA7B52A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41" t="44706" r="38641"/>
              <a:stretch/>
            </p:blipFill>
            <p:spPr>
              <a:xfrm rot="16200000">
                <a:off x="6943426" y="1571425"/>
                <a:ext cx="6947364" cy="365110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17AE812B-7AED-4A7D-B8C9-9226E6CE0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58948"/>
                <a:ext cx="4400550" cy="6911857"/>
              </a:xfrm>
              <a:prstGeom prst="rect">
                <a:avLst/>
              </a:prstGeom>
            </p:spPr>
          </p:pic>
        </p:grpSp>
      </p:grpSp>
      <p:sp>
        <p:nvSpPr>
          <p:cNvPr id="3" name="TextBox 18">
            <a:extLst>
              <a:ext uri="{FF2B5EF4-FFF2-40B4-BE49-F238E27FC236}">
                <a16:creationId xmlns:a16="http://schemas.microsoft.com/office/drawing/2014/main" id="{4F66F783-E16A-44E9-9314-5B47317FE8F7}"/>
              </a:ext>
            </a:extLst>
          </p:cNvPr>
          <p:cNvSpPr txBox="1"/>
          <p:nvPr/>
        </p:nvSpPr>
        <p:spPr>
          <a:xfrm>
            <a:off x="4978879" y="3225011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dirty="0">
                <a:solidFill>
                  <a:srgbClr val="214A60"/>
                </a:solidFill>
                <a:cs typeface="+mn-ea"/>
                <a:sym typeface="+mn-lt"/>
              </a:rPr>
              <a:t>健康教育</a:t>
            </a:r>
            <a:endParaRPr kumimoji="0" lang="id-ID" sz="440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47735875-0A95-4186-A66C-28CFDB30E0C1}"/>
              </a:ext>
            </a:extLst>
          </p:cNvPr>
          <p:cNvSpPr txBox="1"/>
          <p:nvPr/>
        </p:nvSpPr>
        <p:spPr>
          <a:xfrm>
            <a:off x="5021522" y="2336553"/>
            <a:ext cx="533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id-ID" sz="4400" b="1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AF7A5F-0423-4186-B71E-F62D9E9C9829}"/>
              </a:ext>
            </a:extLst>
          </p:cNvPr>
          <p:cNvSpPr/>
          <p:nvPr/>
        </p:nvSpPr>
        <p:spPr>
          <a:xfrm>
            <a:off x="5063282" y="4015640"/>
            <a:ext cx="5205102" cy="8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amet, lacus nulla ac netus nibh aliquet, porttitor ligula justo libero vivamus porttitor dolor, </a:t>
            </a:r>
            <a:r>
              <a:rPr kumimoji="0" lang="id-ID" sz="900" b="0" i="0" u="none" strike="noStrike" kern="1200" cap="none" spc="300" normalizeH="0" baseline="0" noProof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conubia lectus </a:t>
            </a: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nonummy, accumsan mauris in sed justotincidunt, </a:t>
            </a:r>
          </a:p>
        </p:txBody>
      </p:sp>
    </p:spTree>
    <p:extLst>
      <p:ext uri="{BB962C8B-B14F-4D97-AF65-F5344CB8AC3E}">
        <p14:creationId xmlns:p14="http://schemas.microsoft.com/office/powerpoint/2010/main" val="17243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功能锻炼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02024" y="1219343"/>
            <a:ext cx="12016085" cy="5532439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670983" y="1432036"/>
            <a:ext cx="9228051" cy="5253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腹式呼吸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   腹式呼吸主要是靠腹肌和膈肌收缩而进行的一种呼吸方式。肺气肿患者胸式呼吸效率差。通过腹式呼吸锻炼，加强膈肌活动，可以增加肺通气量。膈肌位于胸腔底部，呈穹隆状向上隆起。当膈肌收缩时，穹隆部下降，从而使胸腔上、下径增大，肺随之扩张，产生吸气。在吸气时腹肌放松，腹部隆起；呼气时腹肌收缩，膈肌复原，腹部凹陷。</a:t>
            </a:r>
            <a:b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方法：</a:t>
            </a:r>
          </a:p>
          <a:p>
            <a:pPr algn="l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放松双肩。</a:t>
            </a: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左手置胸部，右手置腹部、</a:t>
            </a: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通过鼻子吸气时腹部膨出。</a:t>
            </a: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收紧腹部肌肉。</a:t>
            </a: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缩唇呼气。感觉腹部下沉。</a:t>
            </a: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6.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每次休息两分钟，重复三次为一组。</a:t>
            </a: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7.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每天重复此练习多次。</a:t>
            </a: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锻炼时取仰卧位，也可取坐位或站位，身体稍向前倾。</a:t>
            </a: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l"/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9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舒利迭使用方法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315474" y="2373839"/>
            <a:ext cx="11517669" cy="313429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811016" y="2594805"/>
            <a:ext cx="10515600" cy="283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、打开 ：用一手握住外壳，另一手的大拇指放在拇指柄上。向外推动拇指直至完全打开。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、推开：向外推动滑杆发出咔哒声，一个标准剂量的药物已经准备好以供吸入，注意不要随意拨动滑杆以免造成药物的浪费。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、吸入：尽量呼气，注意不要把气呼入准纳器内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将吸嘴放入口中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由准纳器，深深地平稳地吸入药物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将准纳器从口中拿出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屏气约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秒钟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再鼻子呼气。左推动手柄，发出咔哒声关闭准纳器（嗽口）！</a:t>
            </a:r>
          </a:p>
          <a:p>
            <a:pPr algn="l"/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4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胸部叩击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1500041" y="1339610"/>
            <a:ext cx="9241925" cy="507042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2216249" y="2013527"/>
            <a:ext cx="7991475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原理：借助叩击所产生的振动和重力作用，使滞留在气道内的分泌物松动，并移行到中心气道，最后通过咳嗽排出体外。</a:t>
            </a:r>
          </a:p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方法：患者取坐位或仰卧位，护士站在患者的后方或侧后方，两手手指并拢状，用手腕的力量自下而上，由外向内，力量均匀地叩击胸背部。叩击时若发生空而击音表示叩击手法正确。</a:t>
            </a:r>
          </a:p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注意事项：①叩击前确认无禁忌证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咯血、未引流的气胸、肋骨骨折等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向患者说明叩击的意义及方法，以取得患者的配合，并进行肺部听诊。②叩击应在肺野进行，避开心脏、乳房。为预防直接叩击引起皮肤发红，可用单层薄布保护皮肤，勿用较厚物，会降低叩击时所产生的震动而影响效果。叩击力量要适中，以不使患者感到疼痛为宜  应在餐前进行，并至少在餐前半小时完成。如在餐后进行，至少要在餐后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小时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时间一般在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分钟。③叩击时注意观察患者的反应，叩击后询问患者的感受，观察咳痰情况，复查肺部呼吸音及罗音变化。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前沿知识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771206" y="2018840"/>
            <a:ext cx="6580940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1141241" y="2887806"/>
            <a:ext cx="5987473" cy="250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应以整体观念指导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及其合并症的管理，从而改变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的自然病程，为治疗提供全新靶向。越来越多的研究证实，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肺外炎症与多系统合并症的发展密切相关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不应只被局限判断为肺疾病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慢性系统性炎症综合征（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CSIS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4545" y="1633221"/>
            <a:ext cx="4687455" cy="46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E5AE2CD2-779B-464E-B493-B1CC2F3C65D5}"/>
              </a:ext>
            </a:extLst>
          </p:cNvPr>
          <p:cNvGrpSpPr/>
          <p:nvPr/>
        </p:nvGrpSpPr>
        <p:grpSpPr>
          <a:xfrm>
            <a:off x="-83820" y="-132558"/>
            <a:ext cx="12477480" cy="7085808"/>
            <a:chOff x="0" y="-766659"/>
            <a:chExt cx="12242662" cy="69524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F62F59E-476C-4EAF-8587-D246AE0BA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2" t="340" r="21283" b="37274"/>
            <a:stretch/>
          </p:blipFill>
          <p:spPr>
            <a:xfrm rot="16200000">
              <a:off x="-1215923" y="467019"/>
              <a:ext cx="6934703" cy="4502858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7C22963-A2EE-499C-A6C3-858BBC895E34}"/>
                </a:ext>
              </a:extLst>
            </p:cNvPr>
            <p:cNvGrpSpPr/>
            <p:nvPr/>
          </p:nvGrpSpPr>
          <p:grpSpPr>
            <a:xfrm>
              <a:off x="0" y="-766659"/>
              <a:ext cx="12242662" cy="6947364"/>
              <a:chOff x="0" y="-76702"/>
              <a:chExt cx="12242662" cy="6947364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2DA71516-B40B-4EA8-ABC8-614BFB904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1347" y="-58948"/>
                <a:ext cx="4200525" cy="6929610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AF76A78-4451-42B7-B63B-81CB2513D9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41" t="44706" r="38641"/>
              <a:stretch/>
            </p:blipFill>
            <p:spPr>
              <a:xfrm rot="16200000">
                <a:off x="6943426" y="1571425"/>
                <a:ext cx="6947364" cy="3651109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01954CBC-8F24-418D-A365-EA6B05887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58948"/>
                <a:ext cx="4400550" cy="6911857"/>
              </a:xfrm>
              <a:prstGeom prst="rect">
                <a:avLst/>
              </a:prstGeom>
            </p:spPr>
          </p:pic>
        </p:grp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554DD6D0-4BBC-4DA5-BFAF-A39CC081AEEA}"/>
              </a:ext>
            </a:extLst>
          </p:cNvPr>
          <p:cNvSpPr txBox="1"/>
          <p:nvPr/>
        </p:nvSpPr>
        <p:spPr>
          <a:xfrm>
            <a:off x="4550115" y="2393561"/>
            <a:ext cx="5926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spc="600" dirty="0">
                <a:solidFill>
                  <a:srgbClr val="214A60"/>
                </a:solidFill>
                <a:cs typeface="+mn-ea"/>
                <a:sym typeface="+mn-lt"/>
              </a:rPr>
              <a:t>谢谢您的观看</a:t>
            </a:r>
            <a:endParaRPr kumimoji="0" lang="id-ID" sz="6600" b="0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59CE175C-C47F-4D35-B478-65748DB65CA9}"/>
              </a:ext>
            </a:extLst>
          </p:cNvPr>
          <p:cNvSpPr txBox="1"/>
          <p:nvPr/>
        </p:nvSpPr>
        <p:spPr>
          <a:xfrm>
            <a:off x="4550114" y="1685675"/>
            <a:ext cx="313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COPD</a:t>
            </a:r>
            <a:r>
              <a: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患者</a:t>
            </a:r>
            <a:endParaRPr kumimoji="0" lang="id-ID" sz="4000" b="1" i="0" u="none" strike="noStrike" kern="1200" cap="none" spc="600" normalizeH="0" baseline="0" noProof="0" dirty="0">
              <a:ln>
                <a:noFill/>
              </a:ln>
              <a:solidFill>
                <a:srgbClr val="214A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859DD2D-0229-46B1-A413-7D5B4BE6496C}"/>
              </a:ext>
            </a:extLst>
          </p:cNvPr>
          <p:cNvSpPr/>
          <p:nvPr/>
        </p:nvSpPr>
        <p:spPr>
          <a:xfrm>
            <a:off x="4639725" y="3840644"/>
            <a:ext cx="5205102" cy="8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300" normalizeH="0" baseline="0" noProof="0" dirty="0">
                <a:ln>
                  <a:noFill/>
                </a:ln>
                <a:solidFill>
                  <a:srgbClr val="214A60"/>
                </a:solidFill>
                <a:effectLst/>
                <a:uLnTx/>
                <a:uFillTx/>
                <a:cs typeface="+mn-ea"/>
                <a:sym typeface="+mn-lt"/>
              </a:rPr>
              <a:t>Lorem ipsum dolor sit amet, lacus nulla ac netus nibh aliquet, porttitor ligula justo libero vivamus porttitor dolor, conubia lectus nonummy, accumsan mauris in sed justotincidunt, 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675274A-DB5D-4171-BF97-00886AACF7FC}"/>
              </a:ext>
            </a:extLst>
          </p:cNvPr>
          <p:cNvCxnSpPr/>
          <p:nvPr/>
        </p:nvCxnSpPr>
        <p:spPr>
          <a:xfrm>
            <a:off x="4736081" y="3649547"/>
            <a:ext cx="2506195" cy="0"/>
          </a:xfrm>
          <a:prstGeom prst="line">
            <a:avLst/>
          </a:prstGeom>
          <a:ln>
            <a:solidFill>
              <a:srgbClr val="21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431E219-28FD-4411-A1C8-D2AC0B024B52}"/>
              </a:ext>
            </a:extLst>
          </p:cNvPr>
          <p:cNvSpPr/>
          <p:nvPr/>
        </p:nvSpPr>
        <p:spPr>
          <a:xfrm>
            <a:off x="4710904" y="5179632"/>
            <a:ext cx="2187502" cy="332935"/>
          </a:xfrm>
          <a:prstGeom prst="rect">
            <a:avLst/>
          </a:prstGeom>
          <a:solidFill>
            <a:srgbClr val="21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汇报人</a:t>
            </a:r>
            <a:r>
              <a:rPr kumimoji="0" lang="en-US" altLang="zh-CN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喜爱</a:t>
            </a:r>
            <a:r>
              <a:rPr kumimoji="0" lang="en-US" altLang="zh-CN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1C3505-B101-4547-93F2-61EFD94F85C9}"/>
              </a:ext>
            </a:extLst>
          </p:cNvPr>
          <p:cNvSpPr/>
          <p:nvPr/>
        </p:nvSpPr>
        <p:spPr>
          <a:xfrm>
            <a:off x="7393706" y="5179632"/>
            <a:ext cx="2245594" cy="332935"/>
          </a:xfrm>
          <a:prstGeom prst="rect">
            <a:avLst/>
          </a:prstGeom>
          <a:solidFill>
            <a:srgbClr val="21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 dirty="0">
                <a:solidFill>
                  <a:prstClr val="white"/>
                </a:solidFill>
                <a:cs typeface="+mn-ea"/>
                <a:sym typeface="+mn-lt"/>
              </a:rPr>
              <a:t>时间：</a:t>
            </a:r>
            <a:r>
              <a:rPr lang="en-US" altLang="zh-CN" spc="300" dirty="0">
                <a:solidFill>
                  <a:prstClr val="white"/>
                </a:solidFill>
                <a:cs typeface="+mn-ea"/>
                <a:sym typeface="+mn-lt"/>
              </a:rPr>
              <a:t>202X.X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2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图片 146">
            <a:extLst>
              <a:ext uri="{FF2B5EF4-FFF2-40B4-BE49-F238E27FC236}">
                <a16:creationId xmlns:a16="http://schemas.microsoft.com/office/drawing/2014/main" id="{BFAAE3B2-101E-44B3-91A1-A9969D300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42839" y="-2691161"/>
            <a:ext cx="6887673" cy="12210649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-235374" y="33181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84861" y="41081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定义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176635" y="42054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1" name="文本框 111621"/>
          <p:cNvSpPr txBox="1">
            <a:spLocks noChangeArrowheads="1"/>
          </p:cNvSpPr>
          <p:nvPr/>
        </p:nvSpPr>
        <p:spPr bwMode="auto">
          <a:xfrm>
            <a:off x="2281518" y="2649967"/>
            <a:ext cx="8358188" cy="342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慢性阻塞性肺疾病（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COPD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）是一种具有气流受限特征的疾病，气流受限不完全可逆、呈进行性发展。与肺部对有害颗粒或有害气体的异常炎症反应有关。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特征：管径小于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2mm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的小气道阻塞和阻力增高。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COPD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与慢性支气管炎及肺气肿有关。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2" name="圆角矩形 311"/>
          <p:cNvSpPr/>
          <p:nvPr/>
        </p:nvSpPr>
        <p:spPr>
          <a:xfrm>
            <a:off x="1591025" y="2129677"/>
            <a:ext cx="9241925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1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1" grpId="0"/>
      <p:bldP spid="3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圆角矩形 146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病因及发病机制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6" name="Rectangle 2"/>
          <p:cNvSpPr txBox="1">
            <a:spLocks noChangeArrowheads="1"/>
          </p:cNvSpPr>
          <p:nvPr/>
        </p:nvSpPr>
        <p:spPr>
          <a:xfrm>
            <a:off x="2452744" y="2227001"/>
            <a:ext cx="8501063" cy="4000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吸烟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职业性粉尘及化学物质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空气污染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感染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蛋白酶</a:t>
            </a:r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抗蛋白酶失衡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其他：机体的某些内在因素</a:t>
            </a:r>
            <a:endParaRPr lang="zh-CN" altLang="zh-CN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3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3" grpId="0"/>
      <p:bldP spid="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临床表现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442422" y="2066735"/>
            <a:ext cx="9241925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1026371" y="2395665"/>
            <a:ext cx="8074025" cy="385127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、咳嗽：季节性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→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终年不断、以晨间较为明显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、咳痰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白色粘痰  浆液泡沫痰，急性发作伴有细菌感染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→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大量粘液脓性痰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、喘息：随病程进展，活动后或急性发作期加重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咳嗽咳痰等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→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逐渐加重的呼吸困难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→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严重时可出现呼吸衰竭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→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右心功能不全、体循环淤血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7300" y="3013967"/>
            <a:ext cx="2804700" cy="28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434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体征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835514" y="1517916"/>
            <a:ext cx="9810489" cy="493969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6" name="Rectangle 2"/>
          <p:cNvSpPr txBox="1">
            <a:spLocks noChangeArrowheads="1"/>
          </p:cNvSpPr>
          <p:nvPr/>
        </p:nvSpPr>
        <p:spPr>
          <a:xfrm>
            <a:off x="1478833" y="1894507"/>
            <a:ext cx="8226060" cy="43926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COPD早期无异常体症。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若有严重的肺气肿: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望诊：胸廓前后径增加，呈桶状。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叩诊：过清音，心浊音界缩小或消失，肝浊音界下降。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听诊：呼吸音减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弱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，呼气延长有时双肺可闻及干湿啰音。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触诊：触觉语颤减弱或消失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1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5225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实验室和其他检查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2565145" y="2269526"/>
            <a:ext cx="9241925" cy="391621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2935181" y="2789426"/>
            <a:ext cx="8643938" cy="331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血液检查：急性发作期白细胞总数及中性粒细胞增高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痰液检查：急性发作期痰液多为脓性，培养可见肺炎链球菌、流感嗜血杆菌等生长。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心电图：早期无变化，并发肺气肿时可出现低电压  肺心病时可出现肺型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波</a:t>
            </a:r>
          </a:p>
          <a:p>
            <a:pPr algn="just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线：肺含气量增多  两肺野透亮度增强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174" y="4026158"/>
            <a:ext cx="3408949" cy="29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159174" y="194174"/>
            <a:ext cx="10069792" cy="96058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1061" y="273178"/>
            <a:ext cx="5461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实验室和其他检查</a:t>
            </a:r>
          </a:p>
        </p:txBody>
      </p:sp>
      <p:grpSp>
        <p:nvGrpSpPr>
          <p:cNvPr id="170" name="组合 1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52835" y="282903"/>
            <a:ext cx="1247206" cy="783123"/>
            <a:chOff x="2979738" y="1189038"/>
            <a:chExt cx="7112000" cy="4465638"/>
          </a:xfrm>
        </p:grpSpPr>
        <p:sp>
          <p:nvSpPr>
            <p:cNvPr id="171" name="işľîdê">
              <a:extLst>
                <a:ext uri="{FF2B5EF4-FFF2-40B4-BE49-F238E27FC236}">
                  <a16:creationId xmlns:a16="http://schemas.microsoft.com/office/drawing/2014/main" id="{F7E17B82-BBB9-49C9-A54F-789C8ACE0758}"/>
                </a:ext>
              </a:extLst>
            </p:cNvPr>
            <p:cNvSpPr/>
            <p:nvPr/>
          </p:nvSpPr>
          <p:spPr bwMode="auto">
            <a:xfrm>
              <a:off x="4324351" y="4611688"/>
              <a:ext cx="4422775" cy="584200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ṡľïḍè">
              <a:extLst>
                <a:ext uri="{FF2B5EF4-FFF2-40B4-BE49-F238E27FC236}">
                  <a16:creationId xmlns:a16="http://schemas.microsoft.com/office/drawing/2014/main" id="{CA4F9737-A5AB-42C6-ABBE-F12A385351DF}"/>
                </a:ext>
              </a:extLst>
            </p:cNvPr>
            <p:cNvSpPr/>
            <p:nvPr/>
          </p:nvSpPr>
          <p:spPr bwMode="auto">
            <a:xfrm>
              <a:off x="4324351" y="2197100"/>
              <a:ext cx="4422775" cy="2414588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slîde">
              <a:extLst>
                <a:ext uri="{FF2B5EF4-FFF2-40B4-BE49-F238E27FC236}">
                  <a16:creationId xmlns:a16="http://schemas.microsoft.com/office/drawing/2014/main" id="{A2EF3C6D-8E14-490D-8804-1DB44944A7E5}"/>
                </a:ext>
              </a:extLst>
            </p:cNvPr>
            <p:cNvSpPr/>
            <p:nvPr/>
          </p:nvSpPr>
          <p:spPr bwMode="auto">
            <a:xfrm>
              <a:off x="6022976" y="5195888"/>
              <a:ext cx="1025525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liḑê">
              <a:extLst>
                <a:ext uri="{FF2B5EF4-FFF2-40B4-BE49-F238E27FC236}">
                  <a16:creationId xmlns:a16="http://schemas.microsoft.com/office/drawing/2014/main" id="{6A572E1F-B196-4C2C-8FE2-7968DCCB0912}"/>
                </a:ext>
              </a:extLst>
            </p:cNvPr>
            <p:cNvSpPr/>
            <p:nvPr/>
          </p:nvSpPr>
          <p:spPr bwMode="auto">
            <a:xfrm>
              <a:off x="5827713" y="5567363"/>
              <a:ext cx="1416050" cy="87313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šliḑé">
              <a:extLst>
                <a:ext uri="{FF2B5EF4-FFF2-40B4-BE49-F238E27FC236}">
                  <a16:creationId xmlns:a16="http://schemas.microsoft.com/office/drawing/2014/main" id="{5CE5972E-BB30-4C7B-BC3F-B323B3BCCC47}"/>
                </a:ext>
              </a:extLst>
            </p:cNvPr>
            <p:cNvSpPr/>
            <p:nvPr/>
          </p:nvSpPr>
          <p:spPr bwMode="auto">
            <a:xfrm>
              <a:off x="4541838" y="2408238"/>
              <a:ext cx="3986213" cy="2011363"/>
            </a:xfrm>
            <a:prstGeom prst="rect">
              <a:avLst/>
            </a:pr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ṩľiďè">
              <a:extLst>
                <a:ext uri="{FF2B5EF4-FFF2-40B4-BE49-F238E27FC236}">
                  <a16:creationId xmlns:a16="http://schemas.microsoft.com/office/drawing/2014/main" id="{C502C3B4-049E-48E0-B525-DC974167DC53}"/>
                </a:ext>
              </a:extLst>
            </p:cNvPr>
            <p:cNvSpPr/>
            <p:nvPr/>
          </p:nvSpPr>
          <p:spPr bwMode="auto">
            <a:xfrm>
              <a:off x="2979738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iṣ1îḓè">
              <a:extLst>
                <a:ext uri="{FF2B5EF4-FFF2-40B4-BE49-F238E27FC236}">
                  <a16:creationId xmlns:a16="http://schemas.microsoft.com/office/drawing/2014/main" id="{0B45A3D8-6C9E-4263-BA44-55972E203CC5}"/>
                </a:ext>
              </a:extLst>
            </p:cNvPr>
            <p:cNvSpPr/>
            <p:nvPr/>
          </p:nvSpPr>
          <p:spPr bwMode="auto">
            <a:xfrm>
              <a:off x="8494713" y="3813175"/>
              <a:ext cx="1597025" cy="15970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ṥľîde">
              <a:extLst>
                <a:ext uri="{FF2B5EF4-FFF2-40B4-BE49-F238E27FC236}">
                  <a16:creationId xmlns:a16="http://schemas.microsoft.com/office/drawing/2014/main" id="{4E7D44D1-2D88-43C8-B772-4A48D07C8F37}"/>
                </a:ext>
              </a:extLst>
            </p:cNvPr>
            <p:cNvSpPr/>
            <p:nvPr/>
          </p:nvSpPr>
          <p:spPr bwMode="auto">
            <a:xfrm>
              <a:off x="6459538" y="2490788"/>
              <a:ext cx="622300" cy="569913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ṣḷídé">
              <a:extLst>
                <a:ext uri="{FF2B5EF4-FFF2-40B4-BE49-F238E27FC236}">
                  <a16:creationId xmlns:a16="http://schemas.microsoft.com/office/drawing/2014/main" id="{29E78B77-B6BD-4F78-A8BB-65FA3A9BC825}"/>
                </a:ext>
              </a:extLst>
            </p:cNvPr>
            <p:cNvSpPr/>
            <p:nvPr/>
          </p:nvSpPr>
          <p:spPr bwMode="auto">
            <a:xfrm>
              <a:off x="5857876" y="2490788"/>
              <a:ext cx="620713" cy="569913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sľíḓe">
              <a:extLst>
                <a:ext uri="{FF2B5EF4-FFF2-40B4-BE49-F238E27FC236}">
                  <a16:creationId xmlns:a16="http://schemas.microsoft.com/office/drawing/2014/main" id="{F2D94953-2AF6-484B-9B6D-CE1403252E44}"/>
                </a:ext>
              </a:extLst>
            </p:cNvPr>
            <p:cNvSpPr/>
            <p:nvPr/>
          </p:nvSpPr>
          <p:spPr bwMode="auto">
            <a:xfrm>
              <a:off x="6154738" y="2924175"/>
              <a:ext cx="674688" cy="741363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ṩḷïḓê">
              <a:extLst>
                <a:ext uri="{FF2B5EF4-FFF2-40B4-BE49-F238E27FC236}">
                  <a16:creationId xmlns:a16="http://schemas.microsoft.com/office/drawing/2014/main" id="{B34897E2-5C0E-4F37-8DB6-905F0A6C9C83}"/>
                </a:ext>
              </a:extLst>
            </p:cNvPr>
            <p:cNvSpPr/>
            <p:nvPr/>
          </p:nvSpPr>
          <p:spPr bwMode="auto">
            <a:xfrm>
              <a:off x="6343651" y="2932113"/>
              <a:ext cx="327025" cy="222250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šlïḑé">
              <a:extLst>
                <a:ext uri="{FF2B5EF4-FFF2-40B4-BE49-F238E27FC236}">
                  <a16:creationId xmlns:a16="http://schemas.microsoft.com/office/drawing/2014/main" id="{F917CC4E-6B6C-4AAE-9510-B15F73DF5F87}"/>
                </a:ext>
              </a:extLst>
            </p:cNvPr>
            <p:cNvSpPr/>
            <p:nvPr/>
          </p:nvSpPr>
          <p:spPr bwMode="auto">
            <a:xfrm>
              <a:off x="5965826" y="1708150"/>
              <a:ext cx="1009650" cy="1279525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ḷïdê">
              <a:extLst>
                <a:ext uri="{FF2B5EF4-FFF2-40B4-BE49-F238E27FC236}">
                  <a16:creationId xmlns:a16="http://schemas.microsoft.com/office/drawing/2014/main" id="{C282D000-47C2-426C-96DF-B31C62E7E504}"/>
                </a:ext>
              </a:extLst>
            </p:cNvPr>
            <p:cNvSpPr/>
            <p:nvPr/>
          </p:nvSpPr>
          <p:spPr bwMode="auto">
            <a:xfrm>
              <a:off x="6927851" y="2386013"/>
              <a:ext cx="112713" cy="241300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ṡḻiḓê">
              <a:extLst>
                <a:ext uri="{FF2B5EF4-FFF2-40B4-BE49-F238E27FC236}">
                  <a16:creationId xmlns:a16="http://schemas.microsoft.com/office/drawing/2014/main" id="{1B53CB8D-1331-48E2-989D-D270DA75BF30}"/>
                </a:ext>
              </a:extLst>
            </p:cNvPr>
            <p:cNvSpPr/>
            <p:nvPr/>
          </p:nvSpPr>
          <p:spPr bwMode="auto">
            <a:xfrm>
              <a:off x="6942138" y="2446338"/>
              <a:ext cx="63500" cy="123825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ṧľïďê">
              <a:extLst>
                <a:ext uri="{FF2B5EF4-FFF2-40B4-BE49-F238E27FC236}">
                  <a16:creationId xmlns:a16="http://schemas.microsoft.com/office/drawing/2014/main" id="{F5A4421A-09B9-4853-AB75-8EAC359CBB8A}"/>
                </a:ext>
              </a:extLst>
            </p:cNvPr>
            <p:cNvSpPr/>
            <p:nvPr/>
          </p:nvSpPr>
          <p:spPr bwMode="auto">
            <a:xfrm>
              <a:off x="5899151" y="2386013"/>
              <a:ext cx="115888" cy="241300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ṣḻïďè">
              <a:extLst>
                <a:ext uri="{FF2B5EF4-FFF2-40B4-BE49-F238E27FC236}">
                  <a16:creationId xmlns:a16="http://schemas.microsoft.com/office/drawing/2014/main" id="{8FFFD89E-C702-4565-923E-2EDE6E122F3B}"/>
                </a:ext>
              </a:extLst>
            </p:cNvPr>
            <p:cNvSpPr/>
            <p:nvPr/>
          </p:nvSpPr>
          <p:spPr bwMode="auto">
            <a:xfrm>
              <a:off x="5929313" y="2446338"/>
              <a:ext cx="63500" cy="123825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Sḷîḓe">
              <a:extLst>
                <a:ext uri="{FF2B5EF4-FFF2-40B4-BE49-F238E27FC236}">
                  <a16:creationId xmlns:a16="http://schemas.microsoft.com/office/drawing/2014/main" id="{856DDA93-55A9-4905-8303-4D8BB83EC807}"/>
                </a:ext>
              </a:extLst>
            </p:cNvPr>
            <p:cNvSpPr/>
            <p:nvPr/>
          </p:nvSpPr>
          <p:spPr bwMode="auto">
            <a:xfrm>
              <a:off x="6418263" y="2600325"/>
              <a:ext cx="112713" cy="71438"/>
            </a:xfrm>
            <a:prstGeom prst="ellipse">
              <a:avLst/>
            </a:prstGeom>
            <a:solidFill>
              <a:srgbClr val="EE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ṣ1iḋé">
              <a:extLst>
                <a:ext uri="{FF2B5EF4-FFF2-40B4-BE49-F238E27FC236}">
                  <a16:creationId xmlns:a16="http://schemas.microsoft.com/office/drawing/2014/main" id="{8238DA59-D717-43A8-B104-F8D60ECE3F1B}"/>
                </a:ext>
              </a:extLst>
            </p:cNvPr>
            <p:cNvSpPr/>
            <p:nvPr/>
          </p:nvSpPr>
          <p:spPr bwMode="auto">
            <a:xfrm>
              <a:off x="6275388" y="2698750"/>
              <a:ext cx="395288" cy="90488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śḻídè">
              <a:extLst>
                <a:ext uri="{FF2B5EF4-FFF2-40B4-BE49-F238E27FC236}">
                  <a16:creationId xmlns:a16="http://schemas.microsoft.com/office/drawing/2014/main" id="{69A0CC6F-F35F-483E-93C1-63A555984F08}"/>
                </a:ext>
              </a:extLst>
            </p:cNvPr>
            <p:cNvSpPr/>
            <p:nvPr/>
          </p:nvSpPr>
          <p:spPr bwMode="auto">
            <a:xfrm>
              <a:off x="6667501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ṥḷïďe">
              <a:extLst>
                <a:ext uri="{FF2B5EF4-FFF2-40B4-BE49-F238E27FC236}">
                  <a16:creationId xmlns:a16="http://schemas.microsoft.com/office/drawing/2014/main" id="{566301CC-53D0-4F40-A23F-2C7102C602CC}"/>
                </a:ext>
              </a:extLst>
            </p:cNvPr>
            <p:cNvSpPr/>
            <p:nvPr/>
          </p:nvSpPr>
          <p:spPr bwMode="auto">
            <a:xfrm>
              <a:off x="6727826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S1íḓê">
              <a:extLst>
                <a:ext uri="{FF2B5EF4-FFF2-40B4-BE49-F238E27FC236}">
                  <a16:creationId xmlns:a16="http://schemas.microsoft.com/office/drawing/2014/main" id="{7718D156-2899-42FF-8327-2D2FAAA40785}"/>
                </a:ext>
              </a:extLst>
            </p:cNvPr>
            <p:cNvSpPr/>
            <p:nvPr/>
          </p:nvSpPr>
          <p:spPr bwMode="auto">
            <a:xfrm>
              <a:off x="6154738" y="2430463"/>
              <a:ext cx="120650" cy="117475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śľíḍe">
              <a:extLst>
                <a:ext uri="{FF2B5EF4-FFF2-40B4-BE49-F238E27FC236}">
                  <a16:creationId xmlns:a16="http://schemas.microsoft.com/office/drawing/2014/main" id="{119191C0-F9D0-446F-87AD-719F2815C0D1}"/>
                </a:ext>
              </a:extLst>
            </p:cNvPr>
            <p:cNvSpPr/>
            <p:nvPr/>
          </p:nvSpPr>
          <p:spPr bwMode="auto">
            <a:xfrm>
              <a:off x="6215063" y="244157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šḷîde">
              <a:extLst>
                <a:ext uri="{FF2B5EF4-FFF2-40B4-BE49-F238E27FC236}">
                  <a16:creationId xmlns:a16="http://schemas.microsoft.com/office/drawing/2014/main" id="{074C8CCE-C068-44D4-BB12-CE6C880A09BD}"/>
                </a:ext>
              </a:extLst>
            </p:cNvPr>
            <p:cNvSpPr/>
            <p:nvPr/>
          </p:nvSpPr>
          <p:spPr bwMode="auto">
            <a:xfrm>
              <a:off x="5786438" y="3089275"/>
              <a:ext cx="1385888" cy="1330325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ľîďé">
              <a:extLst>
                <a:ext uri="{FF2B5EF4-FFF2-40B4-BE49-F238E27FC236}">
                  <a16:creationId xmlns:a16="http://schemas.microsoft.com/office/drawing/2014/main" id="{D3E72A61-B1DF-41F2-B9C8-733E41028537}"/>
                </a:ext>
              </a:extLst>
            </p:cNvPr>
            <p:cNvSpPr/>
            <p:nvPr/>
          </p:nvSpPr>
          <p:spPr bwMode="auto">
            <a:xfrm>
              <a:off x="6154738" y="3089275"/>
              <a:ext cx="323850" cy="298450"/>
            </a:xfrm>
            <a:custGeom>
              <a:avLst/>
              <a:gdLst>
                <a:gd name="T0" fmla="*/ 83 w 204"/>
                <a:gd name="T1" fmla="*/ 0 h 188"/>
                <a:gd name="T2" fmla="*/ 0 w 204"/>
                <a:gd name="T3" fmla="*/ 29 h 188"/>
                <a:gd name="T4" fmla="*/ 126 w 204"/>
                <a:gd name="T5" fmla="*/ 188 h 188"/>
                <a:gd name="T6" fmla="*/ 204 w 204"/>
                <a:gd name="T7" fmla="*/ 86 h 188"/>
                <a:gd name="T8" fmla="*/ 83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83" y="0"/>
                  </a:moveTo>
                  <a:lnTo>
                    <a:pt x="0" y="29"/>
                  </a:lnTo>
                  <a:lnTo>
                    <a:pt x="126" y="188"/>
                  </a:lnTo>
                  <a:lnTo>
                    <a:pt x="204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ṣļîḍè">
              <a:extLst>
                <a:ext uri="{FF2B5EF4-FFF2-40B4-BE49-F238E27FC236}">
                  <a16:creationId xmlns:a16="http://schemas.microsoft.com/office/drawing/2014/main" id="{F3B2CB7D-46EA-4B52-854A-8FE9E3EB9A16}"/>
                </a:ext>
              </a:extLst>
            </p:cNvPr>
            <p:cNvSpPr/>
            <p:nvPr/>
          </p:nvSpPr>
          <p:spPr bwMode="auto">
            <a:xfrm>
              <a:off x="6478588" y="3089275"/>
              <a:ext cx="323850" cy="298450"/>
            </a:xfrm>
            <a:custGeom>
              <a:avLst/>
              <a:gdLst>
                <a:gd name="T0" fmla="*/ 119 w 204"/>
                <a:gd name="T1" fmla="*/ 0 h 188"/>
                <a:gd name="T2" fmla="*/ 204 w 204"/>
                <a:gd name="T3" fmla="*/ 29 h 188"/>
                <a:gd name="T4" fmla="*/ 79 w 204"/>
                <a:gd name="T5" fmla="*/ 188 h 188"/>
                <a:gd name="T6" fmla="*/ 0 w 204"/>
                <a:gd name="T7" fmla="*/ 86 h 188"/>
                <a:gd name="T8" fmla="*/ 119 w 204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8">
                  <a:moveTo>
                    <a:pt x="119" y="0"/>
                  </a:moveTo>
                  <a:lnTo>
                    <a:pt x="204" y="29"/>
                  </a:lnTo>
                  <a:lnTo>
                    <a:pt x="79" y="188"/>
                  </a:lnTo>
                  <a:lnTo>
                    <a:pt x="0" y="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ṧ1ïdé">
              <a:extLst>
                <a:ext uri="{FF2B5EF4-FFF2-40B4-BE49-F238E27FC236}">
                  <a16:creationId xmlns:a16="http://schemas.microsoft.com/office/drawing/2014/main" id="{2AB5C1FA-BC6F-4A4B-BB2B-6782D6C89713}"/>
                </a:ext>
              </a:extLst>
            </p:cNvPr>
            <p:cNvSpPr/>
            <p:nvPr/>
          </p:nvSpPr>
          <p:spPr bwMode="auto">
            <a:xfrm>
              <a:off x="6437313" y="3395663"/>
              <a:ext cx="79375" cy="77788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ṥḻiḑe">
              <a:extLst>
                <a:ext uri="{FF2B5EF4-FFF2-40B4-BE49-F238E27FC236}">
                  <a16:creationId xmlns:a16="http://schemas.microsoft.com/office/drawing/2014/main" id="{85D6BB31-648A-4262-B2BB-0E1D34FD7893}"/>
                </a:ext>
              </a:extLst>
            </p:cNvPr>
            <p:cNvSpPr/>
            <p:nvPr/>
          </p:nvSpPr>
          <p:spPr bwMode="auto">
            <a:xfrm>
              <a:off x="6437313" y="3665538"/>
              <a:ext cx="79375" cy="79375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ṩḻïde">
              <a:extLst>
                <a:ext uri="{FF2B5EF4-FFF2-40B4-BE49-F238E27FC236}">
                  <a16:creationId xmlns:a16="http://schemas.microsoft.com/office/drawing/2014/main" id="{B5BCC3DC-0AD0-4A9B-B7A5-3DFAE68E66D8}"/>
                </a:ext>
              </a:extLst>
            </p:cNvPr>
            <p:cNvSpPr/>
            <p:nvPr/>
          </p:nvSpPr>
          <p:spPr bwMode="auto">
            <a:xfrm>
              <a:off x="6437313" y="3937000"/>
              <a:ext cx="79375" cy="76200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ṧļîďè">
              <a:extLst>
                <a:ext uri="{FF2B5EF4-FFF2-40B4-BE49-F238E27FC236}">
                  <a16:creationId xmlns:a16="http://schemas.microsoft.com/office/drawing/2014/main" id="{D4188815-5507-4394-89CC-F83EEDA0DEFE}"/>
                </a:ext>
              </a:extLst>
            </p:cNvPr>
            <p:cNvSpPr/>
            <p:nvPr/>
          </p:nvSpPr>
          <p:spPr bwMode="auto">
            <a:xfrm>
              <a:off x="6437313" y="4208463"/>
              <a:ext cx="79375" cy="74613"/>
            </a:xfrm>
            <a:prstGeom prst="ellipse">
              <a:avLst/>
            </a:prstGeom>
            <a:solidFill>
              <a:srgbClr val="75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šlíḑe">
              <a:extLst>
                <a:ext uri="{FF2B5EF4-FFF2-40B4-BE49-F238E27FC236}">
                  <a16:creationId xmlns:a16="http://schemas.microsoft.com/office/drawing/2014/main" id="{FB959F69-8B21-484F-8A5A-D632A255AC74}"/>
                </a:ext>
              </a:extLst>
            </p:cNvPr>
            <p:cNvSpPr/>
            <p:nvPr/>
          </p:nvSpPr>
          <p:spPr bwMode="auto">
            <a:xfrm>
              <a:off x="5600701" y="3105150"/>
              <a:ext cx="701675" cy="1314450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Sḻiḓé">
              <a:extLst>
                <a:ext uri="{FF2B5EF4-FFF2-40B4-BE49-F238E27FC236}">
                  <a16:creationId xmlns:a16="http://schemas.microsoft.com/office/drawing/2014/main" id="{09BBA71A-7F04-45E6-ABD3-9139B2865C28}"/>
                </a:ext>
              </a:extLst>
            </p:cNvPr>
            <p:cNvSpPr/>
            <p:nvPr/>
          </p:nvSpPr>
          <p:spPr bwMode="auto">
            <a:xfrm>
              <a:off x="6053138" y="3105150"/>
              <a:ext cx="225425" cy="831850"/>
            </a:xfrm>
            <a:custGeom>
              <a:avLst/>
              <a:gdLst>
                <a:gd name="T0" fmla="*/ 119 w 142"/>
                <a:gd name="T1" fmla="*/ 0 h 524"/>
                <a:gd name="T2" fmla="*/ 10 w 142"/>
                <a:gd name="T3" fmla="*/ 74 h 524"/>
                <a:gd name="T4" fmla="*/ 74 w 142"/>
                <a:gd name="T5" fmla="*/ 140 h 524"/>
                <a:gd name="T6" fmla="*/ 0 w 142"/>
                <a:gd name="T7" fmla="*/ 194 h 524"/>
                <a:gd name="T8" fmla="*/ 142 w 142"/>
                <a:gd name="T9" fmla="*/ 524 h 524"/>
                <a:gd name="T10" fmla="*/ 119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119" y="0"/>
                  </a:moveTo>
                  <a:lnTo>
                    <a:pt x="10" y="74"/>
                  </a:lnTo>
                  <a:lnTo>
                    <a:pt x="74" y="140"/>
                  </a:lnTo>
                  <a:lnTo>
                    <a:pt x="0" y="194"/>
                  </a:lnTo>
                  <a:lnTo>
                    <a:pt x="142" y="5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ḻiḍè">
              <a:extLst>
                <a:ext uri="{FF2B5EF4-FFF2-40B4-BE49-F238E27FC236}">
                  <a16:creationId xmlns:a16="http://schemas.microsoft.com/office/drawing/2014/main" id="{083310D6-C9B6-47EC-AFCA-2CD4F3B7C568}"/>
                </a:ext>
              </a:extLst>
            </p:cNvPr>
            <p:cNvSpPr/>
            <p:nvPr/>
          </p:nvSpPr>
          <p:spPr bwMode="auto">
            <a:xfrm>
              <a:off x="6648451" y="3105150"/>
              <a:ext cx="696913" cy="1314450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ŝ1íḍè">
              <a:extLst>
                <a:ext uri="{FF2B5EF4-FFF2-40B4-BE49-F238E27FC236}">
                  <a16:creationId xmlns:a16="http://schemas.microsoft.com/office/drawing/2014/main" id="{3D535399-3E92-4EE4-B6E9-3E5E8539F9B0}"/>
                </a:ext>
              </a:extLst>
            </p:cNvPr>
            <p:cNvSpPr/>
            <p:nvPr/>
          </p:nvSpPr>
          <p:spPr bwMode="auto">
            <a:xfrm>
              <a:off x="6667502" y="3105152"/>
              <a:ext cx="225425" cy="831852"/>
            </a:xfrm>
            <a:custGeom>
              <a:avLst/>
              <a:gdLst>
                <a:gd name="T0" fmla="*/ 24 w 142"/>
                <a:gd name="T1" fmla="*/ 0 h 524"/>
                <a:gd name="T2" fmla="*/ 133 w 142"/>
                <a:gd name="T3" fmla="*/ 74 h 524"/>
                <a:gd name="T4" fmla="*/ 69 w 142"/>
                <a:gd name="T5" fmla="*/ 140 h 524"/>
                <a:gd name="T6" fmla="*/ 142 w 142"/>
                <a:gd name="T7" fmla="*/ 194 h 524"/>
                <a:gd name="T8" fmla="*/ 0 w 142"/>
                <a:gd name="T9" fmla="*/ 524 h 524"/>
                <a:gd name="T10" fmla="*/ 24 w 142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24">
                  <a:moveTo>
                    <a:pt x="24" y="0"/>
                  </a:moveTo>
                  <a:lnTo>
                    <a:pt x="133" y="74"/>
                  </a:lnTo>
                  <a:lnTo>
                    <a:pt x="69" y="140"/>
                  </a:lnTo>
                  <a:lnTo>
                    <a:pt x="142" y="194"/>
                  </a:lnTo>
                  <a:lnTo>
                    <a:pt x="0" y="5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Sľíďé">
              <a:extLst>
                <a:ext uri="{FF2B5EF4-FFF2-40B4-BE49-F238E27FC236}">
                  <a16:creationId xmlns:a16="http://schemas.microsoft.com/office/drawing/2014/main" id="{37E041A2-EC63-481C-9B67-288EA17988D5}"/>
                </a:ext>
              </a:extLst>
            </p:cNvPr>
            <p:cNvSpPr/>
            <p:nvPr/>
          </p:nvSpPr>
          <p:spPr bwMode="auto">
            <a:xfrm>
              <a:off x="5894388" y="1595438"/>
              <a:ext cx="1179513" cy="858838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sḻïḋe">
              <a:extLst>
                <a:ext uri="{FF2B5EF4-FFF2-40B4-BE49-F238E27FC236}">
                  <a16:creationId xmlns:a16="http://schemas.microsoft.com/office/drawing/2014/main" id="{5862CE1E-4ACD-4B49-90AB-1A5EE051B782}"/>
                </a:ext>
              </a:extLst>
            </p:cNvPr>
            <p:cNvSpPr/>
            <p:nvPr/>
          </p:nvSpPr>
          <p:spPr bwMode="auto">
            <a:xfrm>
              <a:off x="6110288" y="2284413"/>
              <a:ext cx="165100" cy="55563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ŝḻîďè">
              <a:extLst>
                <a:ext uri="{FF2B5EF4-FFF2-40B4-BE49-F238E27FC236}">
                  <a16:creationId xmlns:a16="http://schemas.microsoft.com/office/drawing/2014/main" id="{A7C4677B-CBE1-4B8A-812B-00EB91417D95}"/>
                </a:ext>
              </a:extLst>
            </p:cNvPr>
            <p:cNvSpPr/>
            <p:nvPr/>
          </p:nvSpPr>
          <p:spPr bwMode="auto">
            <a:xfrm>
              <a:off x="5743576" y="3429000"/>
              <a:ext cx="493713" cy="458788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ļíďé">
              <a:extLst>
                <a:ext uri="{FF2B5EF4-FFF2-40B4-BE49-F238E27FC236}">
                  <a16:creationId xmlns:a16="http://schemas.microsoft.com/office/drawing/2014/main" id="{4756ACED-67BA-45E0-90C6-707B2D86EF86}"/>
                </a:ext>
              </a:extLst>
            </p:cNvPr>
            <p:cNvSpPr/>
            <p:nvPr/>
          </p:nvSpPr>
          <p:spPr bwMode="auto">
            <a:xfrm>
              <a:off x="5857876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liḋe">
              <a:extLst>
                <a:ext uri="{FF2B5EF4-FFF2-40B4-BE49-F238E27FC236}">
                  <a16:creationId xmlns:a16="http://schemas.microsoft.com/office/drawing/2014/main" id="{C3F2574A-1D92-4E8A-8ED1-2ABC40B8B82B}"/>
                </a:ext>
              </a:extLst>
            </p:cNvPr>
            <p:cNvSpPr/>
            <p:nvPr/>
          </p:nvSpPr>
          <p:spPr bwMode="auto">
            <a:xfrm>
              <a:off x="6049963" y="3835400"/>
              <a:ext cx="71438" cy="6826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ľîḓé">
              <a:extLst>
                <a:ext uri="{FF2B5EF4-FFF2-40B4-BE49-F238E27FC236}">
                  <a16:creationId xmlns:a16="http://schemas.microsoft.com/office/drawing/2014/main" id="{736BC4DE-6681-4D50-9FEF-BDFF4E8312D4}"/>
                </a:ext>
              </a:extLst>
            </p:cNvPr>
            <p:cNvSpPr/>
            <p:nvPr/>
          </p:nvSpPr>
          <p:spPr bwMode="auto">
            <a:xfrm>
              <a:off x="5970588" y="3067050"/>
              <a:ext cx="334963" cy="384175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ṧ1ídé">
              <a:extLst>
                <a:ext uri="{FF2B5EF4-FFF2-40B4-BE49-F238E27FC236}">
                  <a16:creationId xmlns:a16="http://schemas.microsoft.com/office/drawing/2014/main" id="{22A087E2-65E5-46EE-8060-831E2B343691}"/>
                </a:ext>
              </a:extLst>
            </p:cNvPr>
            <p:cNvSpPr/>
            <p:nvPr/>
          </p:nvSpPr>
          <p:spPr bwMode="auto">
            <a:xfrm>
              <a:off x="6645276" y="3067050"/>
              <a:ext cx="360363" cy="384175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îḓé">
              <a:extLst>
                <a:ext uri="{FF2B5EF4-FFF2-40B4-BE49-F238E27FC236}">
                  <a16:creationId xmlns:a16="http://schemas.microsoft.com/office/drawing/2014/main" id="{1B203427-5AB5-4233-81FB-6B8BFF3BDC28}"/>
                </a:ext>
              </a:extLst>
            </p:cNvPr>
            <p:cNvSpPr/>
            <p:nvPr/>
          </p:nvSpPr>
          <p:spPr bwMode="auto">
            <a:xfrm>
              <a:off x="6892926" y="3384550"/>
              <a:ext cx="180975" cy="176213"/>
            </a:xfrm>
            <a:prstGeom prst="ellipse">
              <a:avLst/>
            </a:prstGeom>
            <a:solidFill>
              <a:srgbClr val="CAB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ṥḷîḍè">
              <a:extLst>
                <a:ext uri="{FF2B5EF4-FFF2-40B4-BE49-F238E27FC236}">
                  <a16:creationId xmlns:a16="http://schemas.microsoft.com/office/drawing/2014/main" id="{93B8B9CC-270D-4887-AC95-93A3628D8C17}"/>
                </a:ext>
              </a:extLst>
            </p:cNvPr>
            <p:cNvSpPr/>
            <p:nvPr/>
          </p:nvSpPr>
          <p:spPr bwMode="auto">
            <a:xfrm>
              <a:off x="6927851" y="3417888"/>
              <a:ext cx="112713" cy="109538"/>
            </a:xfrm>
            <a:prstGeom prst="ellipse">
              <a:avLst/>
            </a:prstGeom>
            <a:solidFill>
              <a:srgbClr val="E5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ṡlïdè">
              <a:extLst>
                <a:ext uri="{FF2B5EF4-FFF2-40B4-BE49-F238E27FC236}">
                  <a16:creationId xmlns:a16="http://schemas.microsoft.com/office/drawing/2014/main" id="{4B9E648A-F8C1-487F-B831-421ACE8B4ECF}"/>
                </a:ext>
              </a:extLst>
            </p:cNvPr>
            <p:cNvSpPr/>
            <p:nvPr/>
          </p:nvSpPr>
          <p:spPr bwMode="auto">
            <a:xfrm>
              <a:off x="3702051" y="1403350"/>
              <a:ext cx="1357313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šḷîḓe">
              <a:extLst>
                <a:ext uri="{FF2B5EF4-FFF2-40B4-BE49-F238E27FC236}">
                  <a16:creationId xmlns:a16="http://schemas.microsoft.com/office/drawing/2014/main" id="{B898481F-E32A-4B62-B3C2-7D2796EFAFC7}"/>
                </a:ext>
              </a:extLst>
            </p:cNvPr>
            <p:cNvSpPr/>
            <p:nvPr/>
          </p:nvSpPr>
          <p:spPr bwMode="auto">
            <a:xfrm>
              <a:off x="4060826" y="1727200"/>
              <a:ext cx="523875" cy="738188"/>
            </a:xfrm>
            <a:custGeom>
              <a:avLst/>
              <a:gdLst>
                <a:gd name="T0" fmla="*/ 139 w 139"/>
                <a:gd name="T1" fmla="*/ 140 h 196"/>
                <a:gd name="T2" fmla="*/ 83 w 139"/>
                <a:gd name="T3" fmla="*/ 196 h 196"/>
                <a:gd name="T4" fmla="*/ 56 w 139"/>
                <a:gd name="T5" fmla="*/ 196 h 196"/>
                <a:gd name="T6" fmla="*/ 0 w 139"/>
                <a:gd name="T7" fmla="*/ 140 h 196"/>
                <a:gd name="T8" fmla="*/ 0 w 139"/>
                <a:gd name="T9" fmla="*/ 56 h 196"/>
                <a:gd name="T10" fmla="*/ 56 w 139"/>
                <a:gd name="T11" fmla="*/ 0 h 196"/>
                <a:gd name="T12" fmla="*/ 83 w 139"/>
                <a:gd name="T13" fmla="*/ 0 h 196"/>
                <a:gd name="T14" fmla="*/ 139 w 139"/>
                <a:gd name="T15" fmla="*/ 56 h 196"/>
                <a:gd name="T16" fmla="*/ 139 w 139"/>
                <a:gd name="T17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6">
                  <a:moveTo>
                    <a:pt x="139" y="140"/>
                  </a:moveTo>
                  <a:cubicBezTo>
                    <a:pt x="139" y="171"/>
                    <a:pt x="114" y="196"/>
                    <a:pt x="83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25" y="196"/>
                    <a:pt x="0" y="171"/>
                    <a:pt x="0" y="14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4" y="0"/>
                    <a:pt x="139" y="25"/>
                    <a:pt x="139" y="56"/>
                  </a:cubicBezTo>
                  <a:lnTo>
                    <a:pt x="139" y="140"/>
                  </a:ln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ḻíde">
              <a:extLst>
                <a:ext uri="{FF2B5EF4-FFF2-40B4-BE49-F238E27FC236}">
                  <a16:creationId xmlns:a16="http://schemas.microsoft.com/office/drawing/2014/main" id="{7D0B1D5A-7E9D-4089-9179-198F33FCEA3C}"/>
                </a:ext>
              </a:extLst>
            </p:cNvPr>
            <p:cNvSpPr/>
            <p:nvPr/>
          </p:nvSpPr>
          <p:spPr bwMode="auto">
            <a:xfrm>
              <a:off x="4121151" y="1595438"/>
              <a:ext cx="403225" cy="176213"/>
            </a:xfrm>
            <a:custGeom>
              <a:avLst/>
              <a:gdLst>
                <a:gd name="T0" fmla="*/ 107 w 107"/>
                <a:gd name="T1" fmla="*/ 33 h 47"/>
                <a:gd name="T2" fmla="*/ 93 w 107"/>
                <a:gd name="T3" fmla="*/ 47 h 47"/>
                <a:gd name="T4" fmla="*/ 14 w 107"/>
                <a:gd name="T5" fmla="*/ 47 h 47"/>
                <a:gd name="T6" fmla="*/ 0 w 107"/>
                <a:gd name="T7" fmla="*/ 33 h 47"/>
                <a:gd name="T8" fmla="*/ 0 w 107"/>
                <a:gd name="T9" fmla="*/ 14 h 47"/>
                <a:gd name="T10" fmla="*/ 14 w 107"/>
                <a:gd name="T11" fmla="*/ 0 h 47"/>
                <a:gd name="T12" fmla="*/ 93 w 107"/>
                <a:gd name="T13" fmla="*/ 0 h 47"/>
                <a:gd name="T14" fmla="*/ 107 w 107"/>
                <a:gd name="T15" fmla="*/ 14 h 47"/>
                <a:gd name="T16" fmla="*/ 107 w 107"/>
                <a:gd name="T1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107" y="33"/>
                  </a:moveTo>
                  <a:cubicBezTo>
                    <a:pt x="107" y="41"/>
                    <a:pt x="101" y="47"/>
                    <a:pt x="9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" y="47"/>
                    <a:pt x="0" y="41"/>
                    <a:pt x="0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7" y="6"/>
                    <a:pt x="107" y="14"/>
                  </a:cubicBezTo>
                  <a:lnTo>
                    <a:pt x="10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š1ïḑê">
              <a:extLst>
                <a:ext uri="{FF2B5EF4-FFF2-40B4-BE49-F238E27FC236}">
                  <a16:creationId xmlns:a16="http://schemas.microsoft.com/office/drawing/2014/main" id="{6B45FE94-A0B2-4A77-A83C-6585AD57C050}"/>
                </a:ext>
              </a:extLst>
            </p:cNvPr>
            <p:cNvSpPr/>
            <p:nvPr/>
          </p:nvSpPr>
          <p:spPr bwMode="auto">
            <a:xfrm>
              <a:off x="4187826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ḷîḑê">
              <a:extLst>
                <a:ext uri="{FF2B5EF4-FFF2-40B4-BE49-F238E27FC236}">
                  <a16:creationId xmlns:a16="http://schemas.microsoft.com/office/drawing/2014/main" id="{BED4EA11-7A02-48C2-B082-23F236DDF86B}"/>
                </a:ext>
              </a:extLst>
            </p:cNvPr>
            <p:cNvSpPr/>
            <p:nvPr/>
          </p:nvSpPr>
          <p:spPr bwMode="auto">
            <a:xfrm>
              <a:off x="4294188" y="1617663"/>
              <a:ext cx="44450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ṩḷiďè">
              <a:extLst>
                <a:ext uri="{FF2B5EF4-FFF2-40B4-BE49-F238E27FC236}">
                  <a16:creationId xmlns:a16="http://schemas.microsoft.com/office/drawing/2014/main" id="{FE4D5ED5-0912-42B5-A9DC-AEC86521D22F}"/>
                </a:ext>
              </a:extLst>
            </p:cNvPr>
            <p:cNvSpPr/>
            <p:nvPr/>
          </p:nvSpPr>
          <p:spPr bwMode="auto">
            <a:xfrm>
              <a:off x="4398963" y="1617663"/>
              <a:ext cx="46038" cy="134938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6 w 12"/>
                <a:gd name="T5" fmla="*/ 36 h 36"/>
                <a:gd name="T6" fmla="*/ 0 w 12"/>
                <a:gd name="T7" fmla="*/ 30 h 36"/>
                <a:gd name="T8" fmla="*/ 0 w 12"/>
                <a:gd name="T9" fmla="*/ 6 h 36"/>
                <a:gd name="T10" fmla="*/ 6 w 12"/>
                <a:gd name="T11" fmla="*/ 0 h 36"/>
                <a:gd name="T12" fmla="*/ 6 w 12"/>
                <a:gd name="T13" fmla="*/ 0 h 36"/>
                <a:gd name="T14" fmla="*/ 12 w 12"/>
                <a:gd name="T15" fmla="*/ 6 h 36"/>
                <a:gd name="T16" fmla="*/ 12 w 12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9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EA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šḷîďè">
              <a:extLst>
                <a:ext uri="{FF2B5EF4-FFF2-40B4-BE49-F238E27FC236}">
                  <a16:creationId xmlns:a16="http://schemas.microsoft.com/office/drawing/2014/main" id="{D8F58708-EF6A-4F69-96D2-5619140054D2}"/>
                </a:ext>
              </a:extLst>
            </p:cNvPr>
            <p:cNvSpPr/>
            <p:nvPr/>
          </p:nvSpPr>
          <p:spPr bwMode="auto">
            <a:xfrm>
              <a:off x="4138613" y="1911350"/>
              <a:ext cx="366713" cy="36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Sľiḓê">
              <a:extLst>
                <a:ext uri="{FF2B5EF4-FFF2-40B4-BE49-F238E27FC236}">
                  <a16:creationId xmlns:a16="http://schemas.microsoft.com/office/drawing/2014/main" id="{DACEDE54-10BE-4C52-B391-E2F54EB377D9}"/>
                </a:ext>
              </a:extLst>
            </p:cNvPr>
            <p:cNvSpPr/>
            <p:nvPr/>
          </p:nvSpPr>
          <p:spPr bwMode="auto">
            <a:xfrm>
              <a:off x="4229101" y="2001838"/>
              <a:ext cx="185738" cy="184150"/>
            </a:xfrm>
            <a:custGeom>
              <a:avLst/>
              <a:gdLst>
                <a:gd name="T0" fmla="*/ 117 w 117"/>
                <a:gd name="T1" fmla="*/ 40 h 116"/>
                <a:gd name="T2" fmla="*/ 79 w 117"/>
                <a:gd name="T3" fmla="*/ 40 h 116"/>
                <a:gd name="T4" fmla="*/ 79 w 117"/>
                <a:gd name="T5" fmla="*/ 0 h 116"/>
                <a:gd name="T6" fmla="*/ 38 w 117"/>
                <a:gd name="T7" fmla="*/ 0 h 116"/>
                <a:gd name="T8" fmla="*/ 38 w 117"/>
                <a:gd name="T9" fmla="*/ 40 h 116"/>
                <a:gd name="T10" fmla="*/ 0 w 117"/>
                <a:gd name="T11" fmla="*/ 40 h 116"/>
                <a:gd name="T12" fmla="*/ 0 w 117"/>
                <a:gd name="T13" fmla="*/ 78 h 116"/>
                <a:gd name="T14" fmla="*/ 38 w 117"/>
                <a:gd name="T15" fmla="*/ 78 h 116"/>
                <a:gd name="T16" fmla="*/ 38 w 117"/>
                <a:gd name="T17" fmla="*/ 116 h 116"/>
                <a:gd name="T18" fmla="*/ 79 w 117"/>
                <a:gd name="T19" fmla="*/ 116 h 116"/>
                <a:gd name="T20" fmla="*/ 79 w 117"/>
                <a:gd name="T21" fmla="*/ 78 h 116"/>
                <a:gd name="T22" fmla="*/ 117 w 117"/>
                <a:gd name="T23" fmla="*/ 78 h 116"/>
                <a:gd name="T24" fmla="*/ 117 w 117"/>
                <a:gd name="T25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6">
                  <a:moveTo>
                    <a:pt x="117" y="40"/>
                  </a:moveTo>
                  <a:lnTo>
                    <a:pt x="79" y="40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38" y="116"/>
                  </a:lnTo>
                  <a:lnTo>
                    <a:pt x="79" y="116"/>
                  </a:lnTo>
                  <a:lnTo>
                    <a:pt x="79" y="78"/>
                  </a:lnTo>
                  <a:lnTo>
                    <a:pt x="117" y="78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ľîḋè">
              <a:extLst>
                <a:ext uri="{FF2B5EF4-FFF2-40B4-BE49-F238E27FC236}">
                  <a16:creationId xmlns:a16="http://schemas.microsoft.com/office/drawing/2014/main" id="{946776C6-4279-4D70-A3BC-19DCA3ED83D5}"/>
                </a:ext>
              </a:extLst>
            </p:cNvPr>
            <p:cNvSpPr/>
            <p:nvPr/>
          </p:nvSpPr>
          <p:spPr bwMode="auto">
            <a:xfrm>
              <a:off x="4297363" y="2306638"/>
              <a:ext cx="354013" cy="342900"/>
            </a:xfrm>
            <a:custGeom>
              <a:avLst/>
              <a:gdLst>
                <a:gd name="T0" fmla="*/ 58 w 94"/>
                <a:gd name="T1" fmla="*/ 0 h 91"/>
                <a:gd name="T2" fmla="*/ 20 w 94"/>
                <a:gd name="T3" fmla="*/ 25 h 91"/>
                <a:gd name="T4" fmla="*/ 10 w 94"/>
                <a:gd name="T5" fmla="*/ 71 h 91"/>
                <a:gd name="T6" fmla="*/ 56 w 94"/>
                <a:gd name="T7" fmla="*/ 81 h 91"/>
                <a:gd name="T8" fmla="*/ 94 w 94"/>
                <a:gd name="T9" fmla="*/ 57 h 91"/>
                <a:gd name="T10" fmla="*/ 58 w 94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1">
                  <a:moveTo>
                    <a:pt x="58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4" y="35"/>
                    <a:pt x="0" y="56"/>
                    <a:pt x="10" y="71"/>
                  </a:cubicBezTo>
                  <a:cubicBezTo>
                    <a:pt x="19" y="87"/>
                    <a:pt x="40" y="91"/>
                    <a:pt x="56" y="81"/>
                  </a:cubicBezTo>
                  <a:cubicBezTo>
                    <a:pt x="94" y="57"/>
                    <a:pt x="94" y="57"/>
                    <a:pt x="94" y="5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šḻíḍè">
              <a:extLst>
                <a:ext uri="{FF2B5EF4-FFF2-40B4-BE49-F238E27FC236}">
                  <a16:creationId xmlns:a16="http://schemas.microsoft.com/office/drawing/2014/main" id="{D8674D59-896F-40DB-B2C5-E6856E984989}"/>
                </a:ext>
              </a:extLst>
            </p:cNvPr>
            <p:cNvSpPr/>
            <p:nvPr/>
          </p:nvSpPr>
          <p:spPr bwMode="auto">
            <a:xfrm>
              <a:off x="4516438" y="2178050"/>
              <a:ext cx="357188" cy="342900"/>
            </a:xfrm>
            <a:custGeom>
              <a:avLst/>
              <a:gdLst>
                <a:gd name="T0" fmla="*/ 36 w 95"/>
                <a:gd name="T1" fmla="*/ 91 h 91"/>
                <a:gd name="T2" fmla="*/ 75 w 95"/>
                <a:gd name="T3" fmla="*/ 66 h 91"/>
                <a:gd name="T4" fmla="*/ 85 w 95"/>
                <a:gd name="T5" fmla="*/ 20 h 91"/>
                <a:gd name="T6" fmla="*/ 39 w 95"/>
                <a:gd name="T7" fmla="*/ 10 h 91"/>
                <a:gd name="T8" fmla="*/ 0 w 95"/>
                <a:gd name="T9" fmla="*/ 34 h 91"/>
                <a:gd name="T10" fmla="*/ 36 w 95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36" y="91"/>
                  </a:moveTo>
                  <a:cubicBezTo>
                    <a:pt x="75" y="66"/>
                    <a:pt x="75" y="66"/>
                    <a:pt x="75" y="66"/>
                  </a:cubicBezTo>
                  <a:cubicBezTo>
                    <a:pt x="90" y="56"/>
                    <a:pt x="95" y="36"/>
                    <a:pt x="85" y="20"/>
                  </a:cubicBezTo>
                  <a:cubicBezTo>
                    <a:pt x="75" y="5"/>
                    <a:pt x="55" y="0"/>
                    <a:pt x="39" y="1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91"/>
                  </a:lnTo>
                  <a:close/>
                </a:path>
              </a:pathLst>
            </a:custGeom>
            <a:solidFill>
              <a:srgbClr val="F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ŝľiḍè">
              <a:extLst>
                <a:ext uri="{FF2B5EF4-FFF2-40B4-BE49-F238E27FC236}">
                  <a16:creationId xmlns:a16="http://schemas.microsoft.com/office/drawing/2014/main" id="{C8F8FC18-D063-4D6B-97CE-534EC4858A32}"/>
                </a:ext>
              </a:extLst>
            </p:cNvPr>
            <p:cNvSpPr/>
            <p:nvPr/>
          </p:nvSpPr>
          <p:spPr bwMode="auto">
            <a:xfrm>
              <a:off x="7672388" y="2924175"/>
              <a:ext cx="1093788" cy="862013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ṧḷîde">
              <a:extLst>
                <a:ext uri="{FF2B5EF4-FFF2-40B4-BE49-F238E27FC236}">
                  <a16:creationId xmlns:a16="http://schemas.microsoft.com/office/drawing/2014/main" id="{072003ED-1304-4A21-AC9D-55F6186387B7}"/>
                </a:ext>
              </a:extLst>
            </p:cNvPr>
            <p:cNvSpPr/>
            <p:nvPr/>
          </p:nvSpPr>
          <p:spPr bwMode="auto">
            <a:xfrm>
              <a:off x="7635876" y="3048000"/>
              <a:ext cx="1166813" cy="614363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ḻïdè">
              <a:extLst>
                <a:ext uri="{FF2B5EF4-FFF2-40B4-BE49-F238E27FC236}">
                  <a16:creationId xmlns:a16="http://schemas.microsoft.com/office/drawing/2014/main" id="{01CF60A0-CC80-46FC-8C2B-DDC84572B4D4}"/>
                </a:ext>
              </a:extLst>
            </p:cNvPr>
            <p:cNvSpPr/>
            <p:nvPr/>
          </p:nvSpPr>
          <p:spPr bwMode="auto">
            <a:xfrm>
              <a:off x="8012113" y="1403350"/>
              <a:ext cx="1355725" cy="1355725"/>
            </a:xfrm>
            <a:prstGeom prst="ellipse">
              <a:avLst/>
            </a:prstGeom>
            <a:solidFill>
              <a:srgbClr val="96D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śḻïďè">
              <a:extLst>
                <a:ext uri="{FF2B5EF4-FFF2-40B4-BE49-F238E27FC236}">
                  <a16:creationId xmlns:a16="http://schemas.microsoft.com/office/drawing/2014/main" id="{7052711A-2108-41C5-8149-81253617C57A}"/>
                </a:ext>
              </a:extLst>
            </p:cNvPr>
            <p:cNvSpPr/>
            <p:nvPr/>
          </p:nvSpPr>
          <p:spPr bwMode="auto">
            <a:xfrm>
              <a:off x="8610601" y="1655763"/>
              <a:ext cx="558800" cy="752475"/>
            </a:xfrm>
            <a:custGeom>
              <a:avLst/>
              <a:gdLst>
                <a:gd name="T0" fmla="*/ 119 w 148"/>
                <a:gd name="T1" fmla="*/ 179 h 200"/>
                <a:gd name="T2" fmla="*/ 91 w 148"/>
                <a:gd name="T3" fmla="*/ 198 h 200"/>
                <a:gd name="T4" fmla="*/ 21 w 148"/>
                <a:gd name="T5" fmla="*/ 184 h 200"/>
                <a:gd name="T6" fmla="*/ 2 w 148"/>
                <a:gd name="T7" fmla="*/ 156 h 200"/>
                <a:gd name="T8" fmla="*/ 29 w 148"/>
                <a:gd name="T9" fmla="*/ 22 h 200"/>
                <a:gd name="T10" fmla="*/ 57 w 148"/>
                <a:gd name="T11" fmla="*/ 3 h 200"/>
                <a:gd name="T12" fmla="*/ 127 w 148"/>
                <a:gd name="T13" fmla="*/ 17 h 200"/>
                <a:gd name="T14" fmla="*/ 146 w 148"/>
                <a:gd name="T15" fmla="*/ 45 h 200"/>
                <a:gd name="T16" fmla="*/ 119 w 148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0">
                  <a:moveTo>
                    <a:pt x="119" y="179"/>
                  </a:moveTo>
                  <a:cubicBezTo>
                    <a:pt x="117" y="192"/>
                    <a:pt x="104" y="200"/>
                    <a:pt x="91" y="198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8" y="181"/>
                    <a:pt x="0" y="169"/>
                    <a:pt x="2" y="15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9"/>
                    <a:pt x="44" y="0"/>
                    <a:pt x="57" y="3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40" y="19"/>
                    <a:pt x="148" y="32"/>
                    <a:pt x="146" y="45"/>
                  </a:cubicBezTo>
                  <a:lnTo>
                    <a:pt x="119" y="179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ṥlíḓe">
              <a:extLst>
                <a:ext uri="{FF2B5EF4-FFF2-40B4-BE49-F238E27FC236}">
                  <a16:creationId xmlns:a16="http://schemas.microsoft.com/office/drawing/2014/main" id="{0A63384C-04B4-4818-B90E-AA7D0379ED65}"/>
                </a:ext>
              </a:extLst>
            </p:cNvPr>
            <p:cNvSpPr/>
            <p:nvPr/>
          </p:nvSpPr>
          <p:spPr bwMode="auto">
            <a:xfrm>
              <a:off x="8815388" y="1768475"/>
              <a:ext cx="149225" cy="530225"/>
            </a:xfrm>
            <a:custGeom>
              <a:avLst/>
              <a:gdLst>
                <a:gd name="T0" fmla="*/ 15 w 40"/>
                <a:gd name="T1" fmla="*/ 134 h 141"/>
                <a:gd name="T2" fmla="*/ 6 w 40"/>
                <a:gd name="T3" fmla="*/ 140 h 141"/>
                <a:gd name="T4" fmla="*/ 6 w 40"/>
                <a:gd name="T5" fmla="*/ 140 h 141"/>
                <a:gd name="T6" fmla="*/ 1 w 40"/>
                <a:gd name="T7" fmla="*/ 132 h 141"/>
                <a:gd name="T8" fmla="*/ 25 w 40"/>
                <a:gd name="T9" fmla="*/ 6 h 141"/>
                <a:gd name="T10" fmla="*/ 34 w 40"/>
                <a:gd name="T11" fmla="*/ 0 h 141"/>
                <a:gd name="T12" fmla="*/ 34 w 40"/>
                <a:gd name="T13" fmla="*/ 0 h 141"/>
                <a:gd name="T14" fmla="*/ 40 w 40"/>
                <a:gd name="T15" fmla="*/ 9 h 141"/>
                <a:gd name="T16" fmla="*/ 15 w 40"/>
                <a:gd name="T17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5" y="134"/>
                  </a:moveTo>
                  <a:cubicBezTo>
                    <a:pt x="14" y="138"/>
                    <a:pt x="10" y="141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2" y="139"/>
                    <a:pt x="0" y="136"/>
                    <a:pt x="1" y="13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0" y="5"/>
                    <a:pt x="40" y="9"/>
                  </a:cubicBezTo>
                  <a:lnTo>
                    <a:pt x="15" y="134"/>
                  </a:lnTo>
                  <a:close/>
                </a:path>
              </a:pathLst>
            </a:custGeom>
            <a:solidFill>
              <a:srgbClr val="D7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şľidè">
              <a:extLst>
                <a:ext uri="{FF2B5EF4-FFF2-40B4-BE49-F238E27FC236}">
                  <a16:creationId xmlns:a16="http://schemas.microsoft.com/office/drawing/2014/main" id="{D5F8DE15-1F03-435E-9E91-188EBD5314B7}"/>
                </a:ext>
              </a:extLst>
            </p:cNvPr>
            <p:cNvSpPr/>
            <p:nvPr/>
          </p:nvSpPr>
          <p:spPr bwMode="auto">
            <a:xfrm>
              <a:off x="8739188" y="1730375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iḓe">
              <a:extLst>
                <a:ext uri="{FF2B5EF4-FFF2-40B4-BE49-F238E27FC236}">
                  <a16:creationId xmlns:a16="http://schemas.microsoft.com/office/drawing/2014/main" id="{1BEA5617-4DDF-4E7D-A0D9-26A1966DDF70}"/>
                </a:ext>
              </a:extLst>
            </p:cNvPr>
            <p:cNvSpPr/>
            <p:nvPr/>
          </p:nvSpPr>
          <p:spPr bwMode="auto">
            <a:xfrm>
              <a:off x="8777288" y="1757363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1iḍè">
              <a:extLst>
                <a:ext uri="{FF2B5EF4-FFF2-40B4-BE49-F238E27FC236}">
                  <a16:creationId xmlns:a16="http://schemas.microsoft.com/office/drawing/2014/main" id="{70796BDB-BED8-46E8-8DB1-07C798BBD74E}"/>
                </a:ext>
              </a:extLst>
            </p:cNvPr>
            <p:cNvSpPr/>
            <p:nvPr/>
          </p:nvSpPr>
          <p:spPr bwMode="auto">
            <a:xfrm>
              <a:off x="8697913" y="1938338"/>
              <a:ext cx="142875" cy="142875"/>
            </a:xfrm>
            <a:custGeom>
              <a:avLst/>
              <a:gdLst>
                <a:gd name="T0" fmla="*/ 37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3 w 38"/>
                <a:gd name="T7" fmla="*/ 2 h 38"/>
                <a:gd name="T8" fmla="*/ 37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7" y="22"/>
                  </a:moveTo>
                  <a:cubicBezTo>
                    <a:pt x="35" y="32"/>
                    <a:pt x="25" y="38"/>
                    <a:pt x="16" y="36"/>
                  </a:cubicBezTo>
                  <a:cubicBezTo>
                    <a:pt x="6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8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ṩḷíde">
              <a:extLst>
                <a:ext uri="{FF2B5EF4-FFF2-40B4-BE49-F238E27FC236}">
                  <a16:creationId xmlns:a16="http://schemas.microsoft.com/office/drawing/2014/main" id="{4AA64D6C-97E2-42CA-AFB8-828E4A7BB3B6}"/>
                </a:ext>
              </a:extLst>
            </p:cNvPr>
            <p:cNvSpPr/>
            <p:nvPr/>
          </p:nvSpPr>
          <p:spPr bwMode="auto">
            <a:xfrm>
              <a:off x="8736013" y="1963738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8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ṧḷïḓê">
              <a:extLst>
                <a:ext uri="{FF2B5EF4-FFF2-40B4-BE49-F238E27FC236}">
                  <a16:creationId xmlns:a16="http://schemas.microsoft.com/office/drawing/2014/main" id="{B3902871-14BB-40FF-B379-C787880F373D}"/>
                </a:ext>
              </a:extLst>
            </p:cNvPr>
            <p:cNvSpPr/>
            <p:nvPr/>
          </p:nvSpPr>
          <p:spPr bwMode="auto">
            <a:xfrm>
              <a:off x="8656638" y="2144713"/>
              <a:ext cx="146050" cy="142875"/>
            </a:xfrm>
            <a:custGeom>
              <a:avLst/>
              <a:gdLst>
                <a:gd name="T0" fmla="*/ 37 w 39"/>
                <a:gd name="T1" fmla="*/ 22 h 38"/>
                <a:gd name="T2" fmla="*/ 16 w 39"/>
                <a:gd name="T3" fmla="*/ 36 h 38"/>
                <a:gd name="T4" fmla="*/ 2 w 39"/>
                <a:gd name="T5" fmla="*/ 16 h 38"/>
                <a:gd name="T6" fmla="*/ 23 w 39"/>
                <a:gd name="T7" fmla="*/ 2 h 38"/>
                <a:gd name="T8" fmla="*/ 37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7" y="22"/>
                  </a:moveTo>
                  <a:cubicBezTo>
                    <a:pt x="35" y="32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ubicBezTo>
                    <a:pt x="32" y="4"/>
                    <a:pt x="39" y="13"/>
                    <a:pt x="37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iSḻïďe">
              <a:extLst>
                <a:ext uri="{FF2B5EF4-FFF2-40B4-BE49-F238E27FC236}">
                  <a16:creationId xmlns:a16="http://schemas.microsoft.com/office/drawing/2014/main" id="{2D7F693F-3EF5-4597-9BE7-6C8E02DDA536}"/>
                </a:ext>
              </a:extLst>
            </p:cNvPr>
            <p:cNvSpPr/>
            <p:nvPr/>
          </p:nvSpPr>
          <p:spPr bwMode="auto">
            <a:xfrm>
              <a:off x="8694738" y="2171700"/>
              <a:ext cx="71438" cy="90488"/>
            </a:xfrm>
            <a:custGeom>
              <a:avLst/>
              <a:gdLst>
                <a:gd name="T0" fmla="*/ 17 w 19"/>
                <a:gd name="T1" fmla="*/ 23 h 24"/>
                <a:gd name="T2" fmla="*/ 12 w 19"/>
                <a:gd name="T3" fmla="*/ 22 h 24"/>
                <a:gd name="T4" fmla="*/ 1 w 19"/>
                <a:gd name="T5" fmla="*/ 6 h 24"/>
                <a:gd name="T6" fmla="*/ 2 w 19"/>
                <a:gd name="T7" fmla="*/ 1 h 24"/>
                <a:gd name="T8" fmla="*/ 2 w 19"/>
                <a:gd name="T9" fmla="*/ 1 h 24"/>
                <a:gd name="T10" fmla="*/ 7 w 19"/>
                <a:gd name="T11" fmla="*/ 2 h 24"/>
                <a:gd name="T12" fmla="*/ 18 w 19"/>
                <a:gd name="T13" fmla="*/ 18 h 24"/>
                <a:gd name="T14" fmla="*/ 17 w 19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17" y="23"/>
                  </a:moveTo>
                  <a:cubicBezTo>
                    <a:pt x="15" y="24"/>
                    <a:pt x="13" y="24"/>
                    <a:pt x="12" y="2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2"/>
                    <a:pt x="17" y="23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sḷîďe">
              <a:extLst>
                <a:ext uri="{FF2B5EF4-FFF2-40B4-BE49-F238E27FC236}">
                  <a16:creationId xmlns:a16="http://schemas.microsoft.com/office/drawing/2014/main" id="{C1C34399-80C6-4C3C-A040-8A315A876A17}"/>
                </a:ext>
              </a:extLst>
            </p:cNvPr>
            <p:cNvSpPr/>
            <p:nvPr/>
          </p:nvSpPr>
          <p:spPr bwMode="auto">
            <a:xfrm>
              <a:off x="8980488" y="1779588"/>
              <a:ext cx="142875" cy="142875"/>
            </a:xfrm>
            <a:custGeom>
              <a:avLst/>
              <a:gdLst>
                <a:gd name="T0" fmla="*/ 36 w 38"/>
                <a:gd name="T1" fmla="*/ 22 h 38"/>
                <a:gd name="T2" fmla="*/ 15 w 38"/>
                <a:gd name="T3" fmla="*/ 36 h 38"/>
                <a:gd name="T4" fmla="*/ 1 w 38"/>
                <a:gd name="T5" fmla="*/ 15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4" y="31"/>
                    <a:pt x="25" y="38"/>
                    <a:pt x="15" y="36"/>
                  </a:cubicBezTo>
                  <a:cubicBezTo>
                    <a:pt x="6" y="34"/>
                    <a:pt x="0" y="25"/>
                    <a:pt x="1" y="15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1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śļïḓé">
              <a:extLst>
                <a:ext uri="{FF2B5EF4-FFF2-40B4-BE49-F238E27FC236}">
                  <a16:creationId xmlns:a16="http://schemas.microsoft.com/office/drawing/2014/main" id="{7A351857-273A-44B8-B036-B42E57A7553C}"/>
                </a:ext>
              </a:extLst>
            </p:cNvPr>
            <p:cNvSpPr/>
            <p:nvPr/>
          </p:nvSpPr>
          <p:spPr bwMode="auto">
            <a:xfrm>
              <a:off x="9013826" y="1801813"/>
              <a:ext cx="71438" cy="95250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5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slîḓè">
              <a:extLst>
                <a:ext uri="{FF2B5EF4-FFF2-40B4-BE49-F238E27FC236}">
                  <a16:creationId xmlns:a16="http://schemas.microsoft.com/office/drawing/2014/main" id="{AAFE9091-01F3-4F27-ADCA-FE31ACD13243}"/>
                </a:ext>
              </a:extLst>
            </p:cNvPr>
            <p:cNvSpPr/>
            <p:nvPr/>
          </p:nvSpPr>
          <p:spPr bwMode="auto">
            <a:xfrm>
              <a:off x="8939213" y="1982788"/>
              <a:ext cx="142875" cy="147638"/>
            </a:xfrm>
            <a:custGeom>
              <a:avLst/>
              <a:gdLst>
                <a:gd name="T0" fmla="*/ 36 w 38"/>
                <a:gd name="T1" fmla="*/ 23 h 39"/>
                <a:gd name="T2" fmla="*/ 15 w 38"/>
                <a:gd name="T3" fmla="*/ 37 h 39"/>
                <a:gd name="T4" fmla="*/ 2 w 38"/>
                <a:gd name="T5" fmla="*/ 16 h 39"/>
                <a:gd name="T6" fmla="*/ 22 w 38"/>
                <a:gd name="T7" fmla="*/ 2 h 39"/>
                <a:gd name="T8" fmla="*/ 36 w 3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4" y="32"/>
                    <a:pt x="25" y="39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3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$ḻíḑe">
              <a:extLst>
                <a:ext uri="{FF2B5EF4-FFF2-40B4-BE49-F238E27FC236}">
                  <a16:creationId xmlns:a16="http://schemas.microsoft.com/office/drawing/2014/main" id="{E4C8AE2B-F754-4FAA-A940-9519DA2C55DC}"/>
                </a:ext>
              </a:extLst>
            </p:cNvPr>
            <p:cNvSpPr/>
            <p:nvPr/>
          </p:nvSpPr>
          <p:spPr bwMode="auto">
            <a:xfrm>
              <a:off x="8972551" y="2009775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ş1îdé">
              <a:extLst>
                <a:ext uri="{FF2B5EF4-FFF2-40B4-BE49-F238E27FC236}">
                  <a16:creationId xmlns:a16="http://schemas.microsoft.com/office/drawing/2014/main" id="{9C440AA4-152B-4225-AA8B-CEC74AF39C68}"/>
                </a:ext>
              </a:extLst>
            </p:cNvPr>
            <p:cNvSpPr/>
            <p:nvPr/>
          </p:nvSpPr>
          <p:spPr bwMode="auto">
            <a:xfrm>
              <a:off x="8897938" y="2190750"/>
              <a:ext cx="142875" cy="142875"/>
            </a:xfrm>
            <a:custGeom>
              <a:avLst/>
              <a:gdLst>
                <a:gd name="T0" fmla="*/ 36 w 38"/>
                <a:gd name="T1" fmla="*/ 23 h 38"/>
                <a:gd name="T2" fmla="*/ 16 w 38"/>
                <a:gd name="T3" fmla="*/ 37 h 38"/>
                <a:gd name="T4" fmla="*/ 2 w 38"/>
                <a:gd name="T5" fmla="*/ 16 h 38"/>
                <a:gd name="T6" fmla="*/ 22 w 38"/>
                <a:gd name="T7" fmla="*/ 2 h 38"/>
                <a:gd name="T8" fmla="*/ 36 w 3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3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7"/>
                    <a:pt x="13" y="0"/>
                    <a:pt x="22" y="2"/>
                  </a:cubicBezTo>
                  <a:cubicBezTo>
                    <a:pt x="32" y="4"/>
                    <a:pt x="38" y="13"/>
                    <a:pt x="36" y="23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ṡliḍe">
              <a:extLst>
                <a:ext uri="{FF2B5EF4-FFF2-40B4-BE49-F238E27FC236}">
                  <a16:creationId xmlns:a16="http://schemas.microsoft.com/office/drawing/2014/main" id="{1529340A-6371-4D26-84EA-C17C1F52F5DE}"/>
                </a:ext>
              </a:extLst>
            </p:cNvPr>
            <p:cNvSpPr/>
            <p:nvPr/>
          </p:nvSpPr>
          <p:spPr bwMode="auto">
            <a:xfrm>
              <a:off x="8931276" y="2216150"/>
              <a:ext cx="71438" cy="93663"/>
            </a:xfrm>
            <a:custGeom>
              <a:avLst/>
              <a:gdLst>
                <a:gd name="T0" fmla="*/ 17 w 19"/>
                <a:gd name="T1" fmla="*/ 24 h 25"/>
                <a:gd name="T2" fmla="*/ 12 w 19"/>
                <a:gd name="T3" fmla="*/ 23 h 25"/>
                <a:gd name="T4" fmla="*/ 1 w 19"/>
                <a:gd name="T5" fmla="*/ 6 h 25"/>
                <a:gd name="T6" fmla="*/ 2 w 19"/>
                <a:gd name="T7" fmla="*/ 1 h 25"/>
                <a:gd name="T8" fmla="*/ 2 w 19"/>
                <a:gd name="T9" fmla="*/ 1 h 25"/>
                <a:gd name="T10" fmla="*/ 7 w 19"/>
                <a:gd name="T11" fmla="*/ 2 h 25"/>
                <a:gd name="T12" fmla="*/ 18 w 19"/>
                <a:gd name="T13" fmla="*/ 19 h 25"/>
                <a:gd name="T14" fmla="*/ 17 w 19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6" y="25"/>
                    <a:pt x="13" y="24"/>
                    <a:pt x="12" y="2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7" y="2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šļîḍé">
              <a:extLst>
                <a:ext uri="{FF2B5EF4-FFF2-40B4-BE49-F238E27FC236}">
                  <a16:creationId xmlns:a16="http://schemas.microsoft.com/office/drawing/2014/main" id="{7801E946-DBD4-442B-B4A3-6873F7D29ED4}"/>
                </a:ext>
              </a:extLst>
            </p:cNvPr>
            <p:cNvSpPr/>
            <p:nvPr/>
          </p:nvSpPr>
          <p:spPr bwMode="auto">
            <a:xfrm>
              <a:off x="8212138" y="1749425"/>
              <a:ext cx="546100" cy="749300"/>
            </a:xfrm>
            <a:custGeom>
              <a:avLst/>
              <a:gdLst>
                <a:gd name="T0" fmla="*/ 143 w 145"/>
                <a:gd name="T1" fmla="*/ 157 h 199"/>
                <a:gd name="T2" fmla="*/ 123 w 145"/>
                <a:gd name="T3" fmla="*/ 185 h 199"/>
                <a:gd name="T4" fmla="*/ 53 w 145"/>
                <a:gd name="T5" fmla="*/ 196 h 199"/>
                <a:gd name="T6" fmla="*/ 25 w 145"/>
                <a:gd name="T7" fmla="*/ 177 h 199"/>
                <a:gd name="T8" fmla="*/ 2 w 145"/>
                <a:gd name="T9" fmla="*/ 42 h 199"/>
                <a:gd name="T10" fmla="*/ 22 w 145"/>
                <a:gd name="T11" fmla="*/ 14 h 199"/>
                <a:gd name="T12" fmla="*/ 92 w 145"/>
                <a:gd name="T13" fmla="*/ 3 h 199"/>
                <a:gd name="T14" fmla="*/ 120 w 145"/>
                <a:gd name="T15" fmla="*/ 22 h 199"/>
                <a:gd name="T16" fmla="*/ 143 w 145"/>
                <a:gd name="T17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9">
                  <a:moveTo>
                    <a:pt x="143" y="157"/>
                  </a:moveTo>
                  <a:cubicBezTo>
                    <a:pt x="145" y="170"/>
                    <a:pt x="136" y="182"/>
                    <a:pt x="123" y="18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40" y="199"/>
                    <a:pt x="27" y="190"/>
                    <a:pt x="25" y="177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29"/>
                    <a:pt x="9" y="17"/>
                    <a:pt x="22" y="1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105" y="0"/>
                    <a:pt x="118" y="9"/>
                    <a:pt x="120" y="22"/>
                  </a:cubicBezTo>
                  <a:lnTo>
                    <a:pt x="143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1iḓé">
              <a:extLst>
                <a:ext uri="{FF2B5EF4-FFF2-40B4-BE49-F238E27FC236}">
                  <a16:creationId xmlns:a16="http://schemas.microsoft.com/office/drawing/2014/main" id="{724A4ABD-16B6-4E21-8330-CF50EC796736}"/>
                </a:ext>
              </a:extLst>
            </p:cNvPr>
            <p:cNvSpPr/>
            <p:nvPr/>
          </p:nvSpPr>
          <p:spPr bwMode="auto">
            <a:xfrm>
              <a:off x="8415338" y="1858963"/>
              <a:ext cx="139700" cy="530225"/>
            </a:xfrm>
            <a:custGeom>
              <a:avLst/>
              <a:gdLst>
                <a:gd name="T0" fmla="*/ 36 w 37"/>
                <a:gd name="T1" fmla="*/ 132 h 141"/>
                <a:gd name="T2" fmla="*/ 30 w 37"/>
                <a:gd name="T3" fmla="*/ 141 h 141"/>
                <a:gd name="T4" fmla="*/ 30 w 37"/>
                <a:gd name="T5" fmla="*/ 141 h 141"/>
                <a:gd name="T6" fmla="*/ 22 w 37"/>
                <a:gd name="T7" fmla="*/ 135 h 141"/>
                <a:gd name="T8" fmla="*/ 1 w 37"/>
                <a:gd name="T9" fmla="*/ 9 h 141"/>
                <a:gd name="T10" fmla="*/ 7 w 37"/>
                <a:gd name="T11" fmla="*/ 0 h 141"/>
                <a:gd name="T12" fmla="*/ 7 w 37"/>
                <a:gd name="T13" fmla="*/ 0 h 141"/>
                <a:gd name="T14" fmla="*/ 15 w 37"/>
                <a:gd name="T15" fmla="*/ 6 h 141"/>
                <a:gd name="T16" fmla="*/ 36 w 37"/>
                <a:gd name="T17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1">
                  <a:moveTo>
                    <a:pt x="36" y="132"/>
                  </a:moveTo>
                  <a:cubicBezTo>
                    <a:pt x="37" y="136"/>
                    <a:pt x="34" y="140"/>
                    <a:pt x="30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6" y="141"/>
                    <a:pt x="23" y="139"/>
                    <a:pt x="22" y="13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lnTo>
                    <a:pt x="36" y="132"/>
                  </a:lnTo>
                  <a:close/>
                </a:path>
              </a:pathLst>
            </a:custGeom>
            <a:solidFill>
              <a:srgbClr val="DC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ślîḍé">
              <a:extLst>
                <a:ext uri="{FF2B5EF4-FFF2-40B4-BE49-F238E27FC236}">
                  <a16:creationId xmlns:a16="http://schemas.microsoft.com/office/drawing/2014/main" id="{B6ED6E76-DB4F-4524-BB0F-F18CF9F7C6A1}"/>
                </a:ext>
              </a:extLst>
            </p:cNvPr>
            <p:cNvSpPr/>
            <p:nvPr/>
          </p:nvSpPr>
          <p:spPr bwMode="auto">
            <a:xfrm>
              <a:off x="8324851" y="1889125"/>
              <a:ext cx="71438" cy="55563"/>
            </a:xfrm>
            <a:custGeom>
              <a:avLst/>
              <a:gdLst>
                <a:gd name="T0" fmla="*/ 11 w 19"/>
                <a:gd name="T1" fmla="*/ 0 h 15"/>
                <a:gd name="T2" fmla="*/ 0 w 19"/>
                <a:gd name="T3" fmla="*/ 2 h 15"/>
                <a:gd name="T4" fmla="*/ 2 w 19"/>
                <a:gd name="T5" fmla="*/ 15 h 15"/>
                <a:gd name="T6" fmla="*/ 13 w 19"/>
                <a:gd name="T7" fmla="*/ 14 h 15"/>
                <a:gd name="T8" fmla="*/ 18 w 19"/>
                <a:gd name="T9" fmla="*/ 6 h 15"/>
                <a:gd name="T10" fmla="*/ 11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9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ṡļîḋê">
              <a:extLst>
                <a:ext uri="{FF2B5EF4-FFF2-40B4-BE49-F238E27FC236}">
                  <a16:creationId xmlns:a16="http://schemas.microsoft.com/office/drawing/2014/main" id="{4BF0B5D0-C832-44AD-AF03-11BE4F4DB9A2}"/>
                </a:ext>
              </a:extLst>
            </p:cNvPr>
            <p:cNvSpPr/>
            <p:nvPr/>
          </p:nvSpPr>
          <p:spPr bwMode="auto">
            <a:xfrm>
              <a:off x="8261351" y="1897063"/>
              <a:ext cx="71438" cy="58738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3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3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slïḓè">
              <a:extLst>
                <a:ext uri="{FF2B5EF4-FFF2-40B4-BE49-F238E27FC236}">
                  <a16:creationId xmlns:a16="http://schemas.microsoft.com/office/drawing/2014/main" id="{18FE075D-6816-4EA5-888A-51645E7B10BE}"/>
                </a:ext>
              </a:extLst>
            </p:cNvPr>
            <p:cNvSpPr/>
            <p:nvPr/>
          </p:nvSpPr>
          <p:spPr bwMode="auto">
            <a:xfrm>
              <a:off x="8351838" y="2035175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7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$ļidê">
              <a:extLst>
                <a:ext uri="{FF2B5EF4-FFF2-40B4-BE49-F238E27FC236}">
                  <a16:creationId xmlns:a16="http://schemas.microsoft.com/office/drawing/2014/main" id="{3D73D88F-1DE5-4A35-9574-9AFF18A30CAE}"/>
                </a:ext>
              </a:extLst>
            </p:cNvPr>
            <p:cNvSpPr/>
            <p:nvPr/>
          </p:nvSpPr>
          <p:spPr bwMode="auto">
            <a:xfrm>
              <a:off x="8286751" y="2043113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ṧḷiḓê">
              <a:extLst>
                <a:ext uri="{FF2B5EF4-FFF2-40B4-BE49-F238E27FC236}">
                  <a16:creationId xmlns:a16="http://schemas.microsoft.com/office/drawing/2014/main" id="{694D7FE7-E834-4A08-9334-EE8263FEC434}"/>
                </a:ext>
              </a:extLst>
            </p:cNvPr>
            <p:cNvSpPr/>
            <p:nvPr/>
          </p:nvSpPr>
          <p:spPr bwMode="auto">
            <a:xfrm>
              <a:off x="8374063" y="2182813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ślîdé">
              <a:extLst>
                <a:ext uri="{FF2B5EF4-FFF2-40B4-BE49-F238E27FC236}">
                  <a16:creationId xmlns:a16="http://schemas.microsoft.com/office/drawing/2014/main" id="{E75EA495-A6CF-40A4-B620-99BC005FE53F}"/>
                </a:ext>
              </a:extLst>
            </p:cNvPr>
            <p:cNvSpPr/>
            <p:nvPr/>
          </p:nvSpPr>
          <p:spPr bwMode="auto">
            <a:xfrm>
              <a:off x="8313738" y="2193925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ṩḻîde">
              <a:extLst>
                <a:ext uri="{FF2B5EF4-FFF2-40B4-BE49-F238E27FC236}">
                  <a16:creationId xmlns:a16="http://schemas.microsoft.com/office/drawing/2014/main" id="{6B228D47-8BC0-4037-972F-7C45E28D985A}"/>
                </a:ext>
              </a:extLst>
            </p:cNvPr>
            <p:cNvSpPr/>
            <p:nvPr/>
          </p:nvSpPr>
          <p:spPr bwMode="auto">
            <a:xfrm>
              <a:off x="8399463" y="2333625"/>
              <a:ext cx="73025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$ļïḍè">
              <a:extLst>
                <a:ext uri="{FF2B5EF4-FFF2-40B4-BE49-F238E27FC236}">
                  <a16:creationId xmlns:a16="http://schemas.microsoft.com/office/drawing/2014/main" id="{B96CDB83-2136-4034-80C8-E0B5C7C3AD5E}"/>
                </a:ext>
              </a:extLst>
            </p:cNvPr>
            <p:cNvSpPr/>
            <p:nvPr/>
          </p:nvSpPr>
          <p:spPr bwMode="auto">
            <a:xfrm>
              <a:off x="8335963" y="2339975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lïḓè">
              <a:extLst>
                <a:ext uri="{FF2B5EF4-FFF2-40B4-BE49-F238E27FC236}">
                  <a16:creationId xmlns:a16="http://schemas.microsoft.com/office/drawing/2014/main" id="{A2EB9113-C28E-462E-81B7-07D31F289C31}"/>
                </a:ext>
              </a:extLst>
            </p:cNvPr>
            <p:cNvSpPr/>
            <p:nvPr/>
          </p:nvSpPr>
          <p:spPr bwMode="auto">
            <a:xfrm>
              <a:off x="8562976" y="18478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9" y="10"/>
                    <a:pt x="18" y="6"/>
                  </a:cubicBezTo>
                  <a:cubicBezTo>
                    <a:pt x="18" y="2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ṥlídé">
              <a:extLst>
                <a:ext uri="{FF2B5EF4-FFF2-40B4-BE49-F238E27FC236}">
                  <a16:creationId xmlns:a16="http://schemas.microsoft.com/office/drawing/2014/main" id="{7E0795B6-F12A-41EE-A022-DFA6D631F4FD}"/>
                </a:ext>
              </a:extLst>
            </p:cNvPr>
            <p:cNvSpPr/>
            <p:nvPr/>
          </p:nvSpPr>
          <p:spPr bwMode="auto">
            <a:xfrm>
              <a:off x="8497888" y="1854200"/>
              <a:ext cx="71438" cy="60325"/>
            </a:xfrm>
            <a:custGeom>
              <a:avLst/>
              <a:gdLst>
                <a:gd name="T0" fmla="*/ 8 w 19"/>
                <a:gd name="T1" fmla="*/ 16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8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6"/>
                    <a:pt x="1" y="10"/>
                  </a:cubicBezTo>
                  <a:cubicBezTo>
                    <a:pt x="1" y="14"/>
                    <a:pt x="5" y="16"/>
                    <a:pt x="8" y="16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ļïḍê">
              <a:extLst>
                <a:ext uri="{FF2B5EF4-FFF2-40B4-BE49-F238E27FC236}">
                  <a16:creationId xmlns:a16="http://schemas.microsoft.com/office/drawing/2014/main" id="{0E0BE8E7-4407-4241-8ED5-AA983FBB7C73}"/>
                </a:ext>
              </a:extLst>
            </p:cNvPr>
            <p:cNvSpPr/>
            <p:nvPr/>
          </p:nvSpPr>
          <p:spPr bwMode="auto">
            <a:xfrm>
              <a:off x="8585201" y="1993900"/>
              <a:ext cx="71438" cy="60325"/>
            </a:xfrm>
            <a:custGeom>
              <a:avLst/>
              <a:gdLst>
                <a:gd name="T0" fmla="*/ 11 w 19"/>
                <a:gd name="T1" fmla="*/ 1 h 16"/>
                <a:gd name="T2" fmla="*/ 0 w 19"/>
                <a:gd name="T3" fmla="*/ 3 h 16"/>
                <a:gd name="T4" fmla="*/ 3 w 19"/>
                <a:gd name="T5" fmla="*/ 16 h 16"/>
                <a:gd name="T6" fmla="*/ 13 w 19"/>
                <a:gd name="T7" fmla="*/ 14 h 16"/>
                <a:gd name="T8" fmla="*/ 19 w 19"/>
                <a:gd name="T9" fmla="*/ 7 h 16"/>
                <a:gd name="T10" fmla="*/ 11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9" y="10"/>
                    <a:pt x="19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ṥ1îḍe">
              <a:extLst>
                <a:ext uri="{FF2B5EF4-FFF2-40B4-BE49-F238E27FC236}">
                  <a16:creationId xmlns:a16="http://schemas.microsoft.com/office/drawing/2014/main" id="{63054E4F-D6B8-4C5B-AE7C-315AF24E3218}"/>
                </a:ext>
              </a:extLst>
            </p:cNvPr>
            <p:cNvSpPr/>
            <p:nvPr/>
          </p:nvSpPr>
          <p:spPr bwMode="auto">
            <a:xfrm>
              <a:off x="8524876" y="2005013"/>
              <a:ext cx="71438" cy="60325"/>
            </a:xfrm>
            <a:custGeom>
              <a:avLst/>
              <a:gdLst>
                <a:gd name="T0" fmla="*/ 8 w 19"/>
                <a:gd name="T1" fmla="*/ 15 h 16"/>
                <a:gd name="T2" fmla="*/ 19 w 19"/>
                <a:gd name="T3" fmla="*/ 13 h 16"/>
                <a:gd name="T4" fmla="*/ 16 w 19"/>
                <a:gd name="T5" fmla="*/ 0 h 16"/>
                <a:gd name="T6" fmla="*/ 6 w 19"/>
                <a:gd name="T7" fmla="*/ 2 h 16"/>
                <a:gd name="T8" fmla="*/ 0 w 19"/>
                <a:gd name="T9" fmla="*/ 9 h 16"/>
                <a:gd name="T10" fmla="*/ 8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3"/>
                    <a:pt x="4" y="16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ṧlîḍê">
              <a:extLst>
                <a:ext uri="{FF2B5EF4-FFF2-40B4-BE49-F238E27FC236}">
                  <a16:creationId xmlns:a16="http://schemas.microsoft.com/office/drawing/2014/main" id="{6BD37F10-F4D4-4737-9D99-ED2E9B4F1824}"/>
                </a:ext>
              </a:extLst>
            </p:cNvPr>
            <p:cNvSpPr/>
            <p:nvPr/>
          </p:nvSpPr>
          <p:spPr bwMode="auto">
            <a:xfrm>
              <a:off x="8610601" y="2144713"/>
              <a:ext cx="71438" cy="60325"/>
            </a:xfrm>
            <a:custGeom>
              <a:avLst/>
              <a:gdLst>
                <a:gd name="T0" fmla="*/ 11 w 19"/>
                <a:gd name="T1" fmla="*/ 0 h 16"/>
                <a:gd name="T2" fmla="*/ 0 w 19"/>
                <a:gd name="T3" fmla="*/ 2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1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3"/>
                    <a:pt x="19" y="10"/>
                    <a:pt x="18" y="6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šľíḓe">
              <a:extLst>
                <a:ext uri="{FF2B5EF4-FFF2-40B4-BE49-F238E27FC236}">
                  <a16:creationId xmlns:a16="http://schemas.microsoft.com/office/drawing/2014/main" id="{2B181D60-B1ED-40DB-805E-AC8133155458}"/>
                </a:ext>
              </a:extLst>
            </p:cNvPr>
            <p:cNvSpPr/>
            <p:nvPr/>
          </p:nvSpPr>
          <p:spPr bwMode="auto">
            <a:xfrm>
              <a:off x="8547101" y="2152650"/>
              <a:ext cx="71438" cy="60325"/>
            </a:xfrm>
            <a:custGeom>
              <a:avLst/>
              <a:gdLst>
                <a:gd name="T0" fmla="*/ 9 w 19"/>
                <a:gd name="T1" fmla="*/ 15 h 16"/>
                <a:gd name="T2" fmla="*/ 19 w 19"/>
                <a:gd name="T3" fmla="*/ 14 h 16"/>
                <a:gd name="T4" fmla="*/ 17 w 19"/>
                <a:gd name="T5" fmla="*/ 0 h 16"/>
                <a:gd name="T6" fmla="*/ 6 w 19"/>
                <a:gd name="T7" fmla="*/ 2 h 16"/>
                <a:gd name="T8" fmla="*/ 1 w 19"/>
                <a:gd name="T9" fmla="*/ 10 h 16"/>
                <a:gd name="T10" fmla="*/ 9 w 1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9" y="1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6"/>
                    <a:pt x="1" y="10"/>
                  </a:cubicBezTo>
                  <a:cubicBezTo>
                    <a:pt x="2" y="14"/>
                    <a:pt x="5" y="16"/>
                    <a:pt x="9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śļïḑé">
              <a:extLst>
                <a:ext uri="{FF2B5EF4-FFF2-40B4-BE49-F238E27FC236}">
                  <a16:creationId xmlns:a16="http://schemas.microsoft.com/office/drawing/2014/main" id="{31442656-7E77-4542-96B7-B7BBED94B1A4}"/>
                </a:ext>
              </a:extLst>
            </p:cNvPr>
            <p:cNvSpPr/>
            <p:nvPr/>
          </p:nvSpPr>
          <p:spPr bwMode="auto">
            <a:xfrm>
              <a:off x="8637588" y="2292350"/>
              <a:ext cx="71438" cy="60325"/>
            </a:xfrm>
            <a:custGeom>
              <a:avLst/>
              <a:gdLst>
                <a:gd name="T0" fmla="*/ 10 w 19"/>
                <a:gd name="T1" fmla="*/ 1 h 16"/>
                <a:gd name="T2" fmla="*/ 0 w 19"/>
                <a:gd name="T3" fmla="*/ 3 h 16"/>
                <a:gd name="T4" fmla="*/ 2 w 19"/>
                <a:gd name="T5" fmla="*/ 16 h 16"/>
                <a:gd name="T6" fmla="*/ 13 w 19"/>
                <a:gd name="T7" fmla="*/ 14 h 16"/>
                <a:gd name="T8" fmla="*/ 18 w 19"/>
                <a:gd name="T9" fmla="*/ 6 h 16"/>
                <a:gd name="T10" fmla="*/ 10 w 1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9" y="10"/>
                    <a:pt x="18" y="6"/>
                  </a:cubicBezTo>
                  <a:cubicBezTo>
                    <a:pt x="18" y="3"/>
                    <a:pt x="14" y="0"/>
                    <a:pt x="10" y="1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şľiḑe">
              <a:extLst>
                <a:ext uri="{FF2B5EF4-FFF2-40B4-BE49-F238E27FC236}">
                  <a16:creationId xmlns:a16="http://schemas.microsoft.com/office/drawing/2014/main" id="{A573C984-D663-44EF-AA25-E2345BA0A60F}"/>
                </a:ext>
              </a:extLst>
            </p:cNvPr>
            <p:cNvSpPr/>
            <p:nvPr/>
          </p:nvSpPr>
          <p:spPr bwMode="auto">
            <a:xfrm>
              <a:off x="8574088" y="2303463"/>
              <a:ext cx="71438" cy="55563"/>
            </a:xfrm>
            <a:custGeom>
              <a:avLst/>
              <a:gdLst>
                <a:gd name="T0" fmla="*/ 8 w 19"/>
                <a:gd name="T1" fmla="*/ 15 h 15"/>
                <a:gd name="T2" fmla="*/ 19 w 19"/>
                <a:gd name="T3" fmla="*/ 13 h 15"/>
                <a:gd name="T4" fmla="*/ 17 w 19"/>
                <a:gd name="T5" fmla="*/ 0 h 15"/>
                <a:gd name="T6" fmla="*/ 6 w 19"/>
                <a:gd name="T7" fmla="*/ 2 h 15"/>
                <a:gd name="T8" fmla="*/ 1 w 19"/>
                <a:gd name="T9" fmla="*/ 9 h 15"/>
                <a:gd name="T10" fmla="*/ 8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1" y="13"/>
                    <a:pt x="5" y="15"/>
                    <a:pt x="8" y="15"/>
                  </a:cubicBez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íšḷïḋê">
              <a:extLst>
                <a:ext uri="{FF2B5EF4-FFF2-40B4-BE49-F238E27FC236}">
                  <a16:creationId xmlns:a16="http://schemas.microsoft.com/office/drawing/2014/main" id="{8CF0363B-B3C7-4616-862B-469B775C592B}"/>
                </a:ext>
              </a:extLst>
            </p:cNvPr>
            <p:cNvSpPr/>
            <p:nvPr/>
          </p:nvSpPr>
          <p:spPr bwMode="auto">
            <a:xfrm>
              <a:off x="3284538" y="4291013"/>
              <a:ext cx="968375" cy="723900"/>
            </a:xfrm>
            <a:custGeom>
              <a:avLst/>
              <a:gdLst>
                <a:gd name="T0" fmla="*/ 257 w 257"/>
                <a:gd name="T1" fmla="*/ 159 h 192"/>
                <a:gd name="T2" fmla="*/ 225 w 257"/>
                <a:gd name="T3" fmla="*/ 192 h 192"/>
                <a:gd name="T4" fmla="*/ 33 w 257"/>
                <a:gd name="T5" fmla="*/ 192 h 192"/>
                <a:gd name="T6" fmla="*/ 0 w 257"/>
                <a:gd name="T7" fmla="*/ 159 h 192"/>
                <a:gd name="T8" fmla="*/ 0 w 257"/>
                <a:gd name="T9" fmla="*/ 33 h 192"/>
                <a:gd name="T10" fmla="*/ 33 w 257"/>
                <a:gd name="T11" fmla="*/ 0 h 192"/>
                <a:gd name="T12" fmla="*/ 225 w 257"/>
                <a:gd name="T13" fmla="*/ 0 h 192"/>
                <a:gd name="T14" fmla="*/ 257 w 257"/>
                <a:gd name="T15" fmla="*/ 33 h 192"/>
                <a:gd name="T16" fmla="*/ 257 w 257"/>
                <a:gd name="T17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92">
                  <a:moveTo>
                    <a:pt x="257" y="159"/>
                  </a:moveTo>
                  <a:cubicBezTo>
                    <a:pt x="257" y="177"/>
                    <a:pt x="243" y="192"/>
                    <a:pt x="225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15" y="192"/>
                    <a:pt x="0" y="177"/>
                    <a:pt x="0" y="15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43" y="0"/>
                    <a:pt x="257" y="15"/>
                    <a:pt x="257" y="33"/>
                  </a:cubicBezTo>
                  <a:lnTo>
                    <a:pt x="25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šlïḍê">
              <a:extLst>
                <a:ext uri="{FF2B5EF4-FFF2-40B4-BE49-F238E27FC236}">
                  <a16:creationId xmlns:a16="http://schemas.microsoft.com/office/drawing/2014/main" id="{5A4EC3B1-20B4-4E76-9FEB-C344F189EA85}"/>
                </a:ext>
              </a:extLst>
            </p:cNvPr>
            <p:cNvSpPr/>
            <p:nvPr/>
          </p:nvSpPr>
          <p:spPr bwMode="auto">
            <a:xfrm>
              <a:off x="3567113" y="4137025"/>
              <a:ext cx="403225" cy="153988"/>
            </a:xfrm>
            <a:custGeom>
              <a:avLst/>
              <a:gdLst>
                <a:gd name="T0" fmla="*/ 107 w 107"/>
                <a:gd name="T1" fmla="*/ 41 h 41"/>
                <a:gd name="T2" fmla="*/ 95 w 107"/>
                <a:gd name="T3" fmla="*/ 41 h 41"/>
                <a:gd name="T4" fmla="*/ 95 w 107"/>
                <a:gd name="T5" fmla="*/ 22 h 41"/>
                <a:gd name="T6" fmla="*/ 85 w 107"/>
                <a:gd name="T7" fmla="*/ 12 h 41"/>
                <a:gd name="T8" fmla="*/ 23 w 107"/>
                <a:gd name="T9" fmla="*/ 12 h 41"/>
                <a:gd name="T10" fmla="*/ 13 w 107"/>
                <a:gd name="T11" fmla="*/ 22 h 41"/>
                <a:gd name="T12" fmla="*/ 13 w 107"/>
                <a:gd name="T13" fmla="*/ 41 h 41"/>
                <a:gd name="T14" fmla="*/ 0 w 107"/>
                <a:gd name="T15" fmla="*/ 41 h 41"/>
                <a:gd name="T16" fmla="*/ 0 w 107"/>
                <a:gd name="T17" fmla="*/ 22 h 41"/>
                <a:gd name="T18" fmla="*/ 23 w 107"/>
                <a:gd name="T19" fmla="*/ 0 h 41"/>
                <a:gd name="T20" fmla="*/ 85 w 107"/>
                <a:gd name="T21" fmla="*/ 0 h 41"/>
                <a:gd name="T22" fmla="*/ 107 w 107"/>
                <a:gd name="T23" fmla="*/ 22 h 41"/>
                <a:gd name="T24" fmla="*/ 107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07" y="41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1" y="12"/>
                    <a:pt x="8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3" y="17"/>
                    <a:pt x="13" y="2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0"/>
                    <a:pt x="107" y="10"/>
                    <a:pt x="107" y="22"/>
                  </a:cubicBezTo>
                  <a:lnTo>
                    <a:pt x="107" y="41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ślíde">
              <a:extLst>
                <a:ext uri="{FF2B5EF4-FFF2-40B4-BE49-F238E27FC236}">
                  <a16:creationId xmlns:a16="http://schemas.microsoft.com/office/drawing/2014/main" id="{013F3F15-3DAE-4F07-A49C-EFF672F1665E}"/>
                </a:ext>
              </a:extLst>
            </p:cNvPr>
            <p:cNvSpPr/>
            <p:nvPr/>
          </p:nvSpPr>
          <p:spPr bwMode="auto">
            <a:xfrm>
              <a:off x="3544888" y="4438650"/>
              <a:ext cx="447675" cy="447675"/>
            </a:xfrm>
            <a:prstGeom prst="ellipse">
              <a:avLst/>
            </a:pr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ṥ1íḋe">
              <a:extLst>
                <a:ext uri="{FF2B5EF4-FFF2-40B4-BE49-F238E27FC236}">
                  <a16:creationId xmlns:a16="http://schemas.microsoft.com/office/drawing/2014/main" id="{420E6549-F522-4CF8-A7FB-242DC9060AE3}"/>
                </a:ext>
              </a:extLst>
            </p:cNvPr>
            <p:cNvSpPr/>
            <p:nvPr/>
          </p:nvSpPr>
          <p:spPr bwMode="auto">
            <a:xfrm>
              <a:off x="3657601" y="4551363"/>
              <a:ext cx="225425" cy="222250"/>
            </a:xfrm>
            <a:custGeom>
              <a:avLst/>
              <a:gdLst>
                <a:gd name="T0" fmla="*/ 142 w 142"/>
                <a:gd name="T1" fmla="*/ 47 h 140"/>
                <a:gd name="T2" fmla="*/ 95 w 142"/>
                <a:gd name="T3" fmla="*/ 47 h 140"/>
                <a:gd name="T4" fmla="*/ 95 w 142"/>
                <a:gd name="T5" fmla="*/ 0 h 140"/>
                <a:gd name="T6" fmla="*/ 47 w 142"/>
                <a:gd name="T7" fmla="*/ 0 h 140"/>
                <a:gd name="T8" fmla="*/ 47 w 142"/>
                <a:gd name="T9" fmla="*/ 47 h 140"/>
                <a:gd name="T10" fmla="*/ 0 w 142"/>
                <a:gd name="T11" fmla="*/ 47 h 140"/>
                <a:gd name="T12" fmla="*/ 0 w 142"/>
                <a:gd name="T13" fmla="*/ 92 h 140"/>
                <a:gd name="T14" fmla="*/ 47 w 142"/>
                <a:gd name="T15" fmla="*/ 92 h 140"/>
                <a:gd name="T16" fmla="*/ 47 w 142"/>
                <a:gd name="T17" fmla="*/ 140 h 140"/>
                <a:gd name="T18" fmla="*/ 95 w 142"/>
                <a:gd name="T19" fmla="*/ 140 h 140"/>
                <a:gd name="T20" fmla="*/ 95 w 142"/>
                <a:gd name="T21" fmla="*/ 92 h 140"/>
                <a:gd name="T22" fmla="*/ 142 w 142"/>
                <a:gd name="T23" fmla="*/ 92 h 140"/>
                <a:gd name="T24" fmla="*/ 142 w 142"/>
                <a:gd name="T25" fmla="*/ 4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0">
                  <a:moveTo>
                    <a:pt x="142" y="47"/>
                  </a:move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92"/>
                  </a:lnTo>
                  <a:lnTo>
                    <a:pt x="47" y="92"/>
                  </a:lnTo>
                  <a:lnTo>
                    <a:pt x="47" y="140"/>
                  </a:lnTo>
                  <a:lnTo>
                    <a:pt x="95" y="140"/>
                  </a:lnTo>
                  <a:lnTo>
                    <a:pt x="95" y="92"/>
                  </a:lnTo>
                  <a:lnTo>
                    <a:pt x="142" y="92"/>
                  </a:lnTo>
                  <a:lnTo>
                    <a:pt x="1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ṧḻíḋé">
              <a:extLst>
                <a:ext uri="{FF2B5EF4-FFF2-40B4-BE49-F238E27FC236}">
                  <a16:creationId xmlns:a16="http://schemas.microsoft.com/office/drawing/2014/main" id="{4D954BD5-5614-4F1B-AD5E-9EB019E527AC}"/>
                </a:ext>
              </a:extLst>
            </p:cNvPr>
            <p:cNvSpPr/>
            <p:nvPr/>
          </p:nvSpPr>
          <p:spPr bwMode="auto">
            <a:xfrm>
              <a:off x="8897938" y="4114800"/>
              <a:ext cx="782638" cy="1023938"/>
            </a:xfrm>
            <a:custGeom>
              <a:avLst/>
              <a:gdLst>
                <a:gd name="T0" fmla="*/ 208 w 208"/>
                <a:gd name="T1" fmla="*/ 252 h 272"/>
                <a:gd name="T2" fmla="*/ 188 w 208"/>
                <a:gd name="T3" fmla="*/ 272 h 272"/>
                <a:gd name="T4" fmla="*/ 20 w 208"/>
                <a:gd name="T5" fmla="*/ 272 h 272"/>
                <a:gd name="T6" fmla="*/ 0 w 208"/>
                <a:gd name="T7" fmla="*/ 252 h 272"/>
                <a:gd name="T8" fmla="*/ 0 w 208"/>
                <a:gd name="T9" fmla="*/ 20 h 272"/>
                <a:gd name="T10" fmla="*/ 20 w 208"/>
                <a:gd name="T11" fmla="*/ 0 h 272"/>
                <a:gd name="T12" fmla="*/ 188 w 208"/>
                <a:gd name="T13" fmla="*/ 0 h 272"/>
                <a:gd name="T14" fmla="*/ 208 w 208"/>
                <a:gd name="T15" fmla="*/ 20 h 272"/>
                <a:gd name="T16" fmla="*/ 208 w 208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72">
                  <a:moveTo>
                    <a:pt x="208" y="252"/>
                  </a:moveTo>
                  <a:cubicBezTo>
                    <a:pt x="208" y="263"/>
                    <a:pt x="199" y="272"/>
                    <a:pt x="188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9" y="0"/>
                    <a:pt x="208" y="9"/>
                    <a:pt x="208" y="20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7D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sliḋé">
              <a:extLst>
                <a:ext uri="{FF2B5EF4-FFF2-40B4-BE49-F238E27FC236}">
                  <a16:creationId xmlns:a16="http://schemas.microsoft.com/office/drawing/2014/main" id="{AAA49624-A49F-4590-8790-A50D43320786}"/>
                </a:ext>
              </a:extLst>
            </p:cNvPr>
            <p:cNvSpPr/>
            <p:nvPr/>
          </p:nvSpPr>
          <p:spPr bwMode="auto">
            <a:xfrm>
              <a:off x="8980488" y="4194175"/>
              <a:ext cx="617538" cy="835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ṥḷíḋê">
              <a:extLst>
                <a:ext uri="{FF2B5EF4-FFF2-40B4-BE49-F238E27FC236}">
                  <a16:creationId xmlns:a16="http://schemas.microsoft.com/office/drawing/2014/main" id="{82EC4279-89AA-478F-A5C9-8986A27104EC}"/>
                </a:ext>
              </a:extLst>
            </p:cNvPr>
            <p:cNvSpPr/>
            <p:nvPr/>
          </p:nvSpPr>
          <p:spPr bwMode="auto">
            <a:xfrm>
              <a:off x="9085263" y="4027488"/>
              <a:ext cx="407988" cy="203200"/>
            </a:xfrm>
            <a:custGeom>
              <a:avLst/>
              <a:gdLst>
                <a:gd name="T0" fmla="*/ 97 w 108"/>
                <a:gd name="T1" fmla="*/ 31 h 54"/>
                <a:gd name="T2" fmla="*/ 76 w 108"/>
                <a:gd name="T3" fmla="*/ 31 h 54"/>
                <a:gd name="T4" fmla="*/ 78 w 108"/>
                <a:gd name="T5" fmla="*/ 24 h 54"/>
                <a:gd name="T6" fmla="*/ 54 w 108"/>
                <a:gd name="T7" fmla="*/ 0 h 54"/>
                <a:gd name="T8" fmla="*/ 31 w 108"/>
                <a:gd name="T9" fmla="*/ 24 h 54"/>
                <a:gd name="T10" fmla="*/ 32 w 108"/>
                <a:gd name="T11" fmla="*/ 31 h 54"/>
                <a:gd name="T12" fmla="*/ 12 w 108"/>
                <a:gd name="T13" fmla="*/ 31 h 54"/>
                <a:gd name="T14" fmla="*/ 0 w 108"/>
                <a:gd name="T15" fmla="*/ 43 h 54"/>
                <a:gd name="T16" fmla="*/ 12 w 108"/>
                <a:gd name="T17" fmla="*/ 54 h 54"/>
                <a:gd name="T18" fmla="*/ 97 w 108"/>
                <a:gd name="T19" fmla="*/ 54 h 54"/>
                <a:gd name="T20" fmla="*/ 108 w 108"/>
                <a:gd name="T21" fmla="*/ 43 h 54"/>
                <a:gd name="T22" fmla="*/ 97 w 108"/>
                <a:gd name="T23" fmla="*/ 31 h 54"/>
                <a:gd name="T24" fmla="*/ 54 w 108"/>
                <a:gd name="T25" fmla="*/ 30 h 54"/>
                <a:gd name="T26" fmla="*/ 46 w 108"/>
                <a:gd name="T27" fmla="*/ 21 h 54"/>
                <a:gd name="T28" fmla="*/ 54 w 108"/>
                <a:gd name="T29" fmla="*/ 12 h 54"/>
                <a:gd name="T30" fmla="*/ 63 w 108"/>
                <a:gd name="T31" fmla="*/ 21 h 54"/>
                <a:gd name="T32" fmla="*/ 54 w 108"/>
                <a:gd name="T3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4">
                  <a:moveTo>
                    <a:pt x="97" y="31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8" y="26"/>
                    <a:pt x="78" y="24"/>
                  </a:cubicBezTo>
                  <a:cubicBezTo>
                    <a:pt x="78" y="11"/>
                    <a:pt x="67" y="0"/>
                    <a:pt x="54" y="0"/>
                  </a:cubicBezTo>
                  <a:cubicBezTo>
                    <a:pt x="41" y="0"/>
                    <a:pt x="31" y="11"/>
                    <a:pt x="31" y="24"/>
                  </a:cubicBezTo>
                  <a:cubicBezTo>
                    <a:pt x="31" y="26"/>
                    <a:pt x="31" y="29"/>
                    <a:pt x="3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36"/>
                    <a:pt x="0" y="43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103" y="54"/>
                    <a:pt x="108" y="49"/>
                    <a:pt x="108" y="43"/>
                  </a:cubicBezTo>
                  <a:cubicBezTo>
                    <a:pt x="108" y="36"/>
                    <a:pt x="103" y="31"/>
                    <a:pt x="97" y="31"/>
                  </a:cubicBezTo>
                  <a:close/>
                  <a:moveTo>
                    <a:pt x="54" y="30"/>
                  </a:moveTo>
                  <a:cubicBezTo>
                    <a:pt x="49" y="30"/>
                    <a:pt x="46" y="26"/>
                    <a:pt x="46" y="21"/>
                  </a:cubicBezTo>
                  <a:cubicBezTo>
                    <a:pt x="46" y="16"/>
                    <a:pt x="49" y="12"/>
                    <a:pt x="54" y="12"/>
                  </a:cubicBezTo>
                  <a:cubicBezTo>
                    <a:pt x="59" y="12"/>
                    <a:pt x="63" y="16"/>
                    <a:pt x="63" y="21"/>
                  </a:cubicBezTo>
                  <a:cubicBezTo>
                    <a:pt x="63" y="26"/>
                    <a:pt x="59" y="30"/>
                    <a:pt x="54" y="30"/>
                  </a:cubicBez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ṣḻîḑè">
              <a:extLst>
                <a:ext uri="{FF2B5EF4-FFF2-40B4-BE49-F238E27FC236}">
                  <a16:creationId xmlns:a16="http://schemas.microsoft.com/office/drawing/2014/main" id="{10F80F09-2545-462B-831A-23432E02B922}"/>
                </a:ext>
              </a:extLst>
            </p:cNvPr>
            <p:cNvSpPr/>
            <p:nvPr/>
          </p:nvSpPr>
          <p:spPr bwMode="auto">
            <a:xfrm>
              <a:off x="9040813" y="4295775"/>
              <a:ext cx="219075" cy="304800"/>
            </a:xfrm>
            <a:prstGeom prst="rect">
              <a:avLst/>
            </a:pr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šḷíďê">
              <a:extLst>
                <a:ext uri="{FF2B5EF4-FFF2-40B4-BE49-F238E27FC236}">
                  <a16:creationId xmlns:a16="http://schemas.microsoft.com/office/drawing/2014/main" id="{FDA76E62-71E6-41B1-A05D-8E4BB6AAEC19}"/>
                </a:ext>
              </a:extLst>
            </p:cNvPr>
            <p:cNvSpPr/>
            <p:nvPr/>
          </p:nvSpPr>
          <p:spPr bwMode="auto">
            <a:xfrm>
              <a:off x="9296401" y="4295775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şļîḍè">
              <a:extLst>
                <a:ext uri="{FF2B5EF4-FFF2-40B4-BE49-F238E27FC236}">
                  <a16:creationId xmlns:a16="http://schemas.microsoft.com/office/drawing/2014/main" id="{46413060-B723-4AE7-AB4F-5626C71AB83E}"/>
                </a:ext>
              </a:extLst>
            </p:cNvPr>
            <p:cNvSpPr/>
            <p:nvPr/>
          </p:nvSpPr>
          <p:spPr bwMode="auto">
            <a:xfrm>
              <a:off x="9296401" y="4386263"/>
              <a:ext cx="241300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ḷîdè">
              <a:extLst>
                <a:ext uri="{FF2B5EF4-FFF2-40B4-BE49-F238E27FC236}">
                  <a16:creationId xmlns:a16="http://schemas.microsoft.com/office/drawing/2014/main" id="{3CAA3577-E47A-4C4D-8166-C5CC946174C3}"/>
                </a:ext>
              </a:extLst>
            </p:cNvPr>
            <p:cNvSpPr/>
            <p:nvPr/>
          </p:nvSpPr>
          <p:spPr bwMode="auto">
            <a:xfrm>
              <a:off x="9296401" y="4475163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ś1îḍé">
              <a:extLst>
                <a:ext uri="{FF2B5EF4-FFF2-40B4-BE49-F238E27FC236}">
                  <a16:creationId xmlns:a16="http://schemas.microsoft.com/office/drawing/2014/main" id="{41D84896-FEF9-4826-AE39-D903CA09B1DC}"/>
                </a:ext>
              </a:extLst>
            </p:cNvPr>
            <p:cNvSpPr/>
            <p:nvPr/>
          </p:nvSpPr>
          <p:spPr bwMode="auto">
            <a:xfrm>
              <a:off x="9296401" y="4565650"/>
              <a:ext cx="241300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ṧľiḑé">
              <a:extLst>
                <a:ext uri="{FF2B5EF4-FFF2-40B4-BE49-F238E27FC236}">
                  <a16:creationId xmlns:a16="http://schemas.microsoft.com/office/drawing/2014/main" id="{A6AC06E7-F6FF-470E-9BE4-43388FB2FA47}"/>
                </a:ext>
              </a:extLst>
            </p:cNvPr>
            <p:cNvSpPr/>
            <p:nvPr/>
          </p:nvSpPr>
          <p:spPr bwMode="auto">
            <a:xfrm>
              <a:off x="9040813" y="4656138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ṧlîdè">
              <a:extLst>
                <a:ext uri="{FF2B5EF4-FFF2-40B4-BE49-F238E27FC236}">
                  <a16:creationId xmlns:a16="http://schemas.microsoft.com/office/drawing/2014/main" id="{7B5CBBF6-8DED-4FED-9BFF-6BEB90B839D9}"/>
                </a:ext>
              </a:extLst>
            </p:cNvPr>
            <p:cNvSpPr/>
            <p:nvPr/>
          </p:nvSpPr>
          <p:spPr bwMode="auto">
            <a:xfrm>
              <a:off x="9040813" y="4746625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ṥlíďè">
              <a:extLst>
                <a:ext uri="{FF2B5EF4-FFF2-40B4-BE49-F238E27FC236}">
                  <a16:creationId xmlns:a16="http://schemas.microsoft.com/office/drawing/2014/main" id="{F9FE24E8-293E-44F8-8037-C2E095CAE7C1}"/>
                </a:ext>
              </a:extLst>
            </p:cNvPr>
            <p:cNvSpPr/>
            <p:nvPr/>
          </p:nvSpPr>
          <p:spPr bwMode="auto">
            <a:xfrm>
              <a:off x="9040813" y="4837113"/>
              <a:ext cx="496888" cy="34925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ṡ1íḑè">
              <a:extLst>
                <a:ext uri="{FF2B5EF4-FFF2-40B4-BE49-F238E27FC236}">
                  <a16:creationId xmlns:a16="http://schemas.microsoft.com/office/drawing/2014/main" id="{4A3BF3FA-F6A7-449F-8AAE-4B85E198E263}"/>
                </a:ext>
              </a:extLst>
            </p:cNvPr>
            <p:cNvSpPr/>
            <p:nvPr/>
          </p:nvSpPr>
          <p:spPr bwMode="auto">
            <a:xfrm>
              <a:off x="9040813" y="4927600"/>
              <a:ext cx="496888" cy="33338"/>
            </a:xfrm>
            <a:prstGeom prst="rect">
              <a:avLst/>
            </a:prstGeom>
            <a:solidFill>
              <a:srgbClr val="CDE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$ļîḓe">
              <a:extLst>
                <a:ext uri="{FF2B5EF4-FFF2-40B4-BE49-F238E27FC236}">
                  <a16:creationId xmlns:a16="http://schemas.microsoft.com/office/drawing/2014/main" id="{F7A7E9F6-CE8C-4077-A7C5-01ED2F0BB1EB}"/>
                </a:ext>
              </a:extLst>
            </p:cNvPr>
            <p:cNvSpPr/>
            <p:nvPr/>
          </p:nvSpPr>
          <p:spPr bwMode="auto">
            <a:xfrm>
              <a:off x="3336926" y="2811463"/>
              <a:ext cx="2466975" cy="831850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iŝľiḓe">
              <a:extLst>
                <a:ext uri="{FF2B5EF4-FFF2-40B4-BE49-F238E27FC236}">
                  <a16:creationId xmlns:a16="http://schemas.microsoft.com/office/drawing/2014/main" id="{0E8A9EFF-907C-418C-84E8-F30C8F4AE848}"/>
                </a:ext>
              </a:extLst>
            </p:cNvPr>
            <p:cNvSpPr/>
            <p:nvPr/>
          </p:nvSpPr>
          <p:spPr bwMode="auto">
            <a:xfrm>
              <a:off x="3592513" y="30718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şliḍé">
              <a:extLst>
                <a:ext uri="{FF2B5EF4-FFF2-40B4-BE49-F238E27FC236}">
                  <a16:creationId xmlns:a16="http://schemas.microsoft.com/office/drawing/2014/main" id="{F113E1C1-C536-426C-B510-760A5CCB15FD}"/>
                </a:ext>
              </a:extLst>
            </p:cNvPr>
            <p:cNvSpPr/>
            <p:nvPr/>
          </p:nvSpPr>
          <p:spPr bwMode="auto">
            <a:xfrm>
              <a:off x="3592513" y="3341688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$ļíďé">
              <a:extLst>
                <a:ext uri="{FF2B5EF4-FFF2-40B4-BE49-F238E27FC236}">
                  <a16:creationId xmlns:a16="http://schemas.microsoft.com/office/drawing/2014/main" id="{8BBD6EAF-0BE0-4B03-8512-43CF94567680}"/>
                </a:ext>
              </a:extLst>
            </p:cNvPr>
            <p:cNvSpPr/>
            <p:nvPr/>
          </p:nvSpPr>
          <p:spPr bwMode="auto">
            <a:xfrm>
              <a:off x="3592513" y="3206750"/>
              <a:ext cx="1574800" cy="57150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ṩľïḓe">
              <a:extLst>
                <a:ext uri="{FF2B5EF4-FFF2-40B4-BE49-F238E27FC236}">
                  <a16:creationId xmlns:a16="http://schemas.microsoft.com/office/drawing/2014/main" id="{BDCFB70E-0B60-4035-B378-E3C675FC7BB7}"/>
                </a:ext>
              </a:extLst>
            </p:cNvPr>
            <p:cNvSpPr/>
            <p:nvPr/>
          </p:nvSpPr>
          <p:spPr bwMode="auto">
            <a:xfrm>
              <a:off x="3592513" y="3478213"/>
              <a:ext cx="1574800" cy="55563"/>
            </a:xfrm>
            <a:prstGeom prst="rect">
              <a:avLst/>
            </a:prstGeom>
            <a:solidFill>
              <a:srgbClr val="FFD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îslïďè">
              <a:extLst>
                <a:ext uri="{FF2B5EF4-FFF2-40B4-BE49-F238E27FC236}">
                  <a16:creationId xmlns:a16="http://schemas.microsoft.com/office/drawing/2014/main" id="{ECEE1ECD-4346-49B4-8032-B3EA429F1A7A}"/>
                </a:ext>
              </a:extLst>
            </p:cNvPr>
            <p:cNvSpPr/>
            <p:nvPr/>
          </p:nvSpPr>
          <p:spPr bwMode="auto">
            <a:xfrm>
              <a:off x="9290051" y="2555875"/>
              <a:ext cx="636588" cy="492125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ŝḻïḍè">
              <a:extLst>
                <a:ext uri="{FF2B5EF4-FFF2-40B4-BE49-F238E27FC236}">
                  <a16:creationId xmlns:a16="http://schemas.microsoft.com/office/drawing/2014/main" id="{47F1B3C9-9215-4438-939F-961338B3A6DB}"/>
                </a:ext>
              </a:extLst>
            </p:cNvPr>
            <p:cNvSpPr/>
            <p:nvPr/>
          </p:nvSpPr>
          <p:spPr bwMode="auto">
            <a:xfrm>
              <a:off x="9469438" y="2660650"/>
              <a:ext cx="282575" cy="279400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ṥḷiḑe">
              <a:extLst>
                <a:ext uri="{FF2B5EF4-FFF2-40B4-BE49-F238E27FC236}">
                  <a16:creationId xmlns:a16="http://schemas.microsoft.com/office/drawing/2014/main" id="{FD2BCA93-B478-4512-92BA-CA997035D2B3}"/>
                </a:ext>
              </a:extLst>
            </p:cNvPr>
            <p:cNvSpPr/>
            <p:nvPr/>
          </p:nvSpPr>
          <p:spPr bwMode="auto">
            <a:xfrm>
              <a:off x="9650413" y="2747963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ïṧḻîdè">
              <a:extLst>
                <a:ext uri="{FF2B5EF4-FFF2-40B4-BE49-F238E27FC236}">
                  <a16:creationId xmlns:a16="http://schemas.microsoft.com/office/drawing/2014/main" id="{EF8BF3A7-ABB4-4D1F-9F02-49F531183F9A}"/>
                </a:ext>
              </a:extLst>
            </p:cNvPr>
            <p:cNvSpPr/>
            <p:nvPr/>
          </p:nvSpPr>
          <p:spPr bwMode="auto">
            <a:xfrm>
              <a:off x="9590088" y="2778125"/>
              <a:ext cx="41275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ṧlïḍè">
              <a:extLst>
                <a:ext uri="{FF2B5EF4-FFF2-40B4-BE49-F238E27FC236}">
                  <a16:creationId xmlns:a16="http://schemas.microsoft.com/office/drawing/2014/main" id="{8D7E65FF-7339-4B0A-A4A9-4528E739B2C3}"/>
                </a:ext>
              </a:extLst>
            </p:cNvPr>
            <p:cNvSpPr/>
            <p:nvPr/>
          </p:nvSpPr>
          <p:spPr bwMode="auto">
            <a:xfrm>
              <a:off x="9529763" y="2811463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ṡḻíḑé">
              <a:extLst>
                <a:ext uri="{FF2B5EF4-FFF2-40B4-BE49-F238E27FC236}">
                  <a16:creationId xmlns:a16="http://schemas.microsoft.com/office/drawing/2014/main" id="{7D6345CB-CF24-4EC3-9544-D40B22A6BBE3}"/>
                </a:ext>
              </a:extLst>
            </p:cNvPr>
            <p:cNvSpPr/>
            <p:nvPr/>
          </p:nvSpPr>
          <p:spPr bwMode="auto">
            <a:xfrm>
              <a:off x="9680576" y="2811463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ŝḻïdê">
              <a:extLst>
                <a:ext uri="{FF2B5EF4-FFF2-40B4-BE49-F238E27FC236}">
                  <a16:creationId xmlns:a16="http://schemas.microsoft.com/office/drawing/2014/main" id="{8F348040-593D-43F6-946C-2BD6D9025B08}"/>
                </a:ext>
              </a:extLst>
            </p:cNvPr>
            <p:cNvSpPr/>
            <p:nvPr/>
          </p:nvSpPr>
          <p:spPr bwMode="auto">
            <a:xfrm>
              <a:off x="9620251" y="2841625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î$ḷiḑè">
              <a:extLst>
                <a:ext uri="{FF2B5EF4-FFF2-40B4-BE49-F238E27FC236}">
                  <a16:creationId xmlns:a16="http://schemas.microsoft.com/office/drawing/2014/main" id="{CBE9CC69-48FC-476B-817E-B9819EB19173}"/>
                </a:ext>
              </a:extLst>
            </p:cNvPr>
            <p:cNvSpPr/>
            <p:nvPr/>
          </p:nvSpPr>
          <p:spPr bwMode="auto">
            <a:xfrm>
              <a:off x="9559926" y="2871788"/>
              <a:ext cx="42863" cy="41275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sḷíḓe">
              <a:extLst>
                <a:ext uri="{FF2B5EF4-FFF2-40B4-BE49-F238E27FC236}">
                  <a16:creationId xmlns:a16="http://schemas.microsoft.com/office/drawing/2014/main" id="{2EB7D425-D036-46FD-9481-A77850A18099}"/>
                </a:ext>
              </a:extLst>
            </p:cNvPr>
            <p:cNvSpPr/>
            <p:nvPr/>
          </p:nvSpPr>
          <p:spPr bwMode="auto">
            <a:xfrm>
              <a:off x="9620251" y="2687638"/>
              <a:ext cx="41275" cy="41275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ş1ïḋe">
              <a:extLst>
                <a:ext uri="{FF2B5EF4-FFF2-40B4-BE49-F238E27FC236}">
                  <a16:creationId xmlns:a16="http://schemas.microsoft.com/office/drawing/2014/main" id="{32AD3E2F-F1B9-402F-AF70-24BCFEBA482F}"/>
                </a:ext>
              </a:extLst>
            </p:cNvPr>
            <p:cNvSpPr/>
            <p:nvPr/>
          </p:nvSpPr>
          <p:spPr bwMode="auto">
            <a:xfrm>
              <a:off x="9559926" y="2717800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Sľîde">
              <a:extLst>
                <a:ext uri="{FF2B5EF4-FFF2-40B4-BE49-F238E27FC236}">
                  <a16:creationId xmlns:a16="http://schemas.microsoft.com/office/drawing/2014/main" id="{DD4E8355-8404-45BE-9738-8928972F799C}"/>
                </a:ext>
              </a:extLst>
            </p:cNvPr>
            <p:cNvSpPr/>
            <p:nvPr/>
          </p:nvSpPr>
          <p:spPr bwMode="auto">
            <a:xfrm>
              <a:off x="9499601" y="2747963"/>
              <a:ext cx="42863" cy="44450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ṡḻiḋê">
              <a:extLst>
                <a:ext uri="{FF2B5EF4-FFF2-40B4-BE49-F238E27FC236}">
                  <a16:creationId xmlns:a16="http://schemas.microsoft.com/office/drawing/2014/main" id="{4F6A018C-E960-4AFE-9822-3C24BF9097A3}"/>
                </a:ext>
              </a:extLst>
            </p:cNvPr>
            <p:cNvSpPr/>
            <p:nvPr/>
          </p:nvSpPr>
          <p:spPr bwMode="auto">
            <a:xfrm>
              <a:off x="9175751" y="3154363"/>
              <a:ext cx="630238" cy="361950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ḷiďê">
              <a:extLst>
                <a:ext uri="{FF2B5EF4-FFF2-40B4-BE49-F238E27FC236}">
                  <a16:creationId xmlns:a16="http://schemas.microsoft.com/office/drawing/2014/main" id="{8CF6F145-4F54-49D5-8A09-98C590B9AD6E}"/>
                </a:ext>
              </a:extLst>
            </p:cNvPr>
            <p:cNvSpPr/>
            <p:nvPr/>
          </p:nvSpPr>
          <p:spPr bwMode="auto">
            <a:xfrm>
              <a:off x="9372601" y="3209925"/>
              <a:ext cx="244475" cy="249238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ṥ1ïḋè">
              <a:extLst>
                <a:ext uri="{FF2B5EF4-FFF2-40B4-BE49-F238E27FC236}">
                  <a16:creationId xmlns:a16="http://schemas.microsoft.com/office/drawing/2014/main" id="{3BB726C6-AC95-4BA0-B7CF-F464A93CB7EB}"/>
                </a:ext>
              </a:extLst>
            </p:cNvPr>
            <p:cNvSpPr/>
            <p:nvPr/>
          </p:nvSpPr>
          <p:spPr bwMode="auto">
            <a:xfrm>
              <a:off x="9542463" y="3324225"/>
              <a:ext cx="41275" cy="41275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ṥļïḋé">
              <a:extLst>
                <a:ext uri="{FF2B5EF4-FFF2-40B4-BE49-F238E27FC236}">
                  <a16:creationId xmlns:a16="http://schemas.microsoft.com/office/drawing/2014/main" id="{D5142D3E-DD27-4668-A583-7E271E3B31CF}"/>
                </a:ext>
              </a:extLst>
            </p:cNvPr>
            <p:cNvSpPr/>
            <p:nvPr/>
          </p:nvSpPr>
          <p:spPr bwMode="auto">
            <a:xfrm>
              <a:off x="9474201" y="3316288"/>
              <a:ext cx="41275" cy="38100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şļîḓê">
              <a:extLst>
                <a:ext uri="{FF2B5EF4-FFF2-40B4-BE49-F238E27FC236}">
                  <a16:creationId xmlns:a16="http://schemas.microsoft.com/office/drawing/2014/main" id="{C3ED9F0D-DCB4-4592-B054-1EAAC6A1E8C5}"/>
                </a:ext>
              </a:extLst>
            </p:cNvPr>
            <p:cNvSpPr/>
            <p:nvPr/>
          </p:nvSpPr>
          <p:spPr bwMode="auto">
            <a:xfrm>
              <a:off x="9405938" y="3308350"/>
              <a:ext cx="41275" cy="38100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1îḑè">
              <a:extLst>
                <a:ext uri="{FF2B5EF4-FFF2-40B4-BE49-F238E27FC236}">
                  <a16:creationId xmlns:a16="http://schemas.microsoft.com/office/drawing/2014/main" id="{D8317919-B064-4656-B7EC-BA41C63C92BC}"/>
                </a:ext>
              </a:extLst>
            </p:cNvPr>
            <p:cNvSpPr/>
            <p:nvPr/>
          </p:nvSpPr>
          <p:spPr bwMode="auto">
            <a:xfrm>
              <a:off x="9534526" y="339090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ŝḻïḋê">
              <a:extLst>
                <a:ext uri="{FF2B5EF4-FFF2-40B4-BE49-F238E27FC236}">
                  <a16:creationId xmlns:a16="http://schemas.microsoft.com/office/drawing/2014/main" id="{06245129-B862-47DE-9724-56AB89FB6616}"/>
                </a:ext>
              </a:extLst>
            </p:cNvPr>
            <p:cNvSpPr/>
            <p:nvPr/>
          </p:nvSpPr>
          <p:spPr bwMode="auto">
            <a:xfrm>
              <a:off x="9466263" y="3384550"/>
              <a:ext cx="38100" cy="36513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S1iḍé">
              <a:extLst>
                <a:ext uri="{FF2B5EF4-FFF2-40B4-BE49-F238E27FC236}">
                  <a16:creationId xmlns:a16="http://schemas.microsoft.com/office/drawing/2014/main" id="{53E86725-5F56-4E90-820D-6FBB485A9B79}"/>
                </a:ext>
              </a:extLst>
            </p:cNvPr>
            <p:cNvSpPr/>
            <p:nvPr/>
          </p:nvSpPr>
          <p:spPr bwMode="auto">
            <a:xfrm>
              <a:off x="9398001" y="3371850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iṡḻiďé">
              <a:extLst>
                <a:ext uri="{FF2B5EF4-FFF2-40B4-BE49-F238E27FC236}">
                  <a16:creationId xmlns:a16="http://schemas.microsoft.com/office/drawing/2014/main" id="{A4152A0E-480C-4F00-AA6D-DBC58E843E1B}"/>
                </a:ext>
              </a:extLst>
            </p:cNvPr>
            <p:cNvSpPr/>
            <p:nvPr/>
          </p:nvSpPr>
          <p:spPr bwMode="auto">
            <a:xfrm>
              <a:off x="9553576" y="3259138"/>
              <a:ext cx="36513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ŝ1íḍè">
              <a:extLst>
                <a:ext uri="{FF2B5EF4-FFF2-40B4-BE49-F238E27FC236}">
                  <a16:creationId xmlns:a16="http://schemas.microsoft.com/office/drawing/2014/main" id="{AF6D729E-F857-43A9-B5D7-36FE9682D8CC}"/>
                </a:ext>
              </a:extLst>
            </p:cNvPr>
            <p:cNvSpPr/>
            <p:nvPr/>
          </p:nvSpPr>
          <p:spPr bwMode="auto">
            <a:xfrm>
              <a:off x="9485313" y="3248025"/>
              <a:ext cx="38100" cy="41275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śľïḓê">
              <a:extLst>
                <a:ext uri="{FF2B5EF4-FFF2-40B4-BE49-F238E27FC236}">
                  <a16:creationId xmlns:a16="http://schemas.microsoft.com/office/drawing/2014/main" id="{278AF806-FD36-4E17-90FB-3EBDC0F65397}"/>
                </a:ext>
              </a:extLst>
            </p:cNvPr>
            <p:cNvSpPr/>
            <p:nvPr/>
          </p:nvSpPr>
          <p:spPr bwMode="auto">
            <a:xfrm>
              <a:off x="9417051" y="3240088"/>
              <a:ext cx="38100" cy="3810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şḻïḍè">
              <a:extLst>
                <a:ext uri="{FF2B5EF4-FFF2-40B4-BE49-F238E27FC236}">
                  <a16:creationId xmlns:a16="http://schemas.microsoft.com/office/drawing/2014/main" id="{F121B38B-1C86-4790-BE2A-115879076553}"/>
                </a:ext>
              </a:extLst>
            </p:cNvPr>
            <p:cNvSpPr/>
            <p:nvPr/>
          </p:nvSpPr>
          <p:spPr bwMode="auto">
            <a:xfrm>
              <a:off x="7180263" y="1527175"/>
              <a:ext cx="609600" cy="560388"/>
            </a:xfrm>
            <a:custGeom>
              <a:avLst/>
              <a:gdLst>
                <a:gd name="T0" fmla="*/ 327 w 384"/>
                <a:gd name="T1" fmla="*/ 214 h 353"/>
                <a:gd name="T2" fmla="*/ 64 w 384"/>
                <a:gd name="T3" fmla="*/ 0 h 353"/>
                <a:gd name="T4" fmla="*/ 0 w 384"/>
                <a:gd name="T5" fmla="*/ 83 h 353"/>
                <a:gd name="T6" fmla="*/ 261 w 384"/>
                <a:gd name="T7" fmla="*/ 294 h 353"/>
                <a:gd name="T8" fmla="*/ 232 w 384"/>
                <a:gd name="T9" fmla="*/ 327 h 353"/>
                <a:gd name="T10" fmla="*/ 265 w 384"/>
                <a:gd name="T11" fmla="*/ 353 h 353"/>
                <a:gd name="T12" fmla="*/ 384 w 384"/>
                <a:gd name="T13" fmla="*/ 204 h 353"/>
                <a:gd name="T14" fmla="*/ 353 w 384"/>
                <a:gd name="T15" fmla="*/ 178 h 353"/>
                <a:gd name="T16" fmla="*/ 327 w 384"/>
                <a:gd name="T17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53">
                  <a:moveTo>
                    <a:pt x="327" y="214"/>
                  </a:moveTo>
                  <a:lnTo>
                    <a:pt x="64" y="0"/>
                  </a:lnTo>
                  <a:lnTo>
                    <a:pt x="0" y="83"/>
                  </a:lnTo>
                  <a:lnTo>
                    <a:pt x="261" y="294"/>
                  </a:lnTo>
                  <a:lnTo>
                    <a:pt x="232" y="327"/>
                  </a:lnTo>
                  <a:lnTo>
                    <a:pt x="265" y="353"/>
                  </a:lnTo>
                  <a:lnTo>
                    <a:pt x="384" y="204"/>
                  </a:lnTo>
                  <a:lnTo>
                    <a:pt x="353" y="178"/>
                  </a:lnTo>
                  <a:lnTo>
                    <a:pt x="327" y="214"/>
                  </a:lnTo>
                  <a:close/>
                </a:path>
              </a:pathLst>
            </a:custGeom>
            <a:solidFill>
              <a:srgbClr val="7C9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ṧlïḑe">
              <a:extLst>
                <a:ext uri="{FF2B5EF4-FFF2-40B4-BE49-F238E27FC236}">
                  <a16:creationId xmlns:a16="http://schemas.microsoft.com/office/drawing/2014/main" id="{C25E8EE9-A3FC-47C1-A250-B446C660DE89}"/>
                </a:ext>
              </a:extLst>
            </p:cNvPr>
            <p:cNvSpPr/>
            <p:nvPr/>
          </p:nvSpPr>
          <p:spPr bwMode="auto">
            <a:xfrm>
              <a:off x="6813551" y="1255713"/>
              <a:ext cx="754063" cy="655638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ṣļïḑè">
              <a:extLst>
                <a:ext uri="{FF2B5EF4-FFF2-40B4-BE49-F238E27FC236}">
                  <a16:creationId xmlns:a16="http://schemas.microsoft.com/office/drawing/2014/main" id="{79F33C87-7FC5-4158-8577-50B9DA86C267}"/>
                </a:ext>
              </a:extLst>
            </p:cNvPr>
            <p:cNvSpPr/>
            <p:nvPr/>
          </p:nvSpPr>
          <p:spPr bwMode="auto">
            <a:xfrm>
              <a:off x="7032626" y="1425575"/>
              <a:ext cx="230188" cy="214313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ṡ1îdê">
              <a:extLst>
                <a:ext uri="{FF2B5EF4-FFF2-40B4-BE49-F238E27FC236}">
                  <a16:creationId xmlns:a16="http://schemas.microsoft.com/office/drawing/2014/main" id="{4C106563-ADC6-4D34-B16D-2AF57E2BA37F}"/>
                </a:ext>
              </a:extLst>
            </p:cNvPr>
            <p:cNvSpPr/>
            <p:nvPr/>
          </p:nvSpPr>
          <p:spPr bwMode="auto">
            <a:xfrm>
              <a:off x="5792788" y="1230313"/>
              <a:ext cx="279400" cy="282575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ľîḍê">
              <a:extLst>
                <a:ext uri="{FF2B5EF4-FFF2-40B4-BE49-F238E27FC236}">
                  <a16:creationId xmlns:a16="http://schemas.microsoft.com/office/drawing/2014/main" id="{53F2B480-DE86-4809-96D1-5D56101D149B}"/>
                </a:ext>
              </a:extLst>
            </p:cNvPr>
            <p:cNvSpPr/>
            <p:nvPr/>
          </p:nvSpPr>
          <p:spPr bwMode="auto">
            <a:xfrm>
              <a:off x="5683251" y="1320800"/>
              <a:ext cx="282575" cy="280988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ṩliḋè">
              <a:extLst>
                <a:ext uri="{FF2B5EF4-FFF2-40B4-BE49-F238E27FC236}">
                  <a16:creationId xmlns:a16="http://schemas.microsoft.com/office/drawing/2014/main" id="{E42BD4D8-7758-4409-9CCB-EE428AA6D1F8}"/>
                </a:ext>
              </a:extLst>
            </p:cNvPr>
            <p:cNvSpPr/>
            <p:nvPr/>
          </p:nvSpPr>
          <p:spPr bwMode="auto">
            <a:xfrm>
              <a:off x="5364163" y="1655763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$1íḑe">
              <a:extLst>
                <a:ext uri="{FF2B5EF4-FFF2-40B4-BE49-F238E27FC236}">
                  <a16:creationId xmlns:a16="http://schemas.microsoft.com/office/drawing/2014/main" id="{2750B22A-5518-4642-9733-489492DAAC7F}"/>
                </a:ext>
              </a:extLst>
            </p:cNvPr>
            <p:cNvSpPr/>
            <p:nvPr/>
          </p:nvSpPr>
          <p:spPr bwMode="auto">
            <a:xfrm>
              <a:off x="5254626" y="1735138"/>
              <a:ext cx="260350" cy="277813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ŝlïḓê">
              <a:extLst>
                <a:ext uri="{FF2B5EF4-FFF2-40B4-BE49-F238E27FC236}">
                  <a16:creationId xmlns:a16="http://schemas.microsoft.com/office/drawing/2014/main" id="{0AA34B6E-EEEF-4666-BB45-76A2FAF4443E}"/>
                </a:ext>
              </a:extLst>
            </p:cNvPr>
            <p:cNvSpPr/>
            <p:nvPr/>
          </p:nvSpPr>
          <p:spPr bwMode="auto">
            <a:xfrm>
              <a:off x="5400676" y="1189038"/>
              <a:ext cx="534988" cy="87312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ṥļiḓè">
              <a:extLst>
                <a:ext uri="{FF2B5EF4-FFF2-40B4-BE49-F238E27FC236}">
                  <a16:creationId xmlns:a16="http://schemas.microsoft.com/office/drawing/2014/main" id="{663BA5EC-1480-4FBA-BF5F-CB95A6231D86}"/>
                </a:ext>
              </a:extLst>
            </p:cNvPr>
            <p:cNvSpPr/>
            <p:nvPr/>
          </p:nvSpPr>
          <p:spPr bwMode="auto">
            <a:xfrm>
              <a:off x="5224463" y="1362075"/>
              <a:ext cx="896938" cy="488950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2" name="圆角矩形 311"/>
          <p:cNvSpPr/>
          <p:nvPr/>
        </p:nvSpPr>
        <p:spPr>
          <a:xfrm>
            <a:off x="966360" y="1432036"/>
            <a:ext cx="9755305" cy="52927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1456003" y="1928681"/>
            <a:ext cx="8643938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线：肺含气量增多  两肺野透亮度增强、肺纹理减少、纤细、稀疏和变直                   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肺容积增大   胸廓前后径增宽 肋骨平直、肋间隙增宽  膈肌下降且变平</a:t>
            </a: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CT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确定小叶中心型或全小叶型肺气肿、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肺大泡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的大小和数量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肺功能：估计严重程度、治疗疗效、疾病进展和预后。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第一秒用力呼气容积占用力肺活量百分比（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FEV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/FVC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正常值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83%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，评价气流受限的敏感指标。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FEV</a:t>
            </a:r>
            <a:r>
              <a:rPr lang="zh-CN" altLang="en-US" baseline="-18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１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占预计值的百分比可判断 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COPD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气流阻塞程度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6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2" grpId="0" animBg="1"/>
      <p:bldP spid="1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a"/>
  <p:tag name="KSO_WM_UNIT_INDEX" val="1_2_1"/>
  <p:tag name="KSO_WM_UNIT_ID" val="288*l_h_a*1_2_1"/>
  <p:tag name="KSO_WM_UNIT_CLEAR" val="1"/>
  <p:tag name="KSO_WM_UNIT_LAYERLEVEL" val="1_1_1"/>
  <p:tag name="KSO_WM_UNIT_VALUE" val="6"/>
  <p:tag name="KSO_WM_UNIT_HIGHLIGHT" val="0"/>
  <p:tag name="KSO_WM_UNIT_COMPATIBLE" val="0"/>
  <p:tag name="KSO_WM_BEAUTIFY_FLAG" val="#wm#"/>
  <p:tag name="KSO_WM_DIAGRAM_GROUP_CODE" val="l1-1"/>
  <p:tag name="KSO_WM_UNIT_PRESET_TEXT" val="LORE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f"/>
  <p:tag name="KSO_WM_UNIT_INDEX" val="1_2_1"/>
  <p:tag name="KSO_WM_UNIT_ID" val="288*l_h_f*1_2_1"/>
  <p:tag name="KSO_WM_UNIT_CLEAR" val="1"/>
  <p:tag name="KSO_WM_UNIT_LAYERLEVEL" val="1_1_1"/>
  <p:tag name="KSO_WM_UNIT_VALUE" val="44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a"/>
  <p:tag name="KSO_WM_UNIT_INDEX" val="1_1_1"/>
  <p:tag name="KSO_WM_UNIT_ID" val="288*l_h_a*1_1_1"/>
  <p:tag name="KSO_WM_UNIT_CLEAR" val="1"/>
  <p:tag name="KSO_WM_UNIT_LAYERLEVEL" val="1_1_1"/>
  <p:tag name="KSO_WM_UNIT_VALUE" val="6"/>
  <p:tag name="KSO_WM_UNIT_HIGHLIGHT" val="0"/>
  <p:tag name="KSO_WM_UNIT_COMPATIBLE" val="0"/>
  <p:tag name="KSO_WM_BEAUTIFY_FLAG" val="#wm#"/>
  <p:tag name="KSO_WM_DIAGRAM_GROUP_CODE" val="l1-1"/>
  <p:tag name="KSO_WM_UNIT_PRESET_TEXT" val="LORE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f"/>
  <p:tag name="KSO_WM_UNIT_INDEX" val="1_1_1"/>
  <p:tag name="KSO_WM_UNIT_ID" val="288*l_h_f*1_1_1"/>
  <p:tag name="KSO_WM_UNIT_CLEAR" val="1"/>
  <p:tag name="KSO_WM_UNIT_LAYERLEVEL" val="1_1_1"/>
  <p:tag name="KSO_WM_UNIT_VALUE" val="44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a"/>
  <p:tag name="KSO_WM_UNIT_INDEX" val="1_4_1"/>
  <p:tag name="KSO_WM_UNIT_ID" val="288*l_h_a*1_4_1"/>
  <p:tag name="KSO_WM_UNIT_CLEAR" val="1"/>
  <p:tag name="KSO_WM_UNIT_LAYERLEVEL" val="1_1_1"/>
  <p:tag name="KSO_WM_UNIT_VALUE" val="6"/>
  <p:tag name="KSO_WM_UNIT_HIGHLIGHT" val="0"/>
  <p:tag name="KSO_WM_UNIT_COMPATIBLE" val="0"/>
  <p:tag name="KSO_WM_BEAUTIFY_FLAG" val="#wm#"/>
  <p:tag name="KSO_WM_DIAGRAM_GROUP_CODE" val="l1-1"/>
  <p:tag name="KSO_WM_UNIT_PRESET_TEXT" val="LORE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f"/>
  <p:tag name="KSO_WM_UNIT_INDEX" val="1_4_1"/>
  <p:tag name="KSO_WM_UNIT_ID" val="288*l_h_f*1_4_1"/>
  <p:tag name="KSO_WM_UNIT_CLEAR" val="1"/>
  <p:tag name="KSO_WM_UNIT_LAYERLEVEL" val="1_1_1"/>
  <p:tag name="KSO_WM_UNIT_VALUE" val="44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a"/>
  <p:tag name="KSO_WM_UNIT_INDEX" val="1_3_1"/>
  <p:tag name="KSO_WM_UNIT_ID" val="288*l_h_a*1_3_1"/>
  <p:tag name="KSO_WM_UNIT_CLEAR" val="1"/>
  <p:tag name="KSO_WM_UNIT_LAYERLEVEL" val="1_1_1"/>
  <p:tag name="KSO_WM_UNIT_VALUE" val="6"/>
  <p:tag name="KSO_WM_UNIT_HIGHLIGHT" val="0"/>
  <p:tag name="KSO_WM_UNIT_COMPATIBLE" val="0"/>
  <p:tag name="KSO_WM_BEAUTIFY_FLAG" val="#wm#"/>
  <p:tag name="KSO_WM_DIAGRAM_GROUP_CODE" val="l1-1"/>
  <p:tag name="KSO_WM_UNIT_PRESET_TEXT" val="LORE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41"/>
  <p:tag name="KSO_WM_UNIT_TYPE" val="l_h_f"/>
  <p:tag name="KSO_WM_UNIT_INDEX" val="1_3_1"/>
  <p:tag name="KSO_WM_UNIT_ID" val="288*l_h_f*1_3_1"/>
  <p:tag name="KSO_WM_UNIT_CLEAR" val="1"/>
  <p:tag name="KSO_WM_UNIT_LAYERLEVEL" val="1_1_1"/>
  <p:tag name="KSO_WM_UNIT_VALUE" val="44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20495F"/>
      </a:accent1>
      <a:accent2>
        <a:srgbClr val="20495F"/>
      </a:accent2>
      <a:accent3>
        <a:srgbClr val="20495F"/>
      </a:accent3>
      <a:accent4>
        <a:srgbClr val="20495F"/>
      </a:accent4>
      <a:accent5>
        <a:srgbClr val="20495F"/>
      </a:accent5>
      <a:accent6>
        <a:srgbClr val="20495F"/>
      </a:accent6>
      <a:hlink>
        <a:srgbClr val="20495F"/>
      </a:hlink>
      <a:folHlink>
        <a:srgbClr val="20495F"/>
      </a:folHlink>
    </a:clrScheme>
    <a:fontScheme name="lbhejiyn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0495F"/>
    </a:accent1>
    <a:accent2>
      <a:srgbClr val="20495F"/>
    </a:accent2>
    <a:accent3>
      <a:srgbClr val="20495F"/>
    </a:accent3>
    <a:accent4>
      <a:srgbClr val="20495F"/>
    </a:accent4>
    <a:accent5>
      <a:srgbClr val="20495F"/>
    </a:accent5>
    <a:accent6>
      <a:srgbClr val="20495F"/>
    </a:accent6>
    <a:hlink>
      <a:srgbClr val="20495F"/>
    </a:hlink>
    <a:folHlink>
      <a:srgbClr val="2049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3220</Words>
  <Application>Microsoft Office PowerPoint</Application>
  <PresentationFormat>宽屏</PresentationFormat>
  <Paragraphs>247</Paragraphs>
  <Slides>38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3" baseType="lpstr">
      <vt:lpstr>等线</vt:lpstr>
      <vt:lpstr>印品黑体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cp:lastModifiedBy>天 下</cp:lastModifiedBy>
  <cp:revision>61</cp:revision>
  <dcterms:created xsi:type="dcterms:W3CDTF">2019-10-13T01:47:29Z</dcterms:created>
  <dcterms:modified xsi:type="dcterms:W3CDTF">2021-01-23T15:10:57Z</dcterms:modified>
</cp:coreProperties>
</file>