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sldIdLst>
    <p:sldId id="274" r:id="rId2"/>
    <p:sldId id="256"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342C"/>
    <a:srgbClr val="B31D25"/>
    <a:srgbClr val="B81D23"/>
    <a:srgbClr val="FFFEFC"/>
    <a:srgbClr val="70A016"/>
    <a:srgbClr val="FF0000"/>
    <a:srgbClr val="FFCC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714" y="9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885F2E-8085-40C1-AFF0-00666FB4978F}" type="datetimeFigureOut">
              <a:rPr lang="zh-CN" altLang="en-US" smtClean="0"/>
              <a:t>2021/1/24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09EE41-A559-4EBD-8614-54D062B457EB}" type="slidenum">
              <a:rPr lang="zh-CN" altLang="en-US" smtClean="0"/>
              <a:t>‹#›</a:t>
            </a:fld>
            <a:endParaRPr lang="zh-CN" altLang="en-US"/>
          </a:p>
        </p:txBody>
      </p:sp>
    </p:spTree>
    <p:extLst>
      <p:ext uri="{BB962C8B-B14F-4D97-AF65-F5344CB8AC3E}">
        <p14:creationId xmlns:p14="http://schemas.microsoft.com/office/powerpoint/2010/main" val="29400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ltLang="zh-CN"/>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ltLang="zh-CN"/>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33B77A94-0C2A-47F6-971C-A8180E2F23F8}" type="slidenum">
              <a:rPr lang="en-US" altLang="zh-CN" smtClean="0"/>
              <a:pPr/>
              <a:t>‹#›</a:t>
            </a:fld>
            <a:endParaRPr lang="en-US" altLang="zh-CN"/>
          </a:p>
        </p:txBody>
      </p:sp>
    </p:spTree>
    <p:extLst>
      <p:ext uri="{BB962C8B-B14F-4D97-AF65-F5344CB8AC3E}">
        <p14:creationId xmlns:p14="http://schemas.microsoft.com/office/powerpoint/2010/main" val="1778300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ltLang="zh-CN"/>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ltLang="zh-CN"/>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DE73A72-3FD1-4984-9FE8-9A8BB9AE6862}" type="slidenum">
              <a:rPr lang="en-US" altLang="zh-CN" smtClean="0"/>
              <a:pPr/>
              <a:t>‹#›</a:t>
            </a:fld>
            <a:endParaRPr lang="en-US" altLang="zh-CN"/>
          </a:p>
        </p:txBody>
      </p:sp>
    </p:spTree>
    <p:extLst>
      <p:ext uri="{BB962C8B-B14F-4D97-AF65-F5344CB8AC3E}">
        <p14:creationId xmlns:p14="http://schemas.microsoft.com/office/powerpoint/2010/main" val="148439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ltLang="zh-CN"/>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ltLang="zh-CN"/>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BFACE7E-674D-4A93-8BA0-69F6D8A1D051}" type="slidenum">
              <a:rPr lang="en-US" altLang="zh-CN" smtClean="0"/>
              <a:pPr/>
              <a:t>‹#›</a:t>
            </a:fld>
            <a:endParaRPr lang="en-US" altLang="zh-CN"/>
          </a:p>
        </p:txBody>
      </p:sp>
    </p:spTree>
    <p:extLst>
      <p:ext uri="{BB962C8B-B14F-4D97-AF65-F5344CB8AC3E}">
        <p14:creationId xmlns:p14="http://schemas.microsoft.com/office/powerpoint/2010/main" val="491168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ltLang="zh-CN"/>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ltLang="zh-CN"/>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CC9ACB6-57D6-4318-8D46-6859FD61260D}" type="slidenum">
              <a:rPr lang="en-US" altLang="zh-CN" smtClean="0"/>
              <a:pPr/>
              <a:t>‹#›</a:t>
            </a:fld>
            <a:endParaRPr lang="en-US" altLang="zh-CN"/>
          </a:p>
        </p:txBody>
      </p:sp>
    </p:spTree>
    <p:extLst>
      <p:ext uri="{BB962C8B-B14F-4D97-AF65-F5344CB8AC3E}">
        <p14:creationId xmlns:p14="http://schemas.microsoft.com/office/powerpoint/2010/main" val="2240305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ltLang="zh-CN"/>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ltLang="zh-CN"/>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EF68D7E6-1024-4F45-B55F-24B4BC4928C4}" type="slidenum">
              <a:rPr lang="en-US" altLang="zh-CN" smtClean="0"/>
              <a:pPr/>
              <a:t>‹#›</a:t>
            </a:fld>
            <a:endParaRPr lang="en-US" altLang="zh-CN"/>
          </a:p>
        </p:txBody>
      </p:sp>
    </p:spTree>
    <p:extLst>
      <p:ext uri="{BB962C8B-B14F-4D97-AF65-F5344CB8AC3E}">
        <p14:creationId xmlns:p14="http://schemas.microsoft.com/office/powerpoint/2010/main" val="1092473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altLang="zh-CN"/>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ltLang="zh-CN"/>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ED3ABA74-4E19-49DF-AA04-9056017A5D9A}" type="slidenum">
              <a:rPr lang="en-US" altLang="zh-CN" smtClean="0"/>
              <a:pPr/>
              <a:t>‹#›</a:t>
            </a:fld>
            <a:endParaRPr lang="en-US" altLang="zh-CN"/>
          </a:p>
        </p:txBody>
      </p:sp>
    </p:spTree>
    <p:extLst>
      <p:ext uri="{BB962C8B-B14F-4D97-AF65-F5344CB8AC3E}">
        <p14:creationId xmlns:p14="http://schemas.microsoft.com/office/powerpoint/2010/main" val="2012859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US" altLang="zh-CN"/>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ltLang="zh-CN"/>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F531468F-2EC9-44FA-83B4-C659A2A71D6C}" type="slidenum">
              <a:rPr lang="en-US" altLang="zh-CN" smtClean="0"/>
              <a:pPr/>
              <a:t>‹#›</a:t>
            </a:fld>
            <a:endParaRPr lang="en-US" altLang="zh-CN"/>
          </a:p>
        </p:txBody>
      </p:sp>
    </p:spTree>
    <p:extLst>
      <p:ext uri="{BB962C8B-B14F-4D97-AF65-F5344CB8AC3E}">
        <p14:creationId xmlns:p14="http://schemas.microsoft.com/office/powerpoint/2010/main" val="3222043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endParaRPr lang="en-US" altLang="zh-CN"/>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ltLang="zh-CN"/>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6F1C9493-93C5-44A0-8277-382810A7A521}" type="slidenum">
              <a:rPr lang="en-US" altLang="zh-CN" smtClean="0"/>
              <a:pPr/>
              <a:t>‹#›</a:t>
            </a:fld>
            <a:endParaRPr lang="en-US" altLang="zh-CN"/>
          </a:p>
        </p:txBody>
      </p:sp>
    </p:spTree>
    <p:extLst>
      <p:ext uri="{BB962C8B-B14F-4D97-AF65-F5344CB8AC3E}">
        <p14:creationId xmlns:p14="http://schemas.microsoft.com/office/powerpoint/2010/main" val="3207312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endParaRPr lang="en-US" altLang="zh-CN"/>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ltLang="zh-CN"/>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9520C7A7-07D5-47C7-A9D4-F2D592294903}" type="slidenum">
              <a:rPr lang="en-US" altLang="zh-CN" smtClean="0"/>
              <a:pPr/>
              <a:t>‹#›</a:t>
            </a:fld>
            <a:endParaRPr lang="en-US" altLang="zh-CN"/>
          </a:p>
        </p:txBody>
      </p:sp>
    </p:spTree>
    <p:extLst>
      <p:ext uri="{BB962C8B-B14F-4D97-AF65-F5344CB8AC3E}">
        <p14:creationId xmlns:p14="http://schemas.microsoft.com/office/powerpoint/2010/main" val="797831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altLang="zh-CN"/>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ltLang="zh-CN"/>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82B453C-D64E-4BF7-926E-C5D9B12B4D18}" type="slidenum">
              <a:rPr lang="en-US" altLang="zh-CN" smtClean="0"/>
              <a:pPr/>
              <a:t>‹#›</a:t>
            </a:fld>
            <a:endParaRPr lang="en-US" altLang="zh-CN"/>
          </a:p>
        </p:txBody>
      </p:sp>
    </p:spTree>
    <p:extLst>
      <p:ext uri="{BB962C8B-B14F-4D97-AF65-F5344CB8AC3E}">
        <p14:creationId xmlns:p14="http://schemas.microsoft.com/office/powerpoint/2010/main" val="1926103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altLang="zh-CN"/>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ltLang="zh-CN"/>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2A2637D6-EABA-4AEA-B213-3E91D562466B}" type="slidenum">
              <a:rPr lang="en-US" altLang="zh-CN" smtClean="0"/>
              <a:pPr/>
              <a:t>‹#›</a:t>
            </a:fld>
            <a:endParaRPr lang="en-US" altLang="zh-CN"/>
          </a:p>
        </p:txBody>
      </p:sp>
    </p:spTree>
    <p:extLst>
      <p:ext uri="{BB962C8B-B14F-4D97-AF65-F5344CB8AC3E}">
        <p14:creationId xmlns:p14="http://schemas.microsoft.com/office/powerpoint/2010/main" val="2104490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7342C"/>
        </a:solidFill>
        <a:effectLst/>
      </p:bgPr>
    </p:bg>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FE61B600-F5FD-4245-99DE-6FF85AD8AAE7}"/>
              </a:ext>
            </a:extLst>
          </p:cNvPr>
          <p:cNvPicPr>
            <a:picLocks noChangeAspect="1"/>
          </p:cNvPicPr>
          <p:nvPr userDrawn="1"/>
        </p:nvPicPr>
        <p:blipFill rotWithShape="1">
          <a:blip r:embed="rId13">
            <a:extLst>
              <a:ext uri="{BEBA8EAE-BF5A-486C-A8C5-ECC9F3942E4B}">
                <a14:imgProps xmlns:a14="http://schemas.microsoft.com/office/drawing/2010/main">
                  <a14:imgLayer>
                    <a14:imgEffect>
                      <a14:colorTemperature colorTemp="5900"/>
                    </a14:imgEffect>
                  </a14:imgLayer>
                </a14:imgProps>
              </a:ext>
              <a:ext uri="{28A0092B-C50C-407E-A947-70E740481C1C}">
                <a14:useLocalDpi xmlns:a14="http://schemas.microsoft.com/office/drawing/2010/main" val="0"/>
              </a:ext>
            </a:extLst>
          </a:blip>
          <a:srcRect r="2750" b="19294"/>
          <a:stretch/>
        </p:blipFill>
        <p:spPr>
          <a:xfrm>
            <a:off x="0" y="116632"/>
            <a:ext cx="12191999" cy="6741368"/>
          </a:xfrm>
          <a:prstGeom prst="rect">
            <a:avLst/>
          </a:prstGeom>
        </p:spPr>
      </p:pic>
      <p:pic>
        <p:nvPicPr>
          <p:cNvPr id="8" name="图片 7">
            <a:extLst>
              <a:ext uri="{FF2B5EF4-FFF2-40B4-BE49-F238E27FC236}">
                <a16:creationId xmlns:a16="http://schemas.microsoft.com/office/drawing/2014/main" id="{1A88C15E-5A14-4A15-A4E4-17158A76B4C0}"/>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r="2930" b="19294"/>
          <a:stretch/>
        </p:blipFill>
        <p:spPr>
          <a:xfrm>
            <a:off x="0" y="116632"/>
            <a:ext cx="12191999" cy="6741368"/>
          </a:xfrm>
          <a:prstGeom prst="rect">
            <a:avLst/>
          </a:prstGeom>
        </p:spPr>
      </p:pic>
      <p:sp>
        <p:nvSpPr>
          <p:cNvPr id="9" name="矩形 8">
            <a:extLst>
              <a:ext uri="{FF2B5EF4-FFF2-40B4-BE49-F238E27FC236}">
                <a16:creationId xmlns:a16="http://schemas.microsoft.com/office/drawing/2014/main" id="{FBBC621E-B039-4E32-AC32-0E8D1E398F5A}"/>
              </a:ext>
            </a:extLst>
          </p:cNvPr>
          <p:cNvSpPr/>
          <p:nvPr userDrawn="1"/>
        </p:nvSpPr>
        <p:spPr>
          <a:xfrm>
            <a:off x="551384" y="1844824"/>
            <a:ext cx="1368152" cy="2448272"/>
          </a:xfrm>
          <a:prstGeom prst="rect">
            <a:avLst/>
          </a:prstGeom>
          <a:solidFill>
            <a:srgbClr val="B7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id="{F0BABE65-CD75-49AC-A285-0D8A59041D2E}"/>
              </a:ext>
            </a:extLst>
          </p:cNvPr>
          <p:cNvSpPr/>
          <p:nvPr userDrawn="1"/>
        </p:nvSpPr>
        <p:spPr>
          <a:xfrm>
            <a:off x="0" y="2060848"/>
            <a:ext cx="479376" cy="2448272"/>
          </a:xfrm>
          <a:prstGeom prst="rect">
            <a:avLst/>
          </a:prstGeom>
          <a:solidFill>
            <a:srgbClr val="B7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extLst>
              <a:ext uri="{FF2B5EF4-FFF2-40B4-BE49-F238E27FC236}">
                <a16:creationId xmlns:a16="http://schemas.microsoft.com/office/drawing/2014/main" id="{F9093BDE-7A64-42E3-B849-381A914DEC06}"/>
              </a:ext>
            </a:extLst>
          </p:cNvPr>
          <p:cNvSpPr/>
          <p:nvPr userDrawn="1"/>
        </p:nvSpPr>
        <p:spPr>
          <a:xfrm>
            <a:off x="10632504" y="1268760"/>
            <a:ext cx="1049743" cy="2448272"/>
          </a:xfrm>
          <a:prstGeom prst="rect">
            <a:avLst/>
          </a:prstGeom>
          <a:solidFill>
            <a:srgbClr val="B7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extLst>
              <a:ext uri="{FF2B5EF4-FFF2-40B4-BE49-F238E27FC236}">
                <a16:creationId xmlns:a16="http://schemas.microsoft.com/office/drawing/2014/main" id="{17DDBB5F-0DB8-4537-998D-55C2649E36F6}"/>
              </a:ext>
            </a:extLst>
          </p:cNvPr>
          <p:cNvSpPr/>
          <p:nvPr userDrawn="1"/>
        </p:nvSpPr>
        <p:spPr>
          <a:xfrm>
            <a:off x="11733439" y="908720"/>
            <a:ext cx="458561" cy="2448272"/>
          </a:xfrm>
          <a:prstGeom prst="rect">
            <a:avLst/>
          </a:prstGeom>
          <a:solidFill>
            <a:srgbClr val="B734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20645754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7342C"/>
        </a:solidFill>
        <a:effectLst/>
      </p:bgPr>
    </p:bg>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68DB16FF-0373-450E-B46D-B129F7583631}"/>
              </a:ext>
            </a:extLst>
          </p:cNvPr>
          <p:cNvPicPr>
            <a:picLocks noChangeAspect="1"/>
          </p:cNvPicPr>
          <p:nvPr/>
        </p:nvPicPr>
        <p:blipFill rotWithShape="1">
          <a:blip r:embed="rId2">
            <a:extLst>
              <a:ext uri="{28A0092B-C50C-407E-A947-70E740481C1C}">
                <a14:useLocalDpi xmlns:a14="http://schemas.microsoft.com/office/drawing/2010/main" val="0"/>
              </a:ext>
            </a:extLst>
          </a:blip>
          <a:srcRect r="2160"/>
          <a:stretch/>
        </p:blipFill>
        <p:spPr>
          <a:xfrm>
            <a:off x="0" y="116632"/>
            <a:ext cx="12192000" cy="6741368"/>
          </a:xfrm>
          <a:prstGeom prst="rect">
            <a:avLst/>
          </a:prstGeom>
        </p:spPr>
      </p:pic>
      <p:sp>
        <p:nvSpPr>
          <p:cNvPr id="6" name="矩形 5">
            <a:extLst>
              <a:ext uri="{FF2B5EF4-FFF2-40B4-BE49-F238E27FC236}">
                <a16:creationId xmlns:a16="http://schemas.microsoft.com/office/drawing/2014/main" id="{3B303DA3-429A-48AB-A205-9B1757038360}"/>
              </a:ext>
            </a:extLst>
          </p:cNvPr>
          <p:cNvSpPr/>
          <p:nvPr/>
        </p:nvSpPr>
        <p:spPr>
          <a:xfrm>
            <a:off x="2063552" y="620688"/>
            <a:ext cx="7848872" cy="3231654"/>
          </a:xfrm>
          <a:prstGeom prst="rect">
            <a:avLst/>
          </a:prstGeom>
        </p:spPr>
        <p:txBody>
          <a:bodyPr wrap="square">
            <a:spAutoFit/>
          </a:bodyPr>
          <a:lstStyle/>
          <a:p>
            <a:endParaRPr lang="en-US" altLang="zh-CN" sz="2800" dirty="0">
              <a:solidFill>
                <a:schemeClr val="bg1"/>
              </a:solidFill>
            </a:endParaRPr>
          </a:p>
          <a:p>
            <a:pPr algn="ctr">
              <a:buFontTx/>
              <a:buNone/>
            </a:pPr>
            <a:r>
              <a:rPr lang="zh-CN" altLang="en-US" sz="6000" b="1" i="1" dirty="0">
                <a:solidFill>
                  <a:schemeClr val="bg1"/>
                </a:solidFill>
                <a:latin typeface="字魂105号-简雅黑" panose="00000500000000000000" pitchFamily="2" charset="-122"/>
                <a:ea typeface="字魂105号-简雅黑" panose="00000500000000000000" pitchFamily="2" charset="-122"/>
              </a:rPr>
              <a:t>新型冠状病毒感染相关知识培训</a:t>
            </a:r>
          </a:p>
          <a:p>
            <a:pPr algn="ctr">
              <a:buFontTx/>
              <a:buNone/>
            </a:pPr>
            <a:endParaRPr lang="en-US" altLang="zh-CN" sz="2800" b="1" dirty="0">
              <a:solidFill>
                <a:schemeClr val="bg1"/>
              </a:solidFill>
              <a:latin typeface="字魂59号-创粗黑" panose="00000500000000000000" pitchFamily="2" charset="-122"/>
              <a:ea typeface="字魂59号-创粗黑" panose="00000500000000000000" pitchFamily="2" charset="-122"/>
            </a:endParaRPr>
          </a:p>
          <a:p>
            <a:pPr algn="ctr">
              <a:buFontTx/>
              <a:buNone/>
            </a:pPr>
            <a:r>
              <a:rPr lang="zh-CN" altLang="en-US" sz="2800" b="1" dirty="0">
                <a:solidFill>
                  <a:schemeClr val="bg1"/>
                </a:solidFill>
                <a:latin typeface="字魂59号-创粗黑" panose="00000500000000000000" pitchFamily="2" charset="-122"/>
                <a:ea typeface="字魂59号-创粗黑" panose="00000500000000000000" pitchFamily="2" charset="-122"/>
              </a:rPr>
              <a:t>中山路社区卫生服务中心</a:t>
            </a:r>
          </a:p>
        </p:txBody>
      </p:sp>
      <p:pic>
        <p:nvPicPr>
          <p:cNvPr id="8" name="图片 7">
            <a:extLst>
              <a:ext uri="{FF2B5EF4-FFF2-40B4-BE49-F238E27FC236}">
                <a16:creationId xmlns:a16="http://schemas.microsoft.com/office/drawing/2014/main" id="{283798DE-60DD-4173-A37C-B08DFBAD009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8901" t="62999" r="14943" b="8651"/>
          <a:stretch/>
        </p:blipFill>
        <p:spPr>
          <a:xfrm>
            <a:off x="3904986" y="3852342"/>
            <a:ext cx="4166004" cy="2678145"/>
          </a:xfrm>
          <a:prstGeom prst="rect">
            <a:avLst/>
          </a:prstGeom>
        </p:spPr>
      </p:pic>
      <p:sp>
        <p:nvSpPr>
          <p:cNvPr id="9" name="矩形 8">
            <a:extLst>
              <a:ext uri="{FF2B5EF4-FFF2-40B4-BE49-F238E27FC236}">
                <a16:creationId xmlns:a16="http://schemas.microsoft.com/office/drawing/2014/main" id="{B0CA4A84-FDBE-4EFF-9473-97E68F0959AE}"/>
              </a:ext>
            </a:extLst>
          </p:cNvPr>
          <p:cNvSpPr/>
          <p:nvPr/>
        </p:nvSpPr>
        <p:spPr>
          <a:xfrm>
            <a:off x="7674542" y="2492896"/>
            <a:ext cx="194985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id="{FD9910FB-1014-4118-AAF9-E3EF00EFEADB}"/>
              </a:ext>
            </a:extLst>
          </p:cNvPr>
          <p:cNvSpPr/>
          <p:nvPr/>
        </p:nvSpPr>
        <p:spPr>
          <a:xfrm>
            <a:off x="2423592" y="2492896"/>
            <a:ext cx="194985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09357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2" name="Text Box 16">
            <a:extLst>
              <a:ext uri="{FF2B5EF4-FFF2-40B4-BE49-F238E27FC236}">
                <a16:creationId xmlns:a16="http://schemas.microsoft.com/office/drawing/2014/main" id="{9DB9486D-7600-458F-88FD-072804A4ED7C}"/>
              </a:ext>
            </a:extLst>
          </p:cNvPr>
          <p:cNvSpPr txBox="1">
            <a:spLocks noChangeArrowheads="1"/>
          </p:cNvSpPr>
          <p:nvPr/>
        </p:nvSpPr>
        <p:spPr bwMode="auto">
          <a:xfrm>
            <a:off x="6815883" y="3571874"/>
            <a:ext cx="12969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zh-CN" altLang="zh-CN">
              <a:solidFill>
                <a:schemeClr val="bg1"/>
              </a:solidFill>
            </a:endParaRPr>
          </a:p>
        </p:txBody>
      </p:sp>
      <p:sp>
        <p:nvSpPr>
          <p:cNvPr id="14353" name="Text Box 17">
            <a:extLst>
              <a:ext uri="{FF2B5EF4-FFF2-40B4-BE49-F238E27FC236}">
                <a16:creationId xmlns:a16="http://schemas.microsoft.com/office/drawing/2014/main" id="{4512B9DD-AAB2-4EBD-A2A7-8B22CA751754}"/>
              </a:ext>
            </a:extLst>
          </p:cNvPr>
          <p:cNvSpPr txBox="1">
            <a:spLocks noChangeArrowheads="1"/>
          </p:cNvSpPr>
          <p:nvPr/>
        </p:nvSpPr>
        <p:spPr bwMode="auto">
          <a:xfrm>
            <a:off x="3288458" y="3428999"/>
            <a:ext cx="6911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zh-CN" altLang="zh-CN">
              <a:solidFill>
                <a:schemeClr val="bg1"/>
              </a:solidFill>
            </a:endParaRPr>
          </a:p>
        </p:txBody>
      </p:sp>
      <p:sp>
        <p:nvSpPr>
          <p:cNvPr id="14354" name="Text Box 18">
            <a:extLst>
              <a:ext uri="{FF2B5EF4-FFF2-40B4-BE49-F238E27FC236}">
                <a16:creationId xmlns:a16="http://schemas.microsoft.com/office/drawing/2014/main" id="{A0958A41-6B74-41B8-8A83-12AB96AAFF72}"/>
              </a:ext>
            </a:extLst>
          </p:cNvPr>
          <p:cNvSpPr txBox="1">
            <a:spLocks noChangeArrowheads="1"/>
          </p:cNvSpPr>
          <p:nvPr/>
        </p:nvSpPr>
        <p:spPr bwMode="auto">
          <a:xfrm>
            <a:off x="2783632" y="3429000"/>
            <a:ext cx="8316912" cy="265747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zh-CN" dirty="0">
                <a:solidFill>
                  <a:schemeClr val="bg1"/>
                </a:solidFill>
              </a:rPr>
              <a:t>            </a:t>
            </a:r>
            <a:r>
              <a:rPr lang="zh-CN" altLang="en-US" sz="2400" b="1" dirty="0">
                <a:solidFill>
                  <a:schemeClr val="bg1"/>
                </a:solidFill>
              </a:rPr>
              <a:t>临床学                         一般疾病           常规治疗</a:t>
            </a:r>
          </a:p>
          <a:p>
            <a:pPr algn="l">
              <a:spcBef>
                <a:spcPct val="50000"/>
              </a:spcBef>
            </a:pPr>
            <a:r>
              <a:rPr lang="zh-CN" altLang="en-US" sz="2400" b="1" dirty="0">
                <a:solidFill>
                  <a:schemeClr val="bg1"/>
                </a:solidFill>
              </a:rPr>
              <a:t>接诊                  初步诊断                               有效隔离</a:t>
            </a:r>
          </a:p>
          <a:p>
            <a:pPr algn="l">
              <a:spcBef>
                <a:spcPct val="50000"/>
              </a:spcBef>
            </a:pPr>
            <a:r>
              <a:rPr lang="zh-CN" altLang="en-US" sz="2400" b="1" dirty="0">
                <a:solidFill>
                  <a:schemeClr val="bg1"/>
                </a:solidFill>
              </a:rPr>
              <a:t>            流行病学                   疑是病例          妥善转诊</a:t>
            </a:r>
          </a:p>
          <a:p>
            <a:pPr algn="l">
              <a:spcBef>
                <a:spcPct val="50000"/>
              </a:spcBef>
            </a:pPr>
            <a:r>
              <a:rPr lang="zh-CN" altLang="en-US" sz="2400" b="1" dirty="0">
                <a:solidFill>
                  <a:schemeClr val="bg1"/>
                </a:solidFill>
              </a:rPr>
              <a:t>                                                                             立即上报</a:t>
            </a:r>
          </a:p>
          <a:p>
            <a:pPr algn="l">
              <a:spcBef>
                <a:spcPct val="50000"/>
              </a:spcBef>
            </a:pPr>
            <a:endParaRPr lang="en-US" altLang="zh-CN" sz="2400" b="1" dirty="0">
              <a:solidFill>
                <a:schemeClr val="bg1"/>
              </a:solidFill>
            </a:endParaRPr>
          </a:p>
        </p:txBody>
      </p:sp>
      <p:sp>
        <p:nvSpPr>
          <p:cNvPr id="14359" name="Text Box 23">
            <a:extLst>
              <a:ext uri="{FF2B5EF4-FFF2-40B4-BE49-F238E27FC236}">
                <a16:creationId xmlns:a16="http://schemas.microsoft.com/office/drawing/2014/main" id="{116397C1-5E92-40AD-B10F-C71223C40283}"/>
              </a:ext>
            </a:extLst>
          </p:cNvPr>
          <p:cNvSpPr txBox="1">
            <a:spLocks noChangeArrowheads="1"/>
          </p:cNvSpPr>
          <p:nvPr/>
        </p:nvSpPr>
        <p:spPr bwMode="auto">
          <a:xfrm>
            <a:off x="3720257" y="3860799"/>
            <a:ext cx="107950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zh-CN" altLang="zh-CN">
              <a:solidFill>
                <a:schemeClr val="bg1"/>
              </a:solidFill>
            </a:endParaRPr>
          </a:p>
        </p:txBody>
      </p:sp>
      <p:sp>
        <p:nvSpPr>
          <p:cNvPr id="14360" name="Line 24">
            <a:extLst>
              <a:ext uri="{FF2B5EF4-FFF2-40B4-BE49-F238E27FC236}">
                <a16:creationId xmlns:a16="http://schemas.microsoft.com/office/drawing/2014/main" id="{7163C52B-C8E0-4119-BD75-E828131E941F}"/>
              </a:ext>
            </a:extLst>
          </p:cNvPr>
          <p:cNvSpPr>
            <a:spLocks noChangeShapeType="1"/>
          </p:cNvSpPr>
          <p:nvPr/>
        </p:nvSpPr>
        <p:spPr bwMode="auto">
          <a:xfrm>
            <a:off x="3575720" y="4226868"/>
            <a:ext cx="1008063" cy="0"/>
          </a:xfrm>
          <a:prstGeom prst="line">
            <a:avLst/>
          </a:prstGeom>
          <a:noFill/>
          <a:ln w="28575">
            <a:solidFill>
              <a:srgbClr val="FF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chemeClr val="bg1"/>
              </a:solidFill>
            </a:endParaRPr>
          </a:p>
        </p:txBody>
      </p:sp>
      <p:sp>
        <p:nvSpPr>
          <p:cNvPr id="14361" name="Line 25">
            <a:extLst>
              <a:ext uri="{FF2B5EF4-FFF2-40B4-BE49-F238E27FC236}">
                <a16:creationId xmlns:a16="http://schemas.microsoft.com/office/drawing/2014/main" id="{5376B38B-9BEE-4875-9440-7B4E2C458E9E}"/>
              </a:ext>
            </a:extLst>
          </p:cNvPr>
          <p:cNvSpPr>
            <a:spLocks noChangeShapeType="1"/>
          </p:cNvSpPr>
          <p:nvPr/>
        </p:nvSpPr>
        <p:spPr bwMode="auto">
          <a:xfrm flipV="1">
            <a:off x="5483969" y="3651878"/>
            <a:ext cx="504825" cy="288925"/>
          </a:xfrm>
          <a:prstGeom prst="line">
            <a:avLst/>
          </a:prstGeom>
          <a:noFill/>
          <a:ln w="28575">
            <a:solidFill>
              <a:srgbClr val="FF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chemeClr val="bg1"/>
              </a:solidFill>
            </a:endParaRPr>
          </a:p>
        </p:txBody>
      </p:sp>
      <p:sp>
        <p:nvSpPr>
          <p:cNvPr id="14362" name="Line 26">
            <a:extLst>
              <a:ext uri="{FF2B5EF4-FFF2-40B4-BE49-F238E27FC236}">
                <a16:creationId xmlns:a16="http://schemas.microsoft.com/office/drawing/2014/main" id="{09F04C24-C857-4A05-A6D1-88404D4FA6F8}"/>
              </a:ext>
            </a:extLst>
          </p:cNvPr>
          <p:cNvSpPr>
            <a:spLocks noChangeShapeType="1"/>
          </p:cNvSpPr>
          <p:nvPr/>
        </p:nvSpPr>
        <p:spPr bwMode="auto">
          <a:xfrm>
            <a:off x="5483969" y="4420823"/>
            <a:ext cx="576263" cy="360362"/>
          </a:xfrm>
          <a:prstGeom prst="line">
            <a:avLst/>
          </a:prstGeom>
          <a:noFill/>
          <a:ln w="28575">
            <a:solidFill>
              <a:srgbClr val="FF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chemeClr val="bg1"/>
              </a:solidFill>
            </a:endParaRPr>
          </a:p>
        </p:txBody>
      </p:sp>
      <p:sp>
        <p:nvSpPr>
          <p:cNvPr id="14363" name="Line 27">
            <a:extLst>
              <a:ext uri="{FF2B5EF4-FFF2-40B4-BE49-F238E27FC236}">
                <a16:creationId xmlns:a16="http://schemas.microsoft.com/office/drawing/2014/main" id="{B0350727-75E8-451A-9C41-2AA9529F4303}"/>
              </a:ext>
            </a:extLst>
          </p:cNvPr>
          <p:cNvSpPr>
            <a:spLocks noChangeShapeType="1"/>
          </p:cNvSpPr>
          <p:nvPr/>
        </p:nvSpPr>
        <p:spPr bwMode="auto">
          <a:xfrm>
            <a:off x="7388967" y="3645024"/>
            <a:ext cx="649288" cy="0"/>
          </a:xfrm>
          <a:prstGeom prst="line">
            <a:avLst/>
          </a:prstGeom>
          <a:noFill/>
          <a:ln w="28575">
            <a:solidFill>
              <a:srgbClr val="FF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chemeClr val="bg1"/>
              </a:solidFill>
            </a:endParaRPr>
          </a:p>
        </p:txBody>
      </p:sp>
      <p:sp>
        <p:nvSpPr>
          <p:cNvPr id="14364" name="Line 28">
            <a:extLst>
              <a:ext uri="{FF2B5EF4-FFF2-40B4-BE49-F238E27FC236}">
                <a16:creationId xmlns:a16="http://schemas.microsoft.com/office/drawing/2014/main" id="{34671BE1-F1C8-4AED-9CAE-3F6857BBC999}"/>
              </a:ext>
            </a:extLst>
          </p:cNvPr>
          <p:cNvSpPr>
            <a:spLocks noChangeShapeType="1"/>
          </p:cNvSpPr>
          <p:nvPr/>
        </p:nvSpPr>
        <p:spPr bwMode="auto">
          <a:xfrm>
            <a:off x="7461994" y="4675558"/>
            <a:ext cx="649287" cy="0"/>
          </a:xfrm>
          <a:prstGeom prst="line">
            <a:avLst/>
          </a:prstGeom>
          <a:noFill/>
          <a:ln w="28575">
            <a:solidFill>
              <a:srgbClr val="FF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chemeClr val="bg1"/>
              </a:solidFill>
            </a:endParaRPr>
          </a:p>
        </p:txBody>
      </p:sp>
      <p:sp>
        <p:nvSpPr>
          <p:cNvPr id="14365" name="Line 29">
            <a:extLst>
              <a:ext uri="{FF2B5EF4-FFF2-40B4-BE49-F238E27FC236}">
                <a16:creationId xmlns:a16="http://schemas.microsoft.com/office/drawing/2014/main" id="{66CFBFC6-D903-4235-97BD-70B27444AFD4}"/>
              </a:ext>
            </a:extLst>
          </p:cNvPr>
          <p:cNvSpPr>
            <a:spLocks noChangeShapeType="1"/>
          </p:cNvSpPr>
          <p:nvPr/>
        </p:nvSpPr>
        <p:spPr bwMode="auto">
          <a:xfrm flipV="1">
            <a:off x="7461993" y="4243758"/>
            <a:ext cx="576262" cy="430212"/>
          </a:xfrm>
          <a:prstGeom prst="line">
            <a:avLst/>
          </a:prstGeom>
          <a:noFill/>
          <a:ln w="28575">
            <a:solidFill>
              <a:srgbClr val="FF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chemeClr val="bg1"/>
              </a:solidFill>
            </a:endParaRPr>
          </a:p>
        </p:txBody>
      </p:sp>
      <p:sp>
        <p:nvSpPr>
          <p:cNvPr id="14366" name="Line 30">
            <a:extLst>
              <a:ext uri="{FF2B5EF4-FFF2-40B4-BE49-F238E27FC236}">
                <a16:creationId xmlns:a16="http://schemas.microsoft.com/office/drawing/2014/main" id="{2C78F4C3-BF3E-4FBA-B466-9A3684D6DEF6}"/>
              </a:ext>
            </a:extLst>
          </p:cNvPr>
          <p:cNvSpPr>
            <a:spLocks noChangeShapeType="1"/>
          </p:cNvSpPr>
          <p:nvPr/>
        </p:nvSpPr>
        <p:spPr bwMode="auto">
          <a:xfrm>
            <a:off x="7461993" y="4675559"/>
            <a:ext cx="647700" cy="504825"/>
          </a:xfrm>
          <a:prstGeom prst="line">
            <a:avLst/>
          </a:prstGeom>
          <a:noFill/>
          <a:ln w="28575">
            <a:solidFill>
              <a:srgbClr val="FF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chemeClr val="bg1"/>
              </a:solidFill>
            </a:endParaRPr>
          </a:p>
        </p:txBody>
      </p:sp>
      <p:sp>
        <p:nvSpPr>
          <p:cNvPr id="19" name="Rectangle 2">
            <a:extLst>
              <a:ext uri="{FF2B5EF4-FFF2-40B4-BE49-F238E27FC236}">
                <a16:creationId xmlns:a16="http://schemas.microsoft.com/office/drawing/2014/main" id="{EDCDE5D9-262F-49C3-A9E3-A4412FCE8EDD}"/>
              </a:ext>
            </a:extLst>
          </p:cNvPr>
          <p:cNvSpPr>
            <a:spLocks noGrp="1" noChangeArrowheads="1"/>
          </p:cNvSpPr>
          <p:nvPr>
            <p:ph type="title"/>
          </p:nvPr>
        </p:nvSpPr>
        <p:spPr>
          <a:xfrm>
            <a:off x="838200" y="681037"/>
            <a:ext cx="10515600" cy="615603"/>
          </a:xfrm>
        </p:spPr>
        <p:txBody>
          <a:bodyPr/>
          <a:lstStyle/>
          <a:p>
            <a:pPr algn="ctr"/>
            <a:r>
              <a:rPr lang="zh-CN" altLang="en-US" sz="4000" dirty="0">
                <a:solidFill>
                  <a:schemeClr val="bg1"/>
                </a:solidFill>
                <a:latin typeface="字魂59号-创粗黑" panose="00000500000000000000" pitchFamily="2" charset="-122"/>
                <a:ea typeface="字魂59号-创粗黑" panose="00000500000000000000" pitchFamily="2" charset="-122"/>
              </a:rPr>
              <a:t>新型冠状病毒感染相关知识培训</a:t>
            </a:r>
            <a:r>
              <a:rPr lang="en-US" altLang="zh-CN" sz="4000" dirty="0">
                <a:solidFill>
                  <a:schemeClr val="bg1"/>
                </a:solidFill>
                <a:latin typeface="字魂59号-创粗黑" panose="00000500000000000000" pitchFamily="2" charset="-122"/>
                <a:ea typeface="字魂59号-创粗黑" panose="00000500000000000000" pitchFamily="2" charset="-122"/>
              </a:rPr>
              <a:t>—</a:t>
            </a:r>
            <a:r>
              <a:rPr lang="zh-CN" altLang="en-US" sz="4000" dirty="0">
                <a:solidFill>
                  <a:schemeClr val="bg1"/>
                </a:solidFill>
                <a:latin typeface="字魂59号-创粗黑" panose="00000500000000000000" pitchFamily="2" charset="-122"/>
                <a:ea typeface="字魂59号-创粗黑" panose="00000500000000000000" pitchFamily="2" charset="-122"/>
              </a:rPr>
              <a:t>治疗</a:t>
            </a:r>
          </a:p>
        </p:txBody>
      </p:sp>
      <p:sp>
        <p:nvSpPr>
          <p:cNvPr id="6" name="文本框 5">
            <a:extLst>
              <a:ext uri="{FF2B5EF4-FFF2-40B4-BE49-F238E27FC236}">
                <a16:creationId xmlns:a16="http://schemas.microsoft.com/office/drawing/2014/main" id="{204ECC0F-B9AB-4E4D-83B9-1AC53D6A1FEC}"/>
              </a:ext>
            </a:extLst>
          </p:cNvPr>
          <p:cNvSpPr txBox="1"/>
          <p:nvPr/>
        </p:nvSpPr>
        <p:spPr>
          <a:xfrm>
            <a:off x="1559496" y="1595833"/>
            <a:ext cx="9361040" cy="1231106"/>
          </a:xfrm>
          <a:prstGeom prst="rect">
            <a:avLst/>
          </a:prstGeom>
          <a:noFill/>
        </p:spPr>
        <p:txBody>
          <a:bodyPr wrap="square" rtlCol="0">
            <a:spAutoFit/>
          </a:bodyPr>
          <a:lstStyle/>
          <a:p>
            <a:pPr>
              <a:buFontTx/>
              <a:buNone/>
            </a:pPr>
            <a:r>
              <a:rPr lang="en-US" altLang="zh-CN" sz="2800" dirty="0">
                <a:solidFill>
                  <a:schemeClr val="bg1"/>
                </a:solidFill>
                <a:latin typeface="字魂59号-创粗黑" panose="00000500000000000000" pitchFamily="2" charset="-122"/>
                <a:ea typeface="字魂59号-创粗黑" panose="00000500000000000000" pitchFamily="2" charset="-122"/>
              </a:rPr>
              <a:t>◆</a:t>
            </a:r>
            <a:r>
              <a:rPr lang="zh-CN" altLang="en-US" sz="2800" dirty="0">
                <a:solidFill>
                  <a:schemeClr val="bg1"/>
                </a:solidFill>
                <a:latin typeface="字魂59号-创粗黑" panose="00000500000000000000" pitchFamily="2" charset="-122"/>
                <a:ea typeface="字魂59号-创粗黑" panose="00000500000000000000" pitchFamily="2" charset="-122"/>
              </a:rPr>
              <a:t>重症病例的治疗，按卫生部重症流感病例治疗措施治疗。</a:t>
            </a:r>
          </a:p>
          <a:p>
            <a:pPr>
              <a:buFontTx/>
              <a:buNone/>
            </a:pPr>
            <a:r>
              <a:rPr lang="zh-CN" altLang="en-US" sz="2800" dirty="0">
                <a:solidFill>
                  <a:schemeClr val="bg1"/>
                </a:solidFill>
                <a:latin typeface="字魂59号-创粗黑" panose="00000500000000000000" pitchFamily="2" charset="-122"/>
                <a:ea typeface="字魂59号-创粗黑" panose="00000500000000000000" pitchFamily="2" charset="-122"/>
              </a:rPr>
              <a:t>◆站室处理原则</a:t>
            </a:r>
          </a:p>
          <a:p>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4354"/>
                                        </p:tgtEl>
                                        <p:attrNameLst>
                                          <p:attrName>style.visibility</p:attrName>
                                        </p:attrNameLst>
                                      </p:cBhvr>
                                      <p:to>
                                        <p:strVal val="visible"/>
                                      </p:to>
                                    </p:set>
                                    <p:animEffect transition="in" filter="wheel(1)">
                                      <p:cBhvr>
                                        <p:cTn id="17" dur="2000"/>
                                        <p:tgtEl>
                                          <p:spTgt spid="14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4"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DC2458DC-9F6B-4226-953E-7D61E6996109}"/>
              </a:ext>
            </a:extLst>
          </p:cNvPr>
          <p:cNvSpPr txBox="1"/>
          <p:nvPr/>
        </p:nvSpPr>
        <p:spPr>
          <a:xfrm>
            <a:off x="983432" y="1809112"/>
            <a:ext cx="6696744" cy="4210383"/>
          </a:xfrm>
          <a:prstGeom prst="rect">
            <a:avLst/>
          </a:prstGeom>
          <a:noFill/>
        </p:spPr>
        <p:txBody>
          <a:bodyPr wrap="square" rtlCol="0">
            <a:spAutoFit/>
          </a:bodyPr>
          <a:lstStyle/>
          <a:p>
            <a:pPr marL="812800" indent="-812800">
              <a:lnSpc>
                <a:spcPct val="80000"/>
              </a:lnSpc>
              <a:buNone/>
            </a:pPr>
            <a:r>
              <a:rPr lang="en-US" altLang="zh-CN" sz="2400" dirty="0">
                <a:solidFill>
                  <a:schemeClr val="bg1"/>
                </a:solidFill>
                <a:latin typeface="字魂59号-创粗黑" panose="00000500000000000000" pitchFamily="2" charset="-122"/>
                <a:ea typeface="字魂59号-创粗黑" panose="00000500000000000000" pitchFamily="2" charset="-122"/>
              </a:rPr>
              <a:t>◆</a:t>
            </a:r>
            <a:r>
              <a:rPr lang="zh-CN" altLang="en-US" sz="2400" dirty="0">
                <a:solidFill>
                  <a:schemeClr val="bg1"/>
                </a:solidFill>
                <a:latin typeface="字魂59号-创粗黑" panose="00000500000000000000" pitchFamily="2" charset="-122"/>
                <a:ea typeface="字魂59号-创粗黑" panose="00000500000000000000" pitchFamily="2" charset="-122"/>
              </a:rPr>
              <a:t>医疗机构基本要求</a:t>
            </a:r>
          </a:p>
          <a:p>
            <a:pPr marL="812800" indent="-812800">
              <a:lnSpc>
                <a:spcPct val="80000"/>
              </a:lnSpc>
              <a:buNone/>
            </a:pPr>
            <a:r>
              <a:rPr lang="zh-CN" altLang="en-US" sz="2400" dirty="0">
                <a:solidFill>
                  <a:schemeClr val="bg1"/>
                </a:solidFill>
                <a:latin typeface="字魂59号-创粗黑" panose="00000500000000000000" pitchFamily="2" charset="-122"/>
                <a:ea typeface="字魂59号-创粗黑" panose="00000500000000000000" pitchFamily="2" charset="-122"/>
              </a:rPr>
              <a:t>◎医疗机构应当根据新型冠状病毒的流行病学特点，针对传染源、传播途径和易感人群这三个环节，结合实际情况，制定相应的工作制度和工作流程。</a:t>
            </a:r>
          </a:p>
          <a:p>
            <a:pPr marL="812800" indent="-812800">
              <a:lnSpc>
                <a:spcPct val="80000"/>
              </a:lnSpc>
              <a:buNone/>
            </a:pPr>
            <a:r>
              <a:rPr lang="zh-CN" altLang="en-US" sz="2400" dirty="0">
                <a:solidFill>
                  <a:schemeClr val="bg1"/>
                </a:solidFill>
                <a:latin typeface="字魂59号-创粗黑" panose="00000500000000000000" pitchFamily="2" charset="-122"/>
                <a:ea typeface="字魂59号-创粗黑" panose="00000500000000000000" pitchFamily="2" charset="-122"/>
              </a:rPr>
              <a:t>◎医疗机构应当加强对医务人员的培训，提高医务人员对新型冠状病毒医院感染预防与控制的意识和工作水平，做到早发现、早报告、早隔离、早治疗。</a:t>
            </a:r>
          </a:p>
          <a:p>
            <a:pPr marL="812800" indent="-812800">
              <a:lnSpc>
                <a:spcPct val="80000"/>
              </a:lnSpc>
              <a:buNone/>
            </a:pPr>
            <a:r>
              <a:rPr lang="zh-CN" altLang="en-US" sz="2400" dirty="0">
                <a:solidFill>
                  <a:schemeClr val="bg1"/>
                </a:solidFill>
                <a:latin typeface="字魂59号-创粗黑" panose="00000500000000000000" pitchFamily="2" charset="-122"/>
                <a:ea typeface="字魂59号-创粗黑" panose="00000500000000000000" pitchFamily="2" charset="-122"/>
              </a:rPr>
              <a:t>◎医疗机构应当加强医院感染监测工作，发现疑似或确诊新型冠状病毒感染患者时，应当按照有关要求，及时规范报告，并做好相应处置工作。</a:t>
            </a:r>
          </a:p>
          <a:p>
            <a:endParaRPr lang="zh-CN" altLang="en-US" dirty="0"/>
          </a:p>
        </p:txBody>
      </p:sp>
      <p:pic>
        <p:nvPicPr>
          <p:cNvPr id="8" name="图片 7">
            <a:extLst>
              <a:ext uri="{FF2B5EF4-FFF2-40B4-BE49-F238E27FC236}">
                <a16:creationId xmlns:a16="http://schemas.microsoft.com/office/drawing/2014/main" id="{5945B8F5-55B0-43A0-9E0A-AA88F1FEC07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7104112" y="1484784"/>
            <a:ext cx="4653136" cy="4653136"/>
          </a:xfrm>
          <a:prstGeom prst="rect">
            <a:avLst/>
          </a:prstGeom>
        </p:spPr>
      </p:pic>
      <p:sp>
        <p:nvSpPr>
          <p:cNvPr id="13" name="Rectangle 2">
            <a:extLst>
              <a:ext uri="{FF2B5EF4-FFF2-40B4-BE49-F238E27FC236}">
                <a16:creationId xmlns:a16="http://schemas.microsoft.com/office/drawing/2014/main" id="{A3236B28-9718-455F-ACE6-018515257498}"/>
              </a:ext>
            </a:extLst>
          </p:cNvPr>
          <p:cNvSpPr>
            <a:spLocks noGrp="1" noChangeArrowheads="1"/>
          </p:cNvSpPr>
          <p:nvPr>
            <p:ph type="title"/>
          </p:nvPr>
        </p:nvSpPr>
        <p:spPr>
          <a:xfrm>
            <a:off x="838200" y="681037"/>
            <a:ext cx="10515600" cy="615603"/>
          </a:xfrm>
        </p:spPr>
        <p:txBody>
          <a:bodyPr/>
          <a:lstStyle/>
          <a:p>
            <a:pPr algn="ctr"/>
            <a:r>
              <a:rPr lang="zh-CN" altLang="en-US" sz="3600" dirty="0">
                <a:solidFill>
                  <a:schemeClr val="bg1"/>
                </a:solidFill>
                <a:latin typeface="字魂59号-创粗黑" panose="00000500000000000000" pitchFamily="2" charset="-122"/>
                <a:ea typeface="字魂59号-创粗黑" panose="00000500000000000000" pitchFamily="2" charset="-122"/>
              </a:rPr>
              <a:t>新型冠状病毒感染相关知识培训</a:t>
            </a:r>
            <a:r>
              <a:rPr lang="en-US" altLang="zh-CN" sz="3600" dirty="0">
                <a:solidFill>
                  <a:schemeClr val="bg1"/>
                </a:solidFill>
                <a:latin typeface="字魂59号-创粗黑" panose="00000500000000000000" pitchFamily="2" charset="-122"/>
                <a:ea typeface="字魂59号-创粗黑" panose="00000500000000000000" pitchFamily="2" charset="-122"/>
              </a:rPr>
              <a:t>—</a:t>
            </a:r>
            <a:r>
              <a:rPr lang="zh-CN" altLang="en-US" sz="3600" dirty="0">
                <a:solidFill>
                  <a:schemeClr val="bg1"/>
                </a:solidFill>
                <a:latin typeface="字魂59号-创粗黑" panose="00000500000000000000" pitchFamily="2" charset="-122"/>
                <a:ea typeface="字魂59号-创粗黑" panose="00000500000000000000" pitchFamily="2" charset="-122"/>
              </a:rPr>
              <a:t>感染预防与控制</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EF6672EF-7C92-448C-81EC-DB8E04168B64}"/>
              </a:ext>
            </a:extLst>
          </p:cNvPr>
          <p:cNvSpPr>
            <a:spLocks noGrp="1" noChangeArrowheads="1"/>
          </p:cNvSpPr>
          <p:nvPr>
            <p:ph idx="1"/>
          </p:nvPr>
        </p:nvSpPr>
        <p:spPr>
          <a:xfrm>
            <a:off x="871969" y="2132856"/>
            <a:ext cx="10515600" cy="2971527"/>
          </a:xfrm>
        </p:spPr>
        <p:txBody>
          <a:bodyPr/>
          <a:lstStyle/>
          <a:p>
            <a:pPr>
              <a:lnSpc>
                <a:spcPct val="80000"/>
              </a:lnSpc>
              <a:buFontTx/>
              <a:buNone/>
            </a:pPr>
            <a:r>
              <a:rPr lang="en-US" altLang="zh-CN" sz="2000" dirty="0">
                <a:solidFill>
                  <a:schemeClr val="bg1"/>
                </a:solidFill>
                <a:latin typeface="字魂59号-创粗黑" panose="00000500000000000000" pitchFamily="2" charset="-122"/>
                <a:ea typeface="字魂59号-创粗黑" panose="00000500000000000000" pitchFamily="2" charset="-122"/>
              </a:rPr>
              <a:t>◎</a:t>
            </a:r>
            <a:r>
              <a:rPr lang="zh-CN" altLang="en-US" sz="2000" dirty="0">
                <a:solidFill>
                  <a:schemeClr val="bg1"/>
                </a:solidFill>
                <a:latin typeface="字魂59号-创粗黑" panose="00000500000000000000" pitchFamily="2" charset="-122"/>
                <a:ea typeface="字魂59号-创粗黑" panose="00000500000000000000" pitchFamily="2" charset="-122"/>
              </a:rPr>
              <a:t>医疗机构应当重视和加强消毒隔离和防护工作，为医务人员提供合适、必要的防护用品，采取有效措施，确保消毒隔离和个人防护等措施落实到位，保证工作效果。 </a:t>
            </a:r>
          </a:p>
          <a:p>
            <a:pPr>
              <a:lnSpc>
                <a:spcPct val="80000"/>
              </a:lnSpc>
              <a:buFontTx/>
              <a:buNone/>
            </a:pPr>
            <a:r>
              <a:rPr lang="zh-CN" altLang="en-US" sz="2000" dirty="0">
                <a:solidFill>
                  <a:schemeClr val="bg1"/>
                </a:solidFill>
                <a:latin typeface="字魂59号-创粗黑" panose="00000500000000000000" pitchFamily="2" charset="-122"/>
                <a:ea typeface="字魂59号-创粗黑" panose="00000500000000000000" pitchFamily="2" charset="-122"/>
              </a:rPr>
              <a:t>◎严格按照</a:t>
            </a:r>
            <a:r>
              <a:rPr lang="en-US" altLang="zh-CN" sz="2000" dirty="0">
                <a:solidFill>
                  <a:schemeClr val="bg1"/>
                </a:solidFill>
                <a:latin typeface="字魂59号-创粗黑" panose="00000500000000000000" pitchFamily="2" charset="-122"/>
                <a:ea typeface="字魂59号-创粗黑" panose="00000500000000000000" pitchFamily="2" charset="-122"/>
              </a:rPr>
              <a:t>《</a:t>
            </a:r>
            <a:r>
              <a:rPr lang="zh-CN" altLang="en-US" sz="2000" dirty="0">
                <a:solidFill>
                  <a:schemeClr val="bg1"/>
                </a:solidFill>
                <a:latin typeface="字魂59号-创粗黑" panose="00000500000000000000" pitchFamily="2" charset="-122"/>
                <a:ea typeface="字魂59号-创粗黑" panose="00000500000000000000" pitchFamily="2" charset="-122"/>
              </a:rPr>
              <a:t>医疗机构消毒技术规范</a:t>
            </a:r>
            <a:r>
              <a:rPr lang="en-US" altLang="zh-CN" sz="2000" dirty="0">
                <a:solidFill>
                  <a:schemeClr val="bg1"/>
                </a:solidFill>
                <a:latin typeface="字魂59号-创粗黑" panose="00000500000000000000" pitchFamily="2" charset="-122"/>
                <a:ea typeface="字魂59号-创粗黑" panose="00000500000000000000" pitchFamily="2" charset="-122"/>
              </a:rPr>
              <a:t>》</a:t>
            </a:r>
            <a:r>
              <a:rPr lang="zh-CN" altLang="en-US" sz="2000" dirty="0">
                <a:solidFill>
                  <a:schemeClr val="bg1"/>
                </a:solidFill>
                <a:latin typeface="字魂59号-创粗黑" panose="00000500000000000000" pitchFamily="2" charset="-122"/>
                <a:ea typeface="字魂59号-创粗黑" panose="00000500000000000000" pitchFamily="2" charset="-122"/>
              </a:rPr>
              <a:t>，做好医疗器械、污染物品、物体表面、地面等清洁与消毒；按照</a:t>
            </a:r>
            <a:r>
              <a:rPr lang="en-US" altLang="zh-CN" sz="2000" dirty="0">
                <a:solidFill>
                  <a:schemeClr val="bg1"/>
                </a:solidFill>
                <a:latin typeface="字魂59号-创粗黑" panose="00000500000000000000" pitchFamily="2" charset="-122"/>
                <a:ea typeface="字魂59号-创粗黑" panose="00000500000000000000" pitchFamily="2" charset="-122"/>
              </a:rPr>
              <a:t>《</a:t>
            </a:r>
            <a:r>
              <a:rPr lang="zh-CN" altLang="en-US" sz="2000" dirty="0">
                <a:solidFill>
                  <a:schemeClr val="bg1"/>
                </a:solidFill>
                <a:latin typeface="字魂59号-创粗黑" panose="00000500000000000000" pitchFamily="2" charset="-122"/>
                <a:ea typeface="字魂59号-创粗黑" panose="00000500000000000000" pitchFamily="2" charset="-122"/>
              </a:rPr>
              <a:t>医院空气净化管理规范</a:t>
            </a:r>
            <a:r>
              <a:rPr lang="en-US" altLang="zh-CN" sz="2000" dirty="0">
                <a:solidFill>
                  <a:schemeClr val="bg1"/>
                </a:solidFill>
                <a:latin typeface="字魂59号-创粗黑" panose="00000500000000000000" pitchFamily="2" charset="-122"/>
                <a:ea typeface="字魂59号-创粗黑" panose="00000500000000000000" pitchFamily="2" charset="-122"/>
              </a:rPr>
              <a:t>》</a:t>
            </a:r>
            <a:r>
              <a:rPr lang="zh-CN" altLang="en-US" sz="2000" dirty="0">
                <a:solidFill>
                  <a:schemeClr val="bg1"/>
                </a:solidFill>
                <a:latin typeface="字魂59号-创粗黑" panose="00000500000000000000" pitchFamily="2" charset="-122"/>
                <a:ea typeface="字魂59号-创粗黑" panose="00000500000000000000" pitchFamily="2" charset="-122"/>
              </a:rPr>
              <a:t>，加强诊疗环境的通风，必要时按照要求进行空气消毒。</a:t>
            </a:r>
          </a:p>
          <a:p>
            <a:pPr>
              <a:lnSpc>
                <a:spcPct val="80000"/>
              </a:lnSpc>
              <a:buFontTx/>
              <a:buNone/>
            </a:pPr>
            <a:r>
              <a:rPr lang="zh-CN" altLang="en-US" sz="2000" dirty="0">
                <a:solidFill>
                  <a:schemeClr val="bg1"/>
                </a:solidFill>
                <a:latin typeface="字魂59号-创粗黑" panose="00000500000000000000" pitchFamily="2" charset="-122"/>
                <a:ea typeface="字魂59号-创粗黑" panose="00000500000000000000" pitchFamily="2" charset="-122"/>
              </a:rPr>
              <a:t>◎医疗机构应当合理安排医务人员的工作，避免过度劳累，并及时对其健康情况进行监测，注意监测医务人员的体温和呼吸系统的症状。</a:t>
            </a:r>
          </a:p>
          <a:p>
            <a:pPr>
              <a:lnSpc>
                <a:spcPct val="80000"/>
              </a:lnSpc>
              <a:buFontTx/>
              <a:buNone/>
            </a:pPr>
            <a:r>
              <a:rPr lang="zh-CN" altLang="en-US" sz="2000" dirty="0">
                <a:solidFill>
                  <a:schemeClr val="bg1"/>
                </a:solidFill>
                <a:latin typeface="字魂59号-创粗黑" panose="00000500000000000000" pitchFamily="2" charset="-122"/>
                <a:ea typeface="字魂59号-创粗黑" panose="00000500000000000000" pitchFamily="2" charset="-122"/>
              </a:rPr>
              <a:t>◎在诊疗新型冠状病毒感染患者过程中产生的医疗废物，应根据</a:t>
            </a:r>
            <a:r>
              <a:rPr lang="en-US" altLang="zh-CN" sz="2000" dirty="0">
                <a:solidFill>
                  <a:schemeClr val="bg1"/>
                </a:solidFill>
                <a:latin typeface="字魂59号-创粗黑" panose="00000500000000000000" pitchFamily="2" charset="-122"/>
                <a:ea typeface="字魂59号-创粗黑" panose="00000500000000000000" pitchFamily="2" charset="-122"/>
              </a:rPr>
              <a:t>《</a:t>
            </a:r>
            <a:r>
              <a:rPr lang="zh-CN" altLang="en-US" sz="2000" dirty="0">
                <a:solidFill>
                  <a:schemeClr val="bg1"/>
                </a:solidFill>
                <a:latin typeface="字魂59号-创粗黑" panose="00000500000000000000" pitchFamily="2" charset="-122"/>
                <a:ea typeface="字魂59号-创粗黑" panose="00000500000000000000" pitchFamily="2" charset="-122"/>
              </a:rPr>
              <a:t>医疗废物处理条例</a:t>
            </a:r>
            <a:r>
              <a:rPr lang="en-US" altLang="zh-CN" sz="2000" dirty="0">
                <a:solidFill>
                  <a:schemeClr val="bg1"/>
                </a:solidFill>
                <a:latin typeface="字魂59号-创粗黑" panose="00000500000000000000" pitchFamily="2" charset="-122"/>
                <a:ea typeface="字魂59号-创粗黑" panose="00000500000000000000" pitchFamily="2" charset="-122"/>
              </a:rPr>
              <a:t>》</a:t>
            </a:r>
            <a:r>
              <a:rPr lang="zh-CN" altLang="en-US" sz="2000" dirty="0">
                <a:solidFill>
                  <a:schemeClr val="bg1"/>
                </a:solidFill>
                <a:latin typeface="字魂59号-创粗黑" panose="00000500000000000000" pitchFamily="2" charset="-122"/>
                <a:ea typeface="字魂59号-创粗黑" panose="00000500000000000000" pitchFamily="2" charset="-122"/>
              </a:rPr>
              <a:t>和</a:t>
            </a:r>
            <a:r>
              <a:rPr lang="en-US" altLang="zh-CN" sz="2000" dirty="0">
                <a:solidFill>
                  <a:schemeClr val="bg1"/>
                </a:solidFill>
                <a:latin typeface="字魂59号-创粗黑" panose="00000500000000000000" pitchFamily="2" charset="-122"/>
                <a:ea typeface="字魂59号-创粗黑" panose="00000500000000000000" pitchFamily="2" charset="-122"/>
              </a:rPr>
              <a:t>《</a:t>
            </a:r>
            <a:r>
              <a:rPr lang="zh-CN" altLang="en-US" sz="2000" dirty="0">
                <a:solidFill>
                  <a:schemeClr val="bg1"/>
                </a:solidFill>
                <a:latin typeface="字魂59号-创粗黑" panose="00000500000000000000" pitchFamily="2" charset="-122"/>
                <a:ea typeface="字魂59号-创粗黑" panose="00000500000000000000" pitchFamily="2" charset="-122"/>
              </a:rPr>
              <a:t>医疗卫生机构医疗废物管理办法</a:t>
            </a:r>
            <a:r>
              <a:rPr lang="en-US" altLang="zh-CN" sz="2000" dirty="0">
                <a:solidFill>
                  <a:schemeClr val="bg1"/>
                </a:solidFill>
                <a:latin typeface="字魂59号-创粗黑" panose="00000500000000000000" pitchFamily="2" charset="-122"/>
                <a:ea typeface="字魂59号-创粗黑" panose="00000500000000000000" pitchFamily="2" charset="-122"/>
              </a:rPr>
              <a:t>》</a:t>
            </a:r>
            <a:r>
              <a:rPr lang="zh-CN" altLang="en-US" sz="2000" dirty="0">
                <a:solidFill>
                  <a:schemeClr val="bg1"/>
                </a:solidFill>
                <a:latin typeface="字魂59号-创粗黑" panose="00000500000000000000" pitchFamily="2" charset="-122"/>
                <a:ea typeface="字魂59号-创粗黑" panose="00000500000000000000" pitchFamily="2" charset="-122"/>
              </a:rPr>
              <a:t>的有关规定进行处置和管理。</a:t>
            </a:r>
          </a:p>
          <a:p>
            <a:pPr>
              <a:lnSpc>
                <a:spcPct val="80000"/>
              </a:lnSpc>
            </a:pPr>
            <a:endParaRPr lang="en-US" altLang="zh-CN" sz="2400" dirty="0"/>
          </a:p>
        </p:txBody>
      </p:sp>
      <p:sp>
        <p:nvSpPr>
          <p:cNvPr id="8" name="Rectangle 2">
            <a:extLst>
              <a:ext uri="{FF2B5EF4-FFF2-40B4-BE49-F238E27FC236}">
                <a16:creationId xmlns:a16="http://schemas.microsoft.com/office/drawing/2014/main" id="{0916088D-6DEB-428A-90F2-9EDFF43FCCBC}"/>
              </a:ext>
            </a:extLst>
          </p:cNvPr>
          <p:cNvSpPr>
            <a:spLocks noGrp="1" noChangeArrowheads="1"/>
          </p:cNvSpPr>
          <p:nvPr>
            <p:ph type="title"/>
          </p:nvPr>
        </p:nvSpPr>
        <p:spPr>
          <a:xfrm>
            <a:off x="838200" y="681037"/>
            <a:ext cx="10515600" cy="615603"/>
          </a:xfrm>
        </p:spPr>
        <p:txBody>
          <a:bodyPr/>
          <a:lstStyle/>
          <a:p>
            <a:pPr algn="ctr"/>
            <a:r>
              <a:rPr lang="zh-CN" altLang="en-US" sz="3600" dirty="0">
                <a:solidFill>
                  <a:schemeClr val="bg1"/>
                </a:solidFill>
                <a:latin typeface="字魂59号-创粗黑" panose="00000500000000000000" pitchFamily="2" charset="-122"/>
                <a:ea typeface="字魂59号-创粗黑" panose="00000500000000000000" pitchFamily="2" charset="-122"/>
              </a:rPr>
              <a:t>新型冠状病毒感染相关知识培训</a:t>
            </a:r>
            <a:r>
              <a:rPr lang="en-US" altLang="zh-CN" sz="3600" dirty="0">
                <a:solidFill>
                  <a:schemeClr val="bg1"/>
                </a:solidFill>
                <a:latin typeface="字魂59号-创粗黑" panose="00000500000000000000" pitchFamily="2" charset="-122"/>
                <a:ea typeface="字魂59号-创粗黑" panose="00000500000000000000" pitchFamily="2" charset="-122"/>
              </a:rPr>
              <a:t>—</a:t>
            </a:r>
            <a:r>
              <a:rPr lang="zh-CN" altLang="en-US" sz="3600" dirty="0">
                <a:solidFill>
                  <a:schemeClr val="bg1"/>
                </a:solidFill>
                <a:latin typeface="字魂59号-创粗黑" panose="00000500000000000000" pitchFamily="2" charset="-122"/>
                <a:ea typeface="字魂59号-创粗黑" panose="00000500000000000000" pitchFamily="2" charset="-122"/>
              </a:rPr>
              <a:t>感染预防与控制</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wipe(down)">
                                      <p:cBhvr>
                                        <p:cTn id="12" dur="500"/>
                                        <p:tgtEl>
                                          <p:spTgt spid="163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wipe(down)">
                                      <p:cBhvr>
                                        <p:cTn id="17" dur="500"/>
                                        <p:tgtEl>
                                          <p:spTgt spid="163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6387">
                                            <p:txEl>
                                              <p:pRg st="2" end="2"/>
                                            </p:txEl>
                                          </p:spTgt>
                                        </p:tgtEl>
                                        <p:attrNameLst>
                                          <p:attrName>style.visibility</p:attrName>
                                        </p:attrNameLst>
                                      </p:cBhvr>
                                      <p:to>
                                        <p:strVal val="visible"/>
                                      </p:to>
                                    </p:set>
                                    <p:animEffect transition="in" filter="wipe(down)">
                                      <p:cBhvr>
                                        <p:cTn id="22" dur="500"/>
                                        <p:tgtEl>
                                          <p:spTgt spid="1638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6387">
                                            <p:txEl>
                                              <p:pRg st="3" end="3"/>
                                            </p:txEl>
                                          </p:spTgt>
                                        </p:tgtEl>
                                        <p:attrNameLst>
                                          <p:attrName>style.visibility</p:attrName>
                                        </p:attrNameLst>
                                      </p:cBhvr>
                                      <p:to>
                                        <p:strVal val="visible"/>
                                      </p:to>
                                    </p:set>
                                    <p:animEffect transition="in" filter="wipe(down)">
                                      <p:cBhvr>
                                        <p:cTn id="27"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6EB3AEAF-56F6-4A73-9B96-6DA4201A4EAC}"/>
              </a:ext>
            </a:extLst>
          </p:cNvPr>
          <p:cNvSpPr>
            <a:spLocks noGrp="1" noChangeArrowheads="1"/>
          </p:cNvSpPr>
          <p:nvPr>
            <p:ph type="title"/>
          </p:nvPr>
        </p:nvSpPr>
        <p:spPr>
          <a:xfrm>
            <a:off x="838200" y="681037"/>
            <a:ext cx="10515600" cy="615603"/>
          </a:xfrm>
        </p:spPr>
        <p:txBody>
          <a:bodyPr/>
          <a:lstStyle/>
          <a:p>
            <a:pPr algn="ctr"/>
            <a:r>
              <a:rPr lang="zh-CN" altLang="en-US" sz="3600" dirty="0">
                <a:solidFill>
                  <a:schemeClr val="bg1"/>
                </a:solidFill>
                <a:latin typeface="字魂59号-创粗黑" panose="00000500000000000000" pitchFamily="2" charset="-122"/>
                <a:ea typeface="字魂59号-创粗黑" panose="00000500000000000000" pitchFamily="2" charset="-122"/>
              </a:rPr>
              <a:t>新型冠状病毒感染相关知识培训</a:t>
            </a:r>
            <a:r>
              <a:rPr lang="en-US" altLang="zh-CN" sz="3600" dirty="0">
                <a:solidFill>
                  <a:schemeClr val="bg1"/>
                </a:solidFill>
                <a:latin typeface="字魂59号-创粗黑" panose="00000500000000000000" pitchFamily="2" charset="-122"/>
                <a:ea typeface="字魂59号-创粗黑" panose="00000500000000000000" pitchFamily="2" charset="-122"/>
              </a:rPr>
              <a:t>—</a:t>
            </a:r>
            <a:r>
              <a:rPr lang="zh-CN" altLang="en-US" sz="3600" dirty="0">
                <a:solidFill>
                  <a:schemeClr val="bg1"/>
                </a:solidFill>
                <a:latin typeface="字魂59号-创粗黑" panose="00000500000000000000" pitchFamily="2" charset="-122"/>
                <a:ea typeface="字魂59号-创粗黑" panose="00000500000000000000" pitchFamily="2" charset="-122"/>
              </a:rPr>
              <a:t>感染预防与控制</a:t>
            </a:r>
          </a:p>
        </p:txBody>
      </p:sp>
      <p:sp>
        <p:nvSpPr>
          <p:cNvPr id="9" name="文本框 8">
            <a:extLst>
              <a:ext uri="{FF2B5EF4-FFF2-40B4-BE49-F238E27FC236}">
                <a16:creationId xmlns:a16="http://schemas.microsoft.com/office/drawing/2014/main" id="{60BF422C-65C5-4690-9A57-0388AC86C01C}"/>
              </a:ext>
            </a:extLst>
          </p:cNvPr>
          <p:cNvSpPr txBox="1"/>
          <p:nvPr/>
        </p:nvSpPr>
        <p:spPr>
          <a:xfrm>
            <a:off x="4871864" y="1916832"/>
            <a:ext cx="6408712" cy="4025717"/>
          </a:xfrm>
          <a:prstGeom prst="rect">
            <a:avLst/>
          </a:prstGeom>
          <a:noFill/>
        </p:spPr>
        <p:txBody>
          <a:bodyPr wrap="square" rtlCol="0">
            <a:spAutoFit/>
          </a:bodyPr>
          <a:lstStyle/>
          <a:p>
            <a:pPr marL="812800" indent="-812800">
              <a:lnSpc>
                <a:spcPct val="90000"/>
              </a:lnSpc>
              <a:buNone/>
            </a:pPr>
            <a:r>
              <a:rPr lang="en-US" altLang="zh-CN" sz="2400" dirty="0">
                <a:solidFill>
                  <a:schemeClr val="bg1"/>
                </a:solidFill>
                <a:latin typeface="字魂59号-创粗黑" panose="00000500000000000000" pitchFamily="2" charset="-122"/>
                <a:ea typeface="字魂59号-创粗黑" panose="00000500000000000000" pitchFamily="2" charset="-122"/>
              </a:rPr>
              <a:t>◆</a:t>
            </a:r>
            <a:r>
              <a:rPr lang="zh-CN" altLang="en-US" sz="2400" dirty="0">
                <a:solidFill>
                  <a:schemeClr val="bg1"/>
                </a:solidFill>
                <a:latin typeface="字魂59号-创粗黑" panose="00000500000000000000" pitchFamily="2" charset="-122"/>
                <a:ea typeface="字魂59号-创粗黑" panose="00000500000000000000" pitchFamily="2" charset="-122"/>
              </a:rPr>
              <a:t>发热门（急）诊</a:t>
            </a:r>
          </a:p>
          <a:p>
            <a:pPr marL="812800" indent="-812800">
              <a:lnSpc>
                <a:spcPct val="90000"/>
              </a:lnSpc>
              <a:buNone/>
            </a:pPr>
            <a:r>
              <a:rPr lang="zh-CN" altLang="en-US" sz="2400" dirty="0">
                <a:solidFill>
                  <a:schemeClr val="bg1"/>
                </a:solidFill>
                <a:latin typeface="字魂59号-创粗黑" panose="00000500000000000000" pitchFamily="2" charset="-122"/>
                <a:ea typeface="字魂59号-创粗黑" panose="00000500000000000000" pitchFamily="2" charset="-122"/>
              </a:rPr>
              <a:t>◎建筑布局和工作流程应当符合</a:t>
            </a:r>
            <a:r>
              <a:rPr lang="en-US" altLang="zh-CN" sz="2400" dirty="0">
                <a:solidFill>
                  <a:schemeClr val="bg1"/>
                </a:solidFill>
                <a:latin typeface="字魂59号-创粗黑" panose="00000500000000000000" pitchFamily="2" charset="-122"/>
                <a:ea typeface="字魂59号-创粗黑" panose="00000500000000000000" pitchFamily="2" charset="-122"/>
              </a:rPr>
              <a:t>《</a:t>
            </a:r>
            <a:r>
              <a:rPr lang="zh-CN" altLang="en-US" sz="2400" dirty="0">
                <a:solidFill>
                  <a:schemeClr val="bg1"/>
                </a:solidFill>
                <a:latin typeface="字魂59号-创粗黑" panose="00000500000000000000" pitchFamily="2" charset="-122"/>
                <a:ea typeface="字魂59号-创粗黑" panose="00000500000000000000" pitchFamily="2" charset="-122"/>
              </a:rPr>
              <a:t>医院隔离技术规范</a:t>
            </a:r>
            <a:r>
              <a:rPr lang="en-US" altLang="zh-CN" sz="2400" dirty="0">
                <a:solidFill>
                  <a:schemeClr val="bg1"/>
                </a:solidFill>
                <a:latin typeface="字魂59号-创粗黑" panose="00000500000000000000" pitchFamily="2" charset="-122"/>
                <a:ea typeface="字魂59号-创粗黑" panose="00000500000000000000" pitchFamily="2" charset="-122"/>
              </a:rPr>
              <a:t>》</a:t>
            </a:r>
            <a:r>
              <a:rPr lang="zh-CN" altLang="en-US" sz="2400" dirty="0">
                <a:solidFill>
                  <a:schemeClr val="bg1"/>
                </a:solidFill>
                <a:latin typeface="字魂59号-创粗黑" panose="00000500000000000000" pitchFamily="2" charset="-122"/>
                <a:ea typeface="字魂59号-创粗黑" panose="00000500000000000000" pitchFamily="2" charset="-122"/>
              </a:rPr>
              <a:t>等有关要求。</a:t>
            </a:r>
          </a:p>
          <a:p>
            <a:pPr marL="812800" indent="-812800">
              <a:lnSpc>
                <a:spcPct val="90000"/>
              </a:lnSpc>
              <a:buNone/>
            </a:pPr>
            <a:r>
              <a:rPr lang="zh-CN" altLang="en-US" sz="2400" dirty="0">
                <a:solidFill>
                  <a:schemeClr val="bg1"/>
                </a:solidFill>
                <a:latin typeface="字魂59号-创粗黑" panose="00000500000000000000" pitchFamily="2" charset="-122"/>
                <a:ea typeface="字魂59号-创粗黑" panose="00000500000000000000" pitchFamily="2" charset="-122"/>
              </a:rPr>
              <a:t>◎应当配备数量充足、符合要求的消毒用品和防护用品。</a:t>
            </a:r>
          </a:p>
          <a:p>
            <a:pPr marL="812800" indent="-812800">
              <a:lnSpc>
                <a:spcPct val="90000"/>
              </a:lnSpc>
              <a:buNone/>
            </a:pPr>
            <a:r>
              <a:rPr lang="zh-CN" altLang="en-US" sz="2400" dirty="0">
                <a:solidFill>
                  <a:schemeClr val="bg1"/>
                </a:solidFill>
                <a:latin typeface="字魂59号-创粗黑" panose="00000500000000000000" pitchFamily="2" charset="-122"/>
                <a:ea typeface="字魂59号-创粗黑" panose="00000500000000000000" pitchFamily="2" charset="-122"/>
              </a:rPr>
              <a:t>◎医务人员在诊疗工作中应当遵循标准预防原则，严格执行手卫生、消毒、隔离及个人防护等措施。在接触所有患者时应当带外科口罩，接触疑似或确诊患者时应当戴医用防护口罩。戴口罩前和摘口罩后应当进行洗手或卫生手消毒。</a:t>
            </a:r>
          </a:p>
          <a:p>
            <a:endParaRPr lang="zh-CN" altLang="en-US" dirty="0"/>
          </a:p>
        </p:txBody>
      </p:sp>
      <p:pic>
        <p:nvPicPr>
          <p:cNvPr id="11" name="图片 10">
            <a:extLst>
              <a:ext uri="{FF2B5EF4-FFF2-40B4-BE49-F238E27FC236}">
                <a16:creationId xmlns:a16="http://schemas.microsoft.com/office/drawing/2014/main" id="{1AD1F0F0-3C49-47D6-82B4-3A762366158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2397" y="1916832"/>
            <a:ext cx="4077072" cy="407707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wipe(down)">
                                      <p:cBhvr>
                                        <p:cTn id="1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6D558419-9EC4-4B3D-90B2-E5E16740DCE8}"/>
              </a:ext>
            </a:extLst>
          </p:cNvPr>
          <p:cNvSpPr>
            <a:spLocks noGrp="1" noChangeArrowheads="1"/>
          </p:cNvSpPr>
          <p:nvPr>
            <p:ph type="title"/>
          </p:nvPr>
        </p:nvSpPr>
        <p:spPr>
          <a:xfrm>
            <a:off x="838200" y="681037"/>
            <a:ext cx="10515600" cy="615603"/>
          </a:xfrm>
        </p:spPr>
        <p:txBody>
          <a:bodyPr/>
          <a:lstStyle/>
          <a:p>
            <a:pPr algn="ctr"/>
            <a:r>
              <a:rPr lang="zh-CN" altLang="en-US" sz="3600" dirty="0">
                <a:solidFill>
                  <a:schemeClr val="bg1"/>
                </a:solidFill>
                <a:latin typeface="字魂59号-创粗黑" panose="00000500000000000000" pitchFamily="2" charset="-122"/>
                <a:ea typeface="字魂59号-创粗黑" panose="00000500000000000000" pitchFamily="2" charset="-122"/>
              </a:rPr>
              <a:t>新型冠状病毒感染相关知识培训</a:t>
            </a:r>
            <a:r>
              <a:rPr lang="en-US" altLang="zh-CN" sz="3600" dirty="0">
                <a:solidFill>
                  <a:schemeClr val="bg1"/>
                </a:solidFill>
                <a:latin typeface="字魂59号-创粗黑" panose="00000500000000000000" pitchFamily="2" charset="-122"/>
                <a:ea typeface="字魂59号-创粗黑" panose="00000500000000000000" pitchFamily="2" charset="-122"/>
              </a:rPr>
              <a:t>—</a:t>
            </a:r>
            <a:r>
              <a:rPr lang="zh-CN" altLang="en-US" sz="3600" dirty="0">
                <a:solidFill>
                  <a:schemeClr val="bg1"/>
                </a:solidFill>
                <a:latin typeface="字魂59号-创粗黑" panose="00000500000000000000" pitchFamily="2" charset="-122"/>
                <a:ea typeface="字魂59号-创粗黑" panose="00000500000000000000" pitchFamily="2" charset="-122"/>
              </a:rPr>
              <a:t>感染预防与控制</a:t>
            </a:r>
          </a:p>
        </p:txBody>
      </p:sp>
      <p:sp>
        <p:nvSpPr>
          <p:cNvPr id="10" name="文本框 9">
            <a:extLst>
              <a:ext uri="{FF2B5EF4-FFF2-40B4-BE49-F238E27FC236}">
                <a16:creationId xmlns:a16="http://schemas.microsoft.com/office/drawing/2014/main" id="{F9DC5891-AB46-4413-A4E9-409E4DC7AA01}"/>
              </a:ext>
            </a:extLst>
          </p:cNvPr>
          <p:cNvSpPr txBox="1"/>
          <p:nvPr/>
        </p:nvSpPr>
        <p:spPr>
          <a:xfrm>
            <a:off x="1055440" y="2132856"/>
            <a:ext cx="5688632" cy="3360920"/>
          </a:xfrm>
          <a:prstGeom prst="rect">
            <a:avLst/>
          </a:prstGeom>
          <a:noFill/>
        </p:spPr>
        <p:txBody>
          <a:bodyPr wrap="square" rtlCol="0">
            <a:spAutoFit/>
          </a:bodyPr>
          <a:lstStyle/>
          <a:p>
            <a:pPr>
              <a:lnSpc>
                <a:spcPct val="90000"/>
              </a:lnSpc>
              <a:buFontTx/>
              <a:buNone/>
            </a:pPr>
            <a:r>
              <a:rPr lang="en-US" altLang="zh-CN" sz="2400" dirty="0">
                <a:solidFill>
                  <a:schemeClr val="bg1"/>
                </a:solidFill>
                <a:latin typeface="字魂59号-创粗黑" panose="00000500000000000000" pitchFamily="2" charset="-122"/>
                <a:ea typeface="字魂59号-创粗黑" panose="00000500000000000000" pitchFamily="2" charset="-122"/>
              </a:rPr>
              <a:t>◎</a:t>
            </a:r>
            <a:r>
              <a:rPr lang="zh-CN" altLang="en-US" sz="2400" dirty="0">
                <a:solidFill>
                  <a:schemeClr val="bg1"/>
                </a:solidFill>
                <a:latin typeface="字魂59号-创粗黑" panose="00000500000000000000" pitchFamily="2" charset="-122"/>
                <a:ea typeface="字魂59号-创粗黑" panose="00000500000000000000" pitchFamily="2" charset="-122"/>
              </a:rPr>
              <a:t>医务人员进入或离开发热门（急）诊时，要按照有关要求，正确穿脱防护用品。</a:t>
            </a:r>
          </a:p>
          <a:p>
            <a:pPr>
              <a:lnSpc>
                <a:spcPct val="90000"/>
              </a:lnSpc>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◎收治疑似或确诊新型冠状病毒感染患者的病区（房）。</a:t>
            </a:r>
          </a:p>
          <a:p>
            <a:pPr>
              <a:lnSpc>
                <a:spcPct val="90000"/>
              </a:lnSpc>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医务人员的防护。</a:t>
            </a:r>
          </a:p>
          <a:p>
            <a:pPr>
              <a:lnSpc>
                <a:spcPct val="90000"/>
              </a:lnSpc>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◎加强对患者的管理</a:t>
            </a:r>
          </a:p>
          <a:p>
            <a:pPr>
              <a:lnSpc>
                <a:spcPct val="90000"/>
              </a:lnSpc>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◎应当对疑似或确诊患者及时进行隔离，并按照指定路线由医务人员指导和引导进入病区。</a:t>
            </a:r>
          </a:p>
          <a:p>
            <a:endParaRPr lang="zh-CN" altLang="en-US" dirty="0"/>
          </a:p>
        </p:txBody>
      </p:sp>
      <p:pic>
        <p:nvPicPr>
          <p:cNvPr id="12" name="图片 11">
            <a:extLst>
              <a:ext uri="{FF2B5EF4-FFF2-40B4-BE49-F238E27FC236}">
                <a16:creationId xmlns:a16="http://schemas.microsoft.com/office/drawing/2014/main" id="{7DFD363F-9607-4024-B199-9ED9FDFFA0DC}"/>
              </a:ext>
            </a:extLst>
          </p:cNvPr>
          <p:cNvPicPr>
            <a:picLocks noChangeAspect="1"/>
          </p:cNvPicPr>
          <p:nvPr/>
        </p:nvPicPr>
        <p:blipFill rotWithShape="1">
          <a:blip r:embed="rId2">
            <a:extLst>
              <a:ext uri="{28A0092B-C50C-407E-A947-70E740481C1C}">
                <a14:useLocalDpi xmlns:a14="http://schemas.microsoft.com/office/drawing/2010/main" val="0"/>
              </a:ext>
            </a:extLst>
          </a:blip>
          <a:srcRect t="23653" b="24756"/>
          <a:stretch/>
        </p:blipFill>
        <p:spPr>
          <a:xfrm>
            <a:off x="6748075" y="2670063"/>
            <a:ext cx="4402183" cy="22711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1000"/>
                                        <p:tgtEl>
                                          <p:spTgt spid="10">
                                            <p:txEl>
                                              <p:pRg st="1" end="1"/>
                                            </p:txEl>
                                          </p:spTgt>
                                        </p:tgtEl>
                                      </p:cBhvr>
                                    </p:animEffect>
                                    <p:anim calcmode="lin" valueType="num">
                                      <p:cBhvr>
                                        <p:cTn id="13"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562424ED-A3FB-4F4C-86AF-A21538972197}"/>
              </a:ext>
            </a:extLst>
          </p:cNvPr>
          <p:cNvSpPr>
            <a:spLocks noGrp="1" noChangeArrowheads="1"/>
          </p:cNvSpPr>
          <p:nvPr>
            <p:ph type="title"/>
          </p:nvPr>
        </p:nvSpPr>
        <p:spPr>
          <a:xfrm>
            <a:off x="838200" y="681037"/>
            <a:ext cx="10515600" cy="615603"/>
          </a:xfrm>
        </p:spPr>
        <p:txBody>
          <a:bodyPr/>
          <a:lstStyle/>
          <a:p>
            <a:pPr algn="ctr"/>
            <a:r>
              <a:rPr lang="zh-CN" altLang="en-US" sz="4000" dirty="0">
                <a:solidFill>
                  <a:schemeClr val="bg1"/>
                </a:solidFill>
                <a:latin typeface="字魂59号-创粗黑" panose="00000500000000000000" pitchFamily="2" charset="-122"/>
                <a:ea typeface="字魂59号-创粗黑" panose="00000500000000000000" pitchFamily="2" charset="-122"/>
              </a:rPr>
              <a:t>新型冠状病毒感染相关知识培训</a:t>
            </a:r>
            <a:r>
              <a:rPr lang="en-US" altLang="zh-CN" sz="4000" dirty="0">
                <a:solidFill>
                  <a:schemeClr val="bg1"/>
                </a:solidFill>
                <a:latin typeface="字魂59号-创粗黑" panose="00000500000000000000" pitchFamily="2" charset="-122"/>
                <a:ea typeface="字魂59号-创粗黑" panose="00000500000000000000" pitchFamily="2" charset="-122"/>
              </a:rPr>
              <a:t>—</a:t>
            </a:r>
            <a:r>
              <a:rPr lang="zh-CN" altLang="en-US" sz="4000" dirty="0">
                <a:solidFill>
                  <a:schemeClr val="bg1"/>
                </a:solidFill>
                <a:latin typeface="字魂59号-创粗黑" panose="00000500000000000000" pitchFamily="2" charset="-122"/>
                <a:ea typeface="字魂59号-创粗黑" panose="00000500000000000000" pitchFamily="2" charset="-122"/>
              </a:rPr>
              <a:t>诊断程序</a:t>
            </a:r>
          </a:p>
        </p:txBody>
      </p:sp>
      <p:sp>
        <p:nvSpPr>
          <p:cNvPr id="9" name="文本框 8">
            <a:extLst>
              <a:ext uri="{FF2B5EF4-FFF2-40B4-BE49-F238E27FC236}">
                <a16:creationId xmlns:a16="http://schemas.microsoft.com/office/drawing/2014/main" id="{6F613783-DA17-4BC8-B554-7F4C72194E04}"/>
              </a:ext>
            </a:extLst>
          </p:cNvPr>
          <p:cNvSpPr txBox="1"/>
          <p:nvPr/>
        </p:nvSpPr>
        <p:spPr>
          <a:xfrm>
            <a:off x="767408" y="1844824"/>
            <a:ext cx="10657184" cy="3859518"/>
          </a:xfrm>
          <a:prstGeom prst="rect">
            <a:avLst/>
          </a:prstGeom>
          <a:noFill/>
        </p:spPr>
        <p:txBody>
          <a:bodyPr wrap="square" rtlCol="0">
            <a:spAutoFit/>
          </a:bodyPr>
          <a:lstStyle/>
          <a:p>
            <a:pPr marL="812800" indent="-812800">
              <a:lnSpc>
                <a:spcPct val="90000"/>
              </a:lnSpc>
              <a:buNone/>
            </a:pPr>
            <a:r>
              <a:rPr lang="en-US" altLang="zh-CN" sz="2800" dirty="0">
                <a:solidFill>
                  <a:schemeClr val="bg1"/>
                </a:solidFill>
                <a:latin typeface="字魂59号-创粗黑" panose="00000500000000000000" pitchFamily="2" charset="-122"/>
                <a:ea typeface="字魂59号-创粗黑" panose="00000500000000000000" pitchFamily="2" charset="-122"/>
              </a:rPr>
              <a:t>◆</a:t>
            </a:r>
            <a:r>
              <a:rPr lang="zh-CN" altLang="en-US" sz="2800" dirty="0">
                <a:solidFill>
                  <a:schemeClr val="bg1"/>
                </a:solidFill>
                <a:latin typeface="字魂59号-创粗黑" panose="00000500000000000000" pitchFamily="2" charset="-122"/>
                <a:ea typeface="字魂59号-创粗黑" panose="00000500000000000000" pitchFamily="2" charset="-122"/>
              </a:rPr>
              <a:t>全国首例新型冠状病毒感染病例诊断程序</a:t>
            </a:r>
          </a:p>
          <a:p>
            <a:pPr marL="812800" indent="-812800">
              <a:lnSpc>
                <a:spcPct val="90000"/>
              </a:lnSpc>
              <a:buNone/>
            </a:pPr>
            <a:r>
              <a:rPr lang="zh-CN" altLang="en-US" sz="2800" dirty="0">
                <a:solidFill>
                  <a:schemeClr val="bg1"/>
                </a:solidFill>
                <a:latin typeface="字魂59号-创粗黑" panose="00000500000000000000" pitchFamily="2" charset="-122"/>
                <a:ea typeface="字魂59号-创粗黑" panose="00000500000000000000" pitchFamily="2" charset="-122"/>
              </a:rPr>
              <a:t>◎我国境内发现手里新型冠状病毒感染疑似病例，经所在省（区、市）的省级临床专家组初步判定后，由省级卫生行政部门报告卫生部。</a:t>
            </a:r>
          </a:p>
          <a:p>
            <a:pPr marL="812800" indent="-812800">
              <a:lnSpc>
                <a:spcPct val="90000"/>
              </a:lnSpc>
              <a:buNone/>
            </a:pPr>
            <a:r>
              <a:rPr lang="zh-CN" altLang="en-US" sz="2800" dirty="0">
                <a:solidFill>
                  <a:schemeClr val="bg1"/>
                </a:solidFill>
                <a:latin typeface="字魂59号-创粗黑" panose="00000500000000000000" pitchFamily="2" charset="-122"/>
                <a:ea typeface="字魂59号-创粗黑" panose="00000500000000000000" pitchFamily="2" charset="-122"/>
              </a:rPr>
              <a:t>◎由省级疾控机构对疑似病例标本进行采集，送中国疾病预防控制中心进行核酸检测和病毒分离。</a:t>
            </a:r>
          </a:p>
          <a:p>
            <a:pPr marL="812800" indent="-812800">
              <a:lnSpc>
                <a:spcPct val="90000"/>
              </a:lnSpc>
              <a:buNone/>
            </a:pPr>
            <a:r>
              <a:rPr lang="zh-CN" altLang="en-US" sz="2800" dirty="0">
                <a:solidFill>
                  <a:schemeClr val="bg1"/>
                </a:solidFill>
                <a:latin typeface="字魂59号-创粗黑" panose="00000500000000000000" pitchFamily="2" charset="-122"/>
                <a:ea typeface="字魂59号-创粗黑" panose="00000500000000000000" pitchFamily="2" charset="-122"/>
              </a:rPr>
              <a:t>◎获得病毒检测阳性结果后，卫生部组织国家诊疗专家组，根据该病例的流行病学史、临床症状和体征、辅助检查结果等，按照卫生部制定的诊疗方案进行诊断。</a:t>
            </a:r>
          </a:p>
          <a:p>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barn(inVertical)">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2E004A4B-775F-4203-AA91-ADFA2F5AE04F}"/>
              </a:ext>
            </a:extLst>
          </p:cNvPr>
          <p:cNvSpPr>
            <a:spLocks noGrp="1" noChangeArrowheads="1"/>
          </p:cNvSpPr>
          <p:nvPr>
            <p:ph type="title"/>
          </p:nvPr>
        </p:nvSpPr>
        <p:spPr>
          <a:xfrm>
            <a:off x="838200" y="681037"/>
            <a:ext cx="10515600" cy="615603"/>
          </a:xfrm>
        </p:spPr>
        <p:txBody>
          <a:bodyPr/>
          <a:lstStyle/>
          <a:p>
            <a:pPr algn="ctr"/>
            <a:r>
              <a:rPr lang="zh-CN" altLang="en-US" sz="4000" dirty="0">
                <a:solidFill>
                  <a:schemeClr val="bg1"/>
                </a:solidFill>
                <a:latin typeface="字魂59号-创粗黑" panose="00000500000000000000" pitchFamily="2" charset="-122"/>
                <a:ea typeface="字魂59号-创粗黑" panose="00000500000000000000" pitchFamily="2" charset="-122"/>
              </a:rPr>
              <a:t>新型冠状病毒感染相关知识培训</a:t>
            </a:r>
            <a:r>
              <a:rPr lang="en-US" altLang="zh-CN" sz="4000" dirty="0">
                <a:solidFill>
                  <a:schemeClr val="bg1"/>
                </a:solidFill>
                <a:latin typeface="字魂59号-创粗黑" panose="00000500000000000000" pitchFamily="2" charset="-122"/>
                <a:ea typeface="字魂59号-创粗黑" panose="00000500000000000000" pitchFamily="2" charset="-122"/>
              </a:rPr>
              <a:t>—</a:t>
            </a:r>
            <a:r>
              <a:rPr lang="zh-CN" altLang="en-US" sz="4000" dirty="0">
                <a:solidFill>
                  <a:schemeClr val="bg1"/>
                </a:solidFill>
                <a:latin typeface="字魂59号-创粗黑" panose="00000500000000000000" pitchFamily="2" charset="-122"/>
                <a:ea typeface="字魂59号-创粗黑" panose="00000500000000000000" pitchFamily="2" charset="-122"/>
              </a:rPr>
              <a:t>诊断程序</a:t>
            </a:r>
          </a:p>
        </p:txBody>
      </p:sp>
      <p:sp>
        <p:nvSpPr>
          <p:cNvPr id="10" name="文本框 9">
            <a:extLst>
              <a:ext uri="{FF2B5EF4-FFF2-40B4-BE49-F238E27FC236}">
                <a16:creationId xmlns:a16="http://schemas.microsoft.com/office/drawing/2014/main" id="{7F33CF14-5C24-4662-8985-C3749A7917AF}"/>
              </a:ext>
            </a:extLst>
          </p:cNvPr>
          <p:cNvSpPr txBox="1"/>
          <p:nvPr/>
        </p:nvSpPr>
        <p:spPr>
          <a:xfrm>
            <a:off x="5449144" y="1844824"/>
            <a:ext cx="5904656" cy="4025717"/>
          </a:xfrm>
          <a:prstGeom prst="rect">
            <a:avLst/>
          </a:prstGeom>
          <a:noFill/>
        </p:spPr>
        <p:txBody>
          <a:bodyPr wrap="square" rtlCol="0">
            <a:spAutoFit/>
          </a:bodyPr>
          <a:lstStyle/>
          <a:p>
            <a:pPr>
              <a:lnSpc>
                <a:spcPct val="90000"/>
              </a:lnSpc>
              <a:buFontTx/>
              <a:buNone/>
            </a:pPr>
            <a:r>
              <a:rPr lang="en-US" altLang="zh-CN" sz="2400" dirty="0">
                <a:solidFill>
                  <a:schemeClr val="bg1"/>
                </a:solidFill>
                <a:latin typeface="字魂59号-创粗黑" panose="00000500000000000000" pitchFamily="2" charset="-122"/>
                <a:ea typeface="字魂59号-创粗黑" panose="00000500000000000000" pitchFamily="2" charset="-122"/>
              </a:rPr>
              <a:t>◆</a:t>
            </a:r>
            <a:r>
              <a:rPr lang="zh-CN" altLang="en-US" sz="2400" dirty="0">
                <a:solidFill>
                  <a:schemeClr val="bg1"/>
                </a:solidFill>
                <a:latin typeface="字魂59号-创粗黑" panose="00000500000000000000" pitchFamily="2" charset="-122"/>
                <a:ea typeface="字魂59号-创粗黑" panose="00000500000000000000" pitchFamily="2" charset="-122"/>
              </a:rPr>
              <a:t>后续新型冠状病毒感染病例的诊断程序</a:t>
            </a:r>
          </a:p>
          <a:p>
            <a:pPr>
              <a:lnSpc>
                <a:spcPct val="90000"/>
              </a:lnSpc>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◎全国首例新型冠状病毒感染病例诊断后，后续发生的病例，由省级疾控机构按照中国疾病预防控制中心制定的实验室检测方案，对病例标本进行</a:t>
            </a:r>
            <a:r>
              <a:rPr lang="en-US" altLang="zh-CN" sz="2400" dirty="0">
                <a:solidFill>
                  <a:schemeClr val="bg1"/>
                </a:solidFill>
                <a:latin typeface="字魂59号-创粗黑" panose="00000500000000000000" pitchFamily="2" charset="-122"/>
                <a:ea typeface="字魂59号-创粗黑" panose="00000500000000000000" pitchFamily="2" charset="-122"/>
              </a:rPr>
              <a:t>PCR</a:t>
            </a:r>
            <a:r>
              <a:rPr lang="zh-CN" altLang="en-US" sz="2400" dirty="0">
                <a:solidFill>
                  <a:schemeClr val="bg1"/>
                </a:solidFill>
                <a:latin typeface="字魂59号-创粗黑" panose="00000500000000000000" pitchFamily="2" charset="-122"/>
                <a:ea typeface="字魂59号-创粗黑" panose="00000500000000000000" pitchFamily="2" charset="-122"/>
              </a:rPr>
              <a:t>检测来确定。获得病毒检测阳性结果后，由省级卫生部门组织同级诊疗专家组进行诊断，并及时将诊断病例的有关情况和专家组意见报卫生部备案。</a:t>
            </a:r>
          </a:p>
          <a:p>
            <a:pPr>
              <a:lnSpc>
                <a:spcPct val="90000"/>
              </a:lnSpc>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◆卫生部将根据疫情进展情况，对后续病例诊断流程和备案要求进行适时调整。</a:t>
            </a:r>
          </a:p>
          <a:p>
            <a:endParaRPr lang="zh-CN" altLang="en-US" dirty="0"/>
          </a:p>
        </p:txBody>
      </p:sp>
      <p:pic>
        <p:nvPicPr>
          <p:cNvPr id="12" name="图片 11">
            <a:extLst>
              <a:ext uri="{FF2B5EF4-FFF2-40B4-BE49-F238E27FC236}">
                <a16:creationId xmlns:a16="http://schemas.microsoft.com/office/drawing/2014/main" id="{7C711819-CB34-4999-87F2-3C8ADABF17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3432" y="1628800"/>
            <a:ext cx="4238308" cy="41490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barn(inVertical)">
                                      <p:cBhvr>
                                        <p:cTn id="1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68DB16FF-0373-450E-B46D-B129F7583631}"/>
              </a:ext>
            </a:extLst>
          </p:cNvPr>
          <p:cNvPicPr>
            <a:picLocks noChangeAspect="1"/>
          </p:cNvPicPr>
          <p:nvPr/>
        </p:nvPicPr>
        <p:blipFill rotWithShape="1">
          <a:blip r:embed="rId2">
            <a:extLst>
              <a:ext uri="{28A0092B-C50C-407E-A947-70E740481C1C}">
                <a14:useLocalDpi xmlns:a14="http://schemas.microsoft.com/office/drawing/2010/main" val="0"/>
              </a:ext>
            </a:extLst>
          </a:blip>
          <a:srcRect r="2160"/>
          <a:stretch/>
        </p:blipFill>
        <p:spPr>
          <a:xfrm>
            <a:off x="0" y="116632"/>
            <a:ext cx="12192000" cy="6741368"/>
          </a:xfrm>
          <a:prstGeom prst="rect">
            <a:avLst/>
          </a:prstGeom>
        </p:spPr>
      </p:pic>
      <p:sp>
        <p:nvSpPr>
          <p:cNvPr id="6" name="矩形 5">
            <a:extLst>
              <a:ext uri="{FF2B5EF4-FFF2-40B4-BE49-F238E27FC236}">
                <a16:creationId xmlns:a16="http://schemas.microsoft.com/office/drawing/2014/main" id="{3B303DA3-429A-48AB-A205-9B1757038360}"/>
              </a:ext>
            </a:extLst>
          </p:cNvPr>
          <p:cNvSpPr/>
          <p:nvPr/>
        </p:nvSpPr>
        <p:spPr>
          <a:xfrm>
            <a:off x="2063552" y="1120676"/>
            <a:ext cx="7848872" cy="2400657"/>
          </a:xfrm>
          <a:prstGeom prst="rect">
            <a:avLst/>
          </a:prstGeom>
        </p:spPr>
        <p:txBody>
          <a:bodyPr wrap="square">
            <a:spAutoFit/>
          </a:bodyPr>
          <a:lstStyle/>
          <a:p>
            <a:endParaRPr lang="en-US" altLang="zh-CN" sz="2800" dirty="0">
              <a:solidFill>
                <a:schemeClr val="bg1"/>
              </a:solidFill>
            </a:endParaRPr>
          </a:p>
          <a:p>
            <a:pPr algn="ctr">
              <a:buFontTx/>
              <a:buNone/>
            </a:pPr>
            <a:r>
              <a:rPr lang="zh-CN" altLang="en-US" sz="6600" b="1" i="1" dirty="0">
                <a:solidFill>
                  <a:schemeClr val="bg1"/>
                </a:solidFill>
                <a:latin typeface="字魂105号-简雅黑" panose="00000500000000000000" pitchFamily="2" charset="-122"/>
                <a:ea typeface="字魂105号-简雅黑" panose="00000500000000000000" pitchFamily="2" charset="-122"/>
              </a:rPr>
              <a:t>非常感谢您的观看！</a:t>
            </a:r>
            <a:endParaRPr lang="en-US" altLang="zh-CN" sz="3200" b="1" dirty="0">
              <a:solidFill>
                <a:schemeClr val="bg1"/>
              </a:solidFill>
              <a:latin typeface="字魂59号-创粗黑" panose="00000500000000000000" pitchFamily="2" charset="-122"/>
              <a:ea typeface="字魂59号-创粗黑" panose="00000500000000000000" pitchFamily="2" charset="-122"/>
            </a:endParaRPr>
          </a:p>
          <a:p>
            <a:pPr algn="ctr">
              <a:buFontTx/>
              <a:buNone/>
            </a:pPr>
            <a:endParaRPr lang="en-US" altLang="zh-CN" sz="2800" b="1" dirty="0">
              <a:solidFill>
                <a:schemeClr val="bg1"/>
              </a:solidFill>
              <a:latin typeface="字魂59号-创粗黑" panose="00000500000000000000" pitchFamily="2" charset="-122"/>
              <a:ea typeface="字魂59号-创粗黑" panose="00000500000000000000" pitchFamily="2" charset="-122"/>
            </a:endParaRPr>
          </a:p>
          <a:p>
            <a:pPr algn="ctr">
              <a:buFontTx/>
              <a:buNone/>
            </a:pPr>
            <a:r>
              <a:rPr lang="zh-CN" altLang="en-US" sz="2800" b="1" dirty="0">
                <a:solidFill>
                  <a:schemeClr val="bg1"/>
                </a:solidFill>
                <a:latin typeface="字魂59号-创粗黑" panose="00000500000000000000" pitchFamily="2" charset="-122"/>
                <a:ea typeface="字魂59号-创粗黑" panose="00000500000000000000" pitchFamily="2" charset="-122"/>
              </a:rPr>
              <a:t>中山路社区卫生服务中心</a:t>
            </a:r>
          </a:p>
        </p:txBody>
      </p:sp>
      <p:pic>
        <p:nvPicPr>
          <p:cNvPr id="8" name="图片 7">
            <a:extLst>
              <a:ext uri="{FF2B5EF4-FFF2-40B4-BE49-F238E27FC236}">
                <a16:creationId xmlns:a16="http://schemas.microsoft.com/office/drawing/2014/main" id="{283798DE-60DD-4173-A37C-B08DFBAD009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8901" t="62999" r="14943" b="8651"/>
          <a:stretch/>
        </p:blipFill>
        <p:spPr>
          <a:xfrm>
            <a:off x="3904986" y="3852342"/>
            <a:ext cx="4166004" cy="2678145"/>
          </a:xfrm>
          <a:prstGeom prst="rect">
            <a:avLst/>
          </a:prstGeom>
        </p:spPr>
      </p:pic>
    </p:spTree>
    <p:extLst>
      <p:ext uri="{BB962C8B-B14F-4D97-AF65-F5344CB8AC3E}">
        <p14:creationId xmlns:p14="http://schemas.microsoft.com/office/powerpoint/2010/main" val="23521777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7342C"/>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87FEB7D-984C-4349-B409-745017CE6D01}"/>
              </a:ext>
            </a:extLst>
          </p:cNvPr>
          <p:cNvSpPr>
            <a:spLocks noGrp="1" noChangeArrowheads="1"/>
          </p:cNvSpPr>
          <p:nvPr>
            <p:ph type="ctrTitle"/>
          </p:nvPr>
        </p:nvSpPr>
        <p:spPr>
          <a:xfrm>
            <a:off x="1847528" y="548680"/>
            <a:ext cx="9083352" cy="836613"/>
          </a:xfrm>
        </p:spPr>
        <p:txBody>
          <a:bodyPr>
            <a:noAutofit/>
          </a:bodyPr>
          <a:lstStyle/>
          <a:p>
            <a:r>
              <a:rPr lang="zh-CN" altLang="en-US" sz="4000" dirty="0">
                <a:solidFill>
                  <a:schemeClr val="bg1"/>
                </a:solidFill>
                <a:latin typeface="字魂59号-创粗黑" panose="00000500000000000000" pitchFamily="2" charset="-122"/>
                <a:ea typeface="字魂59号-创粗黑" panose="00000500000000000000" pitchFamily="2" charset="-122"/>
              </a:rPr>
              <a:t>新型冠状病毒感染相关知识培训</a:t>
            </a:r>
            <a:r>
              <a:rPr lang="en-US" altLang="zh-CN" sz="4000" dirty="0">
                <a:solidFill>
                  <a:schemeClr val="bg1"/>
                </a:solidFill>
                <a:latin typeface="字魂59号-创粗黑" panose="00000500000000000000" pitchFamily="2" charset="-122"/>
                <a:ea typeface="字魂59号-创粗黑" panose="00000500000000000000" pitchFamily="2" charset="-122"/>
              </a:rPr>
              <a:t>—</a:t>
            </a:r>
            <a:r>
              <a:rPr lang="zh-CN" altLang="en-US" sz="4000" dirty="0">
                <a:solidFill>
                  <a:schemeClr val="bg1"/>
                </a:solidFill>
                <a:latin typeface="字魂59号-创粗黑" panose="00000500000000000000" pitchFamily="2" charset="-122"/>
                <a:ea typeface="字魂59号-创粗黑" panose="00000500000000000000" pitchFamily="2" charset="-122"/>
              </a:rPr>
              <a:t>前言</a:t>
            </a:r>
          </a:p>
        </p:txBody>
      </p:sp>
      <p:sp>
        <p:nvSpPr>
          <p:cNvPr id="2051" name="Rectangle 3">
            <a:extLst>
              <a:ext uri="{FF2B5EF4-FFF2-40B4-BE49-F238E27FC236}">
                <a16:creationId xmlns:a16="http://schemas.microsoft.com/office/drawing/2014/main" id="{9EC17494-CD06-4AFE-B7E4-AFFC5A9AA3A2}"/>
              </a:ext>
            </a:extLst>
          </p:cNvPr>
          <p:cNvSpPr>
            <a:spLocks noGrp="1" noChangeArrowheads="1"/>
          </p:cNvSpPr>
          <p:nvPr>
            <p:ph type="subTitle" idx="1"/>
          </p:nvPr>
        </p:nvSpPr>
        <p:spPr>
          <a:xfrm>
            <a:off x="1055440" y="1844079"/>
            <a:ext cx="10477475" cy="3960812"/>
          </a:xfrm>
        </p:spPr>
        <p:txBody>
          <a:bodyPr/>
          <a:lstStyle/>
          <a:p>
            <a:pPr algn="l"/>
            <a:r>
              <a:rPr lang="en-US" altLang="zh-CN" sz="2800" dirty="0">
                <a:solidFill>
                  <a:schemeClr val="bg1"/>
                </a:solidFill>
                <a:latin typeface="字魂59号-创粗黑" panose="00000500000000000000" pitchFamily="2" charset="-122"/>
                <a:ea typeface="字魂59号-创粗黑" panose="00000500000000000000" pitchFamily="2" charset="-122"/>
              </a:rPr>
              <a:t>◆</a:t>
            </a:r>
            <a:r>
              <a:rPr lang="zh-CN" altLang="en-US" sz="2800" dirty="0">
                <a:solidFill>
                  <a:schemeClr val="bg1"/>
                </a:solidFill>
                <a:latin typeface="字魂59号-创粗黑" panose="00000500000000000000" pitchFamily="2" charset="-122"/>
                <a:ea typeface="字魂59号-创粗黑" panose="00000500000000000000" pitchFamily="2" charset="-122"/>
              </a:rPr>
              <a:t>知识来源</a:t>
            </a:r>
          </a:p>
          <a:p>
            <a:pPr algn="l"/>
            <a:r>
              <a:rPr lang="zh-CN" altLang="en-US" sz="2800" dirty="0">
                <a:solidFill>
                  <a:schemeClr val="bg1"/>
                </a:solidFill>
                <a:latin typeface="字魂59号-创粗黑" panose="00000500000000000000" pitchFamily="2" charset="-122"/>
                <a:ea typeface="字魂59号-创粗黑" panose="00000500000000000000" pitchFamily="2" charset="-122"/>
              </a:rPr>
              <a:t>  </a:t>
            </a:r>
            <a:r>
              <a:rPr lang="en-US" altLang="zh-CN" sz="2800" dirty="0">
                <a:solidFill>
                  <a:schemeClr val="bg1"/>
                </a:solidFill>
                <a:latin typeface="字魂59号-创粗黑" panose="00000500000000000000" pitchFamily="2" charset="-122"/>
                <a:ea typeface="字魂59号-创粗黑" panose="00000500000000000000" pitchFamily="2" charset="-122"/>
              </a:rPr>
              <a:t>1</a:t>
            </a:r>
            <a:r>
              <a:rPr lang="zh-CN" altLang="en-US" sz="2800" dirty="0">
                <a:solidFill>
                  <a:schemeClr val="bg1"/>
                </a:solidFill>
                <a:latin typeface="字魂59号-创粗黑" panose="00000500000000000000" pitchFamily="2" charset="-122"/>
                <a:ea typeface="字魂59号-创粗黑" panose="00000500000000000000" pitchFamily="2" charset="-122"/>
              </a:rPr>
              <a:t>、新型冠状病毒感染诊疗方案（</a:t>
            </a:r>
            <a:r>
              <a:rPr lang="en-US" altLang="zh-CN" sz="2800" dirty="0">
                <a:solidFill>
                  <a:schemeClr val="bg1"/>
                </a:solidFill>
                <a:latin typeface="字魂59号-创粗黑" panose="00000500000000000000" pitchFamily="2" charset="-122"/>
                <a:ea typeface="字魂59号-创粗黑" panose="00000500000000000000" pitchFamily="2" charset="-122"/>
              </a:rPr>
              <a:t>2012</a:t>
            </a:r>
            <a:r>
              <a:rPr lang="zh-CN" altLang="en-US" sz="2800" dirty="0">
                <a:solidFill>
                  <a:schemeClr val="bg1"/>
                </a:solidFill>
                <a:latin typeface="字魂59号-创粗黑" panose="00000500000000000000" pitchFamily="2" charset="-122"/>
                <a:ea typeface="字魂59号-创粗黑" panose="00000500000000000000" pitchFamily="2" charset="-122"/>
              </a:rPr>
              <a:t>年第一版））</a:t>
            </a:r>
          </a:p>
          <a:p>
            <a:pPr algn="l"/>
            <a:r>
              <a:rPr lang="zh-CN" altLang="en-US" sz="2800" dirty="0">
                <a:solidFill>
                  <a:schemeClr val="bg1"/>
                </a:solidFill>
                <a:latin typeface="字魂59号-创粗黑" panose="00000500000000000000" pitchFamily="2" charset="-122"/>
                <a:ea typeface="字魂59号-创粗黑" panose="00000500000000000000" pitchFamily="2" charset="-122"/>
              </a:rPr>
              <a:t>  </a:t>
            </a:r>
            <a:r>
              <a:rPr lang="en-US" altLang="zh-CN" sz="2800" dirty="0">
                <a:solidFill>
                  <a:schemeClr val="bg1"/>
                </a:solidFill>
                <a:latin typeface="字魂59号-创粗黑" panose="00000500000000000000" pitchFamily="2" charset="-122"/>
                <a:ea typeface="字魂59号-创粗黑" panose="00000500000000000000" pitchFamily="2" charset="-122"/>
              </a:rPr>
              <a:t>2</a:t>
            </a:r>
            <a:r>
              <a:rPr lang="zh-CN" altLang="en-US" sz="2800" dirty="0">
                <a:solidFill>
                  <a:schemeClr val="bg1"/>
                </a:solidFill>
                <a:latin typeface="字魂59号-创粗黑" panose="00000500000000000000" pitchFamily="2" charset="-122"/>
                <a:ea typeface="字魂59号-创粗黑" panose="00000500000000000000" pitchFamily="2" charset="-122"/>
              </a:rPr>
              <a:t>、新型冠状病毒医院感染预防与控制技术指南</a:t>
            </a:r>
          </a:p>
          <a:p>
            <a:pPr algn="l"/>
            <a:r>
              <a:rPr lang="zh-CN" altLang="en-US" sz="2800" dirty="0">
                <a:solidFill>
                  <a:schemeClr val="bg1"/>
                </a:solidFill>
                <a:latin typeface="字魂59号-创粗黑" panose="00000500000000000000" pitchFamily="2" charset="-122"/>
                <a:ea typeface="字魂59号-创粗黑" panose="00000500000000000000" pitchFamily="2" charset="-122"/>
              </a:rPr>
              <a:t>  </a:t>
            </a:r>
            <a:r>
              <a:rPr lang="en-US" altLang="zh-CN" sz="2800" dirty="0">
                <a:solidFill>
                  <a:schemeClr val="bg1"/>
                </a:solidFill>
                <a:latin typeface="字魂59号-创粗黑" panose="00000500000000000000" pitchFamily="2" charset="-122"/>
                <a:ea typeface="字魂59号-创粗黑" panose="00000500000000000000" pitchFamily="2" charset="-122"/>
              </a:rPr>
              <a:t>3</a:t>
            </a:r>
            <a:r>
              <a:rPr lang="zh-CN" altLang="en-US" sz="2800" dirty="0">
                <a:solidFill>
                  <a:schemeClr val="bg1"/>
                </a:solidFill>
                <a:latin typeface="字魂59号-创粗黑" panose="00000500000000000000" pitchFamily="2" charset="-122"/>
                <a:ea typeface="字魂59号-创粗黑" panose="00000500000000000000" pitchFamily="2" charset="-122"/>
              </a:rPr>
              <a:t>、新型冠状病毒感染病例诊断程序</a:t>
            </a:r>
          </a:p>
          <a:p>
            <a:pPr algn="l"/>
            <a:r>
              <a:rPr lang="zh-CN" altLang="en-US" sz="2800" dirty="0">
                <a:solidFill>
                  <a:schemeClr val="bg1"/>
                </a:solidFill>
                <a:latin typeface="字魂59号-创粗黑" panose="00000500000000000000" pitchFamily="2" charset="-122"/>
                <a:ea typeface="字魂59号-创粗黑" panose="00000500000000000000" pitchFamily="2" charset="-122"/>
              </a:rPr>
              <a:t>◆目前发病情况：目前共两例，第一列为</a:t>
            </a:r>
            <a:r>
              <a:rPr lang="en-US" altLang="zh-CN" sz="2800" dirty="0">
                <a:solidFill>
                  <a:schemeClr val="bg1"/>
                </a:solidFill>
                <a:latin typeface="字魂59号-创粗黑" panose="00000500000000000000" pitchFamily="2" charset="-122"/>
                <a:ea typeface="字魂59号-创粗黑" panose="00000500000000000000" pitchFamily="2" charset="-122"/>
              </a:rPr>
              <a:t>60</a:t>
            </a:r>
            <a:r>
              <a:rPr lang="zh-CN" altLang="en-US" sz="2800" dirty="0">
                <a:solidFill>
                  <a:schemeClr val="bg1"/>
                </a:solidFill>
                <a:latin typeface="字魂59号-创粗黑" panose="00000500000000000000" pitchFamily="2" charset="-122"/>
                <a:ea typeface="字魂59号-创粗黑" panose="00000500000000000000" pitchFamily="2" charset="-122"/>
              </a:rPr>
              <a:t>岁沙特阿拉伯    人，</a:t>
            </a:r>
            <a:r>
              <a:rPr lang="en-US" altLang="zh-CN" sz="2800" dirty="0">
                <a:solidFill>
                  <a:schemeClr val="bg1"/>
                </a:solidFill>
                <a:latin typeface="字魂59号-创粗黑" panose="00000500000000000000" pitchFamily="2" charset="-122"/>
                <a:ea typeface="字魂59号-创粗黑" panose="00000500000000000000" pitchFamily="2" charset="-122"/>
              </a:rPr>
              <a:t>6</a:t>
            </a:r>
            <a:r>
              <a:rPr lang="zh-CN" altLang="en-US" sz="2800" dirty="0">
                <a:solidFill>
                  <a:schemeClr val="bg1"/>
                </a:solidFill>
                <a:latin typeface="字魂59号-创粗黑" panose="00000500000000000000" pitchFamily="2" charset="-122"/>
                <a:ea typeface="字魂59号-创粗黑" panose="00000500000000000000" pitchFamily="2" charset="-122"/>
              </a:rPr>
              <a:t>月</a:t>
            </a:r>
            <a:r>
              <a:rPr lang="en-US" altLang="zh-CN" sz="2800" dirty="0">
                <a:solidFill>
                  <a:schemeClr val="bg1"/>
                </a:solidFill>
                <a:latin typeface="字魂59号-创粗黑" panose="00000500000000000000" pitchFamily="2" charset="-122"/>
                <a:ea typeface="字魂59号-创粗黑" panose="00000500000000000000" pitchFamily="2" charset="-122"/>
              </a:rPr>
              <a:t>20</a:t>
            </a:r>
            <a:r>
              <a:rPr lang="zh-CN" altLang="en-US" sz="2800" dirty="0">
                <a:solidFill>
                  <a:schemeClr val="bg1"/>
                </a:solidFill>
                <a:latin typeface="字魂59号-创粗黑" panose="00000500000000000000" pitchFamily="2" charset="-122"/>
                <a:ea typeface="字魂59号-创粗黑" panose="00000500000000000000" pitchFamily="2" charset="-122"/>
              </a:rPr>
              <a:t>日死亡，第二列</a:t>
            </a:r>
            <a:r>
              <a:rPr lang="en-US" altLang="zh-CN" sz="2800" dirty="0">
                <a:solidFill>
                  <a:schemeClr val="bg1"/>
                </a:solidFill>
                <a:latin typeface="字魂59号-创粗黑" panose="00000500000000000000" pitchFamily="2" charset="-122"/>
                <a:ea typeface="字魂59号-创粗黑" panose="00000500000000000000" pitchFamily="2" charset="-122"/>
              </a:rPr>
              <a:t>49</a:t>
            </a:r>
            <a:r>
              <a:rPr lang="zh-CN" altLang="en-US" sz="2800" dirty="0">
                <a:solidFill>
                  <a:schemeClr val="bg1"/>
                </a:solidFill>
                <a:latin typeface="字魂59号-创粗黑" panose="00000500000000000000" pitchFamily="2" charset="-122"/>
                <a:ea typeface="字魂59号-创粗黑" panose="00000500000000000000" pitchFamily="2" charset="-122"/>
              </a:rPr>
              <a:t>岁男性卡塔尔人，</a:t>
            </a:r>
            <a:r>
              <a:rPr lang="en-US" altLang="zh-CN" sz="2800" dirty="0">
                <a:solidFill>
                  <a:schemeClr val="bg1"/>
                </a:solidFill>
                <a:latin typeface="字魂59号-创粗黑" panose="00000500000000000000" pitchFamily="2" charset="-122"/>
                <a:ea typeface="字魂59号-创粗黑" panose="00000500000000000000" pitchFamily="2" charset="-122"/>
              </a:rPr>
              <a:t>9</a:t>
            </a:r>
            <a:r>
              <a:rPr lang="zh-CN" altLang="en-US" sz="2800" dirty="0">
                <a:solidFill>
                  <a:schemeClr val="bg1"/>
                </a:solidFill>
                <a:latin typeface="字魂59号-创粗黑" panose="00000500000000000000" pitchFamily="2" charset="-122"/>
                <a:ea typeface="字魂59号-创粗黑" panose="00000500000000000000" pitchFamily="2" charset="-122"/>
              </a:rPr>
              <a:t>月</a:t>
            </a:r>
            <a:r>
              <a:rPr lang="en-US" altLang="zh-CN" sz="2800" dirty="0">
                <a:solidFill>
                  <a:schemeClr val="bg1"/>
                </a:solidFill>
                <a:latin typeface="字魂59号-创粗黑" panose="00000500000000000000" pitchFamily="2" charset="-122"/>
                <a:ea typeface="字魂59号-创粗黑" panose="00000500000000000000" pitchFamily="2" charset="-122"/>
              </a:rPr>
              <a:t>3</a:t>
            </a:r>
            <a:r>
              <a:rPr lang="zh-CN" altLang="en-US" sz="2800" dirty="0">
                <a:solidFill>
                  <a:schemeClr val="bg1"/>
                </a:solidFill>
                <a:latin typeface="字魂59号-创粗黑" panose="00000500000000000000" pitchFamily="2" charset="-122"/>
                <a:ea typeface="字魂59号-创粗黑" panose="00000500000000000000" pitchFamily="2" charset="-122"/>
              </a:rPr>
              <a:t>日曾在沙特旅游，回卡塔尔后发病</a:t>
            </a:r>
            <a:r>
              <a:rPr lang="en-US" altLang="zh-CN" sz="2800" dirty="0">
                <a:solidFill>
                  <a:schemeClr val="bg1"/>
                </a:solidFill>
                <a:latin typeface="字魂59号-创粗黑" panose="00000500000000000000" pitchFamily="2" charset="-122"/>
                <a:ea typeface="字魂59号-创粗黑" panose="00000500000000000000" pitchFamily="2" charset="-122"/>
              </a:rPr>
              <a:t>9</a:t>
            </a:r>
            <a:r>
              <a:rPr lang="zh-CN" altLang="en-US" sz="2800" dirty="0">
                <a:solidFill>
                  <a:schemeClr val="bg1"/>
                </a:solidFill>
                <a:latin typeface="字魂59号-创粗黑" panose="00000500000000000000" pitchFamily="2" charset="-122"/>
                <a:ea typeface="字魂59号-创粗黑" panose="00000500000000000000" pitchFamily="2" charset="-122"/>
              </a:rPr>
              <a:t>月</a:t>
            </a:r>
            <a:r>
              <a:rPr lang="en-US" altLang="zh-CN" sz="2800" dirty="0">
                <a:solidFill>
                  <a:schemeClr val="bg1"/>
                </a:solidFill>
                <a:latin typeface="字魂59号-创粗黑" panose="00000500000000000000" pitchFamily="2" charset="-122"/>
                <a:ea typeface="字魂59号-创粗黑" panose="00000500000000000000" pitchFamily="2" charset="-122"/>
              </a:rPr>
              <a:t>11</a:t>
            </a:r>
            <a:r>
              <a:rPr lang="zh-CN" altLang="en-US" sz="2800" dirty="0">
                <a:solidFill>
                  <a:schemeClr val="bg1"/>
                </a:solidFill>
                <a:latin typeface="字魂59号-创粗黑" panose="00000500000000000000" pitchFamily="2" charset="-122"/>
                <a:ea typeface="字魂59号-创粗黑" panose="00000500000000000000" pitchFamily="2" charset="-122"/>
              </a:rPr>
              <a:t>日转至英国救治，目前病危。</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down)">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fade">
                                      <p:cBhvr>
                                        <p:cTn id="12" dur="1000"/>
                                        <p:tgtEl>
                                          <p:spTgt spid="2051">
                                            <p:txEl>
                                              <p:pRg st="1" end="1"/>
                                            </p:txEl>
                                          </p:spTgt>
                                        </p:tgtEl>
                                      </p:cBhvr>
                                    </p:animEffect>
                                    <p:anim calcmode="lin" valueType="num">
                                      <p:cBhvr>
                                        <p:cTn id="13"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5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DE505BE-AC67-4115-8520-49C0FEFA71A9}"/>
              </a:ext>
            </a:extLst>
          </p:cNvPr>
          <p:cNvSpPr>
            <a:spLocks noGrp="1" noChangeArrowheads="1"/>
          </p:cNvSpPr>
          <p:nvPr>
            <p:ph type="title"/>
          </p:nvPr>
        </p:nvSpPr>
        <p:spPr>
          <a:xfrm>
            <a:off x="838200" y="681037"/>
            <a:ext cx="10515600" cy="615603"/>
          </a:xfrm>
        </p:spPr>
        <p:txBody>
          <a:bodyPr/>
          <a:lstStyle/>
          <a:p>
            <a:pPr algn="ctr"/>
            <a:r>
              <a:rPr lang="zh-CN" altLang="en-US" sz="4000" dirty="0">
                <a:solidFill>
                  <a:schemeClr val="bg1"/>
                </a:solidFill>
                <a:latin typeface="字魂59号-创粗黑" panose="00000500000000000000" pitchFamily="2" charset="-122"/>
                <a:ea typeface="字魂59号-创粗黑" panose="00000500000000000000" pitchFamily="2" charset="-122"/>
              </a:rPr>
              <a:t>新型冠状病毒感染相关知识培训</a:t>
            </a:r>
            <a:r>
              <a:rPr lang="en-US" altLang="zh-CN" sz="4000" dirty="0">
                <a:solidFill>
                  <a:schemeClr val="bg1"/>
                </a:solidFill>
                <a:latin typeface="字魂59号-创粗黑" panose="00000500000000000000" pitchFamily="2" charset="-122"/>
                <a:ea typeface="字魂59号-创粗黑" panose="00000500000000000000" pitchFamily="2" charset="-122"/>
              </a:rPr>
              <a:t>—</a:t>
            </a:r>
            <a:r>
              <a:rPr lang="zh-CN" altLang="en-US" sz="4000" dirty="0">
                <a:solidFill>
                  <a:schemeClr val="bg1"/>
                </a:solidFill>
                <a:latin typeface="字魂59号-创粗黑" panose="00000500000000000000" pitchFamily="2" charset="-122"/>
                <a:ea typeface="字魂59号-创粗黑" panose="00000500000000000000" pitchFamily="2" charset="-122"/>
              </a:rPr>
              <a:t>流行病学</a:t>
            </a:r>
          </a:p>
        </p:txBody>
      </p:sp>
      <p:sp>
        <p:nvSpPr>
          <p:cNvPr id="6" name="文本框 5">
            <a:extLst>
              <a:ext uri="{FF2B5EF4-FFF2-40B4-BE49-F238E27FC236}">
                <a16:creationId xmlns:a16="http://schemas.microsoft.com/office/drawing/2014/main" id="{9720DFB8-071E-474D-884B-98CD0E298FF7}"/>
              </a:ext>
            </a:extLst>
          </p:cNvPr>
          <p:cNvSpPr txBox="1"/>
          <p:nvPr/>
        </p:nvSpPr>
        <p:spPr>
          <a:xfrm>
            <a:off x="1091444" y="1772816"/>
            <a:ext cx="10009112" cy="3905685"/>
          </a:xfrm>
          <a:prstGeom prst="rect">
            <a:avLst/>
          </a:prstGeom>
          <a:noFill/>
        </p:spPr>
        <p:txBody>
          <a:bodyPr wrap="square" rtlCol="0">
            <a:spAutoFit/>
          </a:bodyPr>
          <a:lstStyle/>
          <a:p>
            <a:pPr>
              <a:lnSpc>
                <a:spcPct val="80000"/>
              </a:lnSpc>
              <a:buFontTx/>
              <a:buNone/>
            </a:pPr>
            <a:r>
              <a:rPr lang="zh-CN" altLang="en-US" sz="2800" dirty="0">
                <a:solidFill>
                  <a:schemeClr val="bg1"/>
                </a:solidFill>
                <a:latin typeface="字魂59号-创粗黑" panose="00000500000000000000" pitchFamily="2" charset="-122"/>
                <a:ea typeface="字魂59号-创粗黑" panose="00000500000000000000" pitchFamily="2" charset="-122"/>
              </a:rPr>
              <a:t>此次新型冠状病毒的特征</a:t>
            </a:r>
          </a:p>
          <a:p>
            <a:pPr>
              <a:lnSpc>
                <a:spcPct val="80000"/>
              </a:lnSpc>
              <a:buFontTx/>
              <a:buNone/>
            </a:pPr>
            <a:r>
              <a:rPr lang="zh-CN" altLang="en-US" sz="2800" dirty="0">
                <a:solidFill>
                  <a:schemeClr val="bg1"/>
                </a:solidFill>
                <a:latin typeface="字魂59号-创粗黑" panose="00000500000000000000" pitchFamily="2" charset="-122"/>
                <a:ea typeface="字魂59号-创粗黑" panose="00000500000000000000" pitchFamily="2" charset="-122"/>
              </a:rPr>
              <a:t>   这株新型的冠状病毒是首次发现，目前已确诊的两例由英国健康保护局病毒参比实验室确认，两毒株基因序列同源性为</a:t>
            </a:r>
            <a:r>
              <a:rPr lang="en-US" altLang="zh-CN" sz="2800" dirty="0">
                <a:solidFill>
                  <a:schemeClr val="bg1"/>
                </a:solidFill>
                <a:latin typeface="字魂59号-创粗黑" panose="00000500000000000000" pitchFamily="2" charset="-122"/>
                <a:ea typeface="字魂59号-创粗黑" panose="00000500000000000000" pitchFamily="2" charset="-122"/>
              </a:rPr>
              <a:t>99.5%</a:t>
            </a:r>
            <a:r>
              <a:rPr lang="zh-CN" altLang="en-US" sz="2800" dirty="0">
                <a:solidFill>
                  <a:schemeClr val="bg1"/>
                </a:solidFill>
                <a:latin typeface="字魂59号-创粗黑" panose="00000500000000000000" pitchFamily="2" charset="-122"/>
                <a:ea typeface="字魂59号-创粗黑" panose="00000500000000000000" pitchFamily="2" charset="-122"/>
              </a:rPr>
              <a:t>。目前该毒株感染病例的临床表现、传播和疾病严重程度尚不清楚。</a:t>
            </a:r>
          </a:p>
          <a:p>
            <a:pPr>
              <a:lnSpc>
                <a:spcPct val="80000"/>
              </a:lnSpc>
              <a:buFontTx/>
              <a:buNone/>
            </a:pPr>
            <a:r>
              <a:rPr lang="zh-CN" altLang="en-US" sz="2800" dirty="0">
                <a:solidFill>
                  <a:schemeClr val="bg1"/>
                </a:solidFill>
                <a:latin typeface="字魂59号-创粗黑" panose="00000500000000000000" pitchFamily="2" charset="-122"/>
                <a:ea typeface="字魂59号-创粗黑" panose="00000500000000000000" pitchFamily="2" charset="-122"/>
              </a:rPr>
              <a:t>◆该病毒感染与</a:t>
            </a:r>
            <a:r>
              <a:rPr lang="en-US" altLang="zh-CN" sz="2800" dirty="0">
                <a:solidFill>
                  <a:schemeClr val="bg1"/>
                </a:solidFill>
                <a:latin typeface="字魂59号-创粗黑" panose="00000500000000000000" pitchFamily="2" charset="-122"/>
                <a:ea typeface="字魂59号-创粗黑" panose="00000500000000000000" pitchFamily="2" charset="-122"/>
              </a:rPr>
              <a:t>SARS</a:t>
            </a:r>
            <a:r>
              <a:rPr lang="zh-CN" altLang="en-US" sz="2800" dirty="0">
                <a:solidFill>
                  <a:schemeClr val="bg1"/>
                </a:solidFill>
                <a:latin typeface="字魂59号-创粗黑" panose="00000500000000000000" pitchFamily="2" charset="-122"/>
                <a:ea typeface="字魂59号-创粗黑" panose="00000500000000000000" pitchFamily="2" charset="-122"/>
              </a:rPr>
              <a:t>（“非典”）类似吗？</a:t>
            </a:r>
          </a:p>
          <a:p>
            <a:pPr>
              <a:lnSpc>
                <a:spcPct val="80000"/>
              </a:lnSpc>
              <a:buFontTx/>
              <a:buNone/>
            </a:pPr>
            <a:r>
              <a:rPr lang="zh-CN" altLang="en-US" sz="2800" dirty="0">
                <a:solidFill>
                  <a:schemeClr val="bg1"/>
                </a:solidFill>
                <a:latin typeface="字魂59号-创粗黑" panose="00000500000000000000" pitchFamily="2" charset="-122"/>
                <a:ea typeface="字魂59号-创粗黑" panose="00000500000000000000" pitchFamily="2" charset="-122"/>
              </a:rPr>
              <a:t>    </a:t>
            </a:r>
            <a:r>
              <a:rPr lang="en-US" altLang="zh-CN" sz="2800" dirty="0">
                <a:solidFill>
                  <a:schemeClr val="bg1"/>
                </a:solidFill>
                <a:latin typeface="字魂59号-创粗黑" panose="00000500000000000000" pitchFamily="2" charset="-122"/>
                <a:ea typeface="字魂59号-创粗黑" panose="00000500000000000000" pitchFamily="2" charset="-122"/>
              </a:rPr>
              <a:t>SARS</a:t>
            </a:r>
            <a:r>
              <a:rPr lang="zh-CN" altLang="en-US" sz="2800" dirty="0">
                <a:solidFill>
                  <a:schemeClr val="bg1"/>
                </a:solidFill>
                <a:latin typeface="字魂59号-创粗黑" panose="00000500000000000000" pitchFamily="2" charset="-122"/>
                <a:ea typeface="字魂59号-创粗黑" panose="00000500000000000000" pitchFamily="2" charset="-122"/>
              </a:rPr>
              <a:t>也是由一种冠状病毒引起，但此次的新型冠状病毒不是</a:t>
            </a:r>
            <a:r>
              <a:rPr lang="en-US" altLang="zh-CN" sz="2800" dirty="0">
                <a:solidFill>
                  <a:schemeClr val="bg1"/>
                </a:solidFill>
                <a:latin typeface="字魂59号-创粗黑" panose="00000500000000000000" pitchFamily="2" charset="-122"/>
                <a:ea typeface="字魂59号-创粗黑" panose="00000500000000000000" pitchFamily="2" charset="-122"/>
              </a:rPr>
              <a:t>SARS</a:t>
            </a:r>
            <a:r>
              <a:rPr lang="zh-CN" altLang="en-US" sz="2800" dirty="0">
                <a:solidFill>
                  <a:schemeClr val="bg1"/>
                </a:solidFill>
                <a:latin typeface="字魂59号-创粗黑" panose="00000500000000000000" pitchFamily="2" charset="-122"/>
                <a:ea typeface="字魂59号-创粗黑" panose="00000500000000000000" pitchFamily="2" charset="-122"/>
              </a:rPr>
              <a:t>。冠状病毒可引起一系列症状，既可导致症状轻微的普通感冒，也可能引起严重的呼吸系统疾病。目前的两例实验室确诊病例均表现为严重呼吸道感染症状，严重程度类似</a:t>
            </a:r>
            <a:r>
              <a:rPr lang="en-US" altLang="zh-CN" sz="2800" dirty="0">
                <a:solidFill>
                  <a:schemeClr val="bg1"/>
                </a:solidFill>
                <a:latin typeface="字魂59号-创粗黑" panose="00000500000000000000" pitchFamily="2" charset="-122"/>
                <a:ea typeface="字魂59号-创粗黑" panose="00000500000000000000" pitchFamily="2" charset="-122"/>
              </a:rPr>
              <a:t>SARS</a:t>
            </a:r>
            <a:r>
              <a:rPr lang="zh-CN" altLang="en-US" sz="2800" dirty="0">
                <a:solidFill>
                  <a:schemeClr val="bg1"/>
                </a:solidFill>
                <a:latin typeface="字魂59号-创粗黑" panose="00000500000000000000" pitchFamily="2" charset="-122"/>
                <a:ea typeface="字魂59号-创粗黑" panose="00000500000000000000" pitchFamily="2" charset="-122"/>
              </a:rPr>
              <a:t>（“非典”）。</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194"/>
                                        </p:tgtEl>
                                        <p:attrNameLst>
                                          <p:attrName>style.visibility</p:attrName>
                                        </p:attrNameLst>
                                      </p:cBhvr>
                                      <p:to>
                                        <p:strVal val="visible"/>
                                      </p:to>
                                    </p:set>
                                    <p:animEffect transition="in" filter="wipe(down)">
                                      <p:cBhvr>
                                        <p:cTn id="13"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328C46D4-E0D7-4242-97F8-0485219C17B1}"/>
              </a:ext>
            </a:extLst>
          </p:cNvPr>
          <p:cNvSpPr txBox="1"/>
          <p:nvPr/>
        </p:nvSpPr>
        <p:spPr>
          <a:xfrm>
            <a:off x="838200" y="1772816"/>
            <a:ext cx="5616624" cy="3693319"/>
          </a:xfrm>
          <a:prstGeom prst="rect">
            <a:avLst/>
          </a:prstGeom>
          <a:noFill/>
        </p:spPr>
        <p:txBody>
          <a:bodyPr wrap="square" rtlCol="0">
            <a:spAutoFit/>
          </a:bodyPr>
          <a:lstStyle/>
          <a:p>
            <a:pPr>
              <a:lnSpc>
                <a:spcPct val="90000"/>
              </a:lnSpc>
              <a:buFontTx/>
              <a:buNone/>
            </a:pPr>
            <a:r>
              <a:rPr lang="zh-CN" altLang="en-US" sz="2000" dirty="0">
                <a:solidFill>
                  <a:schemeClr val="bg1"/>
                </a:solidFill>
                <a:latin typeface="字魂59号-创粗黑" panose="00000500000000000000" pitchFamily="2" charset="-122"/>
                <a:ea typeface="字魂59号-创粗黑" panose="00000500000000000000" pitchFamily="2" charset="-122"/>
              </a:rPr>
              <a:t>什么是冠状病毒</a:t>
            </a:r>
          </a:p>
          <a:p>
            <a:pPr>
              <a:lnSpc>
                <a:spcPct val="90000"/>
              </a:lnSpc>
              <a:buFontTx/>
              <a:buNone/>
            </a:pPr>
            <a:r>
              <a:rPr lang="zh-CN" altLang="en-US" sz="2000" dirty="0">
                <a:solidFill>
                  <a:schemeClr val="bg1"/>
                </a:solidFill>
                <a:latin typeface="字魂59号-创粗黑" panose="00000500000000000000" pitchFamily="2" charset="-122"/>
                <a:ea typeface="字魂59号-创粗黑" panose="00000500000000000000" pitchFamily="2" charset="-122"/>
              </a:rPr>
              <a:t>   </a:t>
            </a:r>
            <a:r>
              <a:rPr lang="en-US" altLang="zh-CN" sz="2000" dirty="0">
                <a:solidFill>
                  <a:schemeClr val="bg1"/>
                </a:solidFill>
                <a:latin typeface="字魂59号-创粗黑" panose="00000500000000000000" pitchFamily="2" charset="-122"/>
                <a:ea typeface="字魂59号-创粗黑" panose="00000500000000000000" pitchFamily="2" charset="-122"/>
              </a:rPr>
              <a:t>20</a:t>
            </a:r>
            <a:r>
              <a:rPr lang="zh-CN" altLang="en-US" sz="2000" dirty="0">
                <a:solidFill>
                  <a:schemeClr val="bg1"/>
                </a:solidFill>
                <a:latin typeface="字魂59号-创粗黑" panose="00000500000000000000" pitchFamily="2" charset="-122"/>
                <a:ea typeface="字魂59号-创粗黑" panose="00000500000000000000" pitchFamily="2" charset="-122"/>
              </a:rPr>
              <a:t>世纪</a:t>
            </a:r>
            <a:r>
              <a:rPr lang="en-US" altLang="zh-CN" sz="2000" dirty="0">
                <a:solidFill>
                  <a:schemeClr val="bg1"/>
                </a:solidFill>
                <a:latin typeface="字魂59号-创粗黑" panose="00000500000000000000" pitchFamily="2" charset="-122"/>
                <a:ea typeface="字魂59号-创粗黑" panose="00000500000000000000" pitchFamily="2" charset="-122"/>
              </a:rPr>
              <a:t>60</a:t>
            </a:r>
            <a:r>
              <a:rPr lang="zh-CN" altLang="en-US" sz="2000" dirty="0">
                <a:solidFill>
                  <a:schemeClr val="bg1"/>
                </a:solidFill>
                <a:latin typeface="字魂59号-创粗黑" panose="00000500000000000000" pitchFamily="2" charset="-122"/>
                <a:ea typeface="字魂59号-创粗黑" panose="00000500000000000000" pitchFamily="2" charset="-122"/>
              </a:rPr>
              <a:t>年代中期首次发现人类冠状病毒，是一组能引起人和动物呼吸系统感染的病毒，主要分为</a:t>
            </a:r>
            <a:r>
              <a:rPr lang="en-US" altLang="zh-CN" sz="2000" dirty="0">
                <a:solidFill>
                  <a:schemeClr val="bg1"/>
                </a:solidFill>
                <a:latin typeface="字魂59号-创粗黑" panose="00000500000000000000" pitchFamily="2" charset="-122"/>
                <a:ea typeface="字魂59号-创粗黑" panose="00000500000000000000" pitchFamily="2" charset="-122"/>
              </a:rPr>
              <a:t>α</a:t>
            </a:r>
            <a:r>
              <a:rPr lang="zh-CN" altLang="en-US" sz="2000" dirty="0">
                <a:solidFill>
                  <a:schemeClr val="bg1"/>
                </a:solidFill>
                <a:latin typeface="字魂59号-创粗黑" panose="00000500000000000000" pitchFamily="2" charset="-122"/>
                <a:ea typeface="字魂59号-创粗黑" panose="00000500000000000000" pitchFamily="2" charset="-122"/>
              </a:rPr>
              <a:t>，</a:t>
            </a:r>
            <a:r>
              <a:rPr lang="en-US" altLang="zh-CN" sz="2000" dirty="0">
                <a:solidFill>
                  <a:schemeClr val="bg1"/>
                </a:solidFill>
                <a:latin typeface="字魂59号-创粗黑" panose="00000500000000000000" pitchFamily="2" charset="-122"/>
                <a:ea typeface="字魂59号-创粗黑" panose="00000500000000000000" pitchFamily="2" charset="-122"/>
              </a:rPr>
              <a:t>β</a:t>
            </a:r>
            <a:r>
              <a:rPr lang="zh-CN" altLang="en-US" sz="2000" dirty="0">
                <a:solidFill>
                  <a:schemeClr val="bg1"/>
                </a:solidFill>
                <a:latin typeface="字魂59号-创粗黑" panose="00000500000000000000" pitchFamily="2" charset="-122"/>
                <a:ea typeface="字魂59号-创粗黑" panose="00000500000000000000" pitchFamily="2" charset="-122"/>
              </a:rPr>
              <a:t>和</a:t>
            </a:r>
            <a:r>
              <a:rPr lang="en-US" altLang="zh-CN" sz="2000" dirty="0">
                <a:solidFill>
                  <a:schemeClr val="bg1"/>
                </a:solidFill>
                <a:latin typeface="字魂59号-创粗黑" panose="00000500000000000000" pitchFamily="2" charset="-122"/>
                <a:ea typeface="字魂59号-创粗黑" panose="00000500000000000000" pitchFamily="2" charset="-122"/>
              </a:rPr>
              <a:t>γ</a:t>
            </a:r>
            <a:r>
              <a:rPr lang="zh-CN" altLang="en-US" sz="2000" dirty="0">
                <a:solidFill>
                  <a:schemeClr val="bg1"/>
                </a:solidFill>
                <a:latin typeface="字魂59号-创粗黑" panose="00000500000000000000" pitchFamily="2" charset="-122"/>
                <a:ea typeface="字魂59号-创粗黑" panose="00000500000000000000" pitchFamily="2" charset="-122"/>
              </a:rPr>
              <a:t>三个亚组。</a:t>
            </a:r>
          </a:p>
          <a:p>
            <a:pPr>
              <a:lnSpc>
                <a:spcPct val="90000"/>
              </a:lnSpc>
              <a:buFontTx/>
              <a:buNone/>
            </a:pPr>
            <a:r>
              <a:rPr lang="zh-CN" altLang="en-US" sz="2000" dirty="0">
                <a:solidFill>
                  <a:schemeClr val="bg1"/>
                </a:solidFill>
                <a:latin typeface="字魂59号-创粗黑" panose="00000500000000000000" pitchFamily="2" charset="-122"/>
                <a:ea typeface="字魂59号-创粗黑" panose="00000500000000000000" pitchFamily="2" charset="-122"/>
              </a:rPr>
              <a:t>◆新型冠状病毒与</a:t>
            </a:r>
            <a:r>
              <a:rPr lang="en-US" altLang="zh-CN" sz="2000" dirty="0">
                <a:solidFill>
                  <a:schemeClr val="bg1"/>
                </a:solidFill>
                <a:latin typeface="字魂59号-创粗黑" panose="00000500000000000000" pitchFamily="2" charset="-122"/>
                <a:ea typeface="字魂59号-创粗黑" panose="00000500000000000000" pitchFamily="2" charset="-122"/>
              </a:rPr>
              <a:t>ASRS-COV</a:t>
            </a:r>
            <a:r>
              <a:rPr lang="zh-CN" altLang="en-US" sz="2000" dirty="0">
                <a:solidFill>
                  <a:schemeClr val="bg1"/>
                </a:solidFill>
                <a:latin typeface="字魂59号-创粗黑" panose="00000500000000000000" pitchFamily="2" charset="-122"/>
                <a:ea typeface="字魂59号-创粗黑" panose="00000500000000000000" pitchFamily="2" charset="-122"/>
              </a:rPr>
              <a:t>并不相同；</a:t>
            </a:r>
          </a:p>
          <a:p>
            <a:pPr>
              <a:lnSpc>
                <a:spcPct val="90000"/>
              </a:lnSpc>
              <a:buFontTx/>
              <a:buNone/>
            </a:pPr>
            <a:r>
              <a:rPr lang="zh-CN" altLang="en-US" sz="2000" dirty="0">
                <a:solidFill>
                  <a:schemeClr val="bg1"/>
                </a:solidFill>
                <a:latin typeface="字魂59号-创粗黑" panose="00000500000000000000" pitchFamily="2" charset="-122"/>
                <a:ea typeface="字魂59号-创粗黑" panose="00000500000000000000" pitchFamily="2" charset="-122"/>
              </a:rPr>
              <a:t>◆未发现先证病例相关的第二代病例，未见人间传播的证据，因此，尚无类似</a:t>
            </a:r>
            <a:r>
              <a:rPr lang="en-US" altLang="zh-CN" sz="2000" dirty="0">
                <a:solidFill>
                  <a:schemeClr val="bg1"/>
                </a:solidFill>
                <a:latin typeface="字魂59号-创粗黑" panose="00000500000000000000" pitchFamily="2" charset="-122"/>
                <a:ea typeface="字魂59号-创粗黑" panose="00000500000000000000" pitchFamily="2" charset="-122"/>
              </a:rPr>
              <a:t>SASR</a:t>
            </a:r>
            <a:r>
              <a:rPr lang="zh-CN" altLang="en-US" sz="2000" dirty="0">
                <a:solidFill>
                  <a:schemeClr val="bg1"/>
                </a:solidFill>
                <a:latin typeface="字魂59号-创粗黑" panose="00000500000000000000" pitchFamily="2" charset="-122"/>
                <a:ea typeface="字魂59号-创粗黑" panose="00000500000000000000" pitchFamily="2" charset="-122"/>
              </a:rPr>
              <a:t>迅速传播的流行病学特征；</a:t>
            </a:r>
          </a:p>
          <a:p>
            <a:pPr>
              <a:lnSpc>
                <a:spcPct val="90000"/>
              </a:lnSpc>
              <a:buFontTx/>
              <a:buNone/>
            </a:pPr>
            <a:r>
              <a:rPr lang="zh-CN" altLang="en-US" sz="2000" dirty="0">
                <a:solidFill>
                  <a:schemeClr val="bg1"/>
                </a:solidFill>
                <a:latin typeface="字魂59号-创粗黑" panose="00000500000000000000" pitchFamily="2" charset="-122"/>
                <a:ea typeface="字魂59号-创粗黑" panose="00000500000000000000" pitchFamily="2" charset="-122"/>
              </a:rPr>
              <a:t>◆</a:t>
            </a:r>
            <a:r>
              <a:rPr lang="zh-CN" altLang="en-US" sz="2000" b="1" dirty="0">
                <a:solidFill>
                  <a:schemeClr val="bg1"/>
                </a:solidFill>
                <a:latin typeface="字魂59号-创粗黑" panose="00000500000000000000" pitchFamily="2" charset="-122"/>
                <a:ea typeface="字魂59号-创粗黑" panose="00000500000000000000" pitchFamily="2" charset="-122"/>
              </a:rPr>
              <a:t>该病毒传播途径</a:t>
            </a:r>
            <a:endParaRPr lang="zh-CN" altLang="en-US" sz="2000" dirty="0">
              <a:solidFill>
                <a:schemeClr val="bg1"/>
              </a:solidFill>
              <a:latin typeface="字魂59号-创粗黑" panose="00000500000000000000" pitchFamily="2" charset="-122"/>
              <a:ea typeface="字魂59号-创粗黑" panose="00000500000000000000" pitchFamily="2" charset="-122"/>
            </a:endParaRPr>
          </a:p>
          <a:p>
            <a:pPr>
              <a:lnSpc>
                <a:spcPct val="90000"/>
              </a:lnSpc>
              <a:buFontTx/>
              <a:buNone/>
            </a:pPr>
            <a:r>
              <a:rPr lang="zh-CN" altLang="en-US" sz="2000" dirty="0">
                <a:solidFill>
                  <a:schemeClr val="bg1"/>
                </a:solidFill>
                <a:latin typeface="字魂59号-创粗黑" panose="00000500000000000000" pitchFamily="2" charset="-122"/>
                <a:ea typeface="字魂59号-创粗黑" panose="00000500000000000000" pitchFamily="2" charset="-122"/>
              </a:rPr>
              <a:t>     冠状病毒与流感等呼吸系统感染的传播途径相似，可通过感染者咳嗽和打喷嚏等方式导致传播，但目前该新型冠状病毒的传播途径尚不明确。</a:t>
            </a:r>
            <a:endParaRPr lang="zh-CN" altLang="en-US" sz="2000" b="1" dirty="0">
              <a:solidFill>
                <a:schemeClr val="bg1"/>
              </a:solidFill>
              <a:latin typeface="字魂59号-创粗黑" panose="00000500000000000000" pitchFamily="2" charset="-122"/>
              <a:ea typeface="字魂59号-创粗黑" panose="00000500000000000000" pitchFamily="2" charset="-122"/>
            </a:endParaRPr>
          </a:p>
          <a:p>
            <a:endParaRPr lang="zh-CN" altLang="en-US" dirty="0"/>
          </a:p>
        </p:txBody>
      </p:sp>
      <p:pic>
        <p:nvPicPr>
          <p:cNvPr id="8" name="图片 7">
            <a:extLst>
              <a:ext uri="{FF2B5EF4-FFF2-40B4-BE49-F238E27FC236}">
                <a16:creationId xmlns:a16="http://schemas.microsoft.com/office/drawing/2014/main" id="{2411E60B-1750-4D74-9332-603F2DC890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48128" y="1500227"/>
            <a:ext cx="3770319" cy="4238496"/>
          </a:xfrm>
          <a:prstGeom prst="rect">
            <a:avLst/>
          </a:prstGeom>
        </p:spPr>
      </p:pic>
      <p:sp>
        <p:nvSpPr>
          <p:cNvPr id="13" name="Rectangle 2">
            <a:extLst>
              <a:ext uri="{FF2B5EF4-FFF2-40B4-BE49-F238E27FC236}">
                <a16:creationId xmlns:a16="http://schemas.microsoft.com/office/drawing/2014/main" id="{B7707761-0083-49F4-8B6E-84E6D5526BCB}"/>
              </a:ext>
            </a:extLst>
          </p:cNvPr>
          <p:cNvSpPr>
            <a:spLocks noGrp="1" noChangeArrowheads="1"/>
          </p:cNvSpPr>
          <p:nvPr>
            <p:ph type="title"/>
          </p:nvPr>
        </p:nvSpPr>
        <p:spPr>
          <a:xfrm>
            <a:off x="838200" y="681037"/>
            <a:ext cx="10515600" cy="615603"/>
          </a:xfrm>
        </p:spPr>
        <p:txBody>
          <a:bodyPr/>
          <a:lstStyle/>
          <a:p>
            <a:pPr algn="ctr"/>
            <a:r>
              <a:rPr lang="zh-CN" altLang="en-US" sz="4000" dirty="0">
                <a:solidFill>
                  <a:schemeClr val="bg1"/>
                </a:solidFill>
                <a:latin typeface="字魂59号-创粗黑" panose="00000500000000000000" pitchFamily="2" charset="-122"/>
                <a:ea typeface="字魂59号-创粗黑" panose="00000500000000000000" pitchFamily="2" charset="-122"/>
              </a:rPr>
              <a:t>新型冠状病毒感染相关知识培训</a:t>
            </a:r>
            <a:r>
              <a:rPr lang="en-US" altLang="zh-CN" sz="4000" dirty="0">
                <a:solidFill>
                  <a:schemeClr val="bg1"/>
                </a:solidFill>
                <a:latin typeface="字魂59号-创粗黑" panose="00000500000000000000" pitchFamily="2" charset="-122"/>
                <a:ea typeface="字魂59号-创粗黑" panose="00000500000000000000" pitchFamily="2" charset="-122"/>
              </a:rPr>
              <a:t>—</a:t>
            </a:r>
            <a:r>
              <a:rPr lang="zh-CN" altLang="en-US" sz="4000" dirty="0">
                <a:solidFill>
                  <a:schemeClr val="bg1"/>
                </a:solidFill>
                <a:latin typeface="字魂59号-创粗黑" panose="00000500000000000000" pitchFamily="2" charset="-122"/>
                <a:ea typeface="字魂59号-创粗黑" panose="00000500000000000000" pitchFamily="2" charset="-122"/>
              </a:rPr>
              <a:t>流行病学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C03B56B4-E02A-42CF-8082-BB1B05CFCF6C}"/>
              </a:ext>
            </a:extLst>
          </p:cNvPr>
          <p:cNvSpPr>
            <a:spLocks noGrp="1" noChangeArrowheads="1"/>
          </p:cNvSpPr>
          <p:nvPr>
            <p:ph type="title"/>
          </p:nvPr>
        </p:nvSpPr>
        <p:spPr>
          <a:xfrm>
            <a:off x="838200" y="681037"/>
            <a:ext cx="10515600" cy="615603"/>
          </a:xfrm>
        </p:spPr>
        <p:txBody>
          <a:bodyPr/>
          <a:lstStyle/>
          <a:p>
            <a:pPr algn="ctr"/>
            <a:r>
              <a:rPr lang="zh-CN" altLang="en-US" sz="4000" dirty="0">
                <a:solidFill>
                  <a:schemeClr val="bg1"/>
                </a:solidFill>
                <a:latin typeface="字魂59号-创粗黑" panose="00000500000000000000" pitchFamily="2" charset="-122"/>
                <a:ea typeface="字魂59号-创粗黑" panose="00000500000000000000" pitchFamily="2" charset="-122"/>
              </a:rPr>
              <a:t>新型冠状病毒感染相关知识培训</a:t>
            </a:r>
            <a:r>
              <a:rPr lang="en-US" altLang="zh-CN" sz="4000" dirty="0">
                <a:solidFill>
                  <a:schemeClr val="bg1"/>
                </a:solidFill>
                <a:latin typeface="字魂59号-创粗黑" panose="00000500000000000000" pitchFamily="2" charset="-122"/>
                <a:ea typeface="字魂59号-创粗黑" panose="00000500000000000000" pitchFamily="2" charset="-122"/>
              </a:rPr>
              <a:t>—</a:t>
            </a:r>
            <a:r>
              <a:rPr lang="zh-CN" altLang="en-US" sz="4000" dirty="0">
                <a:solidFill>
                  <a:schemeClr val="bg1"/>
                </a:solidFill>
                <a:latin typeface="字魂59号-创粗黑" panose="00000500000000000000" pitchFamily="2" charset="-122"/>
                <a:ea typeface="字魂59号-创粗黑" panose="00000500000000000000" pitchFamily="2" charset="-122"/>
              </a:rPr>
              <a:t>流行病学</a:t>
            </a:r>
          </a:p>
        </p:txBody>
      </p:sp>
      <p:sp>
        <p:nvSpPr>
          <p:cNvPr id="9" name="矩形 8">
            <a:extLst>
              <a:ext uri="{FF2B5EF4-FFF2-40B4-BE49-F238E27FC236}">
                <a16:creationId xmlns:a16="http://schemas.microsoft.com/office/drawing/2014/main" id="{CE7B25C0-B6B0-4F35-BC84-01FE91723042}"/>
              </a:ext>
            </a:extLst>
          </p:cNvPr>
          <p:cNvSpPr/>
          <p:nvPr/>
        </p:nvSpPr>
        <p:spPr>
          <a:xfrm>
            <a:off x="5591944" y="2204864"/>
            <a:ext cx="5531896" cy="3093154"/>
          </a:xfrm>
          <a:prstGeom prst="rect">
            <a:avLst/>
          </a:prstGeom>
        </p:spPr>
        <p:txBody>
          <a:bodyPr wrap="square">
            <a:spAutoFit/>
          </a:bodyPr>
          <a:lstStyle/>
          <a:p>
            <a:pPr>
              <a:lnSpc>
                <a:spcPct val="90000"/>
              </a:lnSpc>
              <a:buFontTx/>
              <a:buNone/>
            </a:pPr>
            <a:r>
              <a:rPr lang="zh-CN" altLang="en-US" sz="2400" b="1" dirty="0">
                <a:solidFill>
                  <a:schemeClr val="bg1"/>
                </a:solidFill>
                <a:latin typeface="字魂59号-创粗黑" panose="00000500000000000000" pitchFamily="2" charset="-122"/>
                <a:ea typeface="字魂59号-创粗黑" panose="00000500000000000000" pitchFamily="2" charset="-122"/>
              </a:rPr>
              <a:t>该病毒的传染性</a:t>
            </a:r>
            <a:endParaRPr lang="zh-CN" altLang="en-US" sz="2400" dirty="0">
              <a:solidFill>
                <a:schemeClr val="bg1"/>
              </a:solidFill>
              <a:latin typeface="字魂59号-创粗黑" panose="00000500000000000000" pitchFamily="2" charset="-122"/>
              <a:ea typeface="字魂59号-创粗黑" panose="00000500000000000000" pitchFamily="2" charset="-122"/>
            </a:endParaRPr>
          </a:p>
          <a:p>
            <a:pPr>
              <a:lnSpc>
                <a:spcPct val="90000"/>
              </a:lnSpc>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     鉴于第</a:t>
            </a:r>
            <a:r>
              <a:rPr lang="en-US" altLang="zh-CN" sz="2400" dirty="0">
                <a:solidFill>
                  <a:schemeClr val="bg1"/>
                </a:solidFill>
                <a:latin typeface="字魂59号-创粗黑" panose="00000500000000000000" pitchFamily="2" charset="-122"/>
                <a:ea typeface="字魂59号-创粗黑" panose="00000500000000000000" pitchFamily="2" charset="-122"/>
              </a:rPr>
              <a:t>1</a:t>
            </a:r>
            <a:r>
              <a:rPr lang="zh-CN" altLang="en-US" sz="2400" dirty="0">
                <a:solidFill>
                  <a:schemeClr val="bg1"/>
                </a:solidFill>
                <a:latin typeface="字魂59号-创粗黑" panose="00000500000000000000" pitchFamily="2" charset="-122"/>
                <a:ea typeface="字魂59号-创粗黑" panose="00000500000000000000" pitchFamily="2" charset="-122"/>
              </a:rPr>
              <a:t>例病例发生在</a:t>
            </a:r>
            <a:r>
              <a:rPr lang="en-US" altLang="zh-CN" sz="2400" dirty="0">
                <a:solidFill>
                  <a:schemeClr val="bg1"/>
                </a:solidFill>
                <a:latin typeface="字魂59号-创粗黑" panose="00000500000000000000" pitchFamily="2" charset="-122"/>
                <a:ea typeface="字魂59号-创粗黑" panose="00000500000000000000" pitchFamily="2" charset="-122"/>
              </a:rPr>
              <a:t>3</a:t>
            </a:r>
            <a:r>
              <a:rPr lang="zh-CN" altLang="en-US" sz="2400" dirty="0">
                <a:solidFill>
                  <a:schemeClr val="bg1"/>
                </a:solidFill>
                <a:latin typeface="字魂59号-创粗黑" panose="00000500000000000000" pitchFamily="2" charset="-122"/>
                <a:ea typeface="字魂59号-创粗黑" panose="00000500000000000000" pitchFamily="2" charset="-122"/>
              </a:rPr>
              <a:t>个月前，提示该病毒传播能力似乎非常有限。但由于新发病毒存在引起严重疾病的可能性，故应谨慎对待，采取诸如隔离病人、对医务人员采取保护措施等。</a:t>
            </a:r>
          </a:p>
          <a:p>
            <a:pPr>
              <a:lnSpc>
                <a:spcPct val="90000"/>
              </a:lnSpc>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◆冠状病毒比较脆弱，在体外仅可存活约</a:t>
            </a:r>
            <a:r>
              <a:rPr lang="en-US" altLang="zh-CN" sz="2400" dirty="0">
                <a:solidFill>
                  <a:schemeClr val="bg1"/>
                </a:solidFill>
                <a:latin typeface="字魂59号-创粗黑" panose="00000500000000000000" pitchFamily="2" charset="-122"/>
                <a:ea typeface="字魂59号-创粗黑" panose="00000500000000000000" pitchFamily="2" charset="-122"/>
              </a:rPr>
              <a:t>24</a:t>
            </a:r>
            <a:r>
              <a:rPr lang="zh-CN" altLang="en-US" sz="2400" dirty="0">
                <a:solidFill>
                  <a:schemeClr val="bg1"/>
                </a:solidFill>
                <a:latin typeface="字魂59号-创粗黑" panose="00000500000000000000" pitchFamily="2" charset="-122"/>
                <a:ea typeface="字魂59号-创粗黑" panose="00000500000000000000" pitchFamily="2" charset="-122"/>
              </a:rPr>
              <a:t>小时。普通的清洁剂和消毒剂均能轻易将其灭活。</a:t>
            </a:r>
          </a:p>
        </p:txBody>
      </p:sp>
      <p:pic>
        <p:nvPicPr>
          <p:cNvPr id="11" name="图片 10">
            <a:extLst>
              <a:ext uri="{FF2B5EF4-FFF2-40B4-BE49-F238E27FC236}">
                <a16:creationId xmlns:a16="http://schemas.microsoft.com/office/drawing/2014/main" id="{ADA2BF27-3EDE-4B05-BD20-7382D923F6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246" y="2227751"/>
            <a:ext cx="4682430" cy="321616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wipe(down)">
                                      <p:cBhvr>
                                        <p:cTn id="1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A3F05C99-9281-4D2B-9AB0-4555874AD8CE}"/>
              </a:ext>
            </a:extLst>
          </p:cNvPr>
          <p:cNvSpPr>
            <a:spLocks noGrp="1" noChangeArrowheads="1"/>
          </p:cNvSpPr>
          <p:nvPr>
            <p:ph type="title"/>
          </p:nvPr>
        </p:nvSpPr>
        <p:spPr>
          <a:xfrm>
            <a:off x="838200" y="681037"/>
            <a:ext cx="10515600" cy="615603"/>
          </a:xfrm>
        </p:spPr>
        <p:txBody>
          <a:bodyPr/>
          <a:lstStyle/>
          <a:p>
            <a:pPr algn="ctr"/>
            <a:r>
              <a:rPr lang="zh-CN" altLang="en-US" sz="4000" dirty="0">
                <a:solidFill>
                  <a:schemeClr val="bg1"/>
                </a:solidFill>
                <a:latin typeface="字魂59号-创粗黑" panose="00000500000000000000" pitchFamily="2" charset="-122"/>
                <a:ea typeface="字魂59号-创粗黑" panose="00000500000000000000" pitchFamily="2" charset="-122"/>
              </a:rPr>
              <a:t>新型冠状病毒感染相关知识培训</a:t>
            </a:r>
            <a:r>
              <a:rPr lang="en-US" altLang="zh-CN" sz="4000" dirty="0">
                <a:solidFill>
                  <a:schemeClr val="bg1"/>
                </a:solidFill>
                <a:latin typeface="字魂59号-创粗黑" panose="00000500000000000000" pitchFamily="2" charset="-122"/>
                <a:ea typeface="字魂59号-创粗黑" panose="00000500000000000000" pitchFamily="2" charset="-122"/>
              </a:rPr>
              <a:t>—</a:t>
            </a:r>
            <a:r>
              <a:rPr lang="zh-CN" altLang="en-US" sz="4000" dirty="0">
                <a:solidFill>
                  <a:schemeClr val="bg1"/>
                </a:solidFill>
                <a:latin typeface="字魂59号-创粗黑" panose="00000500000000000000" pitchFamily="2" charset="-122"/>
                <a:ea typeface="字魂59号-创粗黑" panose="00000500000000000000" pitchFamily="2" charset="-122"/>
              </a:rPr>
              <a:t>临床表现</a:t>
            </a:r>
          </a:p>
        </p:txBody>
      </p:sp>
      <p:sp>
        <p:nvSpPr>
          <p:cNvPr id="9" name="矩形 8">
            <a:extLst>
              <a:ext uri="{FF2B5EF4-FFF2-40B4-BE49-F238E27FC236}">
                <a16:creationId xmlns:a16="http://schemas.microsoft.com/office/drawing/2014/main" id="{3AB92950-42CF-48BF-AE23-42620B53AF81}"/>
              </a:ext>
            </a:extLst>
          </p:cNvPr>
          <p:cNvSpPr/>
          <p:nvPr/>
        </p:nvSpPr>
        <p:spPr>
          <a:xfrm>
            <a:off x="1271464" y="1916832"/>
            <a:ext cx="9938320" cy="3425553"/>
          </a:xfrm>
          <a:prstGeom prst="rect">
            <a:avLst/>
          </a:prstGeom>
        </p:spPr>
        <p:txBody>
          <a:bodyPr wrap="square">
            <a:spAutoFit/>
          </a:bodyPr>
          <a:lstStyle/>
          <a:p>
            <a:pPr>
              <a:lnSpc>
                <a:spcPct val="90000"/>
              </a:lnSpc>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临床表现。</a:t>
            </a:r>
          </a:p>
          <a:p>
            <a:pPr>
              <a:lnSpc>
                <a:spcPct val="90000"/>
              </a:lnSpc>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◎潜伏期：据</a:t>
            </a:r>
            <a:r>
              <a:rPr lang="en-US" altLang="zh-CN" sz="2400" dirty="0">
                <a:solidFill>
                  <a:schemeClr val="bg1"/>
                </a:solidFill>
                <a:latin typeface="字魂59号-创粗黑" panose="00000500000000000000" pitchFamily="2" charset="-122"/>
                <a:ea typeface="字魂59号-创粗黑" panose="00000500000000000000" pitchFamily="2" charset="-122"/>
              </a:rPr>
              <a:t>WHO</a:t>
            </a:r>
            <a:r>
              <a:rPr lang="zh-CN" altLang="en-US" sz="2400" dirty="0">
                <a:solidFill>
                  <a:schemeClr val="bg1"/>
                </a:solidFill>
                <a:latin typeface="字魂59号-创粗黑" panose="00000500000000000000" pitchFamily="2" charset="-122"/>
                <a:ea typeface="字魂59号-创粗黑" panose="00000500000000000000" pitchFamily="2" charset="-122"/>
              </a:rPr>
              <a:t>报道，该病的潜伏期为</a:t>
            </a:r>
            <a:r>
              <a:rPr lang="en-US" altLang="zh-CN" sz="2400" dirty="0">
                <a:solidFill>
                  <a:schemeClr val="bg1"/>
                </a:solidFill>
                <a:latin typeface="字魂59号-创粗黑" panose="00000500000000000000" pitchFamily="2" charset="-122"/>
                <a:ea typeface="字魂59号-创粗黑" panose="00000500000000000000" pitchFamily="2" charset="-122"/>
              </a:rPr>
              <a:t>10</a:t>
            </a:r>
            <a:r>
              <a:rPr lang="zh-CN" altLang="en-US" sz="2400" dirty="0">
                <a:solidFill>
                  <a:schemeClr val="bg1"/>
                </a:solidFill>
                <a:latin typeface="字魂59号-创粗黑" panose="00000500000000000000" pitchFamily="2" charset="-122"/>
                <a:ea typeface="字魂59号-创粗黑" panose="00000500000000000000" pitchFamily="2" charset="-122"/>
              </a:rPr>
              <a:t>天左右。</a:t>
            </a:r>
          </a:p>
          <a:p>
            <a:pPr>
              <a:lnSpc>
                <a:spcPct val="90000"/>
              </a:lnSpc>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◎临床表现：突然起病，高热，体温可达</a:t>
            </a:r>
            <a:r>
              <a:rPr lang="en-US" altLang="zh-CN" sz="2400" dirty="0">
                <a:solidFill>
                  <a:schemeClr val="bg1"/>
                </a:solidFill>
                <a:latin typeface="字魂59号-创粗黑" panose="00000500000000000000" pitchFamily="2" charset="-122"/>
                <a:ea typeface="字魂59号-创粗黑" panose="00000500000000000000" pitchFamily="2" charset="-122"/>
              </a:rPr>
              <a:t>39-40℃</a:t>
            </a:r>
            <a:r>
              <a:rPr lang="zh-CN" altLang="en-US" sz="2400" dirty="0">
                <a:solidFill>
                  <a:schemeClr val="bg1"/>
                </a:solidFill>
                <a:latin typeface="字魂59号-创粗黑" panose="00000500000000000000" pitchFamily="2" charset="-122"/>
                <a:ea typeface="字魂59号-创粗黑" panose="00000500000000000000" pitchFamily="2" charset="-122"/>
              </a:rPr>
              <a:t>，可有畏寒、寒战，头痛、全身肌肉关节酸痛、乏力、食欲减退等流感样全身症状。在肺炎基础上，临床病变进展迅速，很快发展为呼吸衰竭、急性呼吸窘迫综合症（	</a:t>
            </a:r>
            <a:r>
              <a:rPr lang="en-US" altLang="zh-CN" sz="2400" dirty="0">
                <a:solidFill>
                  <a:schemeClr val="bg1"/>
                </a:solidFill>
                <a:latin typeface="字魂59号-创粗黑" panose="00000500000000000000" pitchFamily="2" charset="-122"/>
                <a:ea typeface="字魂59号-创粗黑" panose="00000500000000000000" pitchFamily="2" charset="-122"/>
              </a:rPr>
              <a:t>ARDS</a:t>
            </a:r>
            <a:r>
              <a:rPr lang="zh-CN" altLang="en-US" sz="2400" dirty="0">
                <a:solidFill>
                  <a:schemeClr val="bg1"/>
                </a:solidFill>
                <a:latin typeface="字魂59号-创粗黑" panose="00000500000000000000" pitchFamily="2" charset="-122"/>
                <a:ea typeface="字魂59号-创粗黑" panose="00000500000000000000" pitchFamily="2" charset="-122"/>
              </a:rPr>
              <a:t>）或多器官功能衰竭（</a:t>
            </a:r>
            <a:r>
              <a:rPr lang="en-US" altLang="zh-CN" sz="2400" dirty="0">
                <a:solidFill>
                  <a:schemeClr val="bg1"/>
                </a:solidFill>
                <a:latin typeface="字魂59号-创粗黑" panose="00000500000000000000" pitchFamily="2" charset="-122"/>
                <a:ea typeface="字魂59号-创粗黑" panose="00000500000000000000" pitchFamily="2" charset="-122"/>
              </a:rPr>
              <a:t>MODS</a:t>
            </a:r>
            <a:r>
              <a:rPr lang="zh-CN" altLang="en-US" sz="2400" dirty="0">
                <a:solidFill>
                  <a:schemeClr val="bg1"/>
                </a:solidFill>
                <a:latin typeface="字魂59号-创粗黑" panose="00000500000000000000" pitchFamily="2" charset="-122"/>
                <a:ea typeface="字魂59号-创粗黑" panose="00000500000000000000" pitchFamily="2" charset="-122"/>
              </a:rPr>
              <a:t>），特别是肾功能衰竭，甚至危及生命。目前尚无法确定有无轻症患者。</a:t>
            </a:r>
          </a:p>
          <a:p>
            <a:pPr>
              <a:lnSpc>
                <a:spcPct val="90000"/>
              </a:lnSpc>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◆影像学表现。</a:t>
            </a:r>
          </a:p>
          <a:p>
            <a:pPr>
              <a:lnSpc>
                <a:spcPct val="90000"/>
              </a:lnSpc>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◎发生肺炎者影像学检查可见肺内片状影像，合并</a:t>
            </a:r>
            <a:r>
              <a:rPr lang="en-US" altLang="zh-CN" sz="2400" dirty="0">
                <a:solidFill>
                  <a:schemeClr val="bg1"/>
                </a:solidFill>
                <a:latin typeface="字魂59号-创粗黑" panose="00000500000000000000" pitchFamily="2" charset="-122"/>
                <a:ea typeface="字魂59号-创粗黑" panose="00000500000000000000" pitchFamily="2" charset="-122"/>
              </a:rPr>
              <a:t>ARDS</a:t>
            </a:r>
            <a:r>
              <a:rPr lang="zh-CN" altLang="en-US" sz="2400" dirty="0">
                <a:solidFill>
                  <a:schemeClr val="bg1"/>
                </a:solidFill>
                <a:latin typeface="字魂59号-创粗黑" panose="00000500000000000000" pitchFamily="2" charset="-122"/>
                <a:ea typeface="字魂59号-创粗黑" panose="00000500000000000000" pitchFamily="2" charset="-122"/>
              </a:rPr>
              <a:t>者片状影响广泛，进展迅速。</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E9F93E47-A9C9-4F93-B72C-995A74A8F624}"/>
              </a:ext>
            </a:extLst>
          </p:cNvPr>
          <p:cNvSpPr>
            <a:spLocks noGrp="1" noChangeArrowheads="1"/>
          </p:cNvSpPr>
          <p:nvPr>
            <p:ph type="title"/>
          </p:nvPr>
        </p:nvSpPr>
        <p:spPr>
          <a:xfrm>
            <a:off x="838200" y="681037"/>
            <a:ext cx="10515600" cy="615603"/>
          </a:xfrm>
        </p:spPr>
        <p:txBody>
          <a:bodyPr/>
          <a:lstStyle/>
          <a:p>
            <a:pPr algn="ctr"/>
            <a:r>
              <a:rPr lang="zh-CN" altLang="en-US" sz="4000" dirty="0">
                <a:solidFill>
                  <a:schemeClr val="bg1"/>
                </a:solidFill>
                <a:latin typeface="字魂59号-创粗黑" panose="00000500000000000000" pitchFamily="2" charset="-122"/>
                <a:ea typeface="字魂59号-创粗黑" panose="00000500000000000000" pitchFamily="2" charset="-122"/>
              </a:rPr>
              <a:t>新型冠状病毒感染相关知识培训</a:t>
            </a:r>
            <a:r>
              <a:rPr lang="en-US" altLang="zh-CN" sz="4000" dirty="0">
                <a:solidFill>
                  <a:schemeClr val="bg1"/>
                </a:solidFill>
                <a:latin typeface="字魂59号-创粗黑" panose="00000500000000000000" pitchFamily="2" charset="-122"/>
                <a:ea typeface="字魂59号-创粗黑" panose="00000500000000000000" pitchFamily="2" charset="-122"/>
              </a:rPr>
              <a:t>—</a:t>
            </a:r>
            <a:r>
              <a:rPr lang="zh-CN" altLang="en-US" sz="4000" dirty="0">
                <a:solidFill>
                  <a:schemeClr val="bg1"/>
                </a:solidFill>
                <a:latin typeface="字魂59号-创粗黑" panose="00000500000000000000" pitchFamily="2" charset="-122"/>
                <a:ea typeface="字魂59号-创粗黑" panose="00000500000000000000" pitchFamily="2" charset="-122"/>
              </a:rPr>
              <a:t>临床表现</a:t>
            </a:r>
          </a:p>
        </p:txBody>
      </p:sp>
      <p:sp>
        <p:nvSpPr>
          <p:cNvPr id="9" name="矩形 8">
            <a:extLst>
              <a:ext uri="{FF2B5EF4-FFF2-40B4-BE49-F238E27FC236}">
                <a16:creationId xmlns:a16="http://schemas.microsoft.com/office/drawing/2014/main" id="{A9B5EB39-A0E9-4CC2-8EB2-3B338D1035F3}"/>
              </a:ext>
            </a:extLst>
          </p:cNvPr>
          <p:cNvSpPr/>
          <p:nvPr/>
        </p:nvSpPr>
        <p:spPr>
          <a:xfrm>
            <a:off x="5159896" y="1988840"/>
            <a:ext cx="6096000" cy="3416320"/>
          </a:xfrm>
          <a:prstGeom prst="rect">
            <a:avLst/>
          </a:prstGeom>
        </p:spPr>
        <p:txBody>
          <a:bodyPr>
            <a:spAutoFit/>
          </a:bodyPr>
          <a:lstStyle/>
          <a:p>
            <a:pPr>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实验室检查。</a:t>
            </a:r>
          </a:p>
          <a:p>
            <a:pPr>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◎一般实验室检查。</a:t>
            </a:r>
          </a:p>
          <a:p>
            <a:pPr>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a:t>
            </a:r>
            <a:r>
              <a:rPr lang="en-US" altLang="zh-CN" sz="2400" dirty="0">
                <a:solidFill>
                  <a:schemeClr val="bg1"/>
                </a:solidFill>
                <a:latin typeface="字魂59号-创粗黑" panose="00000500000000000000" pitchFamily="2" charset="-122"/>
                <a:ea typeface="字魂59号-创粗黑" panose="00000500000000000000" pitchFamily="2" charset="-122"/>
              </a:rPr>
              <a:t>1</a:t>
            </a:r>
            <a:r>
              <a:rPr lang="zh-CN" altLang="en-US" sz="2400" dirty="0">
                <a:solidFill>
                  <a:schemeClr val="bg1"/>
                </a:solidFill>
                <a:latin typeface="字魂59号-创粗黑" panose="00000500000000000000" pitchFamily="2" charset="-122"/>
                <a:ea typeface="字魂59号-创粗黑" panose="00000500000000000000" pitchFamily="2" charset="-122"/>
              </a:rPr>
              <a:t>）外周血常规：白细胞一般总数不高。</a:t>
            </a:r>
          </a:p>
          <a:p>
            <a:pPr>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a:t>
            </a:r>
            <a:r>
              <a:rPr lang="en-US" altLang="zh-CN" sz="2400" dirty="0">
                <a:solidFill>
                  <a:schemeClr val="bg1"/>
                </a:solidFill>
                <a:latin typeface="字魂59号-创粗黑" panose="00000500000000000000" pitchFamily="2" charset="-122"/>
                <a:ea typeface="字魂59号-创粗黑" panose="00000500000000000000" pitchFamily="2" charset="-122"/>
              </a:rPr>
              <a:t>2</a:t>
            </a:r>
            <a:r>
              <a:rPr lang="zh-CN" altLang="en-US" sz="2400" dirty="0">
                <a:solidFill>
                  <a:schemeClr val="bg1"/>
                </a:solidFill>
                <a:latin typeface="字魂59号-创粗黑" panose="00000500000000000000" pitchFamily="2" charset="-122"/>
                <a:ea typeface="字魂59号-创粗黑" panose="00000500000000000000" pitchFamily="2" charset="-122"/>
              </a:rPr>
              <a:t>）血生化检查：肌酸激酶、天门冬氨酸氨基转移酶、丙氨酸氨基转移酶、乳酸脱氢酶、肌酐等可能会升高。</a:t>
            </a:r>
          </a:p>
          <a:p>
            <a:pPr>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◆病原学相关检查。</a:t>
            </a:r>
          </a:p>
          <a:p>
            <a:pPr>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◎主要包括病毒分离、病毒抗原、核酸和抗体检测。 </a:t>
            </a:r>
          </a:p>
        </p:txBody>
      </p:sp>
      <p:pic>
        <p:nvPicPr>
          <p:cNvPr id="11" name="图片 10">
            <a:extLst>
              <a:ext uri="{FF2B5EF4-FFF2-40B4-BE49-F238E27FC236}">
                <a16:creationId xmlns:a16="http://schemas.microsoft.com/office/drawing/2014/main" id="{D665581C-5C76-4C78-8F28-61199D4C1D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1464" y="1988840"/>
            <a:ext cx="3388273" cy="364502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BE451080-A407-46EE-A5B3-32CD5A112608}"/>
              </a:ext>
            </a:extLst>
          </p:cNvPr>
          <p:cNvSpPr>
            <a:spLocks noGrp="1" noChangeArrowheads="1"/>
          </p:cNvSpPr>
          <p:nvPr>
            <p:ph type="title"/>
          </p:nvPr>
        </p:nvSpPr>
        <p:spPr>
          <a:xfrm>
            <a:off x="838200" y="681037"/>
            <a:ext cx="10515600" cy="615603"/>
          </a:xfrm>
        </p:spPr>
        <p:txBody>
          <a:bodyPr/>
          <a:lstStyle/>
          <a:p>
            <a:pPr algn="ctr"/>
            <a:r>
              <a:rPr lang="zh-CN" altLang="en-US" sz="4000" dirty="0">
                <a:solidFill>
                  <a:schemeClr val="bg1"/>
                </a:solidFill>
                <a:latin typeface="字魂59号-创粗黑" panose="00000500000000000000" pitchFamily="2" charset="-122"/>
                <a:ea typeface="字魂59号-创粗黑" panose="00000500000000000000" pitchFamily="2" charset="-122"/>
              </a:rPr>
              <a:t>新型冠状病毒感染相关知识培训</a:t>
            </a:r>
            <a:r>
              <a:rPr lang="en-US" altLang="zh-CN" sz="4000" dirty="0">
                <a:solidFill>
                  <a:schemeClr val="bg1"/>
                </a:solidFill>
                <a:latin typeface="字魂59号-创粗黑" panose="00000500000000000000" pitchFamily="2" charset="-122"/>
                <a:ea typeface="字魂59号-创粗黑" panose="00000500000000000000" pitchFamily="2" charset="-122"/>
              </a:rPr>
              <a:t>—</a:t>
            </a:r>
            <a:r>
              <a:rPr lang="zh-CN" altLang="en-US" sz="4000" dirty="0">
                <a:solidFill>
                  <a:schemeClr val="bg1"/>
                </a:solidFill>
                <a:latin typeface="字魂59号-创粗黑" panose="00000500000000000000" pitchFamily="2" charset="-122"/>
                <a:ea typeface="字魂59号-创粗黑" panose="00000500000000000000" pitchFamily="2" charset="-122"/>
              </a:rPr>
              <a:t>临床诊断</a:t>
            </a:r>
          </a:p>
        </p:txBody>
      </p:sp>
      <p:sp>
        <p:nvSpPr>
          <p:cNvPr id="9" name="矩形 8">
            <a:extLst>
              <a:ext uri="{FF2B5EF4-FFF2-40B4-BE49-F238E27FC236}">
                <a16:creationId xmlns:a16="http://schemas.microsoft.com/office/drawing/2014/main" id="{FB982496-8036-4A0C-8CF2-F6588311E48F}"/>
              </a:ext>
            </a:extLst>
          </p:cNvPr>
          <p:cNvSpPr/>
          <p:nvPr/>
        </p:nvSpPr>
        <p:spPr>
          <a:xfrm>
            <a:off x="1055440" y="1844824"/>
            <a:ext cx="10515600" cy="3754874"/>
          </a:xfrm>
          <a:prstGeom prst="rect">
            <a:avLst/>
          </a:prstGeom>
        </p:spPr>
        <p:txBody>
          <a:bodyPr wrap="square">
            <a:spAutoFit/>
          </a:bodyPr>
          <a:lstStyle/>
          <a:p>
            <a:pPr>
              <a:lnSpc>
                <a:spcPct val="80000"/>
              </a:lnSpc>
              <a:buFontTx/>
              <a:buNone/>
            </a:pPr>
            <a:r>
              <a:rPr lang="zh-CN" altLang="en-US" sz="2800" dirty="0">
                <a:solidFill>
                  <a:schemeClr val="bg1"/>
                </a:solidFill>
                <a:latin typeface="字魂59号-创粗黑" panose="00000500000000000000" pitchFamily="2" charset="-122"/>
                <a:ea typeface="字魂59号-创粗黑" panose="00000500000000000000" pitchFamily="2" charset="-122"/>
              </a:rPr>
              <a:t>临床诊断</a:t>
            </a:r>
          </a:p>
          <a:p>
            <a:pPr>
              <a:lnSpc>
                <a:spcPct val="80000"/>
              </a:lnSpc>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◆疑似病例。</a:t>
            </a:r>
          </a:p>
          <a:p>
            <a:pPr>
              <a:lnSpc>
                <a:spcPct val="80000"/>
              </a:lnSpc>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◎患者符合</a:t>
            </a:r>
          </a:p>
          <a:p>
            <a:pPr>
              <a:lnSpc>
                <a:spcPct val="80000"/>
              </a:lnSpc>
              <a:buFontTx/>
              <a:buNone/>
            </a:pPr>
            <a:r>
              <a:rPr lang="en-US" altLang="zh-CN" sz="2400" dirty="0">
                <a:solidFill>
                  <a:schemeClr val="bg1"/>
                </a:solidFill>
                <a:latin typeface="字魂59号-创粗黑" panose="00000500000000000000" pitchFamily="2" charset="-122"/>
                <a:ea typeface="字魂59号-创粗黑" panose="00000500000000000000" pitchFamily="2" charset="-122"/>
              </a:rPr>
              <a:t>1</a:t>
            </a:r>
            <a:r>
              <a:rPr lang="zh-CN" altLang="en-US" sz="2400" dirty="0">
                <a:solidFill>
                  <a:schemeClr val="bg1"/>
                </a:solidFill>
                <a:latin typeface="字魂59号-创粗黑" panose="00000500000000000000" pitchFamily="2" charset="-122"/>
                <a:ea typeface="字魂59号-创粗黑" panose="00000500000000000000" pitchFamily="2" charset="-122"/>
              </a:rPr>
              <a:t>、临床表现：难以用其他病原感染解释的急性呼吸道感染：体温</a:t>
            </a:r>
            <a:r>
              <a:rPr lang="en-US" altLang="zh-CN" sz="2400" dirty="0">
                <a:solidFill>
                  <a:schemeClr val="bg1"/>
                </a:solidFill>
                <a:latin typeface="字魂59号-创粗黑" panose="00000500000000000000" pitchFamily="2" charset="-122"/>
                <a:ea typeface="字魂59号-创粗黑" panose="00000500000000000000" pitchFamily="2" charset="-122"/>
              </a:rPr>
              <a:t>》38.C </a:t>
            </a:r>
            <a:r>
              <a:rPr lang="zh-CN" altLang="en-US" sz="2400" dirty="0">
                <a:solidFill>
                  <a:schemeClr val="bg1"/>
                </a:solidFill>
                <a:latin typeface="字魂59号-创粗黑" panose="00000500000000000000" pitchFamily="2" charset="-122"/>
                <a:ea typeface="字魂59号-创粗黑" panose="00000500000000000000" pitchFamily="2" charset="-122"/>
              </a:rPr>
              <a:t>、咳嗽；有胸部影像学改变、肾功能改变等。</a:t>
            </a:r>
          </a:p>
          <a:p>
            <a:pPr>
              <a:lnSpc>
                <a:spcPct val="80000"/>
              </a:lnSpc>
              <a:buFontTx/>
              <a:buNone/>
            </a:pPr>
            <a:r>
              <a:rPr lang="en-US" altLang="zh-CN" sz="2400" dirty="0">
                <a:solidFill>
                  <a:schemeClr val="bg1"/>
                </a:solidFill>
                <a:latin typeface="字魂59号-创粗黑" panose="00000500000000000000" pitchFamily="2" charset="-122"/>
                <a:ea typeface="字魂59号-创粗黑" panose="00000500000000000000" pitchFamily="2" charset="-122"/>
              </a:rPr>
              <a:t>2</a:t>
            </a:r>
            <a:r>
              <a:rPr lang="zh-CN" altLang="en-US" sz="2400" dirty="0">
                <a:solidFill>
                  <a:schemeClr val="bg1"/>
                </a:solidFill>
                <a:latin typeface="字魂59号-创粗黑" panose="00000500000000000000" pitchFamily="2" charset="-122"/>
                <a:ea typeface="字魂59号-创粗黑" panose="00000500000000000000" pitchFamily="2" charset="-122"/>
              </a:rPr>
              <a:t>、流行病学史：在新冠状病毒感染病例报告或流行地区有旅游居住史；发病前</a:t>
            </a:r>
            <a:r>
              <a:rPr lang="en-US" altLang="zh-CN" sz="2400" dirty="0">
                <a:solidFill>
                  <a:schemeClr val="bg1"/>
                </a:solidFill>
                <a:latin typeface="字魂59号-创粗黑" panose="00000500000000000000" pitchFamily="2" charset="-122"/>
                <a:ea typeface="字魂59号-创粗黑" panose="00000500000000000000" pitchFamily="2" charset="-122"/>
              </a:rPr>
              <a:t>10</a:t>
            </a:r>
            <a:r>
              <a:rPr lang="zh-CN" altLang="en-US" sz="2400" dirty="0">
                <a:solidFill>
                  <a:schemeClr val="bg1"/>
                </a:solidFill>
                <a:latin typeface="字魂59号-创粗黑" panose="00000500000000000000" pitchFamily="2" charset="-122"/>
                <a:ea typeface="字魂59号-创粗黑" panose="00000500000000000000" pitchFamily="2" charset="-122"/>
              </a:rPr>
              <a:t>天内与疑似或确诊发病患者有密切接触史。</a:t>
            </a:r>
          </a:p>
          <a:p>
            <a:pPr>
              <a:lnSpc>
                <a:spcPct val="80000"/>
              </a:lnSpc>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◆确诊病例。</a:t>
            </a:r>
          </a:p>
          <a:p>
            <a:pPr>
              <a:lnSpc>
                <a:spcPct val="80000"/>
              </a:lnSpc>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◎满足疑似病例标准，且新型冠状病毒病原学检测阳性。</a:t>
            </a:r>
          </a:p>
          <a:p>
            <a:pPr>
              <a:lnSpc>
                <a:spcPct val="80000"/>
              </a:lnSpc>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◆鉴别诊断</a:t>
            </a:r>
          </a:p>
          <a:p>
            <a:pPr>
              <a:lnSpc>
                <a:spcPct val="80000"/>
              </a:lnSpc>
              <a:buFontTx/>
              <a:buNone/>
            </a:pPr>
            <a:r>
              <a:rPr lang="zh-CN" altLang="en-US" sz="2400" dirty="0">
                <a:solidFill>
                  <a:schemeClr val="bg1"/>
                </a:solidFill>
                <a:latin typeface="字魂59号-创粗黑" panose="00000500000000000000" pitchFamily="2" charset="-122"/>
                <a:ea typeface="字魂59号-创粗黑" panose="00000500000000000000" pitchFamily="2" charset="-122"/>
              </a:rPr>
              <a:t>◎主要与其他病毒和细菌等所致的肺炎、肾功能损害进行鉴别，也要与特殊的非感染性疾病（风湿免疫病）进行鉴别。</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wipe(down)">
                                      <p:cBhvr>
                                        <p:cTn id="1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D85B308A-407D-4201-B3EB-A9E7CD520261}"/>
              </a:ext>
            </a:extLst>
          </p:cNvPr>
          <p:cNvSpPr txBox="1"/>
          <p:nvPr/>
        </p:nvSpPr>
        <p:spPr>
          <a:xfrm>
            <a:off x="5015880" y="1678462"/>
            <a:ext cx="6264696" cy="3693319"/>
          </a:xfrm>
          <a:prstGeom prst="rect">
            <a:avLst/>
          </a:prstGeom>
          <a:noFill/>
        </p:spPr>
        <p:txBody>
          <a:bodyPr wrap="square" rtlCol="0">
            <a:spAutoFit/>
          </a:bodyPr>
          <a:lstStyle/>
          <a:p>
            <a:pPr>
              <a:lnSpc>
                <a:spcPct val="90000"/>
              </a:lnSpc>
              <a:buFontTx/>
              <a:buNone/>
            </a:pPr>
            <a:r>
              <a:rPr lang="zh-CN" altLang="en-US" sz="2000" dirty="0">
                <a:solidFill>
                  <a:schemeClr val="bg1"/>
                </a:solidFill>
                <a:latin typeface="字魂59号-创粗黑" panose="00000500000000000000" pitchFamily="2" charset="-122"/>
                <a:ea typeface="字魂59号-创粗黑" panose="00000500000000000000" pitchFamily="2" charset="-122"/>
              </a:rPr>
              <a:t>治疗</a:t>
            </a:r>
          </a:p>
          <a:p>
            <a:pPr>
              <a:lnSpc>
                <a:spcPct val="90000"/>
              </a:lnSpc>
              <a:buFontTx/>
              <a:buNone/>
            </a:pPr>
            <a:r>
              <a:rPr lang="zh-CN" altLang="en-US" sz="2000" dirty="0">
                <a:solidFill>
                  <a:schemeClr val="bg1"/>
                </a:solidFill>
                <a:latin typeface="字魂59号-创粗黑" panose="00000500000000000000" pitchFamily="2" charset="-122"/>
                <a:ea typeface="字魂59号-创粗黑" panose="00000500000000000000" pitchFamily="2" charset="-122"/>
              </a:rPr>
              <a:t>◆基本原则。</a:t>
            </a:r>
          </a:p>
          <a:p>
            <a:pPr>
              <a:lnSpc>
                <a:spcPct val="90000"/>
              </a:lnSpc>
              <a:buFontTx/>
              <a:buNone/>
            </a:pPr>
            <a:r>
              <a:rPr lang="zh-CN" altLang="en-US" sz="2000" dirty="0">
                <a:solidFill>
                  <a:schemeClr val="bg1"/>
                </a:solidFill>
                <a:latin typeface="字魂59号-创粗黑" panose="00000500000000000000" pitchFamily="2" charset="-122"/>
                <a:ea typeface="字魂59号-创粗黑" panose="00000500000000000000" pitchFamily="2" charset="-122"/>
              </a:rPr>
              <a:t>◎根据病情严重程度评估确定治疗场所：疑似和确诊病例应尽早住院治疗；如果病情进展迅速，则应尽早入</a:t>
            </a:r>
            <a:r>
              <a:rPr lang="en-US" altLang="zh-CN" sz="2000" dirty="0">
                <a:solidFill>
                  <a:schemeClr val="bg1"/>
                </a:solidFill>
                <a:latin typeface="字魂59号-创粗黑" panose="00000500000000000000" pitchFamily="2" charset="-122"/>
                <a:ea typeface="字魂59号-创粗黑" panose="00000500000000000000" pitchFamily="2" charset="-122"/>
              </a:rPr>
              <a:t>ICU</a:t>
            </a:r>
            <a:r>
              <a:rPr lang="zh-CN" altLang="en-US" sz="2000" dirty="0">
                <a:solidFill>
                  <a:schemeClr val="bg1"/>
                </a:solidFill>
                <a:latin typeface="字魂59号-创粗黑" panose="00000500000000000000" pitchFamily="2" charset="-122"/>
                <a:ea typeface="字魂59号-创粗黑" panose="00000500000000000000" pitchFamily="2" charset="-122"/>
              </a:rPr>
              <a:t>治疗。同时，实施有效的隔离和防护措施。</a:t>
            </a:r>
          </a:p>
          <a:p>
            <a:pPr>
              <a:lnSpc>
                <a:spcPct val="90000"/>
              </a:lnSpc>
              <a:buFontTx/>
              <a:buNone/>
            </a:pPr>
            <a:r>
              <a:rPr lang="zh-CN" altLang="en-US" sz="2000" dirty="0">
                <a:solidFill>
                  <a:schemeClr val="bg1"/>
                </a:solidFill>
                <a:latin typeface="字魂59号-创粗黑" panose="00000500000000000000" pitchFamily="2" charset="-122"/>
                <a:ea typeface="字魂59号-创粗黑" panose="00000500000000000000" pitchFamily="2" charset="-122"/>
              </a:rPr>
              <a:t>◎一般治疗与密切观察；休息、支持、密切观察、氧疗、定期复查实验室检查及影像学检查；</a:t>
            </a:r>
          </a:p>
          <a:p>
            <a:pPr>
              <a:lnSpc>
                <a:spcPct val="90000"/>
              </a:lnSpc>
              <a:buFontTx/>
              <a:buNone/>
            </a:pPr>
            <a:r>
              <a:rPr lang="zh-CN" altLang="en-US" sz="2000" dirty="0">
                <a:solidFill>
                  <a:schemeClr val="bg1"/>
                </a:solidFill>
                <a:latin typeface="字魂59号-创粗黑" panose="00000500000000000000" pitchFamily="2" charset="-122"/>
                <a:ea typeface="字魂59号-创粗黑" panose="00000500000000000000" pitchFamily="2" charset="-122"/>
              </a:rPr>
              <a:t>◎抗病毒治疗：目前尚无有效的抗冠状病毒药物，因为利巴韦林对</a:t>
            </a:r>
            <a:r>
              <a:rPr lang="en-US" altLang="zh-CN" sz="2000" dirty="0">
                <a:solidFill>
                  <a:schemeClr val="bg1"/>
                </a:solidFill>
                <a:latin typeface="字魂59号-创粗黑" panose="00000500000000000000" pitchFamily="2" charset="-122"/>
                <a:ea typeface="字魂59号-创粗黑" panose="00000500000000000000" pitchFamily="2" charset="-122"/>
              </a:rPr>
              <a:t>SARS—</a:t>
            </a:r>
            <a:r>
              <a:rPr lang="en-US" altLang="zh-CN" sz="2000" dirty="0" err="1">
                <a:solidFill>
                  <a:schemeClr val="bg1"/>
                </a:solidFill>
                <a:latin typeface="字魂59号-创粗黑" panose="00000500000000000000" pitchFamily="2" charset="-122"/>
                <a:ea typeface="字魂59号-创粗黑" panose="00000500000000000000" pitchFamily="2" charset="-122"/>
              </a:rPr>
              <a:t>CoV</a:t>
            </a:r>
            <a:r>
              <a:rPr lang="zh-CN" altLang="en-US" sz="2000" dirty="0">
                <a:solidFill>
                  <a:schemeClr val="bg1"/>
                </a:solidFill>
                <a:latin typeface="字魂59号-创粗黑" panose="00000500000000000000" pitchFamily="2" charset="-122"/>
                <a:ea typeface="字魂59号-创粗黑" panose="00000500000000000000" pitchFamily="2" charset="-122"/>
              </a:rPr>
              <a:t>无明显疗效，推测对新冠状病毒的疗效难以奏效。其他抗病毒药物的疗效尚待探索。</a:t>
            </a:r>
          </a:p>
          <a:p>
            <a:pPr>
              <a:lnSpc>
                <a:spcPct val="90000"/>
              </a:lnSpc>
              <a:buFontTx/>
              <a:buNone/>
            </a:pPr>
            <a:r>
              <a:rPr lang="zh-CN" altLang="en-US" sz="2000" dirty="0">
                <a:solidFill>
                  <a:schemeClr val="bg1"/>
                </a:solidFill>
                <a:latin typeface="字魂59号-创粗黑" panose="00000500000000000000" pitchFamily="2" charset="-122"/>
                <a:ea typeface="字魂59号-创粗黑" panose="00000500000000000000" pitchFamily="2" charset="-122"/>
              </a:rPr>
              <a:t>◎抗菌药物治疗：避免盲目使用抗菌药物。</a:t>
            </a:r>
          </a:p>
          <a:p>
            <a:pPr>
              <a:lnSpc>
                <a:spcPct val="90000"/>
              </a:lnSpc>
              <a:buFontTx/>
              <a:buNone/>
            </a:pPr>
            <a:r>
              <a:rPr lang="zh-CN" altLang="en-US" sz="2000" dirty="0">
                <a:solidFill>
                  <a:schemeClr val="bg1"/>
                </a:solidFill>
                <a:latin typeface="字魂59号-创粗黑" panose="00000500000000000000" pitchFamily="2" charset="-122"/>
                <a:ea typeface="字魂59号-创粗黑" panose="00000500000000000000" pitchFamily="2" charset="-122"/>
              </a:rPr>
              <a:t>◎中医治疗：“外感热病、分温肺热病”辨证论治。</a:t>
            </a:r>
          </a:p>
          <a:p>
            <a:endParaRPr lang="zh-CN" altLang="en-US" dirty="0"/>
          </a:p>
        </p:txBody>
      </p:sp>
      <p:pic>
        <p:nvPicPr>
          <p:cNvPr id="8" name="图片 7">
            <a:extLst>
              <a:ext uri="{FF2B5EF4-FFF2-40B4-BE49-F238E27FC236}">
                <a16:creationId xmlns:a16="http://schemas.microsoft.com/office/drawing/2014/main" id="{DC8AF40D-EFA1-4540-8772-3F6CA9F821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1390464"/>
            <a:ext cx="4077072" cy="4077072"/>
          </a:xfrm>
          <a:prstGeom prst="rect">
            <a:avLst/>
          </a:prstGeom>
        </p:spPr>
      </p:pic>
      <p:sp>
        <p:nvSpPr>
          <p:cNvPr id="13" name="Rectangle 2">
            <a:extLst>
              <a:ext uri="{FF2B5EF4-FFF2-40B4-BE49-F238E27FC236}">
                <a16:creationId xmlns:a16="http://schemas.microsoft.com/office/drawing/2014/main" id="{F941FB3D-5F87-4FF6-9748-911EC99EDBB5}"/>
              </a:ext>
            </a:extLst>
          </p:cNvPr>
          <p:cNvSpPr>
            <a:spLocks noGrp="1" noChangeArrowheads="1"/>
          </p:cNvSpPr>
          <p:nvPr>
            <p:ph type="title"/>
          </p:nvPr>
        </p:nvSpPr>
        <p:spPr>
          <a:xfrm>
            <a:off x="838200" y="681037"/>
            <a:ext cx="10515600" cy="615603"/>
          </a:xfrm>
        </p:spPr>
        <p:txBody>
          <a:bodyPr/>
          <a:lstStyle/>
          <a:p>
            <a:pPr algn="ctr"/>
            <a:r>
              <a:rPr lang="zh-CN" altLang="en-US" sz="4000" dirty="0">
                <a:solidFill>
                  <a:schemeClr val="bg1"/>
                </a:solidFill>
                <a:latin typeface="字魂59号-创粗黑" panose="00000500000000000000" pitchFamily="2" charset="-122"/>
                <a:ea typeface="字魂59号-创粗黑" panose="00000500000000000000" pitchFamily="2" charset="-122"/>
              </a:rPr>
              <a:t>新型冠状病毒感染相关知识培训</a:t>
            </a:r>
            <a:r>
              <a:rPr lang="en-US" altLang="zh-CN" sz="4000" dirty="0">
                <a:solidFill>
                  <a:schemeClr val="bg1"/>
                </a:solidFill>
                <a:latin typeface="字魂59号-创粗黑" panose="00000500000000000000" pitchFamily="2" charset="-122"/>
                <a:ea typeface="字魂59号-创粗黑" panose="00000500000000000000" pitchFamily="2" charset="-122"/>
              </a:rPr>
              <a:t>—</a:t>
            </a:r>
            <a:r>
              <a:rPr lang="zh-CN" altLang="en-US" sz="4000" dirty="0">
                <a:solidFill>
                  <a:schemeClr val="bg1"/>
                </a:solidFill>
                <a:latin typeface="字魂59号-创粗黑" panose="00000500000000000000" pitchFamily="2" charset="-122"/>
                <a:ea typeface="字魂59号-创粗黑" panose="00000500000000000000" pitchFamily="2" charset="-122"/>
              </a:rPr>
              <a:t>治疗</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Mountain Top">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TotalTime>
  <Words>1848</Words>
  <Application>Microsoft Office PowerPoint</Application>
  <PresentationFormat>宽屏</PresentationFormat>
  <Paragraphs>98</Paragraphs>
  <Slides>17</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17</vt:i4>
      </vt:variant>
    </vt:vector>
  </HeadingPairs>
  <TitlesOfParts>
    <vt:vector size="23" baseType="lpstr">
      <vt:lpstr>字魂105号-简雅黑</vt:lpstr>
      <vt:lpstr>字魂59号-创粗黑</vt:lpstr>
      <vt:lpstr>Arial</vt:lpstr>
      <vt:lpstr>Calibri</vt:lpstr>
      <vt:lpstr>Calibri Light</vt:lpstr>
      <vt:lpstr>Mountain Top</vt:lpstr>
      <vt:lpstr>PowerPoint 演示文稿</vt:lpstr>
      <vt:lpstr>新型冠状病毒感染相关知识培训—前言</vt:lpstr>
      <vt:lpstr>新型冠状病毒感染相关知识培训—流行病学</vt:lpstr>
      <vt:lpstr>新型冠状病毒感染相关知识培训—流行病学</vt:lpstr>
      <vt:lpstr>新型冠状病毒感染相关知识培训—流行病学</vt:lpstr>
      <vt:lpstr>新型冠状病毒感染相关知识培训—临床表现</vt:lpstr>
      <vt:lpstr>新型冠状病毒感染相关知识培训—临床表现</vt:lpstr>
      <vt:lpstr>新型冠状病毒感染相关知识培训—临床诊断</vt:lpstr>
      <vt:lpstr>新型冠状病毒感染相关知识培训—治疗</vt:lpstr>
      <vt:lpstr>新型冠状病毒感染相关知识培训—治疗</vt:lpstr>
      <vt:lpstr>新型冠状病毒感染相关知识培训—感染预防与控制</vt:lpstr>
      <vt:lpstr>新型冠状病毒感染相关知识培训—感染预防与控制</vt:lpstr>
      <vt:lpstr>新型冠状病毒感染相关知识培训—感染预防与控制</vt:lpstr>
      <vt:lpstr>新型冠状病毒感染相关知识培训—感染预防与控制</vt:lpstr>
      <vt:lpstr>新型冠状病毒感染相关知识培训—诊断程序</vt:lpstr>
      <vt:lpstr>新型冠状病毒感染相关知识培训—诊断程序</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23</cp:revision>
  <dcterms:created xsi:type="dcterms:W3CDTF">2012-10-11T10:14:25Z</dcterms:created>
  <dcterms:modified xsi:type="dcterms:W3CDTF">2021-01-24T15:13:05Z</dcterms:modified>
</cp:coreProperties>
</file>