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729" r:id="rId2"/>
    <p:sldId id="1730" r:id="rId3"/>
    <p:sldId id="258" r:id="rId4"/>
    <p:sldId id="1705" r:id="rId5"/>
    <p:sldId id="1722" r:id="rId6"/>
    <p:sldId id="1707" r:id="rId7"/>
    <p:sldId id="1723" r:id="rId8"/>
    <p:sldId id="1708" r:id="rId9"/>
    <p:sldId id="270" r:id="rId10"/>
    <p:sldId id="302" r:id="rId11"/>
    <p:sldId id="1728" r:id="rId12"/>
    <p:sldId id="1710" r:id="rId13"/>
    <p:sldId id="1724" r:id="rId14"/>
    <p:sldId id="1712" r:id="rId15"/>
    <p:sldId id="1713" r:id="rId16"/>
    <p:sldId id="1726" r:id="rId17"/>
    <p:sldId id="1715" r:id="rId18"/>
    <p:sldId id="292" r:id="rId19"/>
    <p:sldId id="296" r:id="rId20"/>
    <p:sldId id="1727" r:id="rId21"/>
    <p:sldId id="1718" r:id="rId22"/>
    <p:sldId id="267" r:id="rId23"/>
    <p:sldId id="259" r:id="rId24"/>
    <p:sldId id="172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FA"/>
    <a:srgbClr val="18596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pos="416"/>
        <p:guide pos="7242"/>
        <p:guide orient="horz" pos="663"/>
        <p:guide orient="horz" pos="754"/>
        <p:guide orient="horz" pos="195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8B5C-776A-4598-B156-6EDC38F57A9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1CDD-1792-4D28-AF50-771633E20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0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9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6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7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7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0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0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B482-6C7C-4207-91E3-31D3C90B4A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5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7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AA013-5015-42E4-80FF-C8B15BB8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D0D3C-1E49-4CB4-B20E-E67219C5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C42A2-9801-412C-9E67-A39A05C2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BC73A-63C6-4007-A081-C638D783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CC113-AA63-4A9A-9679-7A99332A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25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诊断要点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1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治疗要点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病情介绍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9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3925953" y="259259"/>
            <a:ext cx="432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护理诊断、措施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5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8BAE96-D9FC-483B-B0FF-61BEDE88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8CB49D-1899-4CC3-BE4E-CE0C9A6A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26A44-EE8A-4743-8A60-C6893D6F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9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97F98D-2286-415E-9620-D4EE3464092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4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D166-CE52-4E6F-8AD2-F7401B90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B5FE78-4C19-4E4C-9D71-C1FC7DF91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F67B4A-77F1-4CCB-92D1-2F308759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83465-1639-4D69-84F6-69B453A3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EEDEC4-67B5-4437-ABF1-6A9BC702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2743D8-307E-43E9-A444-30F7920E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9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9CF91-9315-45E6-8AF4-5D103F81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17E95F-AF81-404C-9A1E-8654B872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0D81-E785-43BD-A444-76087E61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7A703-DA9D-4824-AAEC-38D4147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0420F5-3BA7-48D2-9C81-FD818B5F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4B5345-3A59-4C47-8B7D-18403260B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F9075E-A2CA-430D-B9FD-6EDFDCAA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889067-830B-4EAE-A463-913406F6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C528-7187-44C8-927A-0D4C4F40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545189-D828-4B3F-A620-34C997FC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77" y="366182"/>
            <a:ext cx="3674241" cy="474644"/>
          </a:xfrm>
          <a:prstGeom prst="rect">
            <a:avLst/>
          </a:prstGeom>
        </p:spPr>
        <p:txBody>
          <a:bodyPr/>
          <a:lstStyle>
            <a:lvl1pPr>
              <a:defRPr sz="2133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6741885"/>
            <a:ext cx="12192000" cy="116115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98018"/>
            <a:ext cx="588579" cy="81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06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FA9CC-3FEB-4407-B9D2-C9D79EE9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3397E-4CEE-4241-B2E8-5E480F2B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8B22F8-453B-4E47-8779-BA91001C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B38D7-8233-4406-B6C6-B753347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20430-B515-4797-A2F4-82F8A614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4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69744A-077D-4AE1-A804-DC41E55B54DF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F434CC-6E9E-4F44-B39B-85DCA7821012}"/>
              </a:ext>
            </a:extLst>
          </p:cNvPr>
          <p:cNvSpPr/>
          <p:nvPr userDrawn="1"/>
        </p:nvSpPr>
        <p:spPr>
          <a:xfrm>
            <a:off x="4498058" y="16481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讲究电话礼仪的原因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53C282-19C4-4186-9558-918A98CDF408}"/>
              </a:ext>
            </a:extLst>
          </p:cNvPr>
          <p:cNvGrpSpPr/>
          <p:nvPr userDrawn="1"/>
        </p:nvGrpSpPr>
        <p:grpSpPr>
          <a:xfrm>
            <a:off x="3815957" y="114587"/>
            <a:ext cx="682101" cy="635000"/>
            <a:chOff x="10949353" y="2667001"/>
            <a:chExt cx="682101" cy="635000"/>
          </a:xfrm>
          <a:noFill/>
        </p:grpSpPr>
        <p:sp>
          <p:nvSpPr>
            <p:cNvPr id="6" name="iconfont-1161-877265">
              <a:extLst>
                <a:ext uri="{FF2B5EF4-FFF2-40B4-BE49-F238E27FC236}">
                  <a16:creationId xmlns:a16="http://schemas.microsoft.com/office/drawing/2014/main" id="{0F6682B7-1E05-4B9D-A7CD-F7F9BE114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4223" y="2788699"/>
              <a:ext cx="392927" cy="434101"/>
            </a:xfrm>
            <a:custGeom>
              <a:avLst/>
              <a:gdLst>
                <a:gd name="T0" fmla="*/ 7653 w 8309"/>
                <a:gd name="T1" fmla="*/ 2843 h 9182"/>
                <a:gd name="T2" fmla="*/ 4154 w 8309"/>
                <a:gd name="T3" fmla="*/ 0 h 9182"/>
                <a:gd name="T4" fmla="*/ 656 w 8309"/>
                <a:gd name="T5" fmla="*/ 2843 h 9182"/>
                <a:gd name="T6" fmla="*/ 0 w 8309"/>
                <a:gd name="T7" fmla="*/ 3499 h 9182"/>
                <a:gd name="T8" fmla="*/ 0 w 8309"/>
                <a:gd name="T9" fmla="*/ 5248 h 9182"/>
                <a:gd name="T10" fmla="*/ 656 w 8309"/>
                <a:gd name="T11" fmla="*/ 5904 h 9182"/>
                <a:gd name="T12" fmla="*/ 1312 w 8309"/>
                <a:gd name="T13" fmla="*/ 5685 h 9182"/>
                <a:gd name="T14" fmla="*/ 2405 w 8309"/>
                <a:gd name="T15" fmla="*/ 7216 h 9182"/>
                <a:gd name="T16" fmla="*/ 3061 w 8309"/>
                <a:gd name="T17" fmla="*/ 7435 h 9182"/>
                <a:gd name="T18" fmla="*/ 2186 w 8309"/>
                <a:gd name="T19" fmla="*/ 5685 h 9182"/>
                <a:gd name="T20" fmla="*/ 2624 w 8309"/>
                <a:gd name="T21" fmla="*/ 4592 h 9182"/>
                <a:gd name="T22" fmla="*/ 4373 w 8309"/>
                <a:gd name="T23" fmla="*/ 4373 h 9182"/>
                <a:gd name="T24" fmla="*/ 5029 w 8309"/>
                <a:gd name="T25" fmla="*/ 3718 h 9182"/>
                <a:gd name="T26" fmla="*/ 5248 w 8309"/>
                <a:gd name="T27" fmla="*/ 3280 h 9182"/>
                <a:gd name="T28" fmla="*/ 5466 w 8309"/>
                <a:gd name="T29" fmla="*/ 3280 h 9182"/>
                <a:gd name="T30" fmla="*/ 6341 w 8309"/>
                <a:gd name="T31" fmla="*/ 5029 h 9182"/>
                <a:gd name="T32" fmla="*/ 5466 w 8309"/>
                <a:gd name="T33" fmla="*/ 7435 h 9182"/>
                <a:gd name="T34" fmla="*/ 5466 w 8309"/>
                <a:gd name="T35" fmla="*/ 7435 h 9182"/>
                <a:gd name="T36" fmla="*/ 6997 w 8309"/>
                <a:gd name="T37" fmla="*/ 5467 h 9182"/>
                <a:gd name="T38" fmla="*/ 7434 w 8309"/>
                <a:gd name="T39" fmla="*/ 5904 h 9182"/>
                <a:gd name="T40" fmla="*/ 4810 w 8309"/>
                <a:gd name="T41" fmla="*/ 8309 h 9182"/>
                <a:gd name="T42" fmla="*/ 4154 w 8309"/>
                <a:gd name="T43" fmla="*/ 7872 h 9182"/>
                <a:gd name="T44" fmla="*/ 3498 w 8309"/>
                <a:gd name="T45" fmla="*/ 8528 h 9182"/>
                <a:gd name="T46" fmla="*/ 4150 w 8309"/>
                <a:gd name="T47" fmla="*/ 9182 h 9182"/>
                <a:gd name="T48" fmla="*/ 4810 w 8309"/>
                <a:gd name="T49" fmla="*/ 8747 h 9182"/>
                <a:gd name="T50" fmla="*/ 7872 w 8309"/>
                <a:gd name="T51" fmla="*/ 5904 h 9182"/>
                <a:gd name="T52" fmla="*/ 8309 w 8309"/>
                <a:gd name="T53" fmla="*/ 5248 h 9182"/>
                <a:gd name="T54" fmla="*/ 8309 w 8309"/>
                <a:gd name="T55" fmla="*/ 3499 h 9182"/>
                <a:gd name="T56" fmla="*/ 7653 w 8309"/>
                <a:gd name="T57" fmla="*/ 2843 h 9182"/>
                <a:gd name="T58" fmla="*/ 6778 w 8309"/>
                <a:gd name="T59" fmla="*/ 3499 h 9182"/>
                <a:gd name="T60" fmla="*/ 4154 w 8309"/>
                <a:gd name="T61" fmla="*/ 1531 h 9182"/>
                <a:gd name="T62" fmla="*/ 1312 w 8309"/>
                <a:gd name="T63" fmla="*/ 3499 h 9182"/>
                <a:gd name="T64" fmla="*/ 1093 w 8309"/>
                <a:gd name="T65" fmla="*/ 3280 h 9182"/>
                <a:gd name="T66" fmla="*/ 4154 w 8309"/>
                <a:gd name="T67" fmla="*/ 656 h 9182"/>
                <a:gd name="T68" fmla="*/ 6997 w 8309"/>
                <a:gd name="T69" fmla="*/ 3280 h 9182"/>
                <a:gd name="T70" fmla="*/ 6778 w 8309"/>
                <a:gd name="T71" fmla="*/ 3499 h 9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09" h="9182">
                  <a:moveTo>
                    <a:pt x="7653" y="2843"/>
                  </a:moveTo>
                  <a:cubicBezTo>
                    <a:pt x="7352" y="1237"/>
                    <a:pt x="5864" y="0"/>
                    <a:pt x="4154" y="0"/>
                  </a:cubicBezTo>
                  <a:cubicBezTo>
                    <a:pt x="2397" y="0"/>
                    <a:pt x="880" y="1202"/>
                    <a:pt x="656" y="2843"/>
                  </a:cubicBezTo>
                  <a:cubicBezTo>
                    <a:pt x="215" y="2947"/>
                    <a:pt x="0" y="3193"/>
                    <a:pt x="0" y="3499"/>
                  </a:cubicBezTo>
                  <a:lnTo>
                    <a:pt x="0" y="5248"/>
                  </a:lnTo>
                  <a:cubicBezTo>
                    <a:pt x="0" y="5630"/>
                    <a:pt x="285" y="5904"/>
                    <a:pt x="656" y="5904"/>
                  </a:cubicBezTo>
                  <a:cubicBezTo>
                    <a:pt x="959" y="5904"/>
                    <a:pt x="1189" y="5840"/>
                    <a:pt x="1312" y="5685"/>
                  </a:cubicBezTo>
                  <a:cubicBezTo>
                    <a:pt x="1609" y="6487"/>
                    <a:pt x="2221" y="7081"/>
                    <a:pt x="2405" y="7216"/>
                  </a:cubicBezTo>
                  <a:cubicBezTo>
                    <a:pt x="2633" y="7384"/>
                    <a:pt x="3101" y="7467"/>
                    <a:pt x="3061" y="7435"/>
                  </a:cubicBezTo>
                  <a:cubicBezTo>
                    <a:pt x="2827" y="7246"/>
                    <a:pt x="2390" y="6638"/>
                    <a:pt x="2186" y="5685"/>
                  </a:cubicBezTo>
                  <a:cubicBezTo>
                    <a:pt x="2084" y="5205"/>
                    <a:pt x="2260" y="4661"/>
                    <a:pt x="2624" y="4592"/>
                  </a:cubicBezTo>
                  <a:cubicBezTo>
                    <a:pt x="3207" y="4482"/>
                    <a:pt x="3917" y="4664"/>
                    <a:pt x="4373" y="4373"/>
                  </a:cubicBezTo>
                  <a:cubicBezTo>
                    <a:pt x="4734" y="4143"/>
                    <a:pt x="4906" y="3872"/>
                    <a:pt x="5029" y="3718"/>
                  </a:cubicBezTo>
                  <a:cubicBezTo>
                    <a:pt x="5084" y="3648"/>
                    <a:pt x="5198" y="3448"/>
                    <a:pt x="5248" y="3280"/>
                  </a:cubicBezTo>
                  <a:cubicBezTo>
                    <a:pt x="5290" y="3169"/>
                    <a:pt x="5462" y="3274"/>
                    <a:pt x="5466" y="3280"/>
                  </a:cubicBezTo>
                  <a:cubicBezTo>
                    <a:pt x="5466" y="3280"/>
                    <a:pt x="6232" y="3532"/>
                    <a:pt x="6341" y="5029"/>
                  </a:cubicBezTo>
                  <a:cubicBezTo>
                    <a:pt x="6416" y="6057"/>
                    <a:pt x="5616" y="7287"/>
                    <a:pt x="5466" y="7435"/>
                  </a:cubicBezTo>
                  <a:cubicBezTo>
                    <a:pt x="5444" y="7457"/>
                    <a:pt x="5456" y="7437"/>
                    <a:pt x="5466" y="7435"/>
                  </a:cubicBezTo>
                  <a:cubicBezTo>
                    <a:pt x="6343" y="7223"/>
                    <a:pt x="6831" y="6255"/>
                    <a:pt x="6997" y="5467"/>
                  </a:cubicBezTo>
                  <a:cubicBezTo>
                    <a:pt x="7110" y="5606"/>
                    <a:pt x="7187" y="5856"/>
                    <a:pt x="7434" y="5904"/>
                  </a:cubicBezTo>
                  <a:cubicBezTo>
                    <a:pt x="7186" y="7146"/>
                    <a:pt x="5892" y="8102"/>
                    <a:pt x="4810" y="8309"/>
                  </a:cubicBezTo>
                  <a:cubicBezTo>
                    <a:pt x="4654" y="8007"/>
                    <a:pt x="4572" y="7872"/>
                    <a:pt x="4154" y="7872"/>
                  </a:cubicBezTo>
                  <a:cubicBezTo>
                    <a:pt x="3697" y="7872"/>
                    <a:pt x="3498" y="8208"/>
                    <a:pt x="3498" y="8528"/>
                  </a:cubicBezTo>
                  <a:cubicBezTo>
                    <a:pt x="3498" y="8829"/>
                    <a:pt x="3701" y="9182"/>
                    <a:pt x="4150" y="9182"/>
                  </a:cubicBezTo>
                  <a:cubicBezTo>
                    <a:pt x="4575" y="9182"/>
                    <a:pt x="4771" y="9035"/>
                    <a:pt x="4810" y="8747"/>
                  </a:cubicBezTo>
                  <a:cubicBezTo>
                    <a:pt x="6692" y="8244"/>
                    <a:pt x="7344" y="7530"/>
                    <a:pt x="7872" y="5904"/>
                  </a:cubicBezTo>
                  <a:cubicBezTo>
                    <a:pt x="8235" y="5805"/>
                    <a:pt x="8309" y="5618"/>
                    <a:pt x="8309" y="5248"/>
                  </a:cubicBezTo>
                  <a:lnTo>
                    <a:pt x="8309" y="3499"/>
                  </a:lnTo>
                  <a:cubicBezTo>
                    <a:pt x="8309" y="2848"/>
                    <a:pt x="7655" y="2853"/>
                    <a:pt x="7653" y="2843"/>
                  </a:cubicBezTo>
                  <a:close/>
                  <a:moveTo>
                    <a:pt x="6778" y="3499"/>
                  </a:moveTo>
                  <a:cubicBezTo>
                    <a:pt x="6255" y="2038"/>
                    <a:pt x="5233" y="1531"/>
                    <a:pt x="4154" y="1531"/>
                  </a:cubicBezTo>
                  <a:cubicBezTo>
                    <a:pt x="3067" y="1531"/>
                    <a:pt x="1831" y="2051"/>
                    <a:pt x="1312" y="3499"/>
                  </a:cubicBezTo>
                  <a:cubicBezTo>
                    <a:pt x="1289" y="3472"/>
                    <a:pt x="1118" y="3304"/>
                    <a:pt x="1093" y="3280"/>
                  </a:cubicBezTo>
                  <a:cubicBezTo>
                    <a:pt x="1343" y="1816"/>
                    <a:pt x="2664" y="656"/>
                    <a:pt x="4154" y="656"/>
                  </a:cubicBezTo>
                  <a:cubicBezTo>
                    <a:pt x="5638" y="656"/>
                    <a:pt x="6738" y="1826"/>
                    <a:pt x="6997" y="3280"/>
                  </a:cubicBezTo>
                  <a:cubicBezTo>
                    <a:pt x="6905" y="3406"/>
                    <a:pt x="6778" y="3499"/>
                    <a:pt x="6778" y="3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412CC9-B82F-4E07-96BF-2DA5662B85EA}"/>
                </a:ext>
              </a:extLst>
            </p:cNvPr>
            <p:cNvSpPr/>
            <p:nvPr/>
          </p:nvSpPr>
          <p:spPr>
            <a:xfrm>
              <a:off x="10949353" y="2667001"/>
              <a:ext cx="682101" cy="63500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4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B95D219-4092-468C-995F-1061339B4B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528E6B-78A5-411C-921F-20B60750EC5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80B117-84AC-4888-ABA2-059DB3952900}"/>
                </a:ext>
              </a:extLst>
            </p:cNvPr>
            <p:cNvSpPr/>
            <p:nvPr userDrawn="1"/>
          </p:nvSpPr>
          <p:spPr>
            <a:xfrm>
              <a:off x="122502" y="109537"/>
              <a:ext cx="11946994" cy="663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6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4DCDD-D577-4F81-B2D6-53D95628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31C25-E6B8-4467-A996-6B33AA22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0EE65-F3B6-4226-9321-337778B6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3AC58-07AE-4ABD-980C-EFD82E1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1F173A-B84F-4EC6-B484-72489FB5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6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3CEE4-9B36-4199-AAEF-AC2C95B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FFE8D-1E66-4C00-BF26-E1C38EDD6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18CAF1-7084-44F1-A9A7-61EFA1E6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84EF5-4CD0-43A4-94D7-7ED2B438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22660-6FFC-46FD-90E9-DE460994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B4557-ED65-48E0-A458-3BFCCCA9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7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649DD-DC19-4DAF-94F7-6F80AFB7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060A5-959E-43AF-86FA-52578711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E020D4-D140-49DC-A5F3-24F70008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CAA4FD-9BC5-476E-9047-3275C2553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1C55EE-70F0-4DA2-A0D1-BF1371872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CED59A-0B1A-43A8-AFDA-D3082867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00CCEC-5218-4E7A-B166-EA7391CD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4C4C02-3358-4793-83A7-CDEC0B78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0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概念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病因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0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临床表现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8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实验室及检查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7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66C0E1-48C6-43C6-99DC-E595AA99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B2736-3B27-4B63-B731-6781A54FE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15D1A-BF5F-4401-ABCD-3FB47ECB4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A859-01F1-4EE4-AF13-03E1FE95AFE3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5227C7-D1A1-4F5E-8B33-F697B4AB0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16B77-95B5-4B71-93B7-9233B61D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9" r:id="rId20"/>
    <p:sldLayoutId id="2147483670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10153544" y="348670"/>
            <a:ext cx="1365356" cy="684793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94" y="2006952"/>
            <a:ext cx="7644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lang="zh-CN" altLang="en-US" sz="8000" b="1" dirty="0">
                <a:solidFill>
                  <a:srgbClr val="18596A"/>
                </a:solidFill>
                <a:latin typeface="思源黑体 CN"/>
                <a:ea typeface="+mn-ea"/>
              </a:rPr>
              <a:t>消化道出血护理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dist"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汇报人：喜爱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PPT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2020.X.X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6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762135" y="4452355"/>
            <a:ext cx="5027827" cy="190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鉴别要点  上消化道出血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既往史    多曾有溃疡病肝胆疾患病史或有呕血史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出血先兆  上腹部闷胀，疼痛或绞痛，恶心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出血方式  呕血伴柏油样便便血特点  柏油样便，稠或                                                                                         成形，无血块。</a:t>
            </a:r>
            <a:endParaRPr lang="zh-CN" altLang="zh-CN" sz="1600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2C4EC1-C6AF-4E22-8E20-EFE5692BE684}"/>
              </a:ext>
            </a:extLst>
          </p:cNvPr>
          <p:cNvGrpSpPr/>
          <p:nvPr/>
        </p:nvGrpSpPr>
        <p:grpSpPr>
          <a:xfrm>
            <a:off x="843296" y="1603716"/>
            <a:ext cx="4750345" cy="2633039"/>
            <a:chOff x="843296" y="1934222"/>
            <a:chExt cx="4750345" cy="2633039"/>
          </a:xfrm>
        </p:grpSpPr>
        <p:grpSp>
          <p:nvGrpSpPr>
            <p:cNvPr id="18" name="组合 17"/>
            <p:cNvGrpSpPr/>
            <p:nvPr/>
          </p:nvGrpSpPr>
          <p:grpSpPr>
            <a:xfrm>
              <a:off x="843296" y="1934222"/>
              <a:ext cx="4750345" cy="2633039"/>
              <a:chOff x="801016" y="1386729"/>
              <a:chExt cx="1262507" cy="148530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01016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64141" y="1446141"/>
                <a:ext cx="1136256" cy="965446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864141" y="2411588"/>
                <a:ext cx="1136256" cy="401031"/>
              </a:xfrm>
              <a:custGeom>
                <a:avLst/>
                <a:gdLst>
                  <a:gd name="connsiteX0" fmla="*/ 0 w 1136256"/>
                  <a:gd name="connsiteY0" fmla="*/ 0 h 401031"/>
                  <a:gd name="connsiteX1" fmla="*/ 1136256 w 1136256"/>
                  <a:gd name="connsiteY1" fmla="*/ 0 h 401031"/>
                  <a:gd name="connsiteX2" fmla="*/ 1136256 w 1136256"/>
                  <a:gd name="connsiteY2" fmla="*/ 401031 h 401031"/>
                  <a:gd name="connsiteX3" fmla="*/ 0 w 1136256"/>
                  <a:gd name="connsiteY3" fmla="*/ 401031 h 401031"/>
                  <a:gd name="connsiteX4" fmla="*/ 0 w 1136256"/>
                  <a:gd name="connsiteY4" fmla="*/ 0 h 40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256" h="401031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67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706021" y="3966617"/>
              <a:ext cx="114005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7" b="1" dirty="0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402040" y="4540490"/>
            <a:ext cx="5116860" cy="153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下消化道出血多有下腹部疼痛及排便异常病史或便血史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中、下腹不适或下坠，欲排大便便血，无呕血暗红或鲜红，稀，不成形，大量出血时     可有血块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E3DFF3C-3CE4-4F43-85D9-01613667A5C2}"/>
              </a:ext>
            </a:extLst>
          </p:cNvPr>
          <p:cNvGrpSpPr/>
          <p:nvPr/>
        </p:nvGrpSpPr>
        <p:grpSpPr>
          <a:xfrm>
            <a:off x="6585659" y="1603717"/>
            <a:ext cx="4750345" cy="2633039"/>
            <a:chOff x="6585659" y="1934223"/>
            <a:chExt cx="4750345" cy="2633039"/>
          </a:xfrm>
        </p:grpSpPr>
        <p:grpSp>
          <p:nvGrpSpPr>
            <p:cNvPr id="19" name="组合 18"/>
            <p:cNvGrpSpPr/>
            <p:nvPr/>
          </p:nvGrpSpPr>
          <p:grpSpPr>
            <a:xfrm>
              <a:off x="6585659" y="1934223"/>
              <a:ext cx="4750345" cy="2633039"/>
              <a:chOff x="2867399" y="1386729"/>
              <a:chExt cx="1262507" cy="148530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867399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930525" y="1446141"/>
                <a:ext cx="1136256" cy="96544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2930525" y="2411588"/>
                <a:ext cx="1136256" cy="401031"/>
              </a:xfrm>
              <a:custGeom>
                <a:avLst/>
                <a:gdLst>
                  <a:gd name="connsiteX0" fmla="*/ 0 w 1136256"/>
                  <a:gd name="connsiteY0" fmla="*/ 0 h 401031"/>
                  <a:gd name="connsiteX1" fmla="*/ 1136256 w 1136256"/>
                  <a:gd name="connsiteY1" fmla="*/ 0 h 401031"/>
                  <a:gd name="connsiteX2" fmla="*/ 1136256 w 1136256"/>
                  <a:gd name="connsiteY2" fmla="*/ 401031 h 401031"/>
                  <a:gd name="connsiteX3" fmla="*/ 0 w 1136256"/>
                  <a:gd name="connsiteY3" fmla="*/ 401031 h 401031"/>
                  <a:gd name="connsiteX4" fmla="*/ 0 w 1136256"/>
                  <a:gd name="connsiteY4" fmla="*/ 0 h 40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256" h="401031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67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345922" y="3966617"/>
              <a:ext cx="1140056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7" b="1" dirty="0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78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7749" y="2819331"/>
            <a:ext cx="861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实验室及检查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2051323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42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E9E65D7-8E5A-49A9-96BB-FF6C0E6897E0}"/>
              </a:ext>
            </a:extLst>
          </p:cNvPr>
          <p:cNvSpPr/>
          <p:nvPr/>
        </p:nvSpPr>
        <p:spPr>
          <a:xfrm>
            <a:off x="1230881" y="1484313"/>
            <a:ext cx="9717538" cy="12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实验室检查：有助于估计失血量及动态观察有无活动性出血，判断治疗效果及协助病因诊断。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内镜检查：是上消化道出血定位、定性诊断的首选检查方法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线钡餐造影检查：对明确病因亦有价值。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51415F-F2FF-4A4F-AAEA-D4ACFDF02BBD}"/>
              </a:ext>
            </a:extLst>
          </p:cNvPr>
          <p:cNvSpPr/>
          <p:nvPr/>
        </p:nvSpPr>
        <p:spPr>
          <a:xfrm>
            <a:off x="1312183" y="3030460"/>
            <a:ext cx="4854405" cy="33741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有引起上消化道出血的原发病，如消化性溃疡、肝硬化、慢性胃炎及应激性病变等。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呕血和（或）黑便。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出血不同程度时可出现相应的表现，轻者可无症状，严重者可发生出血性休克。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发热。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氮质血症。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6.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急诊内镜可发现出血源。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E9FE41-ADB3-471A-9A74-137F1A86B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74" y="3030460"/>
            <a:ext cx="4561443" cy="33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4651" y="2816752"/>
            <a:ext cx="938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治疗要点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0C22FE-571E-4E2B-9F80-F66A2020223B}"/>
              </a:ext>
            </a:extLst>
          </p:cNvPr>
          <p:cNvSpPr txBox="1"/>
          <p:nvPr/>
        </p:nvSpPr>
        <p:spPr>
          <a:xfrm>
            <a:off x="2065492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01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909939-010D-43C7-9188-EC2519D18546}"/>
              </a:ext>
            </a:extLst>
          </p:cNvPr>
          <p:cNvSpPr/>
          <p:nvPr/>
        </p:nvSpPr>
        <p:spPr>
          <a:xfrm>
            <a:off x="487447" y="5145865"/>
            <a:ext cx="9901521" cy="171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、积极补充血容量   立即配血、大号针静脉输液，或经锁骨下静脉插管输液、测量中心静脉压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、输液开始宜快，用生理盐水、林格液、右旋糖酐或其他血浆代用品，尽快补充血容量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、应尽早输血，以恢复血容量及有效循环。最好保持血红蛋白不低于</a:t>
            </a:r>
            <a:r>
              <a:rPr lang="en-US" altLang="zh-CN" dirty="0">
                <a:cs typeface="+mn-ea"/>
                <a:sym typeface="+mn-lt"/>
              </a:rPr>
              <a:t>90-100g/l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C72775-A0A8-4F13-94F5-CBB01D05933F}"/>
              </a:ext>
            </a:extLst>
          </p:cNvPr>
          <p:cNvSpPr/>
          <p:nvPr/>
        </p:nvSpPr>
        <p:spPr>
          <a:xfrm>
            <a:off x="487447" y="1391659"/>
            <a:ext cx="6651686" cy="452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18596A"/>
                </a:solidFill>
                <a:cs typeface="+mn-ea"/>
                <a:sym typeface="+mn-lt"/>
              </a:rPr>
              <a:t>止血药物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1.</a:t>
            </a:r>
            <a:r>
              <a:rPr lang="zh-CN" altLang="en-US" dirty="0">
                <a:cs typeface="+mn-ea"/>
                <a:sym typeface="+mn-lt"/>
              </a:rPr>
              <a:t>去甲肾上腺素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、凝血酶：使纤维蛋白原转变为纤维蛋白，促进凝血过程，口服、胃镜或内镜下注入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、止血敏：降低毛细血管通透性，增强血小板凝聚性和粘附性，使血管收缩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、止血芳酸：抗纤溶作用，有血栓形成倾向者慎用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、维生素</a:t>
            </a:r>
            <a:r>
              <a:rPr lang="en-US" altLang="zh-CN" dirty="0">
                <a:cs typeface="+mn-ea"/>
                <a:sym typeface="+mn-lt"/>
              </a:rPr>
              <a:t>K1</a:t>
            </a:r>
            <a:r>
              <a:rPr lang="zh-CN" altLang="en-US" dirty="0">
                <a:cs typeface="+mn-ea"/>
                <a:sym typeface="+mn-lt"/>
              </a:rPr>
              <a:t>：为肝胀合成凝血因子所必需的药物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1254BE-380C-45E0-A00E-B738018A5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2" y="1696087"/>
            <a:ext cx="4552721" cy="30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617AD2-4C46-4F53-8818-6DAB7A75614C}"/>
              </a:ext>
            </a:extLst>
          </p:cNvPr>
          <p:cNvSpPr/>
          <p:nvPr/>
        </p:nvSpPr>
        <p:spPr>
          <a:xfrm>
            <a:off x="696309" y="1550642"/>
            <a:ext cx="5256214" cy="21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en-US" altLang="zh-CN" dirty="0">
                <a:cs typeface="+mn-ea"/>
                <a:sym typeface="+mn-lt"/>
              </a:rPr>
              <a:t>H2</a:t>
            </a:r>
            <a:r>
              <a:rPr lang="zh-CN" altLang="en-US" dirty="0">
                <a:cs typeface="+mn-ea"/>
                <a:sym typeface="+mn-lt"/>
              </a:rPr>
              <a:t>受体拮抗剂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  西咪替丁、雷尼替丁、法莫替丁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、质子泵抑制剂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  奥美拉唑、兰索拉唑、潘妥拉唑、雷贝拉唑、埃索美拉唑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9CB1CC-BFDB-4F07-9A11-A2B65F630C3F}"/>
              </a:ext>
            </a:extLst>
          </p:cNvPr>
          <p:cNvSpPr/>
          <p:nvPr/>
        </p:nvSpPr>
        <p:spPr>
          <a:xfrm>
            <a:off x="6226777" y="4375562"/>
            <a:ext cx="5256214" cy="21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、血管收缩药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垂体后叶素、加压素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、血管扩张药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硝酸甘油、酚妥拉明、消心痛、心痛定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、生长抑素</a:t>
            </a:r>
            <a:r>
              <a:rPr lang="en-US" altLang="zh-CN" dirty="0">
                <a:cs typeface="+mn-ea"/>
                <a:sym typeface="+mn-lt"/>
              </a:rPr>
              <a:t>---</a:t>
            </a:r>
            <a:r>
              <a:rPr lang="zh-CN" altLang="en-US" dirty="0">
                <a:cs typeface="+mn-ea"/>
                <a:sym typeface="+mn-lt"/>
              </a:rPr>
              <a:t>善宁、施它宁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、心得安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402AC9-F9C3-4DA8-835F-25810DA5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3"/>
          <a:stretch/>
        </p:blipFill>
        <p:spPr>
          <a:xfrm>
            <a:off x="709009" y="3939893"/>
            <a:ext cx="5256214" cy="2670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408231-508E-4E28-AA9B-20DD942D9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6226777" y="1550642"/>
            <a:ext cx="5243514" cy="27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7856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FBA656-8C69-4DB3-AD01-3B0DA6DE096A}"/>
              </a:ext>
            </a:extLst>
          </p:cNvPr>
          <p:cNvSpPr txBox="1"/>
          <p:nvPr/>
        </p:nvSpPr>
        <p:spPr>
          <a:xfrm>
            <a:off x="2040092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87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ECDB88-E45A-48B4-85CC-0067194D3029}"/>
              </a:ext>
            </a:extLst>
          </p:cNvPr>
          <p:cNvSpPr/>
          <p:nvPr/>
        </p:nvSpPr>
        <p:spPr>
          <a:xfrm>
            <a:off x="1308635" y="1920224"/>
            <a:ext cx="6603465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18596A"/>
                </a:solidFill>
                <a:cs typeface="+mn-ea"/>
                <a:sym typeface="+mn-lt"/>
              </a:rPr>
              <a:t>患者：高贵峰，男，</a:t>
            </a:r>
            <a:r>
              <a:rPr lang="en-US" altLang="zh-CN" sz="2800" b="1" dirty="0">
                <a:solidFill>
                  <a:srgbClr val="18596A"/>
                </a:solidFill>
                <a:cs typeface="+mn-ea"/>
                <a:sym typeface="+mn-lt"/>
              </a:rPr>
              <a:t>45</a:t>
            </a:r>
            <a:r>
              <a:rPr lang="zh-CN" altLang="en-US" sz="2800" b="1" dirty="0">
                <a:solidFill>
                  <a:srgbClr val="18596A"/>
                </a:solidFill>
                <a:cs typeface="+mn-ea"/>
                <a:sym typeface="+mn-lt"/>
              </a:rPr>
              <a:t>岁</a:t>
            </a:r>
            <a:endParaRPr lang="en-US" altLang="zh-CN" sz="2800" b="1" dirty="0">
              <a:solidFill>
                <a:srgbClr val="18596A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因”黑便一周余“，门诊以”上消化道出血“收入院，患者一周前无明显诱因出现黑便，</a:t>
            </a:r>
            <a:r>
              <a:rPr lang="en-US" altLang="zh-CN" dirty="0">
                <a:cs typeface="+mn-ea"/>
                <a:sym typeface="+mn-lt"/>
              </a:rPr>
              <a:t>1~2</a:t>
            </a:r>
            <a:r>
              <a:rPr lang="zh-CN" altLang="en-US" dirty="0">
                <a:cs typeface="+mn-ea"/>
                <a:sym typeface="+mn-lt"/>
              </a:rPr>
              <a:t>次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日，成型，量不多，无呕血，未给予重视，后逐渐出现头晕乏力，有时大汗，自服药物症状无明显缓解，今来我院就诊，为进一步诊治门诊拟”十二指肠球部溃疡并出血“收住入院，起病以来患者无畏寒、发热，无反酸，嗳气，无吞咽困难，无腹痛、腹泻。无黄疸。厌油腻，无明显消瘦，患者目前神清、精神尚可，饮食睡眠一般，小便外观无异常。三月余前曾因背后及双上肢灼烧住院治疗好转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A80986-67C2-4273-A3BA-DA4FA57D3389}"/>
              </a:ext>
            </a:extLst>
          </p:cNvPr>
          <p:cNvSpPr/>
          <p:nvPr/>
        </p:nvSpPr>
        <p:spPr>
          <a:xfrm>
            <a:off x="8288972" y="1983536"/>
            <a:ext cx="1921293" cy="212763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查体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  36.2S℃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P110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次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分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BP110/60mmHg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R19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次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分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6583A3-7BF6-44E5-8FAD-2DCF5B2B6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72" y="4562861"/>
            <a:ext cx="1889756" cy="1260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4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9" b="12415"/>
          <a:stretch/>
        </p:blipFill>
        <p:spPr>
          <a:xfrm>
            <a:off x="0" y="1355075"/>
            <a:ext cx="12192000" cy="4482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5556" y="2760532"/>
            <a:ext cx="9600888" cy="38227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1662332" y="2982744"/>
            <a:ext cx="2307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cs typeface="+mn-ea"/>
                <a:sym typeface="+mn-lt"/>
              </a:rPr>
              <a:t>公司简介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662331" y="3623554"/>
            <a:ext cx="8209544" cy="295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体液不足：与呕血，黑便引起体液丢失过多，液体摄入量不足有关。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活动无耐力：与血容量减少有关。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清理呼吸道无效：与无力咳嗽，呼吸到痉挛有关。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排便异常：与上消化道出血有关。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焦虑：与环境陌生，健康受到威胁，担心疾病后果有关。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知识缺乏：病人缺乏合理饮食，有规律生活及服药，手术等知识。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潜在并发症：窒息。</a:t>
            </a:r>
          </a:p>
        </p:txBody>
      </p:sp>
    </p:spTree>
    <p:extLst>
      <p:ext uri="{BB962C8B-B14F-4D97-AF65-F5344CB8AC3E}">
        <p14:creationId xmlns:p14="http://schemas.microsoft.com/office/powerpoint/2010/main" val="2354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6833914-4BE3-4DD2-880C-C0F28863EAAA}"/>
              </a:ext>
            </a:extLst>
          </p:cNvPr>
          <p:cNvCxnSpPr/>
          <p:nvPr/>
        </p:nvCxnSpPr>
        <p:spPr>
          <a:xfrm>
            <a:off x="2719204" y="3623176"/>
            <a:ext cx="0" cy="6484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îṥ1ïdè">
            <a:extLst>
              <a:ext uri="{FF2B5EF4-FFF2-40B4-BE49-F238E27FC236}">
                <a16:creationId xmlns:a16="http://schemas.microsoft.com/office/drawing/2014/main" id="{19F38C74-1A90-42F0-BA86-29DBC68DAF6A}"/>
              </a:ext>
            </a:extLst>
          </p:cNvPr>
          <p:cNvSpPr/>
          <p:nvPr/>
        </p:nvSpPr>
        <p:spPr>
          <a:xfrm>
            <a:off x="703076" y="1697313"/>
            <a:ext cx="4715857" cy="597876"/>
          </a:xfrm>
          <a:prstGeom prst="rect">
            <a:avLst/>
          </a:prstGeom>
          <a:solidFill>
            <a:srgbClr val="18596A"/>
          </a:solidFill>
          <a:ln>
            <a:solidFill>
              <a:schemeClr val="accent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ADFDBA-4F9A-4C56-A044-CA2099CCAE62}"/>
              </a:ext>
            </a:extLst>
          </p:cNvPr>
          <p:cNvSpPr txBox="1"/>
          <p:nvPr/>
        </p:nvSpPr>
        <p:spPr>
          <a:xfrm>
            <a:off x="2000544" y="1660806"/>
            <a:ext cx="1815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CDA8F48-E4EB-4E24-A890-EB58B2972BA8}"/>
              </a:ext>
            </a:extLst>
          </p:cNvPr>
          <p:cNvSpPr txBox="1"/>
          <p:nvPr/>
        </p:nvSpPr>
        <p:spPr>
          <a:xfrm>
            <a:off x="692876" y="2295189"/>
            <a:ext cx="4715858" cy="420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护理：观察病人有无紧张、恐惧或悲观、沮丧等心理反应，特别是慢性病或全身性疾病致反复出血者，有地对治疗失去信心，不合作。解释安静休息有利于止血，关心、安慰病人。抢救工作应迅速而不忙乱，以减轻病人的紧张情绪。经常巡视，大出血时陪伴病人，使其有安全感。呕血或解黑便后及时清除血迹、污物，以减少对病人的不良刺激。解释各项检查、治疗措施，听取并解答病人或家属的提问，以减轻他们的疑虑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327808-6469-472A-8D00-378ECD9BB967}"/>
              </a:ext>
            </a:extLst>
          </p:cNvPr>
          <p:cNvSpPr txBox="1"/>
          <p:nvPr/>
        </p:nvSpPr>
        <p:spPr>
          <a:xfrm>
            <a:off x="7004717" y="1562658"/>
            <a:ext cx="4715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体位与保持呼吸道通畅：大出血时病人取平卧位并将下肢略抬高，以保证脑部供血。呕吐时头偏向一侧，防止窒息或误吸；必要时用负压吸引器清除气道内的分泌物、血液或呕吐物，保持呼吸道通畅。给予吸氧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C9CA98F-3112-4F2F-B415-48C336CCAE15}"/>
              </a:ext>
            </a:extLst>
          </p:cNvPr>
          <p:cNvSpPr txBox="1"/>
          <p:nvPr/>
        </p:nvSpPr>
        <p:spPr>
          <a:xfrm>
            <a:off x="7004717" y="3306626"/>
            <a:ext cx="486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治疗护理：迅速建立静脉通道，宜选择粗大血管，根据生命体征适当回快补液速度，在心率、血压基本平稳后可减慢速度，以免补液量大引起肺水肿或再次出血。补液过程中注意晶体和胶体的搭配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E5A073C-43F0-4CF0-B572-C036C8DE3D99}"/>
              </a:ext>
            </a:extLst>
          </p:cNvPr>
          <p:cNvSpPr txBox="1"/>
          <p:nvPr/>
        </p:nvSpPr>
        <p:spPr>
          <a:xfrm>
            <a:off x="7004717" y="4994977"/>
            <a:ext cx="4696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饮食护理：急性大出血伴恶心、呕吐者应禁食。少量出血无呕吐者，可进温凉、清淡流质。出血停止后改为营养丰富、易消化、无刺激性半流质、软食，少量多餐，逐步过渡到正常饮食</a:t>
            </a: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1FD1B484-DB38-4C4D-9F6E-90D7DCF4923F}"/>
              </a:ext>
            </a:extLst>
          </p:cNvPr>
          <p:cNvSpPr/>
          <p:nvPr/>
        </p:nvSpPr>
        <p:spPr bwMode="auto">
          <a:xfrm rot="2747878">
            <a:off x="5858691" y="1646766"/>
            <a:ext cx="992271" cy="1148109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0817851-48F8-4C67-BEE4-1DBFFD620962}"/>
              </a:ext>
            </a:extLst>
          </p:cNvPr>
          <p:cNvSpPr txBox="1"/>
          <p:nvPr/>
        </p:nvSpPr>
        <p:spPr>
          <a:xfrm>
            <a:off x="5974625" y="2088026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等腰三角形 2">
            <a:extLst>
              <a:ext uri="{FF2B5EF4-FFF2-40B4-BE49-F238E27FC236}">
                <a16:creationId xmlns:a16="http://schemas.microsoft.com/office/drawing/2014/main" id="{43E15F09-BEC8-4ECF-9921-9AC8CFFA6CE7}"/>
              </a:ext>
            </a:extLst>
          </p:cNvPr>
          <p:cNvSpPr/>
          <p:nvPr/>
        </p:nvSpPr>
        <p:spPr bwMode="auto">
          <a:xfrm rot="3036074">
            <a:off x="5898877" y="3213680"/>
            <a:ext cx="992273" cy="1148112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5067F1B0-8CCC-4B60-B6D3-A79EF0D180C2}"/>
              </a:ext>
            </a:extLst>
          </p:cNvPr>
          <p:cNvSpPr txBox="1"/>
          <p:nvPr/>
        </p:nvSpPr>
        <p:spPr>
          <a:xfrm>
            <a:off x="6022765" y="3648741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等腰三角形 2">
            <a:extLst>
              <a:ext uri="{FF2B5EF4-FFF2-40B4-BE49-F238E27FC236}">
                <a16:creationId xmlns:a16="http://schemas.microsoft.com/office/drawing/2014/main" id="{77F8AEE8-7D86-4C7F-B25E-83680C6E0FF6}"/>
              </a:ext>
            </a:extLst>
          </p:cNvPr>
          <p:cNvSpPr/>
          <p:nvPr/>
        </p:nvSpPr>
        <p:spPr bwMode="auto">
          <a:xfrm rot="3036074">
            <a:off x="5940135" y="4831553"/>
            <a:ext cx="992273" cy="1148112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CE4BAB03-DB4D-496C-B559-F4019C85CB03}"/>
              </a:ext>
            </a:extLst>
          </p:cNvPr>
          <p:cNvSpPr txBox="1"/>
          <p:nvPr/>
        </p:nvSpPr>
        <p:spPr>
          <a:xfrm>
            <a:off x="6064023" y="5266614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9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  <p:bldP spid="43" grpId="0"/>
      <p:bldP spid="44" grpId="0"/>
      <p:bldP spid="22" grpId="0" animBg="1"/>
      <p:bldP spid="23" grpId="0"/>
      <p:bldP spid="26" grpId="0" animBg="1"/>
      <p:bldP spid="27" grpId="0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BAE74D-95EB-41D7-81AA-6A6539B8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" y="0"/>
            <a:ext cx="12185904" cy="6858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81EE11C-36FF-485C-A571-774ABA45A843}"/>
              </a:ext>
            </a:extLst>
          </p:cNvPr>
          <p:cNvSpPr txBox="1"/>
          <p:nvPr/>
        </p:nvSpPr>
        <p:spPr>
          <a:xfrm>
            <a:off x="4862808" y="458311"/>
            <a:ext cx="2453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目 录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  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88672A8-0FC5-43F2-85C9-D0D20C00BF46}"/>
              </a:ext>
            </a:extLst>
          </p:cNvPr>
          <p:cNvCxnSpPr>
            <a:cxnSpLocks/>
          </p:cNvCxnSpPr>
          <p:nvPr/>
        </p:nvCxnSpPr>
        <p:spPr>
          <a:xfrm>
            <a:off x="5931332" y="1935639"/>
            <a:ext cx="6464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60C7E8E2-14EB-4DFC-BDFC-284555874F4A}"/>
              </a:ext>
            </a:extLst>
          </p:cNvPr>
          <p:cNvSpPr/>
          <p:nvPr/>
        </p:nvSpPr>
        <p:spPr>
          <a:xfrm>
            <a:off x="1856763" y="268576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1.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概念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7734FCF-0AA2-44CE-B998-D03A90F9A2C3}"/>
              </a:ext>
            </a:extLst>
          </p:cNvPr>
          <p:cNvSpPr/>
          <p:nvPr/>
        </p:nvSpPr>
        <p:spPr>
          <a:xfrm>
            <a:off x="6096000" y="268275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2.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病因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2BA20A3-19ED-49BD-9D37-BD69DF38553F}"/>
              </a:ext>
            </a:extLst>
          </p:cNvPr>
          <p:cNvSpPr/>
          <p:nvPr/>
        </p:nvSpPr>
        <p:spPr>
          <a:xfrm>
            <a:off x="1856763" y="3599245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3.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临床表现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2441820-D05E-42FB-9D75-DC08DF41D5DD}"/>
              </a:ext>
            </a:extLst>
          </p:cNvPr>
          <p:cNvSpPr/>
          <p:nvPr/>
        </p:nvSpPr>
        <p:spPr>
          <a:xfrm>
            <a:off x="6096000" y="3594521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4.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实验室及检查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6E909BC-B038-4C72-B9E4-D7B001292522}"/>
              </a:ext>
            </a:extLst>
          </p:cNvPr>
          <p:cNvSpPr/>
          <p:nvPr/>
        </p:nvSpPr>
        <p:spPr>
          <a:xfrm>
            <a:off x="1856763" y="4512729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5.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 治疗要点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5DB1CCF-0BDF-4685-B302-68A2F00BF3EC}"/>
              </a:ext>
            </a:extLst>
          </p:cNvPr>
          <p:cNvSpPr/>
          <p:nvPr/>
        </p:nvSpPr>
        <p:spPr>
          <a:xfrm>
            <a:off x="6095999" y="4482522"/>
            <a:ext cx="472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6.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病情介绍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7C6EC22-3886-4AF4-83FD-6394C0CF7AD2}"/>
              </a:ext>
            </a:extLst>
          </p:cNvPr>
          <p:cNvSpPr/>
          <p:nvPr/>
        </p:nvSpPr>
        <p:spPr>
          <a:xfrm>
            <a:off x="1873591" y="5426214"/>
            <a:ext cx="5412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Clr>
                <a:srgbClr val="18596A"/>
              </a:buClr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7.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护理诊断、措施</a:t>
            </a:r>
          </a:p>
        </p:txBody>
      </p:sp>
    </p:spTree>
    <p:extLst>
      <p:ext uri="{BB962C8B-B14F-4D97-AF65-F5344CB8AC3E}">
        <p14:creationId xmlns:p14="http://schemas.microsoft.com/office/powerpoint/2010/main" val="330824566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2705100" y="2627086"/>
            <a:ext cx="948690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4451" y="2878307"/>
            <a:ext cx="837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护理诊断、措施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11F076-BF3C-42E9-8D7C-CEB918C74C43}"/>
              </a:ext>
            </a:extLst>
          </p:cNvPr>
          <p:cNvSpPr txBox="1"/>
          <p:nvPr/>
        </p:nvSpPr>
        <p:spPr>
          <a:xfrm>
            <a:off x="1534215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27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B3A73A-8CBF-4DB2-AEC7-74EA48BC18EC}"/>
              </a:ext>
            </a:extLst>
          </p:cNvPr>
          <p:cNvSpPr/>
          <p:nvPr/>
        </p:nvSpPr>
        <p:spPr>
          <a:xfrm>
            <a:off x="3431602" y="1394505"/>
            <a:ext cx="8712564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18596A"/>
                </a:solidFill>
                <a:cs typeface="+mn-ea"/>
                <a:sym typeface="+mn-lt"/>
              </a:rPr>
              <a:t>5.</a:t>
            </a:r>
            <a:r>
              <a:rPr lang="zh-CN" altLang="en-US" sz="2400" b="1" dirty="0">
                <a:solidFill>
                  <a:srgbClr val="18596A"/>
                </a:solidFill>
                <a:cs typeface="+mn-ea"/>
                <a:sym typeface="+mn-lt"/>
              </a:rPr>
              <a:t>病情监测：</a:t>
            </a:r>
            <a:endParaRPr lang="en-US" altLang="zh-CN" sz="2400" b="1" dirty="0">
              <a:solidFill>
                <a:srgbClr val="18596A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⑴生命体征：有无心率加快、心律失常、脉搏细弱、血压降低、脉压变小、呼吸困难、体温不升或发热，必要时进行心电监护。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⑵精神和意识状态：有无精神疲倦、烦躁不安、嗜睡、表情淡漠、意识不清甚至昏迷。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⑶观察皮肤和甲床色泽，肢体温暖或是湿冷。周围静脉特别是颈静脉充盈情况。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⑷准确记录出入量，疑有休克时留置导尿管，测每小时尿量，应保持尿量</a:t>
            </a:r>
            <a:r>
              <a:rPr lang="en-US" altLang="zh-CN" dirty="0">
                <a:cs typeface="+mn-ea"/>
                <a:sym typeface="+mn-lt"/>
              </a:rPr>
              <a:t>&gt;30</a:t>
            </a:r>
            <a:r>
              <a:rPr lang="zh-CN" altLang="en-US" dirty="0">
                <a:cs typeface="+mn-ea"/>
                <a:sym typeface="+mn-lt"/>
              </a:rPr>
              <a:t>毫升每小时。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⑸观察呕吐物和粪便的性质、颜色及量。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⑹定期复查红细胞计数、血细胞比容、血红蛋白、网织红细胞计数、血尿素氮、大便隐血，以了解贫血程度、出血是否停止。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⑺监测血清电解质和血气分析的变化：急性大出血时，经由呕吐物、鼻胃管抽吸和腹泻，可丢失大量水分和电解质，应注意维持水电解质、酸碱平衡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248082-DAD2-40CA-A5CD-0256A8995BF2}"/>
              </a:ext>
            </a:extLst>
          </p:cNvPr>
          <p:cNvSpPr/>
          <p:nvPr/>
        </p:nvSpPr>
        <p:spPr>
          <a:xfrm>
            <a:off x="262357" y="2235094"/>
            <a:ext cx="306177" cy="309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39C1F-066C-4167-9A4B-58D25122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834"/>
            <a:ext cx="2679336" cy="46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2">
            <a:extLst>
              <a:ext uri="{FF2B5EF4-FFF2-40B4-BE49-F238E27FC236}">
                <a16:creationId xmlns:a16="http://schemas.microsoft.com/office/drawing/2014/main" id="{CB062B39-0065-420A-AB00-574046A08715}"/>
              </a:ext>
            </a:extLst>
          </p:cNvPr>
          <p:cNvSpPr/>
          <p:nvPr/>
        </p:nvSpPr>
        <p:spPr>
          <a:xfrm>
            <a:off x="1198880" y="1462030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EC7222A-52EC-4F27-8A4B-E5978768D3E9}"/>
              </a:ext>
            </a:extLst>
          </p:cNvPr>
          <p:cNvSpPr txBox="1"/>
          <p:nvPr/>
        </p:nvSpPr>
        <p:spPr>
          <a:xfrm>
            <a:off x="1582923" y="1786655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出血量的估计：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根据呕血与黑便估计：粪便潜血试验阳性，提示每日出血量在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毫升以上；出现成形黑便者，失血量在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毫升左右；排柏油样大便时，出血量在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毫升以上；胃内积血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250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毫升以上时可引起呕血</a:t>
            </a:r>
          </a:p>
        </p:txBody>
      </p:sp>
      <p:sp>
        <p:nvSpPr>
          <p:cNvPr id="14" name="矩形 93">
            <a:extLst>
              <a:ext uri="{FF2B5EF4-FFF2-40B4-BE49-F238E27FC236}">
                <a16:creationId xmlns:a16="http://schemas.microsoft.com/office/drawing/2014/main" id="{B20E58D0-728A-45BC-91F9-6174E0366ABB}"/>
              </a:ext>
            </a:extLst>
          </p:cNvPr>
          <p:cNvSpPr/>
          <p:nvPr/>
        </p:nvSpPr>
        <p:spPr>
          <a:xfrm>
            <a:off x="1148656" y="1402612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93">
            <a:extLst>
              <a:ext uri="{FF2B5EF4-FFF2-40B4-BE49-F238E27FC236}">
                <a16:creationId xmlns:a16="http://schemas.microsoft.com/office/drawing/2014/main" id="{FA0618EB-64F6-47D4-8FE7-ED74B0377021}"/>
              </a:ext>
            </a:extLst>
          </p:cNvPr>
          <p:cNvSpPr/>
          <p:nvPr/>
        </p:nvSpPr>
        <p:spPr>
          <a:xfrm rot="10800000">
            <a:off x="10659301" y="2632207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圆角矩形 2">
            <a:extLst>
              <a:ext uri="{FF2B5EF4-FFF2-40B4-BE49-F238E27FC236}">
                <a16:creationId xmlns:a16="http://schemas.microsoft.com/office/drawing/2014/main" id="{540C6107-1960-4AB6-B0C1-FD7AC538BDB2}"/>
              </a:ext>
            </a:extLst>
          </p:cNvPr>
          <p:cNvSpPr/>
          <p:nvPr/>
        </p:nvSpPr>
        <p:spPr>
          <a:xfrm>
            <a:off x="1198880" y="3281457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8CC65779-1D99-4191-855D-5DA48DC15FC5}"/>
              </a:ext>
            </a:extLst>
          </p:cNvPr>
          <p:cNvSpPr txBox="1"/>
          <p:nvPr/>
        </p:nvSpPr>
        <p:spPr>
          <a:xfrm>
            <a:off x="1582923" y="3606082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休息与活动：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精神上的安静和减少身体活动有利于出血停止。少量出血者应卧床休息。大出血者绝对卧床休息，协助病人取舒适体位并定时变换体位，注意保暖，治疗和护理工作应有计划集中进行，以保证病人的休息和睡眠。病情稳定后，逐渐增加活动量</a:t>
            </a:r>
          </a:p>
        </p:txBody>
      </p:sp>
      <p:sp>
        <p:nvSpPr>
          <p:cNvPr id="24" name="矩形 93">
            <a:extLst>
              <a:ext uri="{FF2B5EF4-FFF2-40B4-BE49-F238E27FC236}">
                <a16:creationId xmlns:a16="http://schemas.microsoft.com/office/drawing/2014/main" id="{4136BEC8-183D-4A6D-B981-1F55BF7F65E2}"/>
              </a:ext>
            </a:extLst>
          </p:cNvPr>
          <p:cNvSpPr/>
          <p:nvPr/>
        </p:nvSpPr>
        <p:spPr>
          <a:xfrm>
            <a:off x="1148656" y="3222039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矩形 93">
            <a:extLst>
              <a:ext uri="{FF2B5EF4-FFF2-40B4-BE49-F238E27FC236}">
                <a16:creationId xmlns:a16="http://schemas.microsoft.com/office/drawing/2014/main" id="{8E6971A6-6F55-4A5E-B243-9FFCE21D8F2B}"/>
              </a:ext>
            </a:extLst>
          </p:cNvPr>
          <p:cNvSpPr/>
          <p:nvPr/>
        </p:nvSpPr>
        <p:spPr>
          <a:xfrm rot="10800000">
            <a:off x="10659301" y="4451634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圆角矩形 2">
            <a:extLst>
              <a:ext uri="{FF2B5EF4-FFF2-40B4-BE49-F238E27FC236}">
                <a16:creationId xmlns:a16="http://schemas.microsoft.com/office/drawing/2014/main" id="{E6D5FD17-0B8B-4F11-899E-6321688B6629}"/>
              </a:ext>
            </a:extLst>
          </p:cNvPr>
          <p:cNvSpPr/>
          <p:nvPr/>
        </p:nvSpPr>
        <p:spPr>
          <a:xfrm>
            <a:off x="1198880" y="5105741"/>
            <a:ext cx="9794240" cy="14948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F826308A-B70A-4423-9650-E2E28EDFEB43}"/>
              </a:ext>
            </a:extLst>
          </p:cNvPr>
          <p:cNvSpPr txBox="1"/>
          <p:nvPr/>
        </p:nvSpPr>
        <p:spPr>
          <a:xfrm>
            <a:off x="1582923" y="5430366"/>
            <a:ext cx="9001000" cy="973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18596A"/>
                </a:solidFill>
                <a:cs typeface="+mn-ea"/>
                <a:sym typeface="+mn-lt"/>
              </a:rPr>
              <a:t>生活护理：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限制活动期间，协助病人完成个人日常生活活动，例如进食、口腔清洁、皮肤清洁、排泄。卧床者特别是老年人和重症病人注意预防压疮。呕吐后及时漱口。排便次数多者注意肛周皮肤清洁和保护</a:t>
            </a:r>
          </a:p>
        </p:txBody>
      </p:sp>
      <p:sp>
        <p:nvSpPr>
          <p:cNvPr id="28" name="矩形 93">
            <a:extLst>
              <a:ext uri="{FF2B5EF4-FFF2-40B4-BE49-F238E27FC236}">
                <a16:creationId xmlns:a16="http://schemas.microsoft.com/office/drawing/2014/main" id="{D3B96318-2638-4988-BC4D-5131672C2B3B}"/>
              </a:ext>
            </a:extLst>
          </p:cNvPr>
          <p:cNvSpPr/>
          <p:nvPr/>
        </p:nvSpPr>
        <p:spPr>
          <a:xfrm>
            <a:off x="1148656" y="5046323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矩形 93">
            <a:extLst>
              <a:ext uri="{FF2B5EF4-FFF2-40B4-BE49-F238E27FC236}">
                <a16:creationId xmlns:a16="http://schemas.microsoft.com/office/drawing/2014/main" id="{84C6065F-29CE-4795-B0B5-AD554EC3B2D1}"/>
              </a:ext>
            </a:extLst>
          </p:cNvPr>
          <p:cNvSpPr/>
          <p:nvPr/>
        </p:nvSpPr>
        <p:spPr>
          <a:xfrm rot="10800000">
            <a:off x="10659301" y="6275918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75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 invX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3354E123-4893-4900-A97D-699EDFFB8291}"/>
              </a:ext>
            </a:extLst>
          </p:cNvPr>
          <p:cNvGrpSpPr/>
          <p:nvPr/>
        </p:nvGrpSpPr>
        <p:grpSpPr>
          <a:xfrm>
            <a:off x="26399" y="2277223"/>
            <a:ext cx="12126502" cy="3344646"/>
            <a:chOff x="26399" y="2078920"/>
            <a:chExt cx="12126502" cy="3344646"/>
          </a:xfrm>
        </p:grpSpPr>
        <p:sp>
          <p:nvSpPr>
            <p:cNvPr id="3" name="任意多边形 1">
              <a:extLst>
                <a:ext uri="{FF2B5EF4-FFF2-40B4-BE49-F238E27FC236}">
                  <a16:creationId xmlns:a16="http://schemas.microsoft.com/office/drawing/2014/main" id="{1B3FA843-5F74-415D-AE62-F9754386FFEE}"/>
                </a:ext>
              </a:extLst>
            </p:cNvPr>
            <p:cNvSpPr/>
            <p:nvPr/>
          </p:nvSpPr>
          <p:spPr>
            <a:xfrm flipH="1">
              <a:off x="26399" y="2212370"/>
              <a:ext cx="12084425" cy="45719"/>
            </a:xfrm>
            <a:custGeom>
              <a:avLst/>
              <a:gdLst>
                <a:gd name="connsiteX0" fmla="*/ 7977051 w 7977051"/>
                <a:gd name="connsiteY0" fmla="*/ 0 h 31619"/>
                <a:gd name="connsiteX1" fmla="*/ 0 w 7977051"/>
                <a:gd name="connsiteY1" fmla="*/ 0 h 31619"/>
                <a:gd name="connsiteX2" fmla="*/ 0 w 7977051"/>
                <a:gd name="connsiteY2" fmla="*/ 31619 h 31619"/>
                <a:gd name="connsiteX3" fmla="*/ 7977051 w 7977051"/>
                <a:gd name="connsiteY3" fmla="*/ 31619 h 31619"/>
                <a:gd name="connsiteX4" fmla="*/ 7977051 w 7977051"/>
                <a:gd name="connsiteY4" fmla="*/ 15810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051" h="31619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D9852855-9542-43D1-93EA-D683817A554D}"/>
                </a:ext>
              </a:extLst>
            </p:cNvPr>
            <p:cNvSpPr/>
            <p:nvPr/>
          </p:nvSpPr>
          <p:spPr>
            <a:xfrm>
              <a:off x="1410884" y="2078920"/>
              <a:ext cx="268924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" name="Oval 34">
              <a:extLst>
                <a:ext uri="{FF2B5EF4-FFF2-40B4-BE49-F238E27FC236}">
                  <a16:creationId xmlns:a16="http://schemas.microsoft.com/office/drawing/2014/main" id="{D555014A-2DAA-48EE-BDC1-AB7099DC4F9A}"/>
                </a:ext>
              </a:extLst>
            </p:cNvPr>
            <p:cNvSpPr/>
            <p:nvPr/>
          </p:nvSpPr>
          <p:spPr>
            <a:xfrm>
              <a:off x="4599391" y="2078920"/>
              <a:ext cx="268925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Oval 34">
              <a:extLst>
                <a:ext uri="{FF2B5EF4-FFF2-40B4-BE49-F238E27FC236}">
                  <a16:creationId xmlns:a16="http://schemas.microsoft.com/office/drawing/2014/main" id="{E436EB19-3B32-4748-9476-BEDBA3056524}"/>
                </a:ext>
              </a:extLst>
            </p:cNvPr>
            <p:cNvSpPr/>
            <p:nvPr/>
          </p:nvSpPr>
          <p:spPr>
            <a:xfrm>
              <a:off x="7670311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7" name="Straight Connector 32">
              <a:extLst>
                <a:ext uri="{FF2B5EF4-FFF2-40B4-BE49-F238E27FC236}">
                  <a16:creationId xmlns:a16="http://schemas.microsoft.com/office/drawing/2014/main" id="{27CBE8ED-4215-409D-9452-646AADFD65AE}"/>
                </a:ext>
              </a:extLst>
            </p:cNvPr>
            <p:cNvCxnSpPr/>
            <p:nvPr/>
          </p:nvCxnSpPr>
          <p:spPr>
            <a:xfrm flipV="1">
              <a:off x="1550399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2">
              <a:extLst>
                <a:ext uri="{FF2B5EF4-FFF2-40B4-BE49-F238E27FC236}">
                  <a16:creationId xmlns:a16="http://schemas.microsoft.com/office/drawing/2014/main" id="{E3BB9F9D-DD78-4B9B-A8A7-D52F9B593B07}"/>
                </a:ext>
              </a:extLst>
            </p:cNvPr>
            <p:cNvCxnSpPr/>
            <p:nvPr/>
          </p:nvCxnSpPr>
          <p:spPr>
            <a:xfrm flipV="1">
              <a:off x="4732842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>
              <a:extLst>
                <a:ext uri="{FF2B5EF4-FFF2-40B4-BE49-F238E27FC236}">
                  <a16:creationId xmlns:a16="http://schemas.microsoft.com/office/drawing/2014/main" id="{E81C54E1-C0FF-481C-85B9-7EE179856A7A}"/>
                </a:ext>
              </a:extLst>
            </p:cNvPr>
            <p:cNvCxnSpPr/>
            <p:nvPr/>
          </p:nvCxnSpPr>
          <p:spPr>
            <a:xfrm flipV="1">
              <a:off x="7805785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8">
              <a:extLst>
                <a:ext uri="{FF2B5EF4-FFF2-40B4-BE49-F238E27FC236}">
                  <a16:creationId xmlns:a16="http://schemas.microsoft.com/office/drawing/2014/main" id="{75D67E1E-99AF-4CF1-8990-461EBB4320A0}"/>
                </a:ext>
              </a:extLst>
            </p:cNvPr>
            <p:cNvSpPr/>
            <p:nvPr/>
          </p:nvSpPr>
          <p:spPr>
            <a:xfrm>
              <a:off x="517165" y="3114178"/>
              <a:ext cx="2056362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85845A2A-A36F-436A-9D6D-F931C7EE3CC0}"/>
                </a:ext>
              </a:extLst>
            </p:cNvPr>
            <p:cNvSpPr/>
            <p:nvPr/>
          </p:nvSpPr>
          <p:spPr>
            <a:xfrm>
              <a:off x="3705671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id="{3603E01A-78F9-4C36-8B22-99C7DE9B4003}"/>
                </a:ext>
              </a:extLst>
            </p:cNvPr>
            <p:cNvSpPr/>
            <p:nvPr/>
          </p:nvSpPr>
          <p:spPr>
            <a:xfrm>
              <a:off x="6746263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2269A6C-7CE3-48A1-A171-9C84D79CB3D9}"/>
                </a:ext>
              </a:extLst>
            </p:cNvPr>
            <p:cNvSpPr txBox="1"/>
            <p:nvPr/>
          </p:nvSpPr>
          <p:spPr>
            <a:xfrm>
              <a:off x="287864" y="3711431"/>
              <a:ext cx="2548255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1.</a:t>
              </a:r>
              <a:r>
                <a:rPr lang="zh-CN" altLang="en-US" dirty="0">
                  <a:cs typeface="+mn-ea"/>
                  <a:sym typeface="+mn-lt"/>
                </a:rPr>
                <a:t>指导病人平时吃易消化软食，避免刺激性、粗糙及过硬的食物。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D76048-3C7E-4F69-9FE9-A739ABD97033}"/>
                </a:ext>
              </a:extLst>
            </p:cNvPr>
            <p:cNvSpPr txBox="1"/>
            <p:nvPr/>
          </p:nvSpPr>
          <p:spPr>
            <a:xfrm>
              <a:off x="3459965" y="3711431"/>
              <a:ext cx="2545751" cy="1712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2.</a:t>
              </a:r>
              <a:r>
                <a:rPr lang="zh-CN" altLang="en-US" dirty="0">
                  <a:cs typeface="+mn-ea"/>
                  <a:sym typeface="+mn-lt"/>
                </a:rPr>
                <a:t>保持乐观情绪及良好的心理状态，精神放松，愉快生活，避免生气，急躁等不良情绪。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654AEC-C60B-4773-943E-39FEAF94805F}"/>
                </a:ext>
              </a:extLst>
            </p:cNvPr>
            <p:cNvSpPr txBox="1"/>
            <p:nvPr/>
          </p:nvSpPr>
          <p:spPr>
            <a:xfrm>
              <a:off x="6529632" y="3711431"/>
              <a:ext cx="2548257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3.</a:t>
              </a:r>
              <a:r>
                <a:rPr lang="zh-CN" altLang="en-US" dirty="0">
                  <a:cs typeface="+mn-ea"/>
                  <a:sym typeface="+mn-lt"/>
                </a:rPr>
                <a:t>按医嘱服用保护胃粘膜、制酸及降低门静脉压的药物。</a:t>
              </a:r>
            </a:p>
          </p:txBody>
        </p:sp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8A28695A-DA34-4D7F-A24D-B0F5BE39C0D3}"/>
                </a:ext>
              </a:extLst>
            </p:cNvPr>
            <p:cNvSpPr/>
            <p:nvPr/>
          </p:nvSpPr>
          <p:spPr>
            <a:xfrm>
              <a:off x="10897339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23" name="Straight Connector 32">
              <a:extLst>
                <a:ext uri="{FF2B5EF4-FFF2-40B4-BE49-F238E27FC236}">
                  <a16:creationId xmlns:a16="http://schemas.microsoft.com/office/drawing/2014/main" id="{6394E63E-DF7E-4E4B-87DD-8E2CB5BF8542}"/>
                </a:ext>
              </a:extLst>
            </p:cNvPr>
            <p:cNvCxnSpPr/>
            <p:nvPr/>
          </p:nvCxnSpPr>
          <p:spPr>
            <a:xfrm flipV="1">
              <a:off x="11032813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id="{F1758B8A-18F6-440A-901D-6E80F564AB8E}"/>
                </a:ext>
              </a:extLst>
            </p:cNvPr>
            <p:cNvSpPr/>
            <p:nvPr/>
          </p:nvSpPr>
          <p:spPr>
            <a:xfrm>
              <a:off x="9973290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3DDABCD-8303-4ED5-BB49-1C5954C42B6E}"/>
                </a:ext>
              </a:extLst>
            </p:cNvPr>
            <p:cNvSpPr txBox="1"/>
            <p:nvPr/>
          </p:nvSpPr>
          <p:spPr>
            <a:xfrm>
              <a:off x="9973290" y="3711431"/>
              <a:ext cx="2179611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dirty="0">
                  <a:cs typeface="+mn-ea"/>
                  <a:sym typeface="+mn-lt"/>
                </a:rPr>
                <a:t>4.</a:t>
              </a:r>
              <a:r>
                <a:rPr lang="zh-CN" altLang="en-US" dirty="0">
                  <a:cs typeface="+mn-ea"/>
                  <a:sym typeface="+mn-lt"/>
                </a:rPr>
                <a:t>指导病人如发现呕吐物及大便颜色异常，应及时就诊。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2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10153544" y="348670"/>
            <a:ext cx="1365356" cy="684793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65" y="2019169"/>
            <a:ext cx="83371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lang="zh-CN" altLang="en-US" sz="8000" b="1" dirty="0">
                <a:solidFill>
                  <a:srgbClr val="18596A"/>
                </a:solidFill>
                <a:latin typeface="思源黑体 CN"/>
                <a:ea typeface="+mn-ea"/>
              </a:rPr>
              <a:t>演讲完毕感谢观看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dist"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汇报人：喜爱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PPT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时间：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"/>
                <a:cs typeface="+mn-ea"/>
                <a:sym typeface="+mn-lt"/>
              </a:rPr>
              <a:t>202X.X.X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黑体 CN"/>
              <a:cs typeface="+mn-ea"/>
              <a:sym typeface="+mn-lt"/>
            </a:endParaRP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drap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概念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AFE0EF-38A9-41C3-AE32-ABE075A9C805}"/>
              </a:ext>
            </a:extLst>
          </p:cNvPr>
          <p:cNvSpPr/>
          <p:nvPr/>
        </p:nvSpPr>
        <p:spPr>
          <a:xfrm>
            <a:off x="6133450" y="3817049"/>
            <a:ext cx="5256214" cy="18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2000" dirty="0">
                <a:cs typeface="+mn-ea"/>
                <a:sym typeface="+mn-lt"/>
              </a:rPr>
              <a:t>概念：指Treitz韧带（屈式韧带）以上的消化道，包括食管，胃，十二指肠，胰，胆道病变引起的出血，以及胃空肠吻合术后的空肠病变出血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D48100-1A69-463D-950C-22E1A4EAF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6" y="2112954"/>
            <a:ext cx="5256214" cy="35027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7E1216-2668-4A24-8477-A0C7E6CE21BE}"/>
              </a:ext>
            </a:extLst>
          </p:cNvPr>
          <p:cNvSpPr/>
          <p:nvPr/>
        </p:nvSpPr>
        <p:spPr>
          <a:xfrm>
            <a:off x="6146151" y="2371380"/>
            <a:ext cx="5150537" cy="1156771"/>
          </a:xfrm>
          <a:prstGeom prst="rect">
            <a:avLst/>
          </a:prstGeom>
          <a:solidFill>
            <a:srgbClr val="1859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52002998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病因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B1A596-2C5B-43DA-AA7E-85C2FE55C190}"/>
              </a:ext>
            </a:extLst>
          </p:cNvPr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09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B7230E-C701-40C4-B529-24EBB016DD94}"/>
              </a:ext>
            </a:extLst>
          </p:cNvPr>
          <p:cNvSpPr/>
          <p:nvPr/>
        </p:nvSpPr>
        <p:spPr>
          <a:xfrm>
            <a:off x="5322274" y="1767682"/>
            <a:ext cx="6141236" cy="4468018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消化性溃疡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食管胃底静脉曲张破裂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急性糜烂出血性胃炎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胃癌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胆道出血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胰腺疾病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全身性疾病：血液病、尿毒症、血管性疾病、风湿性疾病、应激相关胃粘膜损伤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0BFC44-699B-499E-B0A8-31FC76B02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/>
          <a:stretch/>
        </p:blipFill>
        <p:spPr>
          <a:xfrm>
            <a:off x="715791" y="1767682"/>
            <a:ext cx="4606483" cy="44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0955" y="2627086"/>
            <a:ext cx="63452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1500" b="1" dirty="0">
                <a:solidFill>
                  <a:schemeClr val="bg1"/>
                </a:solidFill>
                <a:cs typeface="+mn-ea"/>
                <a:sym typeface="+mn-lt"/>
              </a:rPr>
              <a:t>临床表现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avLst/>
            <a:gdLst>
              <a:gd name="T0" fmla="*/ 2873 w 2873"/>
              <a:gd name="T1" fmla="*/ 1017 h 1975"/>
              <a:gd name="T2" fmla="*/ 2873 w 2873"/>
              <a:gd name="T3" fmla="*/ 1915 h 1975"/>
              <a:gd name="T4" fmla="*/ 2813 w 2873"/>
              <a:gd name="T5" fmla="*/ 1975 h 1975"/>
              <a:gd name="T6" fmla="*/ 2585 w 2873"/>
              <a:gd name="T7" fmla="*/ 1975 h 1975"/>
              <a:gd name="T8" fmla="*/ 2525 w 2873"/>
              <a:gd name="T9" fmla="*/ 1915 h 1975"/>
              <a:gd name="T10" fmla="*/ 2525 w 2873"/>
              <a:gd name="T11" fmla="*/ 1752 h 1975"/>
              <a:gd name="T12" fmla="*/ 348 w 2873"/>
              <a:gd name="T13" fmla="*/ 1752 h 1975"/>
              <a:gd name="T14" fmla="*/ 348 w 2873"/>
              <a:gd name="T15" fmla="*/ 1915 h 1975"/>
              <a:gd name="T16" fmla="*/ 288 w 2873"/>
              <a:gd name="T17" fmla="*/ 1975 h 1975"/>
              <a:gd name="T18" fmla="*/ 60 w 2873"/>
              <a:gd name="T19" fmla="*/ 1975 h 1975"/>
              <a:gd name="T20" fmla="*/ 0 w 2873"/>
              <a:gd name="T21" fmla="*/ 1915 h 1975"/>
              <a:gd name="T22" fmla="*/ 0 w 2873"/>
              <a:gd name="T23" fmla="*/ 696 h 1975"/>
              <a:gd name="T24" fmla="*/ 174 w 2873"/>
              <a:gd name="T25" fmla="*/ 522 h 1975"/>
              <a:gd name="T26" fmla="*/ 348 w 2873"/>
              <a:gd name="T27" fmla="*/ 696 h 1975"/>
              <a:gd name="T28" fmla="*/ 348 w 2873"/>
              <a:gd name="T29" fmla="*/ 1379 h 1975"/>
              <a:gd name="T30" fmla="*/ 2525 w 2873"/>
              <a:gd name="T31" fmla="*/ 1379 h 1975"/>
              <a:gd name="T32" fmla="*/ 2525 w 2873"/>
              <a:gd name="T33" fmla="*/ 1017 h 1975"/>
              <a:gd name="T34" fmla="*/ 2699 w 2873"/>
              <a:gd name="T35" fmla="*/ 843 h 1975"/>
              <a:gd name="T36" fmla="*/ 2873 w 2873"/>
              <a:gd name="T37" fmla="*/ 1017 h 1975"/>
              <a:gd name="T38" fmla="*/ 549 w 2873"/>
              <a:gd name="T39" fmla="*/ 1302 h 1975"/>
              <a:gd name="T40" fmla="*/ 1135 w 2873"/>
              <a:gd name="T41" fmla="*/ 1302 h 1975"/>
              <a:gd name="T42" fmla="*/ 1243 w 2873"/>
              <a:gd name="T43" fmla="*/ 1194 h 1975"/>
              <a:gd name="T44" fmla="*/ 1135 w 2873"/>
              <a:gd name="T45" fmla="*/ 1086 h 1975"/>
              <a:gd name="T46" fmla="*/ 549 w 2873"/>
              <a:gd name="T47" fmla="*/ 1086 h 1975"/>
              <a:gd name="T48" fmla="*/ 441 w 2873"/>
              <a:gd name="T49" fmla="*/ 1194 h 1975"/>
              <a:gd name="T50" fmla="*/ 549 w 2873"/>
              <a:gd name="T51" fmla="*/ 1302 h 1975"/>
              <a:gd name="T52" fmla="*/ 1448 w 2873"/>
              <a:gd name="T53" fmla="*/ 628 h 1975"/>
              <a:gd name="T54" fmla="*/ 1471 w 2873"/>
              <a:gd name="T55" fmla="*/ 638 h 1975"/>
              <a:gd name="T56" fmla="*/ 1471 w 2873"/>
              <a:gd name="T57" fmla="*/ 638 h 1975"/>
              <a:gd name="T58" fmla="*/ 1709 w 2873"/>
              <a:gd name="T59" fmla="*/ 638 h 1975"/>
              <a:gd name="T60" fmla="*/ 1709 w 2873"/>
              <a:gd name="T61" fmla="*/ 876 h 1975"/>
              <a:gd name="T62" fmla="*/ 1742 w 2873"/>
              <a:gd name="T63" fmla="*/ 909 h 1975"/>
              <a:gd name="T64" fmla="*/ 2042 w 2873"/>
              <a:gd name="T65" fmla="*/ 909 h 1975"/>
              <a:gd name="T66" fmla="*/ 2075 w 2873"/>
              <a:gd name="T67" fmla="*/ 876 h 1975"/>
              <a:gd name="T68" fmla="*/ 2075 w 2873"/>
              <a:gd name="T69" fmla="*/ 638 h 1975"/>
              <a:gd name="T70" fmla="*/ 2313 w 2873"/>
              <a:gd name="T71" fmla="*/ 637 h 1975"/>
              <a:gd name="T72" fmla="*/ 2347 w 2873"/>
              <a:gd name="T73" fmla="*/ 604 h 1975"/>
              <a:gd name="T74" fmla="*/ 2346 w 2873"/>
              <a:gd name="T75" fmla="*/ 304 h 1975"/>
              <a:gd name="T76" fmla="*/ 2337 w 2873"/>
              <a:gd name="T77" fmla="*/ 281 h 1975"/>
              <a:gd name="T78" fmla="*/ 2313 w 2873"/>
              <a:gd name="T79" fmla="*/ 271 h 1975"/>
              <a:gd name="T80" fmla="*/ 2313 w 2873"/>
              <a:gd name="T81" fmla="*/ 271 h 1975"/>
              <a:gd name="T82" fmla="*/ 2075 w 2873"/>
              <a:gd name="T83" fmla="*/ 271 h 1975"/>
              <a:gd name="T84" fmla="*/ 2075 w 2873"/>
              <a:gd name="T85" fmla="*/ 33 h 1975"/>
              <a:gd name="T86" fmla="*/ 2042 w 2873"/>
              <a:gd name="T87" fmla="*/ 0 h 1975"/>
              <a:gd name="T88" fmla="*/ 1742 w 2873"/>
              <a:gd name="T89" fmla="*/ 0 h 1975"/>
              <a:gd name="T90" fmla="*/ 1709 w 2873"/>
              <a:gd name="T91" fmla="*/ 33 h 1975"/>
              <a:gd name="T92" fmla="*/ 1709 w 2873"/>
              <a:gd name="T93" fmla="*/ 271 h 1975"/>
              <a:gd name="T94" fmla="*/ 1471 w 2873"/>
              <a:gd name="T95" fmla="*/ 272 h 1975"/>
              <a:gd name="T96" fmla="*/ 1437 w 2873"/>
              <a:gd name="T97" fmla="*/ 305 h 1975"/>
              <a:gd name="T98" fmla="*/ 1438 w 2873"/>
              <a:gd name="T99" fmla="*/ 605 h 1975"/>
              <a:gd name="T100" fmla="*/ 1448 w 2873"/>
              <a:gd name="T101" fmla="*/ 628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3" h="1975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88862 h 440259"/>
              <a:gd name="T45" fmla="*/ 88862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4" h="1928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1918199" y="2280722"/>
            <a:ext cx="3908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18596A"/>
                </a:solidFill>
                <a:cs typeface="+mn-ea"/>
                <a:sym typeface="+mn-lt"/>
              </a:rPr>
              <a:t>0</a:t>
            </a:r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95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8E77ED-24A3-4D7D-B5F5-3CC75022D0C6}"/>
              </a:ext>
            </a:extLst>
          </p:cNvPr>
          <p:cNvSpPr/>
          <p:nvPr/>
        </p:nvSpPr>
        <p:spPr>
          <a:xfrm>
            <a:off x="528114" y="2212271"/>
            <a:ext cx="3698346" cy="383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呕血和黑便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、是上消化道出血的特征性表现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、均有黑粪，但不一定有呕血。取决于出血部位、量及速度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、呕血多为咖啡色或棕褐色，量大可为鲜红色或伴血凝块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、需与下消化道出血及其他原因引起的黑便相鉴别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F77FC0-9592-4488-8C82-CD81D13A7100}"/>
              </a:ext>
            </a:extLst>
          </p:cNvPr>
          <p:cNvSpPr/>
          <p:nvPr/>
        </p:nvSpPr>
        <p:spPr>
          <a:xfrm>
            <a:off x="7715135" y="2212271"/>
            <a:ext cx="3936051" cy="383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、可分肠源性、肾前性、肾性氮质血症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、出血后数小时血尿酸氮开始上升，</a:t>
            </a:r>
            <a:r>
              <a:rPr lang="en-US" altLang="zh-CN" dirty="0">
                <a:cs typeface="+mn-ea"/>
                <a:sym typeface="+mn-lt"/>
              </a:rPr>
              <a:t>24-48</a:t>
            </a:r>
            <a:r>
              <a:rPr lang="zh-CN" altLang="en-US" dirty="0">
                <a:cs typeface="+mn-ea"/>
                <a:sym typeface="+mn-lt"/>
              </a:rPr>
              <a:t>小时达高峰，</a:t>
            </a:r>
            <a:r>
              <a:rPr lang="en-US" altLang="zh-CN" dirty="0">
                <a:cs typeface="+mn-ea"/>
                <a:sym typeface="+mn-lt"/>
              </a:rPr>
              <a:t>3-4</a:t>
            </a:r>
            <a:r>
              <a:rPr lang="zh-CN" altLang="en-US" dirty="0">
                <a:cs typeface="+mn-ea"/>
                <a:sym typeface="+mn-lt"/>
              </a:rPr>
              <a:t>天后恢复正常。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  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、在补足血容量的情况下，如尿素氮持续升高，提示有继续出血或出血未停止。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445B20-A360-47FF-90E1-A901E5C6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48" y="2117047"/>
            <a:ext cx="2524699" cy="37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18" y="1651835"/>
            <a:ext cx="5523387" cy="31069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文本框 8"/>
          <p:cNvSpPr txBox="1"/>
          <p:nvPr/>
        </p:nvSpPr>
        <p:spPr>
          <a:xfrm>
            <a:off x="1264895" y="1551083"/>
            <a:ext cx="3463603" cy="319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18596A"/>
                </a:solidFill>
                <a:cs typeface="+mn-ea"/>
                <a:sym typeface="+mn-lt"/>
              </a:rPr>
              <a:t>发热</a:t>
            </a:r>
            <a:r>
              <a:rPr lang="zh-CN" altLang="en-US" sz="2000" b="1" dirty="0">
                <a:solidFill>
                  <a:srgbClr val="18596A"/>
                </a:solidFill>
                <a:cs typeface="+mn-ea"/>
                <a:sym typeface="+mn-lt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、大量出血后，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小时内常出现低热，一般不超过</a:t>
            </a:r>
            <a:r>
              <a:rPr lang="en-US" altLang="zh-CN" sz="1600" dirty="0">
                <a:cs typeface="+mn-ea"/>
                <a:sym typeface="+mn-lt"/>
              </a:rPr>
              <a:t>38℃</a:t>
            </a:r>
            <a:r>
              <a:rPr lang="zh-CN" altLang="en-US" sz="1600" dirty="0">
                <a:cs typeface="+mn-ea"/>
                <a:sym typeface="+mn-lt"/>
              </a:rPr>
              <a:t>，可持续</a:t>
            </a:r>
            <a:r>
              <a:rPr lang="en-US" altLang="zh-CN" sz="1600" dirty="0">
                <a:cs typeface="+mn-ea"/>
                <a:sym typeface="+mn-lt"/>
              </a:rPr>
              <a:t>3-5</a:t>
            </a:r>
            <a:r>
              <a:rPr lang="zh-CN" altLang="en-US" sz="1600" dirty="0">
                <a:cs typeface="+mn-ea"/>
                <a:sym typeface="+mn-lt"/>
              </a:rPr>
              <a:t>天；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、机制：循环血量减少、周围循环衰竭，致体温调节中枢功能障碍；贫血、基础代谢增高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 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、若发热超过</a:t>
            </a:r>
            <a:r>
              <a:rPr lang="en-US" altLang="zh-CN" sz="1600" dirty="0">
                <a:cs typeface="+mn-ea"/>
                <a:sym typeface="+mn-lt"/>
              </a:rPr>
              <a:t>39℃</a:t>
            </a:r>
            <a:r>
              <a:rPr lang="zh-CN" altLang="en-US" sz="1600" dirty="0">
                <a:cs typeface="+mn-ea"/>
                <a:sym typeface="+mn-lt"/>
              </a:rPr>
              <a:t>，持续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天以上，应考虑有并发症存在。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9437" y="4606583"/>
            <a:ext cx="9999796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血象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、失血性贫血，正细胞正色素性 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、出血</a:t>
            </a:r>
            <a:r>
              <a:rPr lang="en-US" altLang="zh-CN" sz="1600" dirty="0">
                <a:cs typeface="+mn-ea"/>
                <a:sym typeface="+mn-lt"/>
              </a:rPr>
              <a:t>3-4</a:t>
            </a:r>
            <a:r>
              <a:rPr lang="zh-CN" altLang="en-US" sz="1600" dirty="0">
                <a:cs typeface="+mn-ea"/>
                <a:sym typeface="+mn-lt"/>
              </a:rPr>
              <a:t>小时以上才出现贫血；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 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、出血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小时内网织红细胞即升高，如持续升高，提示出血未停止；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、出血后</a:t>
            </a:r>
            <a:r>
              <a:rPr lang="en-US" altLang="zh-CN" sz="1600" dirty="0">
                <a:cs typeface="+mn-ea"/>
                <a:sym typeface="+mn-lt"/>
              </a:rPr>
              <a:t>2-5</a:t>
            </a:r>
            <a:r>
              <a:rPr lang="zh-CN" altLang="en-US" sz="1600" dirty="0">
                <a:cs typeface="+mn-ea"/>
                <a:sym typeface="+mn-lt"/>
              </a:rPr>
              <a:t>小时，白细胞可达</a:t>
            </a:r>
            <a:r>
              <a:rPr lang="en-US" altLang="zh-CN" sz="1600" dirty="0">
                <a:cs typeface="+mn-ea"/>
                <a:sym typeface="+mn-lt"/>
              </a:rPr>
              <a:t>10-20Ⅹ109/L</a:t>
            </a:r>
            <a:r>
              <a:rPr lang="zh-CN" altLang="en-US" sz="1600" dirty="0">
                <a:cs typeface="+mn-ea"/>
                <a:sym typeface="+mn-lt"/>
              </a:rPr>
              <a:t>；血止后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天恢复正常：</a:t>
            </a: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>
            <a:off x="1264895" y="6545915"/>
            <a:ext cx="968250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2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769;#102034;#21769;#144017;#17012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4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769;#102034;#21769;#144017;#170126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85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1uoeth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1910</Words>
  <Application>Microsoft Office PowerPoint</Application>
  <PresentationFormat>宽屏</PresentationFormat>
  <Paragraphs>154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思源黑体 CN</vt:lpstr>
      <vt:lpstr>思源黑体 CN Bold</vt:lpstr>
      <vt:lpstr>Arial</vt:lpstr>
      <vt:lpstr>Helvetica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天 下</cp:lastModifiedBy>
  <cp:revision>28</cp:revision>
  <dcterms:created xsi:type="dcterms:W3CDTF">2020-06-24T13:34:52Z</dcterms:created>
  <dcterms:modified xsi:type="dcterms:W3CDTF">2021-01-24T15:16:50Z</dcterms:modified>
</cp:coreProperties>
</file>