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2" r:id="rId7"/>
    <p:sldId id="264" r:id="rId8"/>
    <p:sldId id="263" r:id="rId9"/>
    <p:sldId id="265" r:id="rId10"/>
    <p:sldId id="268" r:id="rId11"/>
    <p:sldId id="269" r:id="rId12"/>
    <p:sldId id="270" r:id="rId13"/>
    <p:sldId id="287" r:id="rId14"/>
    <p:sldId id="271" r:id="rId15"/>
    <p:sldId id="272" r:id="rId16"/>
    <p:sldId id="275" r:id="rId17"/>
    <p:sldId id="276" r:id="rId18"/>
    <p:sldId id="277" r:id="rId19"/>
    <p:sldId id="280" r:id="rId20"/>
    <p:sldId id="278" r:id="rId21"/>
    <p:sldId id="279" r:id="rId22"/>
    <p:sldId id="282" r:id="rId23"/>
    <p:sldId id="283" r:id="rId24"/>
    <p:sldId id="284" r:id="rId25"/>
    <p:sldId id="28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B7BD"/>
    <a:srgbClr val="00D44A"/>
    <a:srgbClr val="FFC30E"/>
    <a:srgbClr val="E44634"/>
    <a:srgbClr val="00B378"/>
    <a:srgbClr val="0067FE"/>
    <a:srgbClr val="922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snapToGrid="0">
      <p:cViewPr varScale="1">
        <p:scale>
          <a:sx n="107" d="100"/>
          <a:sy n="107"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BDE58FB-A059-41E1-ADEB-B83B25B3540E}" type="doc">
      <dgm:prSet loTypeId="urn:microsoft.com/office/officeart/2005/8/layout/hList7#1" loCatId="list" qsTypeId="urn:microsoft.com/office/officeart/2005/8/quickstyle/simple1#10" qsCatId="simple" csTypeId="urn:microsoft.com/office/officeart/2005/8/colors/accent1_2#10" csCatId="accent1" phldr="1"/>
      <dgm:spPr/>
      <dgm:t>
        <a:bodyPr/>
        <a:lstStyle/>
        <a:p>
          <a:endParaRPr lang="zh-CN" altLang="en-US"/>
        </a:p>
      </dgm:t>
    </dgm:pt>
    <dgm:pt modelId="{A1FAD1E0-43D2-46BD-A1ED-213B830F906F}">
      <dgm:prSet custT="1"/>
      <dgm:spPr>
        <a:solidFill>
          <a:schemeClr val="bg1">
            <a:alpha val="50000"/>
          </a:schemeClr>
        </a:solidFill>
        <a:ln>
          <a:solidFill>
            <a:srgbClr val="2CB7BD"/>
          </a:solidFill>
        </a:ln>
      </dgm:spPr>
      <dgm:t>
        <a:bodyPr/>
        <a:lstStyle/>
        <a:p>
          <a:pPr>
            <a:lnSpc>
              <a:spcPct val="150000"/>
            </a:lnSpc>
          </a:pPr>
          <a:r>
            <a:rPr lang="zh-CN" altLang="en-US" sz="1800" dirty="0">
              <a:solidFill>
                <a:schemeClr val="tx1"/>
              </a:solidFill>
              <a:latin typeface="黑体" panose="02010609060101010101" pitchFamily="2" charset="-122"/>
              <a:ea typeface="黑体" panose="02010609060101010101" pitchFamily="2" charset="-122"/>
            </a:rPr>
            <a:t>“愚人节”是公元十五世纪宗教革命之后始出现的一个说谎节日。当时西班牙王腓力二世曾建立一个“异端裁判所”，只要不是天主教徒就被视为异端，在每年四月一日处以死刑。臣民感到非常恐怖，于是每天以说谎取笑为乐，来冲淡对统治者之恐惧与憎恨。其后，沿用日久，演变为今日的“愚人节”。</a:t>
          </a:r>
        </a:p>
      </dgm:t>
    </dgm:pt>
    <dgm:pt modelId="{885A69DE-F2CD-4FFA-96B0-3BA955B176FF}" type="parTrans" cxnId="{4BE163D4-CBD5-404D-99E6-A87E6E6F83D5}">
      <dgm:prSet/>
      <dgm:spPr/>
      <dgm:t>
        <a:bodyPr/>
        <a:lstStyle/>
        <a:p>
          <a:endParaRPr lang="zh-CN" altLang="en-US"/>
        </a:p>
      </dgm:t>
    </dgm:pt>
    <dgm:pt modelId="{0E431B21-2981-48C6-A83B-B1F7723FD08D}" type="sibTrans" cxnId="{4BE163D4-CBD5-404D-99E6-A87E6E6F83D5}">
      <dgm:prSet/>
      <dgm:spPr/>
      <dgm:t>
        <a:bodyPr/>
        <a:lstStyle/>
        <a:p>
          <a:endParaRPr lang="zh-CN" altLang="en-US"/>
        </a:p>
      </dgm:t>
    </dgm:pt>
    <dgm:pt modelId="{181D23CC-698F-43B0-8E47-C37AB503AD56}" type="pres">
      <dgm:prSet presAssocID="{CBDE58FB-A059-41E1-ADEB-B83B25B3540E}" presName="Name0" presStyleCnt="0">
        <dgm:presLayoutVars>
          <dgm:dir/>
          <dgm:resizeHandles val="exact"/>
        </dgm:presLayoutVars>
      </dgm:prSet>
      <dgm:spPr/>
    </dgm:pt>
    <dgm:pt modelId="{B9025B49-9AFA-403C-8E37-B7F112AC40A8}" type="pres">
      <dgm:prSet presAssocID="{CBDE58FB-A059-41E1-ADEB-B83B25B3540E}" presName="fgShape" presStyleLbl="fgShp" presStyleIdx="0" presStyleCnt="1"/>
      <dgm:spPr>
        <a:solidFill>
          <a:schemeClr val="bg1"/>
        </a:solidFill>
        <a:ln>
          <a:noFill/>
        </a:ln>
      </dgm:spPr>
    </dgm:pt>
    <dgm:pt modelId="{6E300EEC-9C92-4C2F-8D2C-F7076C27CEFD}" type="pres">
      <dgm:prSet presAssocID="{CBDE58FB-A059-41E1-ADEB-B83B25B3540E}" presName="linComp" presStyleCnt="0"/>
      <dgm:spPr/>
    </dgm:pt>
    <dgm:pt modelId="{E43F673A-2287-438E-93D7-D8C745FB73E8}" type="pres">
      <dgm:prSet presAssocID="{A1FAD1E0-43D2-46BD-A1ED-213B830F906F}" presName="compNode" presStyleCnt="0"/>
      <dgm:spPr/>
    </dgm:pt>
    <dgm:pt modelId="{575EB962-6E98-43E4-94C6-057388C9C399}" type="pres">
      <dgm:prSet presAssocID="{A1FAD1E0-43D2-46BD-A1ED-213B830F906F}" presName="bkgdShape" presStyleLbl="node1" presStyleIdx="0" presStyleCnt="1" custLinFactNeighborX="-19683" custLinFactNeighborY="-11164"/>
      <dgm:spPr/>
    </dgm:pt>
    <dgm:pt modelId="{1C02CE3E-66A8-40CB-A447-A3E69C8C1B52}" type="pres">
      <dgm:prSet presAssocID="{A1FAD1E0-43D2-46BD-A1ED-213B830F906F}" presName="nodeTx" presStyleLbl="node1" presStyleIdx="0" presStyleCnt="1">
        <dgm:presLayoutVars>
          <dgm:bulletEnabled val="1"/>
        </dgm:presLayoutVars>
      </dgm:prSet>
      <dgm:spPr/>
    </dgm:pt>
    <dgm:pt modelId="{78866D45-F707-4EB4-B840-9FD5717B91F5}" type="pres">
      <dgm:prSet presAssocID="{A1FAD1E0-43D2-46BD-A1ED-213B830F906F}" presName="invisiNode" presStyleLbl="node1" presStyleIdx="0" presStyleCnt="1"/>
      <dgm:spPr/>
    </dgm:pt>
    <dgm:pt modelId="{D177486C-AF3E-4187-96E8-668774626C21}" type="pres">
      <dgm:prSet presAssocID="{A1FAD1E0-43D2-46BD-A1ED-213B830F906F}" presName="imagNode" presStyleLbl="fgImgPlace1" presStyleIdx="0" presStyleCnt="1" custScaleX="100425" custScaleY="100425" custLinFactNeighborX="2507" custLinFactNeighborY="-306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dgm:spPr>
    </dgm:pt>
  </dgm:ptLst>
  <dgm:cxnLst>
    <dgm:cxn modelId="{E5750E08-29CC-48BA-A15D-95FD9F5F3FEA}" type="presOf" srcId="{CBDE58FB-A059-41E1-ADEB-B83B25B3540E}" destId="{181D23CC-698F-43B0-8E47-C37AB503AD56}" srcOrd="0" destOrd="0" presId="urn:microsoft.com/office/officeart/2005/8/layout/hList7#1"/>
    <dgm:cxn modelId="{A7FD7DA8-0678-4B2A-872B-187F97BAA11F}" type="presOf" srcId="{A1FAD1E0-43D2-46BD-A1ED-213B830F906F}" destId="{1C02CE3E-66A8-40CB-A447-A3E69C8C1B52}" srcOrd="1" destOrd="0" presId="urn:microsoft.com/office/officeart/2005/8/layout/hList7#1"/>
    <dgm:cxn modelId="{25ECF3C5-4EC3-4BD4-8E4C-E486A765A1F0}" type="presOf" srcId="{A1FAD1E0-43D2-46BD-A1ED-213B830F906F}" destId="{575EB962-6E98-43E4-94C6-057388C9C399}" srcOrd="0" destOrd="0" presId="urn:microsoft.com/office/officeart/2005/8/layout/hList7#1"/>
    <dgm:cxn modelId="{4BE163D4-CBD5-404D-99E6-A87E6E6F83D5}" srcId="{CBDE58FB-A059-41E1-ADEB-B83B25B3540E}" destId="{A1FAD1E0-43D2-46BD-A1ED-213B830F906F}" srcOrd="0" destOrd="0" parTransId="{885A69DE-F2CD-4FFA-96B0-3BA955B176FF}" sibTransId="{0E431B21-2981-48C6-A83B-B1F7723FD08D}"/>
    <dgm:cxn modelId="{EB484120-077B-40CC-AF22-D3C43804F51E}" type="presParOf" srcId="{181D23CC-698F-43B0-8E47-C37AB503AD56}" destId="{B9025B49-9AFA-403C-8E37-B7F112AC40A8}" srcOrd="0" destOrd="0" presId="urn:microsoft.com/office/officeart/2005/8/layout/hList7#1"/>
    <dgm:cxn modelId="{4EA62B13-3195-4F79-A57E-366D37BC70F4}" type="presParOf" srcId="{181D23CC-698F-43B0-8E47-C37AB503AD56}" destId="{6E300EEC-9C92-4C2F-8D2C-F7076C27CEFD}" srcOrd="1" destOrd="0" presId="urn:microsoft.com/office/officeart/2005/8/layout/hList7#1"/>
    <dgm:cxn modelId="{44F01B35-77F9-418B-B6A7-438038FF010C}" type="presParOf" srcId="{6E300EEC-9C92-4C2F-8D2C-F7076C27CEFD}" destId="{E43F673A-2287-438E-93D7-D8C745FB73E8}" srcOrd="0" destOrd="0" presId="urn:microsoft.com/office/officeart/2005/8/layout/hList7#1"/>
    <dgm:cxn modelId="{E0FD3150-5EB7-4070-B33B-55268E1A9B5C}" type="presParOf" srcId="{E43F673A-2287-438E-93D7-D8C745FB73E8}" destId="{575EB962-6E98-43E4-94C6-057388C9C399}" srcOrd="0" destOrd="0" presId="urn:microsoft.com/office/officeart/2005/8/layout/hList7#1"/>
    <dgm:cxn modelId="{5097D799-11E1-4CAB-A640-B5C000C2CE2D}" type="presParOf" srcId="{E43F673A-2287-438E-93D7-D8C745FB73E8}" destId="{1C02CE3E-66A8-40CB-A447-A3E69C8C1B52}" srcOrd="1" destOrd="0" presId="urn:microsoft.com/office/officeart/2005/8/layout/hList7#1"/>
    <dgm:cxn modelId="{3F484903-017C-41DB-A1A3-1D2A48052CFE}" type="presParOf" srcId="{E43F673A-2287-438E-93D7-D8C745FB73E8}" destId="{78866D45-F707-4EB4-B840-9FD5717B91F5}" srcOrd="2" destOrd="0" presId="urn:microsoft.com/office/officeart/2005/8/layout/hList7#1"/>
    <dgm:cxn modelId="{00067AC1-13D5-4455-B741-D4FD1E5E689C}" type="presParOf" srcId="{E43F673A-2287-438E-93D7-D8C745FB73E8}" destId="{D177486C-AF3E-4187-96E8-668774626C21}"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80D11-3F52-4E0C-9865-262146318DED}" type="doc">
      <dgm:prSet loTypeId="urn:microsoft.com/office/officeart/2005/8/layout/process1" loCatId="process" qsTypeId="urn:microsoft.com/office/officeart/2005/8/quickstyle/3d7#1" qsCatId="3D" csTypeId="urn:microsoft.com/office/officeart/2005/8/colors/accent0_2#1" csCatId="mainScheme" phldr="1"/>
      <dgm:spPr/>
      <dgm:t>
        <a:bodyPr/>
        <a:lstStyle/>
        <a:p>
          <a:endParaRPr lang="zh-CN" altLang="en-US"/>
        </a:p>
      </dgm:t>
    </dgm:pt>
    <dgm:pt modelId="{741AB118-4A85-4F22-AF88-9B040FA5A62D}">
      <dgm:prSet custT="1">
        <dgm:style>
          <a:lnRef idx="2">
            <a:schemeClr val="accent1"/>
          </a:lnRef>
          <a:fillRef idx="1">
            <a:schemeClr val="lt1"/>
          </a:fillRef>
          <a:effectRef idx="0">
            <a:schemeClr val="accent1"/>
          </a:effectRef>
          <a:fontRef idx="minor">
            <a:schemeClr val="dk1"/>
          </a:fontRef>
        </dgm:style>
      </dgm:prSet>
      <dgm:spPr>
        <a:solidFill>
          <a:schemeClr val="lt1">
            <a:alpha val="50000"/>
          </a:schemeClr>
        </a:solidFill>
      </dgm:spPr>
      <dgm:t>
        <a:bodyPr/>
        <a:lstStyle/>
        <a:p>
          <a:pPr algn="l">
            <a:lnSpc>
              <a:spcPct val="150000"/>
            </a:lnSpc>
          </a:pPr>
          <a:r>
            <a:rPr lang="en-US" sz="1800" b="1" dirty="0">
              <a:solidFill>
                <a:schemeClr val="tx1"/>
              </a:solidFill>
              <a:latin typeface="黑体" panose="02010609060101010101" pitchFamily="2" charset="-122"/>
              <a:ea typeface="黑体" panose="02010609060101010101" pitchFamily="2" charset="-122"/>
            </a:rPr>
            <a:t>2002</a:t>
          </a:r>
          <a:r>
            <a:rPr lang="zh-CN" sz="1800" b="1" dirty="0">
              <a:solidFill>
                <a:schemeClr val="tx1"/>
              </a:solidFill>
              <a:latin typeface="黑体" panose="02010609060101010101" pitchFamily="2" charset="-122"/>
              <a:ea typeface="黑体" panose="02010609060101010101" pitchFamily="2" charset="-122"/>
            </a:rPr>
            <a:t>年</a:t>
          </a:r>
          <a:r>
            <a:rPr lang="en-US" sz="1800" b="1" dirty="0">
              <a:solidFill>
                <a:schemeClr val="tx1"/>
              </a:solidFill>
              <a:latin typeface="黑体" panose="02010609060101010101" pitchFamily="2" charset="-122"/>
              <a:ea typeface="黑体" panose="02010609060101010101" pitchFamily="2" charset="-122"/>
            </a:rPr>
            <a:t>4</a:t>
          </a:r>
          <a:r>
            <a:rPr lang="zh-CN" sz="1800" b="1" dirty="0">
              <a:solidFill>
                <a:schemeClr val="tx1"/>
              </a:solidFill>
              <a:latin typeface="黑体" panose="02010609060101010101" pitchFamily="2" charset="-122"/>
              <a:ea typeface="黑体" panose="02010609060101010101" pitchFamily="2" charset="-122"/>
            </a:rPr>
            <a:t>月</a:t>
          </a:r>
          <a:r>
            <a:rPr lang="en-US" sz="1800" b="1" dirty="0">
              <a:solidFill>
                <a:schemeClr val="tx1"/>
              </a:solidFill>
              <a:latin typeface="黑体" panose="02010609060101010101" pitchFamily="2" charset="-122"/>
              <a:ea typeface="黑体" panose="02010609060101010101" pitchFamily="2" charset="-122"/>
            </a:rPr>
            <a:t>1</a:t>
          </a:r>
          <a:r>
            <a:rPr lang="zh-CN" sz="1800" b="1" dirty="0">
              <a:solidFill>
                <a:schemeClr val="tx1"/>
              </a:solidFill>
              <a:latin typeface="黑体" panose="02010609060101010101" pitchFamily="2" charset="-122"/>
              <a:ea typeface="黑体" panose="02010609060101010101" pitchFamily="2" charset="-122"/>
            </a:rPr>
            <a:t>日</a:t>
          </a:r>
          <a:r>
            <a:rPr lang="zh-CN" sz="1800" dirty="0">
              <a:solidFill>
                <a:schemeClr val="tx1"/>
              </a:solidFill>
              <a:latin typeface="黑体" panose="02010609060101010101" pitchFamily="2" charset="-122"/>
              <a:ea typeface="黑体" panose="02010609060101010101" pitchFamily="2" charset="-122"/>
            </a:rPr>
            <a:t>，加拿大魁北克省蒙特利尔市一家法语电台的两位喜剧播音员决定愚人节要找个“更难欺骗的家伙”来“开心”一下，于是他们打电话给微软公司总部，声称是加拿大总理办公室工作人员，要让盖茨接听克雷蒂安总理的电话。令人惊讶的是，盖茨的助手竟然没有核实对方身份就轻易接通了老板的电话。于是，这两个“骗子”冒充克雷蒂安与盖茨进行了</a:t>
          </a:r>
          <a:r>
            <a:rPr lang="en-US" sz="1800" dirty="0">
              <a:solidFill>
                <a:schemeClr val="tx1"/>
              </a:solidFill>
              <a:latin typeface="黑体" panose="02010609060101010101" pitchFamily="2" charset="-122"/>
              <a:ea typeface="黑体" panose="02010609060101010101" pitchFamily="2" charset="-122"/>
            </a:rPr>
            <a:t>10</a:t>
          </a:r>
          <a:r>
            <a:rPr lang="zh-CN" sz="1800" dirty="0">
              <a:solidFill>
                <a:schemeClr val="tx1"/>
              </a:solidFill>
              <a:latin typeface="黑体" panose="02010609060101010101" pitchFamily="2" charset="-122"/>
              <a:ea typeface="黑体" panose="02010609060101010101" pitchFamily="2" charset="-122"/>
            </a:rPr>
            <a:t>分钟的电话交谈。话题天马行空，从经济到</a:t>
          </a:r>
          <a:r>
            <a:rPr lang="en-US" sz="1800" dirty="0">
              <a:solidFill>
                <a:schemeClr val="tx1"/>
              </a:solidFill>
              <a:latin typeface="黑体" panose="02010609060101010101" pitchFamily="2" charset="-122"/>
              <a:ea typeface="黑体" panose="02010609060101010101" pitchFamily="2" charset="-122"/>
            </a:rPr>
            <a:t>Windows XP</a:t>
          </a:r>
          <a:r>
            <a:rPr lang="zh-CN" sz="1800" dirty="0">
              <a:solidFill>
                <a:schemeClr val="tx1"/>
              </a:solidFill>
              <a:latin typeface="黑体" panose="02010609060101010101" pitchFamily="2" charset="-122"/>
              <a:ea typeface="黑体" panose="02010609060101010101" pitchFamily="2" charset="-122"/>
            </a:rPr>
            <a:t>，谈得十分投机。最后，“克雷蒂安”还邀请盖茨有空来加拿大玩，盖茨欣然接受。</a:t>
          </a:r>
        </a:p>
      </dgm:t>
    </dgm:pt>
    <dgm:pt modelId="{0E0CDA48-2F37-48BC-BC41-CD49FDC40D31}" type="parTrans" cxnId="{764FDB80-70E0-475F-AD99-76E9ADB2F4C2}">
      <dgm:prSet/>
      <dgm:spPr/>
      <dgm:t>
        <a:bodyPr/>
        <a:lstStyle/>
        <a:p>
          <a:endParaRPr lang="zh-CN" altLang="en-US"/>
        </a:p>
      </dgm:t>
    </dgm:pt>
    <dgm:pt modelId="{16A7DA0B-B46D-4C2A-B212-4874B76EF071}" type="sibTrans" cxnId="{764FDB80-70E0-475F-AD99-76E9ADB2F4C2}">
      <dgm:prSet/>
      <dgm:spPr/>
      <dgm:t>
        <a:bodyPr/>
        <a:lstStyle/>
        <a:p>
          <a:endParaRPr lang="zh-CN" altLang="en-US"/>
        </a:p>
      </dgm:t>
    </dgm:pt>
    <dgm:pt modelId="{38CE47DF-02AC-4C01-AA45-CA7745C4F401}" type="pres">
      <dgm:prSet presAssocID="{78B80D11-3F52-4E0C-9865-262146318DED}" presName="Name0" presStyleCnt="0">
        <dgm:presLayoutVars>
          <dgm:dir/>
          <dgm:resizeHandles val="exact"/>
        </dgm:presLayoutVars>
      </dgm:prSet>
      <dgm:spPr/>
    </dgm:pt>
    <dgm:pt modelId="{DCAA2617-9762-4DFF-B12A-45113EC2B9F2}" type="pres">
      <dgm:prSet presAssocID="{741AB118-4A85-4F22-AF88-9B040FA5A62D}" presName="node" presStyleLbl="node1" presStyleIdx="0" presStyleCnt="1">
        <dgm:presLayoutVars>
          <dgm:bulletEnabled val="1"/>
        </dgm:presLayoutVars>
      </dgm:prSet>
      <dgm:spPr/>
    </dgm:pt>
  </dgm:ptLst>
  <dgm:cxnLst>
    <dgm:cxn modelId="{D59EF941-08E7-461F-B5E7-DB687B84EA96}" type="presOf" srcId="{78B80D11-3F52-4E0C-9865-262146318DED}" destId="{38CE47DF-02AC-4C01-AA45-CA7745C4F401}" srcOrd="0" destOrd="0" presId="urn:microsoft.com/office/officeart/2005/8/layout/process1"/>
    <dgm:cxn modelId="{764FDB80-70E0-475F-AD99-76E9ADB2F4C2}" srcId="{78B80D11-3F52-4E0C-9865-262146318DED}" destId="{741AB118-4A85-4F22-AF88-9B040FA5A62D}" srcOrd="0" destOrd="0" parTransId="{0E0CDA48-2F37-48BC-BC41-CD49FDC40D31}" sibTransId="{16A7DA0B-B46D-4C2A-B212-4874B76EF071}"/>
    <dgm:cxn modelId="{639291F2-A343-4619-993B-25C56CE833B9}" type="presOf" srcId="{741AB118-4A85-4F22-AF88-9B040FA5A62D}" destId="{DCAA2617-9762-4DFF-B12A-45113EC2B9F2}" srcOrd="0" destOrd="0" presId="urn:microsoft.com/office/officeart/2005/8/layout/process1"/>
    <dgm:cxn modelId="{A746382B-7BA4-40D1-99B8-DAD86E9DB3CB}" type="presParOf" srcId="{38CE47DF-02AC-4C01-AA45-CA7745C4F401}" destId="{DCAA2617-9762-4DFF-B12A-45113EC2B9F2}" srcOrd="0" destOrd="0" presId="urn:microsoft.com/office/officeart/2005/8/layout/process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EB962-6E98-43E4-94C6-057388C9C399}">
      <dsp:nvSpPr>
        <dsp:cNvPr id="0" name=""/>
        <dsp:cNvSpPr/>
      </dsp:nvSpPr>
      <dsp:spPr>
        <a:xfrm>
          <a:off x="0" y="0"/>
          <a:ext cx="8599843" cy="4267581"/>
        </a:xfrm>
        <a:prstGeom prst="roundRect">
          <a:avLst>
            <a:gd name="adj" fmla="val 10000"/>
          </a:avLst>
        </a:prstGeom>
        <a:solidFill>
          <a:schemeClr val="bg1">
            <a:alpha val="50000"/>
          </a:schemeClr>
        </a:solidFill>
        <a:ln w="12700" cap="flat" cmpd="sng" algn="ctr">
          <a:solidFill>
            <a:srgbClr val="2CB7B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50000"/>
            </a:lnSpc>
            <a:spcBef>
              <a:spcPct val="0"/>
            </a:spcBef>
            <a:spcAft>
              <a:spcPct val="35000"/>
            </a:spcAft>
            <a:buNone/>
          </a:pPr>
          <a:r>
            <a:rPr lang="zh-CN" altLang="en-US" sz="1800" kern="1200" dirty="0">
              <a:solidFill>
                <a:schemeClr val="tx1"/>
              </a:solidFill>
              <a:latin typeface="黑体" panose="02010600030101010101" pitchFamily="2" charset="-122"/>
              <a:ea typeface="黑体" panose="02010600030101010101" pitchFamily="2" charset="-122"/>
            </a:rPr>
            <a:t>“愚人节”是公元十五世纪宗教革命之后始出现的一个说谎节日。当时西班牙王腓力二世曾建立一个“异端裁判所”，只要不是天主教徒就被视为异端，在每年四月一日处以死刑。臣民感到非常恐怖，于是每天以说谎取笑为乐，来冲淡对统治者之恐惧与憎恨。其后，沿用日久，演变为今日的“愚人节”。</a:t>
          </a:r>
        </a:p>
      </dsp:txBody>
      <dsp:txXfrm>
        <a:off x="0" y="1707032"/>
        <a:ext cx="8599843" cy="1707032"/>
      </dsp:txXfrm>
    </dsp:sp>
    <dsp:sp modelId="{D177486C-AF3E-4187-96E8-668774626C21}">
      <dsp:nvSpPr>
        <dsp:cNvPr id="0" name=""/>
        <dsp:cNvSpPr/>
      </dsp:nvSpPr>
      <dsp:spPr>
        <a:xfrm>
          <a:off x="3621976" y="209435"/>
          <a:ext cx="1427144" cy="142714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25B49-9AFA-403C-8E37-B7F112AC40A8}">
      <dsp:nvSpPr>
        <dsp:cNvPr id="0" name=""/>
        <dsp:cNvSpPr/>
      </dsp:nvSpPr>
      <dsp:spPr>
        <a:xfrm>
          <a:off x="343993" y="3414064"/>
          <a:ext cx="7911855" cy="640137"/>
        </a:xfrm>
        <a:prstGeom prst="leftRightArrow">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2617-9762-4DFF-B12A-45113EC2B9F2}">
      <dsp:nvSpPr>
        <dsp:cNvPr id="0" name=""/>
        <dsp:cNvSpPr/>
      </dsp:nvSpPr>
      <dsp:spPr>
        <a:xfrm>
          <a:off x="3568" y="0"/>
          <a:ext cx="7300146" cy="4169408"/>
        </a:xfrm>
        <a:prstGeom prst="roundRect">
          <a:avLst>
            <a:gd name="adj" fmla="val 10000"/>
          </a:avLst>
        </a:prstGeom>
        <a:solidFill>
          <a:schemeClr val="lt1">
            <a:alpha val="50000"/>
          </a:schemeClr>
        </a:solidFill>
        <a:ln w="12700" cap="flat" cmpd="sng" algn="ctr">
          <a:solidFill>
            <a:schemeClr val="accent1"/>
          </a:solidFill>
          <a:prstDash val="solid"/>
          <a:miter lim="800000"/>
        </a:ln>
        <a:effectLst/>
        <a:sp3d extrusionH="50600"/>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150000"/>
            </a:lnSpc>
            <a:spcBef>
              <a:spcPct val="0"/>
            </a:spcBef>
            <a:spcAft>
              <a:spcPct val="35000"/>
            </a:spcAft>
            <a:buNone/>
          </a:pPr>
          <a:r>
            <a:rPr lang="en-US" sz="1800" b="1" kern="1200" dirty="0">
              <a:solidFill>
                <a:schemeClr val="tx1"/>
              </a:solidFill>
              <a:latin typeface="黑体" panose="02010600030101010101" pitchFamily="2" charset="-122"/>
              <a:ea typeface="黑体" panose="02010600030101010101" pitchFamily="2" charset="-122"/>
            </a:rPr>
            <a:t>2002</a:t>
          </a:r>
          <a:r>
            <a:rPr lang="zh-CN" sz="1800" b="1" kern="1200" dirty="0">
              <a:solidFill>
                <a:schemeClr val="tx1"/>
              </a:solidFill>
              <a:latin typeface="黑体" panose="02010600030101010101" pitchFamily="2" charset="-122"/>
              <a:ea typeface="黑体" panose="02010600030101010101" pitchFamily="2" charset="-122"/>
            </a:rPr>
            <a:t>年</a:t>
          </a:r>
          <a:r>
            <a:rPr lang="en-US" sz="1800" b="1" kern="1200" dirty="0">
              <a:solidFill>
                <a:schemeClr val="tx1"/>
              </a:solidFill>
              <a:latin typeface="黑体" panose="02010600030101010101" pitchFamily="2" charset="-122"/>
              <a:ea typeface="黑体" panose="02010600030101010101" pitchFamily="2" charset="-122"/>
            </a:rPr>
            <a:t>4</a:t>
          </a:r>
          <a:r>
            <a:rPr lang="zh-CN" sz="1800" b="1" kern="1200" dirty="0">
              <a:solidFill>
                <a:schemeClr val="tx1"/>
              </a:solidFill>
              <a:latin typeface="黑体" panose="02010600030101010101" pitchFamily="2" charset="-122"/>
              <a:ea typeface="黑体" panose="02010600030101010101" pitchFamily="2" charset="-122"/>
            </a:rPr>
            <a:t>月</a:t>
          </a:r>
          <a:r>
            <a:rPr lang="en-US" sz="1800" b="1" kern="1200" dirty="0">
              <a:solidFill>
                <a:schemeClr val="tx1"/>
              </a:solidFill>
              <a:latin typeface="黑体" panose="02010600030101010101" pitchFamily="2" charset="-122"/>
              <a:ea typeface="黑体" panose="02010600030101010101" pitchFamily="2" charset="-122"/>
            </a:rPr>
            <a:t>1</a:t>
          </a:r>
          <a:r>
            <a:rPr lang="zh-CN" sz="1800" b="1" kern="1200" dirty="0">
              <a:solidFill>
                <a:schemeClr val="tx1"/>
              </a:solidFill>
              <a:latin typeface="黑体" panose="02010600030101010101" pitchFamily="2" charset="-122"/>
              <a:ea typeface="黑体" panose="02010600030101010101" pitchFamily="2" charset="-122"/>
            </a:rPr>
            <a:t>日</a:t>
          </a:r>
          <a:r>
            <a:rPr lang="zh-CN" sz="1800" kern="1200" dirty="0">
              <a:solidFill>
                <a:schemeClr val="tx1"/>
              </a:solidFill>
              <a:latin typeface="黑体" panose="02010600030101010101" pitchFamily="2" charset="-122"/>
              <a:ea typeface="黑体" panose="02010600030101010101" pitchFamily="2" charset="-122"/>
            </a:rPr>
            <a:t>，加拿大魁北克省蒙特利尔市一家法语电台的两位喜剧播音员决定愚人节要找个“更难欺骗的家伙”来“开心”一下，于是他们打电话给微软公司总部，声称是加拿大总理办公室工作人员，要让盖茨接听克雷蒂安总理的电话。令人惊讶的是，盖茨的助手竟然没有核实对方身份就轻易接通了老板的电话。于是，这两个“骗子”冒充克雷蒂安与盖茨进行了</a:t>
          </a:r>
          <a:r>
            <a:rPr lang="en-US" sz="1800" kern="1200" dirty="0">
              <a:solidFill>
                <a:schemeClr val="tx1"/>
              </a:solidFill>
              <a:latin typeface="黑体" panose="02010600030101010101" pitchFamily="2" charset="-122"/>
              <a:ea typeface="黑体" panose="02010600030101010101" pitchFamily="2" charset="-122"/>
            </a:rPr>
            <a:t>10</a:t>
          </a:r>
          <a:r>
            <a:rPr lang="zh-CN" sz="1800" kern="1200" dirty="0">
              <a:solidFill>
                <a:schemeClr val="tx1"/>
              </a:solidFill>
              <a:latin typeface="黑体" panose="02010600030101010101" pitchFamily="2" charset="-122"/>
              <a:ea typeface="黑体" panose="02010600030101010101" pitchFamily="2" charset="-122"/>
            </a:rPr>
            <a:t>分钟的电话交谈。话题天马行空，从经济到</a:t>
          </a:r>
          <a:r>
            <a:rPr lang="en-US" sz="1800" kern="1200" dirty="0">
              <a:solidFill>
                <a:schemeClr val="tx1"/>
              </a:solidFill>
              <a:latin typeface="黑体" panose="02010600030101010101" pitchFamily="2" charset="-122"/>
              <a:ea typeface="黑体" panose="02010600030101010101" pitchFamily="2" charset="-122"/>
            </a:rPr>
            <a:t>Windows XP</a:t>
          </a:r>
          <a:r>
            <a:rPr lang="zh-CN" sz="1800" kern="1200" dirty="0">
              <a:solidFill>
                <a:schemeClr val="tx1"/>
              </a:solidFill>
              <a:latin typeface="黑体" panose="02010600030101010101" pitchFamily="2" charset="-122"/>
              <a:ea typeface="黑体" panose="02010600030101010101" pitchFamily="2" charset="-122"/>
            </a:rPr>
            <a:t>，谈得十分投机。最后，“克雷蒂安”还邀请盖茨有空来加拿大玩，盖茨欣然接受。</a:t>
          </a:r>
        </a:p>
      </dsp:txBody>
      <dsp:txXfrm>
        <a:off x="125686" y="122118"/>
        <a:ext cx="7055910" cy="3925172"/>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7#1">
  <dgm:title val=""/>
  <dgm:desc val=""/>
  <dgm:catLst>
    <dgm:cat type="3D" pri="11700"/>
  </dgm:catLst>
  <dgm:scene3d>
    <a:camera prst="perspectiveLeft" zoom="91000"/>
    <a:lightRig rig="threePt" dir="t">
      <a:rot lat="0" lon="0" rev="20640000"/>
    </a:lightRig>
  </dgm:scene3d>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8BA8-2216-45EF-BA5A-36ECDD1A385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9B878-3374-49BD-9C78-46683471D4D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79B878-3374-49BD-9C78-46683471D4D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vortex dir="r"/>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2000">
        <p14:vortex dir="r"/>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2000">
        <p14:vortex dir="r"/>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1"/>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750" advClick="0" advTm="2000">
        <p14:vortex dir="r"/>
      </p:transition>
    </mc:Choice>
    <mc:Fallback xmlns="">
      <p:transition spd="slow"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7684" t="7315" r="18966" b="6752"/>
          <a:stretch>
            <a:fillRect/>
          </a:stretch>
        </p:blipFill>
        <p:spPr>
          <a:xfrm>
            <a:off x="-253916" y="579835"/>
            <a:ext cx="8942119" cy="5892785"/>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1120" t="7281" r="8928" b="3373"/>
          <a:stretch>
            <a:fillRect/>
          </a:stretch>
        </p:blipFill>
        <p:spPr>
          <a:xfrm>
            <a:off x="1356652" y="505109"/>
            <a:ext cx="9746986" cy="6126859"/>
          </a:xfrm>
          <a:prstGeom prst="rect">
            <a:avLst/>
          </a:prstGeom>
        </p:spPr>
      </p:pic>
      <p:sp>
        <p:nvSpPr>
          <p:cNvPr id="17" name="椭圆 16"/>
          <p:cNvSpPr/>
          <p:nvPr/>
        </p:nvSpPr>
        <p:spPr>
          <a:xfrm>
            <a:off x="11180965" y="537888"/>
            <a:ext cx="772429" cy="768009"/>
          </a:xfrm>
          <a:prstGeom prst="ellipse">
            <a:avLst/>
          </a:prstGeom>
          <a:solidFill>
            <a:srgbClr val="006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79352" y="110336"/>
            <a:ext cx="473211" cy="4705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76750" y="463542"/>
            <a:ext cx="1722245" cy="1712392"/>
          </a:xfrm>
          <a:prstGeom prst="ellipse">
            <a:avLst/>
          </a:prstGeom>
          <a:solidFill>
            <a:srgbClr val="922E8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753340" y="113772"/>
            <a:ext cx="937490" cy="932126"/>
          </a:xfrm>
          <a:prstGeom prst="ellipse">
            <a:avLst/>
          </a:prstGeom>
          <a:solidFill>
            <a:srgbClr val="E4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470493" y="965216"/>
            <a:ext cx="1371448" cy="1363601"/>
          </a:xfrm>
          <a:prstGeom prst="ellipse">
            <a:avLst/>
          </a:prstGeom>
          <a:solidFill>
            <a:srgbClr val="2C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876154" y="2142489"/>
            <a:ext cx="2992897" cy="2975775"/>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883431" y="-1045948"/>
            <a:ext cx="2439014" cy="2425061"/>
          </a:xfrm>
          <a:prstGeom prst="ellipse">
            <a:avLst/>
          </a:prstGeom>
          <a:solidFill>
            <a:srgbClr val="00B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rot="20918366">
            <a:off x="4007736" y="1929718"/>
            <a:ext cx="1595309" cy="1785104"/>
          </a:xfrm>
          <a:prstGeom prst="rect">
            <a:avLst/>
          </a:prstGeom>
          <a:noFill/>
        </p:spPr>
        <p:txBody>
          <a:bodyPr wrap="none" rtlCol="0">
            <a:spAutoFit/>
          </a:bodyPr>
          <a:lstStyle/>
          <a:p>
            <a:r>
              <a:rPr lang="zh-CN" altLang="en-US" sz="11000" dirty="0">
                <a:solidFill>
                  <a:srgbClr val="FFFF00"/>
                </a:solidFill>
                <a:latin typeface="禹卫书法行书简体" panose="02000603000000000000" pitchFamily="2" charset="-122"/>
                <a:ea typeface="禹卫书法行书简体" panose="02000603000000000000" pitchFamily="2" charset="-122"/>
              </a:rPr>
              <a:t>愚</a:t>
            </a:r>
          </a:p>
        </p:txBody>
      </p:sp>
      <p:sp>
        <p:nvSpPr>
          <p:cNvPr id="32" name="文本框 31"/>
          <p:cNvSpPr txBox="1"/>
          <p:nvPr/>
        </p:nvSpPr>
        <p:spPr>
          <a:xfrm rot="21199028">
            <a:off x="5245546" y="2058084"/>
            <a:ext cx="1595309" cy="1785104"/>
          </a:xfrm>
          <a:prstGeom prst="rect">
            <a:avLst/>
          </a:prstGeom>
          <a:noFill/>
        </p:spPr>
        <p:txBody>
          <a:bodyPr wrap="none" rtlCol="0">
            <a:spAutoFit/>
          </a:bodyPr>
          <a:lstStyle/>
          <a:p>
            <a:r>
              <a:rPr lang="zh-CN" altLang="en-US" sz="11000" dirty="0">
                <a:solidFill>
                  <a:srgbClr val="FFFF00"/>
                </a:solidFill>
                <a:latin typeface="禹卫书法行书简体" panose="02000603000000000000" pitchFamily="2" charset="-122"/>
                <a:ea typeface="禹卫书法行书简体" panose="02000603000000000000" pitchFamily="2" charset="-122"/>
              </a:rPr>
              <a:t>人</a:t>
            </a:r>
          </a:p>
        </p:txBody>
      </p:sp>
      <p:sp>
        <p:nvSpPr>
          <p:cNvPr id="33" name="文本框 32"/>
          <p:cNvSpPr txBox="1"/>
          <p:nvPr/>
        </p:nvSpPr>
        <p:spPr>
          <a:xfrm rot="607315">
            <a:off x="6269931" y="1966300"/>
            <a:ext cx="1532792" cy="1785104"/>
          </a:xfrm>
          <a:prstGeom prst="rect">
            <a:avLst/>
          </a:prstGeom>
          <a:noFill/>
        </p:spPr>
        <p:txBody>
          <a:bodyPr wrap="square" rtlCol="0">
            <a:spAutoFit/>
          </a:bodyPr>
          <a:lstStyle/>
          <a:p>
            <a:r>
              <a:rPr lang="zh-CN" altLang="en-US" sz="11000" dirty="0">
                <a:solidFill>
                  <a:srgbClr val="FFFF00"/>
                </a:solidFill>
                <a:latin typeface="禹卫书法行书简体" panose="02000603000000000000" pitchFamily="2" charset="-122"/>
                <a:ea typeface="禹卫书法行书简体" panose="02000603000000000000" pitchFamily="2" charset="-122"/>
              </a:rPr>
              <a:t>节</a:t>
            </a:r>
          </a:p>
        </p:txBody>
      </p:sp>
      <p:pic>
        <p:nvPicPr>
          <p:cNvPr id="11" name="图片 10"/>
          <p:cNvPicPr>
            <a:picLocks noChangeAspect="1"/>
          </p:cNvPicPr>
          <p:nvPr/>
        </p:nvPicPr>
        <p:blipFill>
          <a:blip r:embed="rId5"/>
          <a:stretch>
            <a:fillRect/>
          </a:stretch>
        </p:blipFill>
        <p:spPr>
          <a:xfrm>
            <a:off x="4374636" y="3513569"/>
            <a:ext cx="2449632" cy="671531"/>
          </a:xfrm>
          <a:prstGeom prst="rect">
            <a:avLst/>
          </a:prstGeom>
        </p:spPr>
      </p:pic>
      <p:sp>
        <p:nvSpPr>
          <p:cNvPr id="12" name="文本框 11"/>
          <p:cNvSpPr txBox="1"/>
          <p:nvPr/>
        </p:nvSpPr>
        <p:spPr>
          <a:xfrm rot="21389456">
            <a:off x="4718352" y="3640654"/>
            <a:ext cx="1564742" cy="369332"/>
          </a:xfrm>
          <a:prstGeom prst="rect">
            <a:avLst/>
          </a:prstGeom>
          <a:noFill/>
        </p:spPr>
        <p:txBody>
          <a:bodyPr wrap="square" rtlCol="0">
            <a:spAutoFit/>
          </a:bodyPr>
          <a:lstStyle/>
          <a:p>
            <a:pPr algn="dist"/>
            <a:r>
              <a:rPr lang="en-US" altLang="zh-CN" dirty="0">
                <a:latin typeface="微软雅黑" panose="020B0503020204020204" pitchFamily="34" charset="-122"/>
                <a:ea typeface="微软雅黑" panose="020B0503020204020204" pitchFamily="34" charset="-122"/>
              </a:rPr>
              <a:t>PPT</a:t>
            </a:r>
            <a:r>
              <a:rPr lang="zh-CN" altLang="en-US" dirty="0">
                <a:latin typeface="微软雅黑" panose="020B0503020204020204" pitchFamily="34" charset="-122"/>
                <a:ea typeface="微软雅黑" panose="020B0503020204020204" pitchFamily="34" charset="-122"/>
              </a:rPr>
              <a:t>模版</a:t>
            </a:r>
          </a:p>
        </p:txBody>
      </p:sp>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33310" t="10617" r="21112" b="1641"/>
          <a:stretch>
            <a:fillRect/>
          </a:stretch>
        </p:blipFill>
        <p:spPr>
          <a:xfrm>
            <a:off x="3371798" y="11675"/>
            <a:ext cx="6120726" cy="6858000"/>
          </a:xfrm>
          <a:prstGeom prst="rect">
            <a:avLst/>
          </a:prstGeom>
        </p:spPr>
      </p:pic>
      <p:cxnSp>
        <p:nvCxnSpPr>
          <p:cNvPr id="14" name="直接连接符 13"/>
          <p:cNvCxnSpPr/>
          <p:nvPr/>
        </p:nvCxnSpPr>
        <p:spPr>
          <a:xfrm flipV="1">
            <a:off x="9265726" y="-11675"/>
            <a:ext cx="2926274" cy="1840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0" y="0"/>
            <a:ext cx="2076462" cy="1728062"/>
          </a:xfrm>
          <a:prstGeom prst="line">
            <a:avLst/>
          </a:prstGeom>
        </p:spPr>
        <p:style>
          <a:lnRef idx="1">
            <a:schemeClr val="accent1"/>
          </a:lnRef>
          <a:fillRef idx="0">
            <a:schemeClr val="accent1"/>
          </a:fillRef>
          <a:effectRef idx="0">
            <a:schemeClr val="accent1"/>
          </a:effectRef>
          <a:fontRef idx="minor">
            <a:schemeClr val="tx1"/>
          </a:fontRef>
        </p:style>
      </p:cxnSp>
      <p:sp>
        <p:nvSpPr>
          <p:cNvPr id="5" name="流程图: 数据 4"/>
          <p:cNvSpPr/>
          <p:nvPr/>
        </p:nvSpPr>
        <p:spPr>
          <a:xfrm>
            <a:off x="1104111" y="1728062"/>
            <a:ext cx="4590183" cy="4500344"/>
          </a:xfrm>
          <a:prstGeom prst="flowChartInputOutpu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solidFill>
                <a:latin typeface="黑体" panose="02010609060101010101" pitchFamily="2" charset="-122"/>
                <a:ea typeface="黑体" panose="02010609060101010101" pitchFamily="2" charset="-122"/>
              </a:rPr>
              <a:t>较普遍的说法是起源于法国。</a:t>
            </a:r>
            <a:r>
              <a:rPr lang="en-US" altLang="zh-CN" dirty="0">
                <a:solidFill>
                  <a:schemeClr val="tx1"/>
                </a:solidFill>
                <a:latin typeface="黑体" panose="02010609060101010101" pitchFamily="2" charset="-122"/>
                <a:ea typeface="黑体" panose="02010609060101010101" pitchFamily="2" charset="-122"/>
              </a:rPr>
              <a:t>1564</a:t>
            </a:r>
            <a:r>
              <a:rPr lang="zh-CN" altLang="en-US" dirty="0">
                <a:solidFill>
                  <a:schemeClr val="tx1"/>
                </a:solidFill>
                <a:latin typeface="黑体" panose="02010609060101010101" pitchFamily="2" charset="-122"/>
                <a:ea typeface="黑体" panose="02010609060101010101" pitchFamily="2" charset="-122"/>
              </a:rPr>
              <a:t>年，法国首先采用新改革的纪年法</a:t>
            </a:r>
            <a:r>
              <a:rPr lang="en-US" altLang="zh-CN" dirty="0">
                <a:solidFill>
                  <a:schemeClr val="tx1"/>
                </a:solidFill>
                <a:latin typeface="黑体" panose="02010609060101010101" pitchFamily="2" charset="-122"/>
                <a:ea typeface="黑体" panose="02010609060101010101" pitchFamily="2" charset="-122"/>
              </a:rPr>
              <a:t>——</a:t>
            </a:r>
            <a:r>
              <a:rPr lang="zh-CN" altLang="en-US" dirty="0">
                <a:solidFill>
                  <a:schemeClr val="tx1"/>
                </a:solidFill>
                <a:latin typeface="黑体" panose="02010609060101010101" pitchFamily="2" charset="-122"/>
                <a:ea typeface="黑体" panose="02010609060101010101" pitchFamily="2" charset="-122"/>
              </a:rPr>
              <a:t>格里历</a:t>
            </a:r>
            <a:r>
              <a:rPr lang="en-US" altLang="zh-CN" dirty="0">
                <a:solidFill>
                  <a:schemeClr val="tx1"/>
                </a:solidFill>
                <a:latin typeface="黑体" panose="02010609060101010101" pitchFamily="2" charset="-122"/>
                <a:ea typeface="黑体" panose="02010609060101010101" pitchFamily="2" charset="-122"/>
              </a:rPr>
              <a:t>(</a:t>
            </a:r>
            <a:r>
              <a:rPr lang="zh-CN" altLang="en-US" dirty="0">
                <a:solidFill>
                  <a:schemeClr val="tx1"/>
                </a:solidFill>
                <a:latin typeface="黑体" panose="02010609060101010101" pitchFamily="2" charset="-122"/>
                <a:ea typeface="黑体" panose="02010609060101010101" pitchFamily="2" charset="-122"/>
              </a:rPr>
              <a:t>即通用的阳历</a:t>
            </a:r>
            <a:r>
              <a:rPr lang="en-US" altLang="zh-CN" dirty="0">
                <a:solidFill>
                  <a:schemeClr val="tx1"/>
                </a:solidFill>
                <a:latin typeface="黑体" panose="02010609060101010101" pitchFamily="2" charset="-122"/>
                <a:ea typeface="黑体" panose="02010609060101010101" pitchFamily="2" charset="-122"/>
              </a:rPr>
              <a:t>)</a:t>
            </a:r>
            <a:r>
              <a:rPr lang="zh-CN" altLang="en-US" dirty="0">
                <a:solidFill>
                  <a:schemeClr val="tx1"/>
                </a:solidFill>
                <a:latin typeface="黑体" panose="02010609060101010101" pitchFamily="2" charset="-122"/>
                <a:ea typeface="黑体" panose="02010609060101010101" pitchFamily="2" charset="-122"/>
              </a:rPr>
              <a:t>，以一月一日为一年的开端，改变了过去以四月一日作为新年开端的历法。新历法推行过程中，一些因循守旧的人反对这种改革仍沿袭旧历，拒绝更新。</a:t>
            </a:r>
          </a:p>
        </p:txBody>
      </p:sp>
      <p:sp>
        <p:nvSpPr>
          <p:cNvPr id="6" name="椭圆 5"/>
          <p:cNvSpPr/>
          <p:nvPr/>
        </p:nvSpPr>
        <p:spPr>
          <a:xfrm>
            <a:off x="1838955" y="1502430"/>
            <a:ext cx="475013" cy="475013"/>
          </a:xfrm>
          <a:prstGeom prst="ellipse">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数据 11"/>
          <p:cNvSpPr/>
          <p:nvPr/>
        </p:nvSpPr>
        <p:spPr>
          <a:xfrm>
            <a:off x="4787878" y="1728062"/>
            <a:ext cx="4590183" cy="4500344"/>
          </a:xfrm>
          <a:prstGeom prst="flowChartInputOutpu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solidFill>
                <a:latin typeface="黑体" panose="02010609060101010101" pitchFamily="2" charset="-122"/>
                <a:ea typeface="黑体" panose="02010609060101010101" pitchFamily="2" charset="-122"/>
              </a:rPr>
              <a:t>他们依旧在四月一日这天互赠礼物，组织庆祝新年的活动。主张改革的人对这些守旧者的做法大加嘲弄。聪明滑稽的人在四月一日这天给顽固派赠送假礼物，邀请他们参加假庆祝会，并把这些受愚弄的人称为“四月傻瓜”或“上钩之鱼”。</a:t>
            </a:r>
          </a:p>
        </p:txBody>
      </p:sp>
      <p:sp>
        <p:nvSpPr>
          <p:cNvPr id="13" name="椭圆 12"/>
          <p:cNvSpPr/>
          <p:nvPr/>
        </p:nvSpPr>
        <p:spPr>
          <a:xfrm>
            <a:off x="9140554" y="1502430"/>
            <a:ext cx="475013" cy="475013"/>
          </a:xfrm>
          <a:prstGeom prst="ellipse">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70233" t="10617" r="1234" b="1641"/>
          <a:stretch>
            <a:fillRect/>
          </a:stretch>
        </p:blipFill>
        <p:spPr>
          <a:xfrm>
            <a:off x="8437159" y="178129"/>
            <a:ext cx="3754841" cy="6668196"/>
          </a:xfrm>
          <a:prstGeom prst="rect">
            <a:avLst/>
          </a:prstGeom>
        </p:spPr>
      </p:pic>
      <p:pic>
        <p:nvPicPr>
          <p:cNvPr id="16" name="图片 15"/>
          <p:cNvPicPr>
            <a:picLocks noChangeAspect="1"/>
          </p:cNvPicPr>
          <p:nvPr/>
        </p:nvPicPr>
        <p:blipFill>
          <a:blip r:embed="rId4"/>
          <a:stretch>
            <a:fillRect/>
          </a:stretch>
        </p:blipFill>
        <p:spPr>
          <a:xfrm>
            <a:off x="336084" y="344071"/>
            <a:ext cx="1173440" cy="965217"/>
          </a:xfrm>
          <a:prstGeom prst="rect">
            <a:avLst/>
          </a:prstGeom>
        </p:spPr>
      </p:pic>
      <p:pic>
        <p:nvPicPr>
          <p:cNvPr id="17" name="图片 16"/>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泪滴形 7"/>
          <p:cNvSpPr/>
          <p:nvPr/>
        </p:nvSpPr>
        <p:spPr>
          <a:xfrm>
            <a:off x="6102065" y="1060900"/>
            <a:ext cx="4916385" cy="5141383"/>
          </a:xfrm>
          <a:prstGeom prst="teardrop">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23507" b="45455"/>
          <a:stretch>
            <a:fillRect/>
          </a:stretch>
        </p:blipFill>
        <p:spPr>
          <a:xfrm>
            <a:off x="0" y="2346852"/>
            <a:ext cx="5177641" cy="4511148"/>
          </a:xfrm>
          <a:prstGeom prst="rect">
            <a:avLst/>
          </a:prstGeom>
        </p:spPr>
      </p:pic>
      <p:sp>
        <p:nvSpPr>
          <p:cNvPr id="7" name="矩形 6"/>
          <p:cNvSpPr/>
          <p:nvPr/>
        </p:nvSpPr>
        <p:spPr>
          <a:xfrm>
            <a:off x="6840187" y="1715681"/>
            <a:ext cx="3859480" cy="3831818"/>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起初，任何美国人都可以炮制骇人听闻的消息，而且不负丝毫的道德和法律责任，政府和司法部门也不会追究。相反，谁编造的谎言最离奇、最能骗取人们相信，谁还会荣膺桂冠。这种做法给社会带来不少混乱，因而引起人们的不满。人们节日期间的愚弄欺骗已不再像过去那样离谱，而是以轻松欢乐为目的。</a:t>
            </a:r>
          </a:p>
        </p:txBody>
      </p:sp>
      <p:pic>
        <p:nvPicPr>
          <p:cNvPr id="9" name="图片 8"/>
          <p:cNvPicPr>
            <a:picLocks noChangeAspect="1"/>
          </p:cNvPicPr>
          <p:nvPr/>
        </p:nvPicPr>
        <p:blipFill>
          <a:blip r:embed="rId4"/>
          <a:stretch>
            <a:fillRect/>
          </a:stretch>
        </p:blipFill>
        <p:spPr>
          <a:xfrm>
            <a:off x="336084" y="344071"/>
            <a:ext cx="1173440" cy="965217"/>
          </a:xfrm>
          <a:prstGeom prst="rect">
            <a:avLst/>
          </a:prstGeom>
        </p:spPr>
      </p:pic>
      <p:pic>
        <p:nvPicPr>
          <p:cNvPr id="10" name="图片 9"/>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5781" b="85977"/>
          <a:stretch>
            <a:fillRect/>
          </a:stretch>
        </p:blipFill>
        <p:spPr>
          <a:xfrm>
            <a:off x="7817518" y="0"/>
            <a:ext cx="4374482" cy="142475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8652" r="15014" b="6816"/>
          <a:stretch>
            <a:fillRect/>
          </a:stretch>
        </p:blipFill>
        <p:spPr>
          <a:xfrm>
            <a:off x="4255051" y="1803280"/>
            <a:ext cx="4239492" cy="3656662"/>
          </a:xfrm>
          <a:prstGeom prst="rect">
            <a:avLst/>
          </a:prstGeom>
        </p:spPr>
      </p:pic>
      <p:sp>
        <p:nvSpPr>
          <p:cNvPr id="8" name="矩形 7"/>
          <p:cNvSpPr/>
          <p:nvPr/>
        </p:nvSpPr>
        <p:spPr>
          <a:xfrm>
            <a:off x="940443" y="2135955"/>
            <a:ext cx="3302733" cy="2585323"/>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愚人节这天玩笑只能开到中午</a:t>
            </a:r>
            <a:r>
              <a:rPr lang="en-US" altLang="zh-CN" dirty="0">
                <a:latin typeface="黑体" panose="02010609060101010101" pitchFamily="2" charset="-122"/>
                <a:ea typeface="黑体" panose="02010609060101010101" pitchFamily="2" charset="-122"/>
              </a:rPr>
              <a:t>12</a:t>
            </a:r>
            <a:r>
              <a:rPr lang="zh-CN" altLang="en-US" dirty="0">
                <a:latin typeface="黑体" panose="02010609060101010101" pitchFamily="2" charset="-122"/>
                <a:ea typeface="黑体" panose="02010609060101010101" pitchFamily="2" charset="-122"/>
              </a:rPr>
              <a:t>点之前，这是约定俗成的严格规矩。过了中午还找乐子的人是一个比被他取笑的人还大的傻瓜。过了钟点还开玩笑的人会立刻碰钉子，自找没趣儿。</a:t>
            </a:r>
          </a:p>
        </p:txBody>
      </p:sp>
      <p:sp>
        <p:nvSpPr>
          <p:cNvPr id="9" name="矩形 8"/>
          <p:cNvSpPr/>
          <p:nvPr/>
        </p:nvSpPr>
        <p:spPr>
          <a:xfrm>
            <a:off x="8506418" y="2642521"/>
            <a:ext cx="2262158" cy="2817421"/>
          </a:xfrm>
          <a:prstGeom prst="rect">
            <a:avLst/>
          </a:prstGeom>
        </p:spPr>
        <p:txBody>
          <a:bodyPr vert="eaVert" wrap="square">
            <a:spAutoFit/>
          </a:bodyPr>
          <a:lstStyle/>
          <a:p>
            <a:pPr>
              <a:lnSpc>
                <a:spcPct val="150000"/>
              </a:lnSpc>
            </a:pPr>
            <a:r>
              <a:rPr lang="zh-CN" altLang="en-US" dirty="0">
                <a:latin typeface="黑体" panose="02010609060101010101" pitchFamily="2" charset="-122"/>
                <a:ea typeface="黑体" panose="02010609060101010101" pitchFamily="2" charset="-122"/>
              </a:rPr>
              <a:t>有一首小诗是这样描述的：愚人节已过十二点，你这个大傻瓜来得晚。待到来年愚人节，你将是最大个的大笨蛋。</a:t>
            </a:r>
            <a:endParaRPr lang="zh-CN" altLang="en-US" dirty="0"/>
          </a:p>
        </p:txBody>
      </p:sp>
      <p:pic>
        <p:nvPicPr>
          <p:cNvPr id="12" name="图片 11"/>
          <p:cNvPicPr>
            <a:picLocks noChangeAspect="1"/>
          </p:cNvPicPr>
          <p:nvPr/>
        </p:nvPicPr>
        <p:blipFill>
          <a:blip r:embed="rId5"/>
          <a:stretch>
            <a:fillRect/>
          </a:stretch>
        </p:blipFill>
        <p:spPr>
          <a:xfrm>
            <a:off x="336084" y="344071"/>
            <a:ext cx="1173440" cy="965217"/>
          </a:xfrm>
          <a:prstGeom prst="rect">
            <a:avLst/>
          </a:prstGeom>
        </p:spPr>
      </p:pic>
      <p:pic>
        <p:nvPicPr>
          <p:cNvPr id="13" name="图片 12"/>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430926" y="1492770"/>
            <a:ext cx="3678479" cy="2699197"/>
          </a:xfrm>
          <a:prstGeom prst="rect">
            <a:avLst/>
          </a:prstGeom>
        </p:spPr>
      </p:pic>
      <p:sp>
        <p:nvSpPr>
          <p:cNvPr id="17" name="椭圆 16"/>
          <p:cNvSpPr/>
          <p:nvPr/>
        </p:nvSpPr>
        <p:spPr>
          <a:xfrm>
            <a:off x="10896003" y="537889"/>
            <a:ext cx="594258" cy="594258"/>
          </a:xfrm>
          <a:prstGeom prst="ellipse">
            <a:avLst/>
          </a:prstGeom>
          <a:solidFill>
            <a:srgbClr val="006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25371" y="110336"/>
            <a:ext cx="364059" cy="364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10874" y="463542"/>
            <a:ext cx="1324988" cy="1324988"/>
          </a:xfrm>
          <a:prstGeom prst="ellipse">
            <a:avLst/>
          </a:prstGeom>
          <a:solidFill>
            <a:srgbClr val="922E8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506451" y="113772"/>
            <a:ext cx="721246" cy="721246"/>
          </a:xfrm>
          <a:prstGeom prst="ellipse">
            <a:avLst/>
          </a:prstGeom>
          <a:solidFill>
            <a:srgbClr val="E4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323702" y="965217"/>
            <a:ext cx="1055106" cy="1055106"/>
          </a:xfrm>
          <a:prstGeom prst="ellipse">
            <a:avLst/>
          </a:prstGeom>
          <a:solidFill>
            <a:srgbClr val="2C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103368" y="2142489"/>
            <a:ext cx="2302549" cy="230254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82886" y="-1045947"/>
            <a:ext cx="1876426" cy="1876426"/>
          </a:xfrm>
          <a:prstGeom prst="ellipse">
            <a:avLst/>
          </a:prstGeom>
          <a:solidFill>
            <a:srgbClr val="00B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263942" y="3175671"/>
            <a:ext cx="7611560" cy="894227"/>
          </a:xfrm>
          <a:prstGeom prst="roundRect">
            <a:avLst>
              <a:gd name="adj" fmla="val 50000"/>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082690" y="3364778"/>
            <a:ext cx="3522118" cy="523220"/>
          </a:xfrm>
          <a:prstGeom prst="rect">
            <a:avLst/>
          </a:prstGeom>
          <a:noFill/>
        </p:spPr>
        <p:txBody>
          <a:bodyPr wrap="none" rtlCol="0">
            <a:spAutoFit/>
          </a:bodyPr>
          <a:lstStyle/>
          <a:p>
            <a:r>
              <a:rPr lang="zh-CN" altLang="en-US" sz="2800" dirty="0">
                <a:latin typeface="锐字云字库细圆体1.0" panose="02010604000000000000" pitchFamily="2" charset="-122"/>
                <a:ea typeface="锐字云字库细圆体1.0" panose="02010604000000000000" pitchFamily="2" charset="-122"/>
              </a:rPr>
              <a:t>快乐愚人节 节日起源</a:t>
            </a:r>
          </a:p>
        </p:txBody>
      </p:sp>
      <p:pic>
        <p:nvPicPr>
          <p:cNvPr id="9" name="图片 8"/>
          <p:cNvPicPr>
            <a:picLocks noChangeAspect="1"/>
          </p:cNvPicPr>
          <p:nvPr/>
        </p:nvPicPr>
        <p:blipFill rotWithShape="1">
          <a:blip r:embed="rId4"/>
          <a:srcRect t="60734"/>
          <a:stretch>
            <a:fillRect/>
          </a:stretch>
        </p:blipFill>
        <p:spPr>
          <a:xfrm>
            <a:off x="1647708" y="2383769"/>
            <a:ext cx="1643077" cy="2160219"/>
          </a:xfrm>
          <a:prstGeom prst="rect">
            <a:avLst/>
          </a:prstGeom>
        </p:spPr>
      </p:pic>
      <p:sp>
        <p:nvSpPr>
          <p:cNvPr id="24" name="椭圆 23"/>
          <p:cNvSpPr/>
          <p:nvPr/>
        </p:nvSpPr>
        <p:spPr>
          <a:xfrm>
            <a:off x="2025938" y="3048599"/>
            <a:ext cx="594258" cy="594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solidFill>
                  <a:srgbClr val="00B378"/>
                </a:solidFill>
              </a:rPr>
              <a:t>1</a:t>
            </a:r>
            <a:endParaRPr lang="zh-CN" altLang="en-US" sz="3600" i="1" dirty="0">
              <a:solidFill>
                <a:srgbClr val="00B378"/>
              </a:solidFill>
            </a:endParaRPr>
          </a:p>
        </p:txBody>
      </p:sp>
      <p:sp>
        <p:nvSpPr>
          <p:cNvPr id="30" name="椭圆 29"/>
          <p:cNvSpPr/>
          <p:nvPr/>
        </p:nvSpPr>
        <p:spPr>
          <a:xfrm>
            <a:off x="2376037" y="3463879"/>
            <a:ext cx="364059" cy="36405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stretch>
            <a:fillRect/>
          </a:stretch>
        </p:blipFill>
        <p:spPr>
          <a:xfrm>
            <a:off x="336084" y="344071"/>
            <a:ext cx="1173440" cy="965217"/>
          </a:xfrm>
          <a:prstGeom prst="rect">
            <a:avLst/>
          </a:prstGeom>
        </p:spPr>
      </p:pic>
      <p:pic>
        <p:nvPicPr>
          <p:cNvPr id="23" name="图片 22"/>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70087" y="4013025"/>
            <a:ext cx="3527709" cy="923330"/>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“愚人节”是公元十五世纪宗教革命之后始出现的一个说谎节日。</a:t>
            </a:r>
          </a:p>
        </p:txBody>
      </p:sp>
      <p:grpSp>
        <p:nvGrpSpPr>
          <p:cNvPr id="15" name="组合 14"/>
          <p:cNvGrpSpPr/>
          <p:nvPr/>
        </p:nvGrpSpPr>
        <p:grpSpPr>
          <a:xfrm>
            <a:off x="0" y="2791712"/>
            <a:ext cx="4180114" cy="1104405"/>
            <a:chOff x="0" y="2740109"/>
            <a:chExt cx="4180114" cy="1104405"/>
          </a:xfrm>
        </p:grpSpPr>
        <p:sp>
          <p:nvSpPr>
            <p:cNvPr id="9" name="矩形 8"/>
            <p:cNvSpPr/>
            <p:nvPr/>
          </p:nvSpPr>
          <p:spPr>
            <a:xfrm>
              <a:off x="0" y="2740109"/>
              <a:ext cx="95003"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7416"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77959"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08502"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39045"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571488" y="2740109"/>
              <a:ext cx="2608626"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678"/>
          <a:stretch>
            <a:fillRect/>
          </a:stretch>
        </p:blipFill>
        <p:spPr>
          <a:xfrm>
            <a:off x="4065319" y="2309754"/>
            <a:ext cx="3946567" cy="2068322"/>
          </a:xfrm>
          <a:prstGeom prst="rect">
            <a:avLst/>
          </a:prstGeom>
        </p:spPr>
      </p:pic>
      <p:grpSp>
        <p:nvGrpSpPr>
          <p:cNvPr id="16" name="组合 15"/>
          <p:cNvGrpSpPr/>
          <p:nvPr/>
        </p:nvGrpSpPr>
        <p:grpSpPr>
          <a:xfrm>
            <a:off x="8011886" y="2791712"/>
            <a:ext cx="4180114" cy="1104405"/>
            <a:chOff x="0" y="2740109"/>
            <a:chExt cx="4180114" cy="1104405"/>
          </a:xfrm>
        </p:grpSpPr>
        <p:sp>
          <p:nvSpPr>
            <p:cNvPr id="17" name="矩形 16"/>
            <p:cNvSpPr/>
            <p:nvPr/>
          </p:nvSpPr>
          <p:spPr>
            <a:xfrm>
              <a:off x="0" y="2740109"/>
              <a:ext cx="95003"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47416"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77959"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08502"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39045"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71488" y="2740109"/>
              <a:ext cx="2608626"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p:nvSpPr>
        <p:spPr>
          <a:xfrm>
            <a:off x="6766019" y="947921"/>
            <a:ext cx="5147953" cy="1285032"/>
          </a:xfrm>
          <a:prstGeom prst="rect">
            <a:avLst/>
          </a:prstGeom>
        </p:spPr>
        <p:txBody>
          <a:bodyPr wrap="square">
            <a:spAutoFit/>
          </a:bodyPr>
          <a:lstStyle/>
          <a:p>
            <a:pPr algn="ctr">
              <a:lnSpc>
                <a:spcPct val="150000"/>
              </a:lnSpc>
            </a:pPr>
            <a:r>
              <a:rPr lang="zh-CN" altLang="en-US" dirty="0">
                <a:latin typeface="黑体" panose="02010609060101010101" pitchFamily="2" charset="-122"/>
                <a:ea typeface="黑体" panose="02010609060101010101" pitchFamily="2" charset="-122"/>
              </a:rPr>
              <a:t>臣民感到非常恐怖，于是每天以说谎取笑为乐，来冲淡对统治者之恐惧与憎恨。其后，沿用日久，演变为今日的“愚人节”。</a:t>
            </a:r>
            <a:endParaRPr lang="zh-CN" altLang="en-US" dirty="0"/>
          </a:p>
        </p:txBody>
      </p:sp>
      <p:sp>
        <p:nvSpPr>
          <p:cNvPr id="24" name="矩形 23"/>
          <p:cNvSpPr/>
          <p:nvPr/>
        </p:nvSpPr>
        <p:spPr>
          <a:xfrm>
            <a:off x="4611584" y="4860034"/>
            <a:ext cx="6115791" cy="869533"/>
          </a:xfrm>
          <a:prstGeom prst="rect">
            <a:avLst/>
          </a:prstGeom>
        </p:spPr>
        <p:txBody>
          <a:bodyPr wrap="square">
            <a:spAutoFit/>
          </a:bodyPr>
          <a:lstStyle/>
          <a:p>
            <a:pPr algn="ctr">
              <a:lnSpc>
                <a:spcPct val="150000"/>
              </a:lnSpc>
            </a:pPr>
            <a:r>
              <a:rPr lang="zh-CN" altLang="en-US" dirty="0">
                <a:latin typeface="黑体" panose="02010609060101010101" pitchFamily="2" charset="-122"/>
                <a:ea typeface="黑体" panose="02010609060101010101" pitchFamily="2" charset="-122"/>
              </a:rPr>
              <a:t>当时西班牙王腓力二世曾建立一个“异端裁判所”，只要不是天主教徒就被视为异端，在每年四月一日处以死刑。</a:t>
            </a:r>
            <a:endParaRPr lang="zh-CN" altLang="en-US" dirty="0"/>
          </a:p>
        </p:txBody>
      </p:sp>
      <p:pic>
        <p:nvPicPr>
          <p:cNvPr id="25" name="图片 24"/>
          <p:cNvPicPr>
            <a:picLocks noChangeAspect="1"/>
          </p:cNvPicPr>
          <p:nvPr/>
        </p:nvPicPr>
        <p:blipFill>
          <a:blip r:embed="rId4"/>
          <a:stretch>
            <a:fillRect/>
          </a:stretch>
        </p:blipFill>
        <p:spPr>
          <a:xfrm>
            <a:off x="336084" y="344071"/>
            <a:ext cx="1173440" cy="965217"/>
          </a:xfrm>
          <a:prstGeom prst="rect">
            <a:avLst/>
          </a:prstGeom>
        </p:spPr>
      </p:pic>
      <p:pic>
        <p:nvPicPr>
          <p:cNvPr id="26" name="图片 25"/>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85198"/>
          <a:stretch>
            <a:fillRect/>
          </a:stretch>
        </p:blipFill>
        <p:spPr>
          <a:xfrm flipV="1">
            <a:off x="504" y="5284519"/>
            <a:ext cx="12190992" cy="1573196"/>
          </a:xfrm>
          <a:prstGeom prst="rect">
            <a:avLst/>
          </a:prstGeom>
        </p:spPr>
      </p:pic>
      <p:sp>
        <p:nvSpPr>
          <p:cNvPr id="7" name="矩形 6"/>
          <p:cNvSpPr/>
          <p:nvPr/>
        </p:nvSpPr>
        <p:spPr>
          <a:xfrm>
            <a:off x="833565" y="2250896"/>
            <a:ext cx="10572125" cy="2356208"/>
          </a:xfrm>
          <a:prstGeom prst="rect">
            <a:avLst/>
          </a:prstGeom>
        </p:spPr>
        <p:txBody>
          <a:bodyPr vert="eaVert" wrap="square">
            <a:spAutoFit/>
          </a:bodyPr>
          <a:lstStyle/>
          <a:p>
            <a:pPr algn="dist">
              <a:lnSpc>
                <a:spcPct val="150000"/>
              </a:lnSpc>
            </a:pPr>
            <a:r>
              <a:rPr lang="zh-CN" altLang="en-US" dirty="0">
                <a:latin typeface="黑体" panose="02010609060101010101" pitchFamily="2" charset="-122"/>
                <a:ea typeface="黑体" panose="02010609060101010101" pitchFamily="2" charset="-122"/>
              </a:rPr>
              <a:t>愚人节</a:t>
            </a:r>
            <a:r>
              <a:rPr lang="en-US" altLang="zh-CN" dirty="0">
                <a:latin typeface="黑体" panose="02010609060101010101" pitchFamily="2" charset="-122"/>
                <a:ea typeface="黑体" panose="02010609060101010101" pitchFamily="2" charset="-122"/>
              </a:rPr>
              <a:t>1582</a:t>
            </a:r>
            <a:r>
              <a:rPr lang="zh-CN" altLang="en-US" dirty="0">
                <a:latin typeface="黑体" panose="02010609060101010101" pitchFamily="2" charset="-122"/>
                <a:ea typeface="黑体" panose="02010609060101010101" pitchFamily="2" charset="-122"/>
              </a:rPr>
              <a:t>年，法国国王查理九世决定采用新改革的纪法</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格里高利历（即目前通用的阳历），以</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日为一年的开始，改变了过去以</a:t>
            </a:r>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日为新年的开端。但一些守旧派反对这种改革，依然按照旧的历法在</a:t>
            </a:r>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日这天送新年礼，庆祝新年。主张改革的人把守旧派这些做法大加嘲弄，在</a:t>
            </a:r>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日给他们送假礼物，邀请他们参加假聚会。从此，</a:t>
            </a:r>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日捉弄人便流传开来。当人上当受骗的时候，捉弄他的人会大叫：“四月之愚”（“</a:t>
            </a:r>
            <a:r>
              <a:rPr lang="en-US" altLang="zh-CN" dirty="0">
                <a:latin typeface="黑体" panose="02010609060101010101" pitchFamily="2" charset="-122"/>
                <a:ea typeface="黑体" panose="02010609060101010101" pitchFamily="2" charset="-122"/>
              </a:rPr>
              <a:t>POISSON D'AVRIL”</a:t>
            </a:r>
            <a:r>
              <a:rPr lang="zh-CN" altLang="en-US" dirty="0">
                <a:latin typeface="黑体" panose="02010609060101010101" pitchFamily="2" charset="-122"/>
                <a:ea typeface="黑体" panose="02010609060101010101" pitchFamily="2" charset="-122"/>
              </a:rPr>
              <a:t>），意为“四月恶作剧”。这句成语的由来与原来之意义已不清楚。</a:t>
            </a:r>
          </a:p>
        </p:txBody>
      </p:sp>
      <p:pic>
        <p:nvPicPr>
          <p:cNvPr id="6" name="图片 5"/>
          <p:cNvPicPr>
            <a:picLocks noChangeAspect="1"/>
          </p:cNvPicPr>
          <p:nvPr/>
        </p:nvPicPr>
        <p:blipFill>
          <a:blip r:embed="rId4"/>
          <a:stretch>
            <a:fillRect/>
          </a:stretch>
        </p:blipFill>
        <p:spPr>
          <a:xfrm>
            <a:off x="336084" y="344071"/>
            <a:ext cx="1173440" cy="965217"/>
          </a:xfrm>
          <a:prstGeom prst="rect">
            <a:avLst/>
          </a:prstGeom>
        </p:spPr>
      </p:pic>
      <p:pic>
        <p:nvPicPr>
          <p:cNvPr id="8" name="图片 7"/>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33310" t="41908" r="46143" b="1641"/>
          <a:stretch>
            <a:fillRect/>
          </a:stretch>
        </p:blipFill>
        <p:spPr>
          <a:xfrm flipV="1">
            <a:off x="6949749" y="2078433"/>
            <a:ext cx="2504787" cy="3871053"/>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3310" t="9177" r="1234" b="1641"/>
          <a:stretch>
            <a:fillRect/>
          </a:stretch>
        </p:blipFill>
        <p:spPr>
          <a:xfrm>
            <a:off x="4212286" y="742410"/>
            <a:ext cx="7979714" cy="6115590"/>
          </a:xfrm>
          <a:prstGeom prst="rect">
            <a:avLst/>
          </a:prstGeom>
        </p:spPr>
      </p:pic>
      <p:sp>
        <p:nvSpPr>
          <p:cNvPr id="3" name="矩形 2"/>
          <p:cNvSpPr/>
          <p:nvPr/>
        </p:nvSpPr>
        <p:spPr>
          <a:xfrm>
            <a:off x="846385" y="1793965"/>
            <a:ext cx="4611584" cy="3831818"/>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相愚人节传距人类始祖亚当之后约一千六百五十年间，上帝以洪水来毁灭世界，但仅留下亚当的第三个儿子慧德的后代诺亚，他以一条人造的大船保全了一家大小的生命。洪水稍退之后，诺亚便放出一只白鸽，想探求一块洪水消退之后的陆地，因为这一天正好是四月一日。所以后人认为，在这一天去做一种毫无意义的事，就好像一只白鸽做了白工一样，行为愚蠢，为“愚人节”之起源。</a:t>
            </a:r>
          </a:p>
        </p:txBody>
      </p:sp>
      <p:pic>
        <p:nvPicPr>
          <p:cNvPr id="7" name="图片 6"/>
          <p:cNvPicPr>
            <a:picLocks noChangeAspect="1"/>
          </p:cNvPicPr>
          <p:nvPr/>
        </p:nvPicPr>
        <p:blipFill>
          <a:blip r:embed="rId4"/>
          <a:stretch>
            <a:fillRect/>
          </a:stretch>
        </p:blipFill>
        <p:spPr>
          <a:xfrm>
            <a:off x="336084" y="344071"/>
            <a:ext cx="1173440" cy="965217"/>
          </a:xfrm>
          <a:prstGeom prst="rect">
            <a:avLst/>
          </a:prstGeom>
        </p:spPr>
      </p:pic>
      <p:pic>
        <p:nvPicPr>
          <p:cNvPr id="9" name="图片 8"/>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23507" b="45455"/>
          <a:stretch>
            <a:fillRect/>
          </a:stretch>
        </p:blipFill>
        <p:spPr>
          <a:xfrm>
            <a:off x="0" y="2346852"/>
            <a:ext cx="4203865" cy="4511148"/>
          </a:xfrm>
          <a:prstGeom prst="rect">
            <a:avLst/>
          </a:prstGeom>
        </p:spPr>
      </p:pic>
      <p:grpSp>
        <p:nvGrpSpPr>
          <p:cNvPr id="10" name="组合 9"/>
          <p:cNvGrpSpPr/>
          <p:nvPr/>
        </p:nvGrpSpPr>
        <p:grpSpPr>
          <a:xfrm>
            <a:off x="5878286" y="1045659"/>
            <a:ext cx="4880758" cy="4766681"/>
            <a:chOff x="6400800" y="1016030"/>
            <a:chExt cx="4404316" cy="5004760"/>
          </a:xfrm>
        </p:grpSpPr>
        <p:sp>
          <p:nvSpPr>
            <p:cNvPr id="6" name="泪滴形 5"/>
            <p:cNvSpPr/>
            <p:nvPr/>
          </p:nvSpPr>
          <p:spPr>
            <a:xfrm>
              <a:off x="6400800" y="3518410"/>
              <a:ext cx="2202158" cy="2502380"/>
            </a:xfrm>
            <a:prstGeom prst="teardrop">
              <a:avLst/>
            </a:prstGeom>
            <a:solidFill>
              <a:schemeClr val="bg1">
                <a:alpha val="3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flipH="1">
              <a:off x="8602958" y="3518410"/>
              <a:ext cx="2202158" cy="2502380"/>
            </a:xfrm>
            <a:prstGeom prst="teardrop">
              <a:avLst/>
            </a:prstGeom>
            <a:solidFill>
              <a:schemeClr val="bg1">
                <a:alpha val="3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flipV="1">
              <a:off x="6400800" y="1016030"/>
              <a:ext cx="2202158" cy="2502380"/>
            </a:xfrm>
            <a:prstGeom prst="teardrop">
              <a:avLst/>
            </a:prstGeom>
            <a:solidFill>
              <a:schemeClr val="bg1">
                <a:alpha val="3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flipH="1" flipV="1">
              <a:off x="8602958" y="1016030"/>
              <a:ext cx="2202158" cy="2502380"/>
            </a:xfrm>
            <a:prstGeom prst="teardrop">
              <a:avLst/>
            </a:prstGeom>
            <a:solidFill>
              <a:schemeClr val="bg1">
                <a:alpha val="3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6166126" y="1652247"/>
            <a:ext cx="2034639" cy="1273875"/>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据古罗马残籍记载：罗马在每年四月初举行“蔓姜会”，</a:t>
            </a:r>
          </a:p>
        </p:txBody>
      </p:sp>
      <p:sp>
        <p:nvSpPr>
          <p:cNvPr id="13" name="矩形 12"/>
          <p:cNvSpPr/>
          <p:nvPr/>
        </p:nvSpPr>
        <p:spPr>
          <a:xfrm>
            <a:off x="8481460" y="3700078"/>
            <a:ext cx="2116779" cy="1689373"/>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当他们返回地府时，菩拉多差使地府中鬼怪发出吃吃之笑声，以愚弄雪丽丝。</a:t>
            </a:r>
          </a:p>
        </p:txBody>
      </p:sp>
      <p:sp>
        <p:nvSpPr>
          <p:cNvPr id="15" name="矩形 14"/>
          <p:cNvSpPr/>
          <p:nvPr/>
        </p:nvSpPr>
        <p:spPr>
          <a:xfrm>
            <a:off x="8512490" y="1385097"/>
            <a:ext cx="2128654" cy="1689373"/>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某年“蔓姜会”，主宰之神雪丽丝之女白洛赛苹娜在极乐园采摘水仙花时，</a:t>
            </a:r>
          </a:p>
        </p:txBody>
      </p:sp>
      <p:sp>
        <p:nvSpPr>
          <p:cNvPr id="16" name="矩形 15"/>
          <p:cNvSpPr/>
          <p:nvPr/>
        </p:nvSpPr>
        <p:spPr>
          <a:xfrm>
            <a:off x="6229952" y="3527954"/>
            <a:ext cx="2130440" cy="2104872"/>
          </a:xfrm>
          <a:prstGeom prst="rect">
            <a:avLst/>
          </a:prstGeom>
        </p:spPr>
        <p:txBody>
          <a:bodyPr wrap="square">
            <a:spAutoFit/>
          </a:bodyPr>
          <a:lstStyle/>
          <a:p>
            <a:pPr>
              <a:lnSpc>
                <a:spcPct val="150000"/>
              </a:lnSpc>
            </a:pPr>
            <a:r>
              <a:rPr lang="zh-CN" altLang="en-US" dirty="0">
                <a:latin typeface="黑体" panose="02010609060101010101" pitchFamily="2" charset="-122"/>
                <a:ea typeface="黑体" panose="02010609060101010101" pitchFamily="2" charset="-122"/>
              </a:rPr>
              <a:t>遇见冥府王菩拉多，两人一见钟情，互相示爱，菩拉多便娶白洛赛苹娜为冥府王后，</a:t>
            </a:r>
          </a:p>
        </p:txBody>
      </p:sp>
      <p:pic>
        <p:nvPicPr>
          <p:cNvPr id="14" name="图片 13"/>
          <p:cNvPicPr>
            <a:picLocks noChangeAspect="1"/>
          </p:cNvPicPr>
          <p:nvPr/>
        </p:nvPicPr>
        <p:blipFill>
          <a:blip r:embed="rId4"/>
          <a:stretch>
            <a:fillRect/>
          </a:stretch>
        </p:blipFill>
        <p:spPr>
          <a:xfrm>
            <a:off x="336084" y="344071"/>
            <a:ext cx="1173440" cy="965217"/>
          </a:xfrm>
          <a:prstGeom prst="rect">
            <a:avLst/>
          </a:prstGeom>
        </p:spPr>
      </p:pic>
      <p:pic>
        <p:nvPicPr>
          <p:cNvPr id="17" name="图片 16"/>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5781" b="85977"/>
          <a:stretch>
            <a:fillRect/>
          </a:stretch>
        </p:blipFill>
        <p:spPr>
          <a:xfrm>
            <a:off x="7817518" y="0"/>
            <a:ext cx="4374482" cy="1424755"/>
          </a:xfrm>
          <a:prstGeom prst="rect">
            <a:avLst/>
          </a:prstGeom>
        </p:spPr>
      </p:pic>
      <p:sp>
        <p:nvSpPr>
          <p:cNvPr id="6" name="矩形 5"/>
          <p:cNvSpPr/>
          <p:nvPr/>
        </p:nvSpPr>
        <p:spPr>
          <a:xfrm>
            <a:off x="1161675" y="2335494"/>
            <a:ext cx="6096000" cy="2947025"/>
          </a:xfrm>
          <a:prstGeom prst="rect">
            <a:avLst/>
          </a:prstGeom>
        </p:spPr>
        <p:txBody>
          <a:bodyPr>
            <a:spAutoFit/>
          </a:bodyPr>
          <a:lstStyle/>
          <a:p>
            <a:pPr>
              <a:lnSpc>
                <a:spcPct val="150000"/>
              </a:lnSpc>
            </a:pPr>
            <a:r>
              <a:rPr lang="zh-CN" altLang="en-US" dirty="0">
                <a:latin typeface="黑体" panose="02010609060101010101" pitchFamily="2" charset="-122"/>
                <a:ea typeface="黑体" panose="02010609060101010101" pitchFamily="2" charset="-122"/>
              </a:rPr>
              <a:t>英国传说认为愚人节与一个名叫“哥谭镇”的城镇有关。传说在</a:t>
            </a:r>
            <a:r>
              <a:rPr lang="en-US" altLang="zh-CN" dirty="0">
                <a:latin typeface="黑体" panose="02010609060101010101" pitchFamily="2" charset="-122"/>
                <a:ea typeface="黑体" panose="02010609060101010101" pitchFamily="2" charset="-122"/>
              </a:rPr>
              <a:t>13</a:t>
            </a:r>
            <a:r>
              <a:rPr lang="zh-CN" altLang="en-US" dirty="0">
                <a:latin typeface="黑体" panose="02010609060101010101" pitchFamily="2" charset="-122"/>
                <a:ea typeface="黑体" panose="02010609060101010101" pitchFamily="2" charset="-122"/>
              </a:rPr>
              <a:t>世纪有这样一个传统，凡是国王巡视过的道路都会收归公共所有。哥谭镇的民众不愿失去他们的主干道，于是散布了谣言，希望能够阻止国王的巡视。国王遂派遣消息官前去打探，消息官到达村镇之后，发现满街都是疯傻之人。国王便放弃了巡视的计划。于是愚人节便由纪念哥谭镇镇民的谎言而来。</a:t>
            </a:r>
          </a:p>
        </p:txBody>
      </p:sp>
      <p:grpSp>
        <p:nvGrpSpPr>
          <p:cNvPr id="10" name="组合 9"/>
          <p:cNvGrpSpPr/>
          <p:nvPr/>
        </p:nvGrpSpPr>
        <p:grpSpPr>
          <a:xfrm>
            <a:off x="7410203" y="1851259"/>
            <a:ext cx="4781797" cy="3730328"/>
            <a:chOff x="7410203" y="1851259"/>
            <a:chExt cx="4781797" cy="3730328"/>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203" y="1851259"/>
              <a:ext cx="4781797" cy="3730328"/>
            </a:xfrm>
            <a:prstGeom prst="rect">
              <a:avLst/>
            </a:prstGeom>
          </p:spPr>
        </p:pic>
        <p:sp>
          <p:nvSpPr>
            <p:cNvPr id="9" name="矩形 8"/>
            <p:cNvSpPr/>
            <p:nvPr/>
          </p:nvSpPr>
          <p:spPr>
            <a:xfrm>
              <a:off x="7410203" y="1851259"/>
              <a:ext cx="4781797" cy="37303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5"/>
          <a:stretch>
            <a:fillRect/>
          </a:stretch>
        </p:blipFill>
        <p:spPr>
          <a:xfrm>
            <a:off x="336084" y="344071"/>
            <a:ext cx="1173440" cy="965217"/>
          </a:xfrm>
          <a:prstGeom prst="rect">
            <a:avLst/>
          </a:prstGeom>
        </p:spPr>
      </p:pic>
      <p:pic>
        <p:nvPicPr>
          <p:cNvPr id="12" name="图片 11"/>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430926" y="1492770"/>
            <a:ext cx="3678479" cy="2699197"/>
          </a:xfrm>
          <a:prstGeom prst="rect">
            <a:avLst/>
          </a:prstGeom>
        </p:spPr>
      </p:pic>
      <p:sp>
        <p:nvSpPr>
          <p:cNvPr id="17" name="椭圆 16"/>
          <p:cNvSpPr/>
          <p:nvPr/>
        </p:nvSpPr>
        <p:spPr>
          <a:xfrm>
            <a:off x="10896003" y="537889"/>
            <a:ext cx="594258" cy="594258"/>
          </a:xfrm>
          <a:prstGeom prst="ellipse">
            <a:avLst/>
          </a:prstGeom>
          <a:solidFill>
            <a:srgbClr val="006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25371" y="110336"/>
            <a:ext cx="364059" cy="364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10874" y="463542"/>
            <a:ext cx="1324988" cy="1324988"/>
          </a:xfrm>
          <a:prstGeom prst="ellipse">
            <a:avLst/>
          </a:prstGeom>
          <a:solidFill>
            <a:srgbClr val="922E8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506451" y="113772"/>
            <a:ext cx="721246" cy="721246"/>
          </a:xfrm>
          <a:prstGeom prst="ellipse">
            <a:avLst/>
          </a:prstGeom>
          <a:solidFill>
            <a:srgbClr val="E4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323702" y="965217"/>
            <a:ext cx="1055106" cy="1055106"/>
          </a:xfrm>
          <a:prstGeom prst="ellipse">
            <a:avLst/>
          </a:prstGeom>
          <a:solidFill>
            <a:srgbClr val="2C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103368" y="2142489"/>
            <a:ext cx="2302549" cy="230254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82886" y="-1045947"/>
            <a:ext cx="1876426" cy="1876426"/>
          </a:xfrm>
          <a:prstGeom prst="ellipse">
            <a:avLst/>
          </a:prstGeom>
          <a:solidFill>
            <a:srgbClr val="00B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263942" y="3175671"/>
            <a:ext cx="7611560" cy="894227"/>
          </a:xfrm>
          <a:prstGeom prst="roundRect">
            <a:avLst>
              <a:gd name="adj" fmla="val 50000"/>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308663" y="3364778"/>
            <a:ext cx="3522118" cy="523220"/>
          </a:xfrm>
          <a:prstGeom prst="rect">
            <a:avLst/>
          </a:prstGeom>
          <a:noFill/>
        </p:spPr>
        <p:txBody>
          <a:bodyPr wrap="none" rtlCol="0">
            <a:spAutoFit/>
          </a:bodyPr>
          <a:lstStyle/>
          <a:p>
            <a:r>
              <a:rPr lang="zh-CN" altLang="en-US" sz="2800" dirty="0">
                <a:latin typeface="锐字云字库细圆体1.0" panose="02010604000000000000" pitchFamily="2" charset="-122"/>
                <a:ea typeface="锐字云字库细圆体1.0" panose="02010604000000000000" pitchFamily="2" charset="-122"/>
              </a:rPr>
              <a:t>快乐愚人节 愚人事件</a:t>
            </a:r>
          </a:p>
        </p:txBody>
      </p:sp>
      <p:pic>
        <p:nvPicPr>
          <p:cNvPr id="9" name="图片 8"/>
          <p:cNvPicPr>
            <a:picLocks noChangeAspect="1"/>
          </p:cNvPicPr>
          <p:nvPr/>
        </p:nvPicPr>
        <p:blipFill rotWithShape="1">
          <a:blip r:embed="rId4"/>
          <a:srcRect t="60734"/>
          <a:stretch>
            <a:fillRect/>
          </a:stretch>
        </p:blipFill>
        <p:spPr>
          <a:xfrm>
            <a:off x="1647708" y="2383769"/>
            <a:ext cx="1643077" cy="2160219"/>
          </a:xfrm>
          <a:prstGeom prst="rect">
            <a:avLst/>
          </a:prstGeom>
        </p:spPr>
      </p:pic>
      <p:sp>
        <p:nvSpPr>
          <p:cNvPr id="24" name="椭圆 23"/>
          <p:cNvSpPr/>
          <p:nvPr/>
        </p:nvSpPr>
        <p:spPr>
          <a:xfrm>
            <a:off x="2025938" y="3048599"/>
            <a:ext cx="594258" cy="594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solidFill>
                  <a:srgbClr val="00B378"/>
                </a:solidFill>
              </a:rPr>
              <a:t>1</a:t>
            </a:r>
            <a:endParaRPr lang="zh-CN" altLang="en-US" sz="3600" i="1" dirty="0">
              <a:solidFill>
                <a:srgbClr val="00B378"/>
              </a:solidFill>
            </a:endParaRPr>
          </a:p>
        </p:txBody>
      </p:sp>
      <p:sp>
        <p:nvSpPr>
          <p:cNvPr id="30" name="椭圆 29"/>
          <p:cNvSpPr/>
          <p:nvPr/>
        </p:nvSpPr>
        <p:spPr>
          <a:xfrm>
            <a:off x="2376037" y="3463879"/>
            <a:ext cx="364059" cy="36405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stretch>
            <a:fillRect/>
          </a:stretch>
        </p:blipFill>
        <p:spPr>
          <a:xfrm>
            <a:off x="336084" y="344071"/>
            <a:ext cx="1173440" cy="965217"/>
          </a:xfrm>
          <a:prstGeom prst="rect">
            <a:avLst/>
          </a:prstGeom>
        </p:spPr>
      </p:pic>
      <p:pic>
        <p:nvPicPr>
          <p:cNvPr id="23" name="图片 22"/>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36084" y="344071"/>
            <a:ext cx="1173440" cy="965217"/>
          </a:xfrm>
          <a:prstGeom prst="rect">
            <a:avLst/>
          </a:prstGeom>
        </p:spPr>
      </p:pic>
      <p:pic>
        <p:nvPicPr>
          <p:cNvPr id="6" name="图片 5"/>
          <p:cNvPicPr>
            <a:picLocks noChangeAspect="1"/>
          </p:cNvPicPr>
          <p:nvPr/>
        </p:nvPicPr>
        <p:blipFill>
          <a:blip r:embed="rId4"/>
          <a:stretch>
            <a:fillRect/>
          </a:stretch>
        </p:blipFill>
        <p:spPr>
          <a:xfrm>
            <a:off x="1386364" y="510123"/>
            <a:ext cx="1475279" cy="671245"/>
          </a:xfrm>
          <a:prstGeom prst="rect">
            <a:avLst/>
          </a:prstGeom>
        </p:spPr>
      </p:pic>
      <p:sp>
        <p:nvSpPr>
          <p:cNvPr id="17" name="椭圆 16"/>
          <p:cNvSpPr/>
          <p:nvPr/>
        </p:nvSpPr>
        <p:spPr>
          <a:xfrm>
            <a:off x="10896003" y="537889"/>
            <a:ext cx="594258" cy="594258"/>
          </a:xfrm>
          <a:prstGeom prst="ellipse">
            <a:avLst/>
          </a:prstGeom>
          <a:solidFill>
            <a:srgbClr val="006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25371" y="110336"/>
            <a:ext cx="364059" cy="364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10874" y="463542"/>
            <a:ext cx="1324988" cy="1324988"/>
          </a:xfrm>
          <a:prstGeom prst="ellipse">
            <a:avLst/>
          </a:prstGeom>
          <a:solidFill>
            <a:srgbClr val="922E8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506451" y="113772"/>
            <a:ext cx="721246" cy="721246"/>
          </a:xfrm>
          <a:prstGeom prst="ellipse">
            <a:avLst/>
          </a:prstGeom>
          <a:solidFill>
            <a:srgbClr val="E4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323702" y="965217"/>
            <a:ext cx="1055106" cy="1055106"/>
          </a:xfrm>
          <a:prstGeom prst="ellipse">
            <a:avLst/>
          </a:prstGeom>
          <a:solidFill>
            <a:srgbClr val="2C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103368" y="2142489"/>
            <a:ext cx="2302549" cy="230254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82886" y="-1045947"/>
            <a:ext cx="1876426" cy="1876426"/>
          </a:xfrm>
          <a:prstGeom prst="ellipse">
            <a:avLst/>
          </a:prstGeom>
          <a:solidFill>
            <a:srgbClr val="00B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875502" y="573717"/>
            <a:ext cx="480310" cy="1200329"/>
          </a:xfrm>
          <a:prstGeom prst="rect">
            <a:avLst/>
          </a:prstGeom>
          <a:noFill/>
        </p:spPr>
        <p:txBody>
          <a:bodyPr wrap="square" rtlCol="0">
            <a:spAutoFit/>
          </a:bodyPr>
          <a:lstStyle/>
          <a:p>
            <a:r>
              <a:rPr lang="zh-CN" altLang="en-US" sz="3600" dirty="0">
                <a:latin typeface="锐字云字库细圆体1.0" panose="02010604000000000000" pitchFamily="2" charset="-122"/>
                <a:ea typeface="锐字云字库细圆体1.0" panose="02010604000000000000" pitchFamily="2" charset="-122"/>
              </a:rPr>
              <a:t>目录</a:t>
            </a:r>
          </a:p>
        </p:txBody>
      </p:sp>
      <p:grpSp>
        <p:nvGrpSpPr>
          <p:cNvPr id="4" name="组合 3"/>
          <p:cNvGrpSpPr/>
          <p:nvPr/>
        </p:nvGrpSpPr>
        <p:grpSpPr>
          <a:xfrm>
            <a:off x="2149132" y="1797861"/>
            <a:ext cx="7849564" cy="1021299"/>
            <a:chOff x="1661310" y="1702851"/>
            <a:chExt cx="7849564" cy="1021299"/>
          </a:xfrm>
        </p:grpSpPr>
        <p:sp>
          <p:nvSpPr>
            <p:cNvPr id="3" name="圆角矩形 2"/>
            <p:cNvSpPr/>
            <p:nvPr/>
          </p:nvSpPr>
          <p:spPr>
            <a:xfrm>
              <a:off x="1899314" y="1829923"/>
              <a:ext cx="7611560" cy="894227"/>
            </a:xfrm>
            <a:prstGeom prst="roundRect">
              <a:avLst>
                <a:gd name="adj" fmla="val 50000"/>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926157" y="2019030"/>
              <a:ext cx="2803973" cy="523220"/>
            </a:xfrm>
            <a:prstGeom prst="rect">
              <a:avLst/>
            </a:prstGeom>
            <a:noFill/>
          </p:spPr>
          <p:txBody>
            <a:bodyPr wrap="none" rtlCol="0">
              <a:spAutoFit/>
            </a:bodyPr>
            <a:lstStyle/>
            <a:p>
              <a:r>
                <a:rPr lang="zh-CN" altLang="en-US" sz="2800" dirty="0">
                  <a:latin typeface="锐字云字库细圆体1.0" panose="02010604000000000000" pitchFamily="2" charset="-122"/>
                  <a:ea typeface="锐字云字库细圆体1.0" panose="02010604000000000000" pitchFamily="2" charset="-122"/>
                </a:rPr>
                <a:t>快乐愚人节 简介</a:t>
              </a:r>
            </a:p>
          </p:txBody>
        </p:sp>
        <p:sp>
          <p:nvSpPr>
            <p:cNvPr id="24" name="椭圆 23"/>
            <p:cNvSpPr/>
            <p:nvPr/>
          </p:nvSpPr>
          <p:spPr>
            <a:xfrm>
              <a:off x="1661310" y="1702851"/>
              <a:ext cx="594258" cy="594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solidFill>
                    <a:srgbClr val="00B378"/>
                  </a:solidFill>
                </a:rPr>
                <a:t>1</a:t>
              </a:r>
              <a:endParaRPr lang="zh-CN" altLang="en-US" sz="3600" i="1" dirty="0">
                <a:solidFill>
                  <a:srgbClr val="00B378"/>
                </a:solidFill>
              </a:endParaRPr>
            </a:p>
          </p:txBody>
        </p:sp>
        <p:sp>
          <p:nvSpPr>
            <p:cNvPr id="30" name="椭圆 29"/>
            <p:cNvSpPr/>
            <p:nvPr/>
          </p:nvSpPr>
          <p:spPr>
            <a:xfrm>
              <a:off x="2011409" y="2118131"/>
              <a:ext cx="364059" cy="36405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4" name="图片 43"/>
          <p:cNvPicPr>
            <a:picLocks noChangeAspect="1"/>
          </p:cNvPicPr>
          <p:nvPr/>
        </p:nvPicPr>
        <p:blipFill rotWithShape="1">
          <a:blip r:embed="rId5"/>
          <a:srcRect t="60734"/>
          <a:stretch>
            <a:fillRect/>
          </a:stretch>
        </p:blipFill>
        <p:spPr>
          <a:xfrm>
            <a:off x="2542851" y="1559624"/>
            <a:ext cx="637585" cy="838258"/>
          </a:xfrm>
          <a:prstGeom prst="rect">
            <a:avLst/>
          </a:prstGeom>
        </p:spPr>
      </p:pic>
      <p:grpSp>
        <p:nvGrpSpPr>
          <p:cNvPr id="45" name="组合 44"/>
          <p:cNvGrpSpPr/>
          <p:nvPr/>
        </p:nvGrpSpPr>
        <p:grpSpPr>
          <a:xfrm>
            <a:off x="2149132" y="3102786"/>
            <a:ext cx="7849564" cy="1021299"/>
            <a:chOff x="1661310" y="1702851"/>
            <a:chExt cx="7849564" cy="1021299"/>
          </a:xfrm>
        </p:grpSpPr>
        <p:sp>
          <p:nvSpPr>
            <p:cNvPr id="46" name="圆角矩形 45"/>
            <p:cNvSpPr/>
            <p:nvPr/>
          </p:nvSpPr>
          <p:spPr>
            <a:xfrm>
              <a:off x="1899314" y="1829923"/>
              <a:ext cx="7611560" cy="894227"/>
            </a:xfrm>
            <a:prstGeom prst="roundRect">
              <a:avLst>
                <a:gd name="adj" fmla="val 50000"/>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2926157" y="2019030"/>
              <a:ext cx="3522118" cy="523220"/>
            </a:xfrm>
            <a:prstGeom prst="rect">
              <a:avLst/>
            </a:prstGeom>
            <a:noFill/>
          </p:spPr>
          <p:txBody>
            <a:bodyPr wrap="none" rtlCol="0">
              <a:spAutoFit/>
            </a:bodyPr>
            <a:lstStyle/>
            <a:p>
              <a:r>
                <a:rPr lang="zh-CN" altLang="en-US" sz="2800" dirty="0">
                  <a:latin typeface="锐字云字库细圆体1.0" panose="02010604000000000000" pitchFamily="2" charset="-122"/>
                  <a:ea typeface="锐字云字库细圆体1.0" panose="02010604000000000000" pitchFamily="2" charset="-122"/>
                </a:rPr>
                <a:t>快乐愚人节 节日起源</a:t>
              </a:r>
            </a:p>
          </p:txBody>
        </p:sp>
        <p:sp>
          <p:nvSpPr>
            <p:cNvPr id="48" name="椭圆 47"/>
            <p:cNvSpPr/>
            <p:nvPr/>
          </p:nvSpPr>
          <p:spPr>
            <a:xfrm>
              <a:off x="1661310" y="1702851"/>
              <a:ext cx="594258" cy="594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solidFill>
                    <a:srgbClr val="00B378"/>
                  </a:solidFill>
                </a:rPr>
                <a:t>2</a:t>
              </a:r>
              <a:endParaRPr lang="zh-CN" altLang="en-US" sz="3600" i="1" dirty="0">
                <a:solidFill>
                  <a:srgbClr val="00B378"/>
                </a:solidFill>
              </a:endParaRPr>
            </a:p>
          </p:txBody>
        </p:sp>
        <p:sp>
          <p:nvSpPr>
            <p:cNvPr id="49" name="椭圆 48"/>
            <p:cNvSpPr/>
            <p:nvPr/>
          </p:nvSpPr>
          <p:spPr>
            <a:xfrm>
              <a:off x="2011409" y="2118131"/>
              <a:ext cx="364059" cy="36405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图片 49"/>
          <p:cNvPicPr>
            <a:picLocks noChangeAspect="1"/>
          </p:cNvPicPr>
          <p:nvPr/>
        </p:nvPicPr>
        <p:blipFill rotWithShape="1">
          <a:blip r:embed="rId5"/>
          <a:srcRect t="60734"/>
          <a:stretch>
            <a:fillRect/>
          </a:stretch>
        </p:blipFill>
        <p:spPr>
          <a:xfrm>
            <a:off x="2542851" y="2864549"/>
            <a:ext cx="637585" cy="838258"/>
          </a:xfrm>
          <a:prstGeom prst="rect">
            <a:avLst/>
          </a:prstGeom>
        </p:spPr>
      </p:pic>
      <p:grpSp>
        <p:nvGrpSpPr>
          <p:cNvPr id="51" name="组合 50"/>
          <p:cNvGrpSpPr/>
          <p:nvPr/>
        </p:nvGrpSpPr>
        <p:grpSpPr>
          <a:xfrm>
            <a:off x="2149132" y="4407711"/>
            <a:ext cx="7849564" cy="1021299"/>
            <a:chOff x="1661310" y="1702851"/>
            <a:chExt cx="7849564" cy="1021299"/>
          </a:xfrm>
        </p:grpSpPr>
        <p:sp>
          <p:nvSpPr>
            <p:cNvPr id="52" name="圆角矩形 51"/>
            <p:cNvSpPr/>
            <p:nvPr/>
          </p:nvSpPr>
          <p:spPr>
            <a:xfrm>
              <a:off x="1899314" y="1829923"/>
              <a:ext cx="7611560" cy="894227"/>
            </a:xfrm>
            <a:prstGeom prst="roundRect">
              <a:avLst>
                <a:gd name="adj" fmla="val 50000"/>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2926157" y="2019030"/>
              <a:ext cx="3522118" cy="523220"/>
            </a:xfrm>
            <a:prstGeom prst="rect">
              <a:avLst/>
            </a:prstGeom>
            <a:noFill/>
          </p:spPr>
          <p:txBody>
            <a:bodyPr wrap="none" rtlCol="0">
              <a:spAutoFit/>
            </a:bodyPr>
            <a:lstStyle/>
            <a:p>
              <a:r>
                <a:rPr lang="zh-CN" altLang="en-US" sz="2800" dirty="0">
                  <a:latin typeface="锐字云字库细圆体1.0" panose="02010604000000000000" pitchFamily="2" charset="-122"/>
                  <a:ea typeface="锐字云字库细圆体1.0" panose="02010604000000000000" pitchFamily="2" charset="-122"/>
                </a:rPr>
                <a:t>快乐愚人节 愚人事件</a:t>
              </a:r>
            </a:p>
          </p:txBody>
        </p:sp>
        <p:sp>
          <p:nvSpPr>
            <p:cNvPr id="54" name="椭圆 53"/>
            <p:cNvSpPr/>
            <p:nvPr/>
          </p:nvSpPr>
          <p:spPr>
            <a:xfrm>
              <a:off x="1661310" y="1702851"/>
              <a:ext cx="594258" cy="594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solidFill>
                    <a:srgbClr val="00B378"/>
                  </a:solidFill>
                </a:rPr>
                <a:t>3</a:t>
              </a:r>
              <a:endParaRPr lang="zh-CN" altLang="en-US" sz="3600" i="1" dirty="0">
                <a:solidFill>
                  <a:srgbClr val="00B378"/>
                </a:solidFill>
              </a:endParaRPr>
            </a:p>
          </p:txBody>
        </p:sp>
        <p:sp>
          <p:nvSpPr>
            <p:cNvPr id="55" name="椭圆 54"/>
            <p:cNvSpPr/>
            <p:nvPr/>
          </p:nvSpPr>
          <p:spPr>
            <a:xfrm>
              <a:off x="2011409" y="2118131"/>
              <a:ext cx="364059" cy="36405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6" name="图片 55"/>
          <p:cNvPicPr>
            <a:picLocks noChangeAspect="1"/>
          </p:cNvPicPr>
          <p:nvPr/>
        </p:nvPicPr>
        <p:blipFill rotWithShape="1">
          <a:blip r:embed="rId5"/>
          <a:srcRect t="60734"/>
          <a:stretch>
            <a:fillRect/>
          </a:stretch>
        </p:blipFill>
        <p:spPr>
          <a:xfrm>
            <a:off x="2542851" y="4169474"/>
            <a:ext cx="637585" cy="838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circle(in)">
                                      <p:cBhvr>
                                        <p:cTn id="2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143" t="7273" r="9555" b="57749"/>
          <a:stretch>
            <a:fillRect/>
          </a:stretch>
        </p:blipFill>
        <p:spPr>
          <a:xfrm>
            <a:off x="7548748" y="2117995"/>
            <a:ext cx="4643252" cy="3006208"/>
          </a:xfrm>
          <a:prstGeom prst="rect">
            <a:avLst/>
          </a:prstGeom>
        </p:spPr>
      </p:pic>
      <p:graphicFrame>
        <p:nvGraphicFramePr>
          <p:cNvPr id="7" name="图示 6"/>
          <p:cNvGraphicFramePr/>
          <p:nvPr/>
        </p:nvGraphicFramePr>
        <p:xfrm>
          <a:off x="0" y="1685127"/>
          <a:ext cx="7307283" cy="4169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图片 5"/>
          <p:cNvPicPr>
            <a:picLocks noChangeAspect="1"/>
          </p:cNvPicPr>
          <p:nvPr/>
        </p:nvPicPr>
        <p:blipFill>
          <a:blip r:embed="rId9"/>
          <a:stretch>
            <a:fillRect/>
          </a:stretch>
        </p:blipFill>
        <p:spPr>
          <a:xfrm>
            <a:off x="336084" y="344071"/>
            <a:ext cx="1173440" cy="965217"/>
          </a:xfrm>
          <a:prstGeom prst="rect">
            <a:avLst/>
          </a:prstGeom>
        </p:spPr>
      </p:pic>
      <p:pic>
        <p:nvPicPr>
          <p:cNvPr id="8" name="图片 7"/>
          <p:cNvPicPr>
            <a:picLocks noChangeAspect="1"/>
          </p:cNvPicPr>
          <p:nvPr/>
        </p:nvPicPr>
        <p:blipFill>
          <a:blip r:embed="rId10"/>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791712"/>
            <a:ext cx="4180114" cy="1104405"/>
            <a:chOff x="0" y="2740109"/>
            <a:chExt cx="4180114" cy="1104405"/>
          </a:xfrm>
        </p:grpSpPr>
        <p:sp>
          <p:nvSpPr>
            <p:cNvPr id="10" name="矩形 9"/>
            <p:cNvSpPr/>
            <p:nvPr/>
          </p:nvSpPr>
          <p:spPr>
            <a:xfrm>
              <a:off x="0" y="2740109"/>
              <a:ext cx="95003"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47416"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7959"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08502"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39045" y="2740109"/>
              <a:ext cx="178130"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71488" y="2740109"/>
              <a:ext cx="2608626" cy="1104405"/>
            </a:xfrm>
            <a:prstGeom prst="rect">
              <a:avLst/>
            </a:prstGeom>
            <a:solidFill>
              <a:schemeClr val="bg1">
                <a:alpha val="40000"/>
              </a:schemeClr>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85198"/>
          <a:stretch>
            <a:fillRect/>
          </a:stretch>
        </p:blipFill>
        <p:spPr>
          <a:xfrm flipV="1">
            <a:off x="504" y="5842659"/>
            <a:ext cx="12190992" cy="1015056"/>
          </a:xfrm>
          <a:prstGeom prst="rect">
            <a:avLst/>
          </a:prstGeom>
        </p:spPr>
      </p:pic>
      <p:sp>
        <p:nvSpPr>
          <p:cNvPr id="8" name="矩形 7"/>
          <p:cNvSpPr/>
          <p:nvPr/>
        </p:nvSpPr>
        <p:spPr>
          <a:xfrm>
            <a:off x="6958887" y="2983848"/>
            <a:ext cx="4195948" cy="2585323"/>
          </a:xfrm>
          <a:prstGeom prst="rect">
            <a:avLst/>
          </a:prstGeom>
        </p:spPr>
        <p:txBody>
          <a:bodyPr wrap="square">
            <a:spAutoFit/>
          </a:bodyPr>
          <a:lstStyle/>
          <a:p>
            <a:pPr>
              <a:lnSpc>
                <a:spcPct val="150000"/>
              </a:lnSpc>
            </a:pPr>
            <a:r>
              <a:rPr lang="en-US" altLang="zh-CN" dirty="0">
                <a:latin typeface="黑体" panose="02010609060101010101" pitchFamily="2" charset="-122"/>
                <a:ea typeface="黑体" panose="02010609060101010101" pitchFamily="2" charset="-122"/>
              </a:rPr>
              <a:t>2007</a:t>
            </a:r>
            <a:r>
              <a:rPr lang="zh-CN" altLang="en-US" dirty="0">
                <a:latin typeface="黑体" panose="02010609060101010101" pitchFamily="2" charset="-122"/>
                <a:ea typeface="黑体" panose="02010609060101010101" pitchFamily="2" charset="-122"/>
              </a:rPr>
              <a:t>年美国总统布什已经签署了一项法令，称微软新操作系统</a:t>
            </a:r>
            <a:r>
              <a:rPr lang="en-US" altLang="zh-CN" dirty="0">
                <a:latin typeface="黑体" panose="02010609060101010101" pitchFamily="2" charset="-122"/>
                <a:ea typeface="黑体" panose="02010609060101010101" pitchFamily="2" charset="-122"/>
              </a:rPr>
              <a:t>Vista</a:t>
            </a:r>
            <a:r>
              <a:rPr lang="zh-CN" altLang="en-US" dirty="0">
                <a:latin typeface="黑体" panose="02010609060101010101" pitchFamily="2" charset="-122"/>
                <a:ea typeface="黑体" panose="02010609060101010101" pitchFamily="2" charset="-122"/>
              </a:rPr>
              <a:t>过于复杂，给国家安全带来了威胁，因此裁定其为非法。一名忧虑重重的美国参议员表示：“</a:t>
            </a:r>
            <a:r>
              <a:rPr lang="en-US" altLang="zh-CN" dirty="0">
                <a:latin typeface="黑体" panose="02010609060101010101" pitchFamily="2" charset="-122"/>
                <a:ea typeface="黑体" panose="02010609060101010101" pitchFamily="2" charset="-122"/>
              </a:rPr>
              <a:t>Vista</a:t>
            </a:r>
            <a:r>
              <a:rPr lang="zh-CN" altLang="en-US" dirty="0">
                <a:latin typeface="黑体" panose="02010609060101010101" pitchFamily="2" charset="-122"/>
                <a:ea typeface="黑体" panose="02010609060101010101" pitchFamily="2" charset="-122"/>
              </a:rPr>
              <a:t>的颜色和启动声音都发生了巨大的变化，实在是过于复杂。”</a:t>
            </a: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142" y="1491849"/>
            <a:ext cx="2728453" cy="4077322"/>
          </a:xfrm>
          <a:prstGeom prst="rect">
            <a:avLst/>
          </a:prstGeom>
        </p:spPr>
      </p:pic>
      <p:pic>
        <p:nvPicPr>
          <p:cNvPr id="16" name="图片 15"/>
          <p:cNvPicPr>
            <a:picLocks noChangeAspect="1"/>
          </p:cNvPicPr>
          <p:nvPr/>
        </p:nvPicPr>
        <p:blipFill>
          <a:blip r:embed="rId5"/>
          <a:stretch>
            <a:fillRect/>
          </a:stretch>
        </p:blipFill>
        <p:spPr>
          <a:xfrm>
            <a:off x="336084" y="344071"/>
            <a:ext cx="1173440" cy="965217"/>
          </a:xfrm>
          <a:prstGeom prst="rect">
            <a:avLst/>
          </a:prstGeom>
        </p:spPr>
      </p:pic>
      <p:pic>
        <p:nvPicPr>
          <p:cNvPr id="18" name="图片 17"/>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71648" t="9177" r="1234" b="1641"/>
          <a:stretch>
            <a:fillRect/>
          </a:stretch>
        </p:blipFill>
        <p:spPr>
          <a:xfrm>
            <a:off x="9203378" y="742410"/>
            <a:ext cx="2988622" cy="6115590"/>
          </a:xfrm>
          <a:prstGeom prst="rect">
            <a:avLst/>
          </a:prstGeom>
        </p:spPr>
      </p:pic>
      <p:sp>
        <p:nvSpPr>
          <p:cNvPr id="3" name="矩形 2"/>
          <p:cNvSpPr/>
          <p:nvPr/>
        </p:nvSpPr>
        <p:spPr>
          <a:xfrm>
            <a:off x="670585" y="3835932"/>
            <a:ext cx="9791576" cy="2169825"/>
          </a:xfrm>
          <a:prstGeom prst="rect">
            <a:avLst/>
          </a:prstGeom>
        </p:spPr>
        <p:txBody>
          <a:bodyPr wrap="square">
            <a:spAutoFit/>
          </a:bodyPr>
          <a:lstStyle/>
          <a:p>
            <a:pPr>
              <a:lnSpc>
                <a:spcPct val="150000"/>
              </a:lnSpc>
            </a:pPr>
            <a:r>
              <a:rPr lang="en-US" altLang="zh-CN" b="1" dirty="0"/>
              <a:t>《</a:t>
            </a:r>
            <a:r>
              <a:rPr lang="zh-CN" altLang="en-US" b="1" dirty="0"/>
              <a:t>日本时报</a:t>
            </a:r>
            <a:r>
              <a:rPr lang="en-US" altLang="zh-CN" b="1" dirty="0"/>
              <a:t>》</a:t>
            </a:r>
            <a:r>
              <a:rPr lang="zh-CN" altLang="en-US" b="1" dirty="0"/>
              <a:t>拿小泉开涮</a:t>
            </a:r>
          </a:p>
          <a:p>
            <a:pPr>
              <a:lnSpc>
                <a:spcPct val="150000"/>
              </a:lnSpc>
            </a:pPr>
            <a:endParaRPr lang="zh-CN" altLang="en-US" dirty="0"/>
          </a:p>
          <a:p>
            <a:pPr>
              <a:lnSpc>
                <a:spcPct val="150000"/>
              </a:lnSpc>
            </a:pPr>
            <a:r>
              <a:rPr lang="zh-CN" altLang="en-US" dirty="0"/>
              <a:t>也是在</a:t>
            </a:r>
            <a:r>
              <a:rPr lang="en-US" altLang="zh-CN" dirty="0"/>
              <a:t>2002</a:t>
            </a:r>
            <a:r>
              <a:rPr lang="zh-CN" altLang="en-US" dirty="0"/>
              <a:t>年愚人节，</a:t>
            </a:r>
            <a:r>
              <a:rPr lang="en-US" altLang="zh-CN" dirty="0"/>
              <a:t>《</a:t>
            </a:r>
            <a:r>
              <a:rPr lang="zh-CN" altLang="en-US" dirty="0"/>
              <a:t>日本时报</a:t>
            </a:r>
            <a:r>
              <a:rPr lang="en-US" altLang="zh-CN" dirty="0"/>
              <a:t>》</a:t>
            </a:r>
            <a:r>
              <a:rPr lang="zh-CN" altLang="en-US" dirty="0"/>
              <a:t>开玩笑对象是日本首相小泉纯一郎。该报拿小泉的狮子头发型开涮，在搞笑版报道中称：“日本政府将采取一连串‘温和措施’刺激经济，包括把大受欢迎的迪斯尼卡通片</a:t>
            </a:r>
            <a:r>
              <a:rPr lang="en-US" altLang="zh-CN" dirty="0"/>
              <a:t>《</a:t>
            </a:r>
            <a:r>
              <a:rPr lang="zh-CN" altLang="en-US" dirty="0"/>
              <a:t>狮子王</a:t>
            </a:r>
            <a:r>
              <a:rPr lang="en-US" altLang="zh-CN" dirty="0"/>
              <a:t>》</a:t>
            </a:r>
            <a:r>
              <a:rPr lang="zh-CN" altLang="en-US" dirty="0"/>
              <a:t>列为‘重要文化资产’</a:t>
            </a:r>
            <a:r>
              <a:rPr lang="en-US" altLang="zh-CN" dirty="0"/>
              <a:t>……</a:t>
            </a:r>
            <a:r>
              <a:rPr lang="zh-CN" altLang="en-US" dirty="0"/>
              <a:t>小泉首相一头乱发状似狮鬣毛常抢手。”</a:t>
            </a:r>
          </a:p>
        </p:txBody>
      </p:sp>
      <p:pic>
        <p:nvPicPr>
          <p:cNvPr id="7" name="图片 6"/>
          <p:cNvPicPr>
            <a:picLocks noChangeAspect="1"/>
          </p:cNvPicPr>
          <p:nvPr/>
        </p:nvPicPr>
        <p:blipFill>
          <a:blip r:embed="rId4"/>
          <a:stretch>
            <a:fillRect/>
          </a:stretch>
        </p:blipFill>
        <p:spPr>
          <a:xfrm>
            <a:off x="336084" y="344071"/>
            <a:ext cx="1173440" cy="965217"/>
          </a:xfrm>
          <a:prstGeom prst="rect">
            <a:avLst/>
          </a:prstGeom>
        </p:spPr>
      </p:pic>
      <p:pic>
        <p:nvPicPr>
          <p:cNvPr id="9" name="图片 8"/>
          <p:cNvPicPr>
            <a:picLocks noChangeAspect="1"/>
          </p:cNvPicPr>
          <p:nvPr/>
        </p:nvPicPr>
        <p:blipFill>
          <a:blip r:embed="rId5"/>
          <a:stretch>
            <a:fillRect/>
          </a:stretch>
        </p:blipFill>
        <p:spPr>
          <a:xfrm>
            <a:off x="1386364" y="510123"/>
            <a:ext cx="1475279" cy="671245"/>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2815" r="4015" b="20356"/>
          <a:stretch>
            <a:fillRect/>
          </a:stretch>
        </p:blipFill>
        <p:spPr>
          <a:xfrm>
            <a:off x="3906981" y="1864427"/>
            <a:ext cx="4718030" cy="2520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23507" b="45455"/>
          <a:stretch>
            <a:fillRect/>
          </a:stretch>
        </p:blipFill>
        <p:spPr>
          <a:xfrm>
            <a:off x="0" y="2346852"/>
            <a:ext cx="4203865" cy="4511148"/>
          </a:xfrm>
          <a:prstGeom prst="rect">
            <a:avLst/>
          </a:prstGeom>
        </p:spPr>
      </p:pic>
      <p:sp>
        <p:nvSpPr>
          <p:cNvPr id="8" name="矩形 7"/>
          <p:cNvSpPr/>
          <p:nvPr/>
        </p:nvSpPr>
        <p:spPr>
          <a:xfrm>
            <a:off x="4963887" y="2187708"/>
            <a:ext cx="6096000" cy="2947025"/>
          </a:xfrm>
          <a:prstGeom prst="rect">
            <a:avLst/>
          </a:prstGeom>
        </p:spPr>
        <p:txBody>
          <a:bodyPr>
            <a:spAutoFit/>
          </a:bodyPr>
          <a:lstStyle/>
          <a:p>
            <a:pPr>
              <a:lnSpc>
                <a:spcPct val="150000"/>
              </a:lnSpc>
            </a:pPr>
            <a:r>
              <a:rPr lang="en-US" altLang="zh-CN" dirty="0">
                <a:latin typeface="黑体" panose="02010609060101010101" pitchFamily="2" charset="-122"/>
                <a:ea typeface="黑体" panose="02010609060101010101" pitchFamily="2" charset="-122"/>
              </a:rPr>
              <a:t>1991</a:t>
            </a:r>
            <a:r>
              <a:rPr lang="zh-CN" altLang="en-US" dirty="0">
                <a:latin typeface="黑体" panose="02010609060101010101" pitchFamily="2" charset="-122"/>
                <a:ea typeface="黑体" panose="02010609060101010101" pitchFamily="2" charset="-122"/>
              </a:rPr>
              <a:t>年</a:t>
            </a:r>
            <a:r>
              <a:rPr lang="en-US" altLang="zh-CN" dirty="0">
                <a:latin typeface="黑体" panose="02010609060101010101" pitchFamily="2" charset="-122"/>
                <a:ea typeface="黑体" panose="02010609060101010101" pitchFamily="2" charset="-122"/>
              </a:rPr>
              <a:t>4</a:t>
            </a:r>
            <a:r>
              <a:rPr lang="zh-CN" altLang="en-US" dirty="0">
                <a:latin typeface="黑体" panose="02010609060101010101" pitchFamily="2" charset="-122"/>
                <a:ea typeface="黑体" panose="02010609060101010101" pitchFamily="2" charset="-122"/>
              </a:rPr>
              <a:t>月</a:t>
            </a:r>
            <a:r>
              <a:rPr lang="en-US" altLang="zh-CN" dirty="0">
                <a:latin typeface="黑体" panose="02010609060101010101" pitchFamily="2" charset="-122"/>
                <a:ea typeface="黑体" panose="02010609060101010101" pitchFamily="2" charset="-122"/>
              </a:rPr>
              <a:t>1</a:t>
            </a:r>
            <a:r>
              <a:rPr lang="zh-CN" altLang="en-US" dirty="0">
                <a:latin typeface="黑体" panose="02010609060101010101" pitchFamily="2" charset="-122"/>
                <a:ea typeface="黑体" panose="02010609060101010101" pitchFamily="2" charset="-122"/>
              </a:rPr>
              <a:t>日，英国</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独立报</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报道，有一位</a:t>
            </a:r>
            <a:r>
              <a:rPr lang="en-US" altLang="zh-CN" dirty="0">
                <a:latin typeface="黑体" panose="02010609060101010101" pitchFamily="2" charset="-122"/>
                <a:ea typeface="黑体" panose="02010609060101010101" pitchFamily="2" charset="-122"/>
              </a:rPr>
              <a:t>65</a:t>
            </a:r>
            <a:r>
              <a:rPr lang="zh-CN" altLang="en-US" dirty="0">
                <a:latin typeface="黑体" panose="02010609060101010101" pitchFamily="2" charset="-122"/>
                <a:ea typeface="黑体" panose="02010609060101010101" pitchFamily="2" charset="-122"/>
              </a:rPr>
              <a:t>岁的威尔士农夫是英女王伊丽莎白二世祖父乔治五世的私生子，换句话说，他拥有继承英国王位的权力。这一报道以“女王的王位受到威胁”为题，将这位农夫的身世形容得有板有眼，还称这位王位的合法继承人已经向当地法院提起诉讼，要求重新夺回本应属于自己的王位继承权。后来人们才恍然大悟：这是个愚人节玩笑。</a:t>
            </a:r>
          </a:p>
        </p:txBody>
      </p:sp>
      <p:sp>
        <p:nvSpPr>
          <p:cNvPr id="10" name="矩形 9"/>
          <p:cNvSpPr/>
          <p:nvPr/>
        </p:nvSpPr>
        <p:spPr>
          <a:xfrm>
            <a:off x="4964921" y="1664915"/>
            <a:ext cx="2262158" cy="369332"/>
          </a:xfrm>
          <a:prstGeom prst="rect">
            <a:avLst/>
          </a:prstGeom>
        </p:spPr>
        <p:txBody>
          <a:bodyPr wrap="none">
            <a:spAutoFit/>
          </a:bodyPr>
          <a:lstStyle/>
          <a:p>
            <a:r>
              <a:rPr lang="zh-CN" altLang="en-US" b="1" dirty="0">
                <a:latin typeface="黑体" panose="02010609060101010101" pitchFamily="2" charset="-122"/>
                <a:ea typeface="黑体" panose="02010609060101010101" pitchFamily="2" charset="-122"/>
              </a:rPr>
              <a:t>英国女王冒充亲叔叔</a:t>
            </a:r>
          </a:p>
        </p:txBody>
      </p:sp>
      <p:pic>
        <p:nvPicPr>
          <p:cNvPr id="7" name="图片 6"/>
          <p:cNvPicPr>
            <a:picLocks noChangeAspect="1"/>
          </p:cNvPicPr>
          <p:nvPr/>
        </p:nvPicPr>
        <p:blipFill>
          <a:blip r:embed="rId4"/>
          <a:stretch>
            <a:fillRect/>
          </a:stretch>
        </p:blipFill>
        <p:spPr>
          <a:xfrm>
            <a:off x="336084" y="344071"/>
            <a:ext cx="1173440" cy="965217"/>
          </a:xfrm>
          <a:prstGeom prst="rect">
            <a:avLst/>
          </a:prstGeom>
        </p:spPr>
      </p:pic>
      <p:pic>
        <p:nvPicPr>
          <p:cNvPr id="9" name="图片 8"/>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5781" b="85977"/>
          <a:stretch>
            <a:fillRect/>
          </a:stretch>
        </p:blipFill>
        <p:spPr>
          <a:xfrm>
            <a:off x="7817518" y="0"/>
            <a:ext cx="4374482" cy="1424755"/>
          </a:xfrm>
          <a:prstGeom prst="rect">
            <a:avLst/>
          </a:prstGeom>
        </p:spPr>
      </p:pic>
      <p:sp>
        <p:nvSpPr>
          <p:cNvPr id="6" name="矩形 5"/>
          <p:cNvSpPr/>
          <p:nvPr/>
        </p:nvSpPr>
        <p:spPr>
          <a:xfrm>
            <a:off x="1606723" y="2706216"/>
            <a:ext cx="6096000" cy="2585323"/>
          </a:xfrm>
          <a:prstGeom prst="rect">
            <a:avLst/>
          </a:prstGeom>
        </p:spPr>
        <p:txBody>
          <a:bodyPr>
            <a:spAutoFit/>
          </a:bodyPr>
          <a:lstStyle/>
          <a:p>
            <a:pPr>
              <a:lnSpc>
                <a:spcPct val="150000"/>
              </a:lnSpc>
            </a:pPr>
            <a:r>
              <a:rPr lang="zh-CN" altLang="en-US" b="1" dirty="0">
                <a:latin typeface="黑体" panose="02010609060101010101" pitchFamily="2" charset="-122"/>
                <a:ea typeface="黑体" panose="02010609060101010101" pitchFamily="2" charset="-122"/>
              </a:rPr>
              <a:t>蒙娜丽莎的皱眉</a:t>
            </a:r>
          </a:p>
          <a:p>
            <a:pPr>
              <a:lnSpc>
                <a:spcPct val="150000"/>
              </a:lnSpc>
            </a:pPr>
            <a:endParaRPr lang="zh-CN" altLang="en-US" dirty="0">
              <a:latin typeface="黑体" panose="02010609060101010101" pitchFamily="2" charset="-122"/>
              <a:ea typeface="黑体" panose="02010609060101010101" pitchFamily="2" charset="-122"/>
            </a:endParaRPr>
          </a:p>
          <a:p>
            <a:pPr>
              <a:lnSpc>
                <a:spcPct val="150000"/>
              </a:lnSpc>
            </a:pPr>
            <a:r>
              <a:rPr lang="en-US" altLang="zh-CN" dirty="0">
                <a:latin typeface="黑体" panose="02010609060101010101" pitchFamily="2" charset="-122"/>
                <a:ea typeface="黑体" panose="02010609060101010101" pitchFamily="2" charset="-122"/>
              </a:rPr>
              <a:t>1991</a:t>
            </a:r>
            <a:r>
              <a:rPr lang="zh-CN" altLang="en-US" dirty="0">
                <a:latin typeface="黑体" panose="02010609060101010101" pitchFamily="2" charset="-122"/>
                <a:ea typeface="黑体" panose="02010609060101010101" pitchFamily="2" charset="-122"/>
              </a:rPr>
              <a:t>年英国</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独立报</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报道称，一个艺术小组在擦拭名画</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蒙娜丽莎</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时发现了一个惊人的秘密，在将画上的蒙尘去掉之后，这位以“神秘的微笑”风靡世界的女子竟然皱着眉头。</a:t>
            </a:r>
          </a:p>
        </p:txBody>
      </p:sp>
      <p:pic>
        <p:nvPicPr>
          <p:cNvPr id="7" name="图片 6"/>
          <p:cNvPicPr>
            <a:picLocks noChangeAspect="1"/>
          </p:cNvPicPr>
          <p:nvPr/>
        </p:nvPicPr>
        <p:blipFill>
          <a:blip r:embed="rId4"/>
          <a:stretch>
            <a:fillRect/>
          </a:stretch>
        </p:blipFill>
        <p:spPr>
          <a:xfrm>
            <a:off x="336084" y="344071"/>
            <a:ext cx="1173440" cy="965217"/>
          </a:xfrm>
          <a:prstGeom prst="rect">
            <a:avLst/>
          </a:prstGeom>
        </p:spPr>
      </p:pic>
      <p:pic>
        <p:nvPicPr>
          <p:cNvPr id="8" name="图片 7"/>
          <p:cNvPicPr>
            <a:picLocks noChangeAspect="1"/>
          </p:cNvPicPr>
          <p:nvPr/>
        </p:nvPicPr>
        <p:blipFill>
          <a:blip r:embed="rId5"/>
          <a:stretch>
            <a:fillRect/>
          </a:stretch>
        </p:blipFill>
        <p:spPr>
          <a:xfrm>
            <a:off x="1386364" y="510123"/>
            <a:ext cx="1475279" cy="67124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395" y="1309288"/>
            <a:ext cx="2767759" cy="4265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143" t="7273" r="9555" b="57749"/>
          <a:stretch>
            <a:fillRect/>
          </a:stretch>
        </p:blipFill>
        <p:spPr>
          <a:xfrm>
            <a:off x="7548748" y="2319875"/>
            <a:ext cx="4643252" cy="3006208"/>
          </a:xfrm>
          <a:prstGeom prst="rect">
            <a:avLst/>
          </a:prstGeom>
        </p:spPr>
      </p:pic>
      <p:sp>
        <p:nvSpPr>
          <p:cNvPr id="7" name="矩形 6"/>
          <p:cNvSpPr/>
          <p:nvPr/>
        </p:nvSpPr>
        <p:spPr>
          <a:xfrm>
            <a:off x="1161675" y="1922720"/>
            <a:ext cx="6096000" cy="3416320"/>
          </a:xfrm>
          <a:prstGeom prst="rect">
            <a:avLst/>
          </a:prstGeom>
        </p:spPr>
        <p:txBody>
          <a:bodyPr>
            <a:spAutoFit/>
          </a:bodyPr>
          <a:lstStyle/>
          <a:p>
            <a:pPr>
              <a:lnSpc>
                <a:spcPct val="150000"/>
              </a:lnSpc>
            </a:pPr>
            <a:r>
              <a:rPr lang="zh-CN" altLang="en-US" b="1" dirty="0">
                <a:latin typeface="黑体" panose="02010609060101010101" pitchFamily="2" charset="-122"/>
                <a:ea typeface="黑体" panose="02010609060101010101" pitchFamily="2" charset="-122"/>
              </a:rPr>
              <a:t>尼克松复出</a:t>
            </a:r>
          </a:p>
          <a:p>
            <a:pPr>
              <a:lnSpc>
                <a:spcPct val="150000"/>
              </a:lnSpc>
            </a:pPr>
            <a:endParaRPr lang="zh-CN" altLang="en-US" dirty="0">
              <a:latin typeface="黑体" panose="02010609060101010101" pitchFamily="2" charset="-122"/>
              <a:ea typeface="黑体" panose="02010609060101010101" pitchFamily="2" charset="-122"/>
            </a:endParaRPr>
          </a:p>
          <a:p>
            <a:pPr>
              <a:lnSpc>
                <a:spcPct val="150000"/>
              </a:lnSpc>
            </a:pPr>
            <a:r>
              <a:rPr lang="en-US" altLang="zh-CN" dirty="0">
                <a:latin typeface="黑体" panose="02010609060101010101" pitchFamily="2" charset="-122"/>
                <a:ea typeface="黑体" panose="02010609060101010101" pitchFamily="2" charset="-122"/>
              </a:rPr>
              <a:t>1992</a:t>
            </a:r>
            <a:r>
              <a:rPr lang="zh-CN" altLang="en-US" dirty="0">
                <a:latin typeface="黑体" panose="02010609060101010101" pitchFamily="2" charset="-122"/>
                <a:ea typeface="黑体" panose="02010609060101010101" pitchFamily="2" charset="-122"/>
              </a:rPr>
              <a:t>年的愚人节，美国公众广播电台报道说，因“水门事件”而下台的前总统尼克松已经宣布复出，角逐总统宝座。节目中还播出了一段“尼克松”的演讲，宣布他的复出，并称“从来没有做错过任何事”。节目播出后，观众反响强烈，纷纷打电话到电台抗议，主持人才道出事实真相：其实尼克松的讲话只是喜剧演员的表演。</a:t>
            </a:r>
          </a:p>
        </p:txBody>
      </p:sp>
      <p:pic>
        <p:nvPicPr>
          <p:cNvPr id="6" name="图片 5"/>
          <p:cNvPicPr>
            <a:picLocks noChangeAspect="1"/>
          </p:cNvPicPr>
          <p:nvPr/>
        </p:nvPicPr>
        <p:blipFill>
          <a:blip r:embed="rId4"/>
          <a:stretch>
            <a:fillRect/>
          </a:stretch>
        </p:blipFill>
        <p:spPr>
          <a:xfrm>
            <a:off x="336084" y="344071"/>
            <a:ext cx="1173440" cy="965217"/>
          </a:xfrm>
          <a:prstGeom prst="rect">
            <a:avLst/>
          </a:prstGeom>
        </p:spPr>
      </p:pic>
      <p:pic>
        <p:nvPicPr>
          <p:cNvPr id="8" name="图片 7"/>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430926" y="1492770"/>
            <a:ext cx="3678479" cy="2699197"/>
          </a:xfrm>
          <a:prstGeom prst="rect">
            <a:avLst/>
          </a:prstGeom>
        </p:spPr>
      </p:pic>
      <p:sp>
        <p:nvSpPr>
          <p:cNvPr id="17" name="椭圆 16"/>
          <p:cNvSpPr/>
          <p:nvPr/>
        </p:nvSpPr>
        <p:spPr>
          <a:xfrm>
            <a:off x="10896003" y="537889"/>
            <a:ext cx="594258" cy="594258"/>
          </a:xfrm>
          <a:prstGeom prst="ellipse">
            <a:avLst/>
          </a:prstGeom>
          <a:solidFill>
            <a:srgbClr val="006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25371" y="110336"/>
            <a:ext cx="364059" cy="364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10874" y="463542"/>
            <a:ext cx="1324988" cy="1324988"/>
          </a:xfrm>
          <a:prstGeom prst="ellipse">
            <a:avLst/>
          </a:prstGeom>
          <a:solidFill>
            <a:srgbClr val="922E8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506451" y="113772"/>
            <a:ext cx="721246" cy="721246"/>
          </a:xfrm>
          <a:prstGeom prst="ellipse">
            <a:avLst/>
          </a:prstGeom>
          <a:solidFill>
            <a:srgbClr val="E4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323702" y="965217"/>
            <a:ext cx="1055106" cy="1055106"/>
          </a:xfrm>
          <a:prstGeom prst="ellipse">
            <a:avLst/>
          </a:prstGeom>
          <a:solidFill>
            <a:srgbClr val="2C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103368" y="2142489"/>
            <a:ext cx="2302549" cy="230254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82886" y="-1045947"/>
            <a:ext cx="1876426" cy="1876426"/>
          </a:xfrm>
          <a:prstGeom prst="ellipse">
            <a:avLst/>
          </a:prstGeom>
          <a:solidFill>
            <a:srgbClr val="00B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263942" y="3175671"/>
            <a:ext cx="7611560" cy="894227"/>
          </a:xfrm>
          <a:prstGeom prst="roundRect">
            <a:avLst>
              <a:gd name="adj" fmla="val 50000"/>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332072" y="3364778"/>
            <a:ext cx="2803973" cy="523220"/>
          </a:xfrm>
          <a:prstGeom prst="rect">
            <a:avLst/>
          </a:prstGeom>
          <a:noFill/>
        </p:spPr>
        <p:txBody>
          <a:bodyPr wrap="none" rtlCol="0">
            <a:spAutoFit/>
          </a:bodyPr>
          <a:lstStyle/>
          <a:p>
            <a:r>
              <a:rPr lang="zh-CN" altLang="en-US" sz="2800" dirty="0">
                <a:latin typeface="锐字云字库细圆体1.0" panose="02010604000000000000" pitchFamily="2" charset="-122"/>
                <a:ea typeface="锐字云字库细圆体1.0" panose="02010604000000000000" pitchFamily="2" charset="-122"/>
              </a:rPr>
              <a:t>快乐愚人节 简介</a:t>
            </a:r>
          </a:p>
        </p:txBody>
      </p:sp>
      <p:pic>
        <p:nvPicPr>
          <p:cNvPr id="9" name="图片 8"/>
          <p:cNvPicPr>
            <a:picLocks noChangeAspect="1"/>
          </p:cNvPicPr>
          <p:nvPr/>
        </p:nvPicPr>
        <p:blipFill rotWithShape="1">
          <a:blip r:embed="rId4"/>
          <a:srcRect t="60734"/>
          <a:stretch>
            <a:fillRect/>
          </a:stretch>
        </p:blipFill>
        <p:spPr>
          <a:xfrm>
            <a:off x="1647708" y="2383769"/>
            <a:ext cx="1643077" cy="2160219"/>
          </a:xfrm>
          <a:prstGeom prst="rect">
            <a:avLst/>
          </a:prstGeom>
        </p:spPr>
      </p:pic>
      <p:sp>
        <p:nvSpPr>
          <p:cNvPr id="24" name="椭圆 23"/>
          <p:cNvSpPr/>
          <p:nvPr/>
        </p:nvSpPr>
        <p:spPr>
          <a:xfrm>
            <a:off x="2025938" y="3048599"/>
            <a:ext cx="594258" cy="594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i="1" dirty="0">
                <a:solidFill>
                  <a:srgbClr val="00B378"/>
                </a:solidFill>
              </a:rPr>
              <a:t>1</a:t>
            </a:r>
            <a:endParaRPr lang="zh-CN" altLang="en-US" sz="3600" i="1" dirty="0">
              <a:solidFill>
                <a:srgbClr val="00B378"/>
              </a:solidFill>
            </a:endParaRPr>
          </a:p>
        </p:txBody>
      </p:sp>
      <p:sp>
        <p:nvSpPr>
          <p:cNvPr id="30" name="椭圆 29"/>
          <p:cNvSpPr/>
          <p:nvPr/>
        </p:nvSpPr>
        <p:spPr>
          <a:xfrm>
            <a:off x="2376037" y="3463879"/>
            <a:ext cx="364059" cy="36405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stretch>
            <a:fillRect/>
          </a:stretch>
        </p:blipFill>
        <p:spPr>
          <a:xfrm>
            <a:off x="336084" y="344071"/>
            <a:ext cx="1173440" cy="965217"/>
          </a:xfrm>
          <a:prstGeom prst="rect">
            <a:avLst/>
          </a:prstGeom>
        </p:spPr>
      </p:pic>
      <p:pic>
        <p:nvPicPr>
          <p:cNvPr id="23" name="图片 22"/>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00026" y="1281882"/>
            <a:ext cx="9855274" cy="4941118"/>
          </a:xfrm>
          <a:prstGeom prst="roundRect">
            <a:avLst>
              <a:gd name="adj" fmla="val 6819"/>
            </a:avLst>
          </a:prstGeom>
          <a:solidFill>
            <a:schemeClr val="bg1"/>
          </a:solidFill>
          <a:ln>
            <a:solidFill>
              <a:srgbClr val="2C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921765" y="4975761"/>
            <a:ext cx="3227467" cy="2368253"/>
          </a:xfrm>
          <a:prstGeom prst="rect">
            <a:avLst/>
          </a:prstGeom>
        </p:spPr>
      </p:pic>
      <p:sp>
        <p:nvSpPr>
          <p:cNvPr id="17" name="椭圆 16"/>
          <p:cNvSpPr/>
          <p:nvPr/>
        </p:nvSpPr>
        <p:spPr>
          <a:xfrm>
            <a:off x="10896003" y="537889"/>
            <a:ext cx="594258" cy="594258"/>
          </a:xfrm>
          <a:prstGeom prst="ellipse">
            <a:avLst/>
          </a:prstGeom>
          <a:solidFill>
            <a:srgbClr val="006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25371" y="110336"/>
            <a:ext cx="364059" cy="364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10874" y="463542"/>
            <a:ext cx="1324988" cy="1324988"/>
          </a:xfrm>
          <a:prstGeom prst="ellipse">
            <a:avLst/>
          </a:prstGeom>
          <a:solidFill>
            <a:srgbClr val="922E8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506451" y="113772"/>
            <a:ext cx="721246" cy="721246"/>
          </a:xfrm>
          <a:prstGeom prst="ellipse">
            <a:avLst/>
          </a:prstGeom>
          <a:solidFill>
            <a:srgbClr val="E4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323702" y="965217"/>
            <a:ext cx="1055106" cy="1055106"/>
          </a:xfrm>
          <a:prstGeom prst="ellipse">
            <a:avLst/>
          </a:prstGeom>
          <a:solidFill>
            <a:srgbClr val="2C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1103368" y="2142489"/>
            <a:ext cx="2302549" cy="2302549"/>
          </a:xfrm>
          <a:prstGeom prst="ellipse">
            <a:avLst/>
          </a:prstGeom>
          <a:solidFill>
            <a:srgbClr val="FFC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82886" y="-1045947"/>
            <a:ext cx="1876426" cy="1876426"/>
          </a:xfrm>
          <a:prstGeom prst="ellipse">
            <a:avLst/>
          </a:prstGeom>
          <a:solidFill>
            <a:srgbClr val="00B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475729" y="1699183"/>
            <a:ext cx="5895696" cy="4247317"/>
          </a:xfrm>
          <a:prstGeom prst="rect">
            <a:avLst/>
          </a:prstGeom>
          <a:noFill/>
        </p:spPr>
        <p:txBody>
          <a:bodyPr wrap="square" rtlCol="0">
            <a:spAutoFit/>
          </a:bodyPr>
          <a:lstStyle/>
          <a:p>
            <a:pPr algn="just">
              <a:lnSpc>
                <a:spcPct val="150000"/>
              </a:lnSpc>
            </a:pPr>
            <a:r>
              <a:rPr lang="zh-CN" altLang="en-US" b="1" i="1"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愚人节</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a:t>
            </a:r>
            <a:r>
              <a:rPr lang="en-US" altLang="zh-CN"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April Fool's Day</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a:t>
            </a:r>
            <a:r>
              <a:rPr lang="en-US" altLang="zh-CN"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April Fool's Day</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或</a:t>
            </a:r>
            <a:r>
              <a:rPr lang="en-US" altLang="zh-CN"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All Fools' Day</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）也称万愚节、幽默节，是西方社会民间传统节日，节期在每年</a:t>
            </a:r>
            <a:r>
              <a:rPr lang="en-US" altLang="zh-CN"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4</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月</a:t>
            </a:r>
            <a:r>
              <a:rPr lang="en-US" altLang="zh-CN"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1</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日。愚人节与古罗马的嬉乐节和印度的欢悦节有相似之处。</a:t>
            </a:r>
          </a:p>
          <a:p>
            <a:pPr algn="just">
              <a:lnSpc>
                <a:spcPct val="150000"/>
              </a:lnSpc>
            </a:pP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在欧美一些国家，这一天，人们以多种方式开周围的人的玩笑，上当者当被告知是愚人节时，才恍然大悟，所以这一天总是能够引出许多笑话，不过某些玩笑也会因开得过大而引起人们的恐慌，或改变形势衍生成为（网络）谣言。但是，玩笑最晚只能开到中午</a:t>
            </a:r>
            <a:r>
              <a:rPr lang="en-US" altLang="zh-CN"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12</a:t>
            </a:r>
            <a:r>
              <a:rPr lang="zh-CN" altLang="en-US" dirty="0">
                <a:solidFill>
                  <a:srgbClr val="6EB470"/>
                </a:solidFill>
                <a:latin typeface="黑体" panose="02010609060101010101" pitchFamily="2" charset="-122"/>
                <a:ea typeface="黑体" panose="02010609060101010101" pitchFamily="2" charset="-122"/>
                <a:cs typeface="Microsoft JhengHei UI Light" panose="020B0304030504040204" pitchFamily="34" charset="-122"/>
              </a:rPr>
              <a:t>点，这是约定俗成的严格规矩。</a:t>
            </a:r>
          </a:p>
        </p:txBody>
      </p:sp>
      <p:pic>
        <p:nvPicPr>
          <p:cNvPr id="4" name="图片 3"/>
          <p:cNvPicPr>
            <a:picLocks noChangeAspect="1"/>
          </p:cNvPicPr>
          <p:nvPr/>
        </p:nvPicPr>
        <p:blipFill>
          <a:blip r:embed="rId4"/>
          <a:stretch>
            <a:fillRect/>
          </a:stretch>
        </p:blipFill>
        <p:spPr>
          <a:xfrm>
            <a:off x="556803" y="5660302"/>
            <a:ext cx="945547" cy="748803"/>
          </a:xfrm>
          <a:prstGeom prst="rect">
            <a:avLst/>
          </a:prstGeom>
        </p:spPr>
      </p:pic>
      <p:pic>
        <p:nvPicPr>
          <p:cNvPr id="16" name="图片 15"/>
          <p:cNvPicPr>
            <a:picLocks noChangeAspect="1"/>
          </p:cNvPicPr>
          <p:nvPr/>
        </p:nvPicPr>
        <p:blipFill>
          <a:blip r:embed="rId5"/>
          <a:stretch>
            <a:fillRect/>
          </a:stretch>
        </p:blipFill>
        <p:spPr>
          <a:xfrm>
            <a:off x="336084" y="344071"/>
            <a:ext cx="1173440" cy="965217"/>
          </a:xfrm>
          <a:prstGeom prst="rect">
            <a:avLst/>
          </a:prstGeom>
        </p:spPr>
      </p:pic>
      <p:pic>
        <p:nvPicPr>
          <p:cNvPr id="24" name="图片 23"/>
          <p:cNvPicPr>
            <a:picLocks noChangeAspect="1"/>
          </p:cNvPicPr>
          <p:nvPr/>
        </p:nvPicPr>
        <p:blipFill>
          <a:blip r:embed="rId6"/>
          <a:stretch>
            <a:fillRect/>
          </a:stretch>
        </p:blipFill>
        <p:spPr>
          <a:xfrm>
            <a:off x="1386364" y="510123"/>
            <a:ext cx="1475279" cy="671245"/>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2462" y="1669163"/>
            <a:ext cx="2453902" cy="4307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3631" t="9177" r="1234" b="1641"/>
          <a:stretch>
            <a:fillRect/>
          </a:stretch>
        </p:blipFill>
        <p:spPr>
          <a:xfrm>
            <a:off x="4251366" y="742410"/>
            <a:ext cx="7940634" cy="6115590"/>
          </a:xfrm>
          <a:prstGeom prst="rect">
            <a:avLst/>
          </a:prstGeom>
        </p:spPr>
      </p:pic>
      <p:graphicFrame>
        <p:nvGraphicFramePr>
          <p:cNvPr id="24" name="图示 23"/>
          <p:cNvGraphicFramePr/>
          <p:nvPr/>
        </p:nvGraphicFramePr>
        <p:xfrm>
          <a:off x="1327929" y="1638068"/>
          <a:ext cx="8599843" cy="4267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图片 5"/>
          <p:cNvPicPr>
            <a:picLocks noChangeAspect="1"/>
          </p:cNvPicPr>
          <p:nvPr/>
        </p:nvPicPr>
        <p:blipFill>
          <a:blip r:embed="rId9"/>
          <a:stretch>
            <a:fillRect/>
          </a:stretch>
        </p:blipFill>
        <p:spPr>
          <a:xfrm>
            <a:off x="336084" y="344071"/>
            <a:ext cx="1173440" cy="965217"/>
          </a:xfrm>
          <a:prstGeom prst="rect">
            <a:avLst/>
          </a:prstGeom>
        </p:spPr>
      </p:pic>
      <p:pic>
        <p:nvPicPr>
          <p:cNvPr id="7" name="图片 6"/>
          <p:cNvPicPr>
            <a:picLocks noChangeAspect="1"/>
          </p:cNvPicPr>
          <p:nvPr/>
        </p:nvPicPr>
        <p:blipFill>
          <a:blip r:embed="rId10"/>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23507" b="45455"/>
          <a:stretch>
            <a:fillRect/>
          </a:stretch>
        </p:blipFill>
        <p:spPr>
          <a:xfrm>
            <a:off x="0" y="1691649"/>
            <a:ext cx="4814438" cy="5166351"/>
          </a:xfrm>
          <a:prstGeom prst="rect">
            <a:avLst/>
          </a:prstGeom>
        </p:spPr>
      </p:pic>
      <p:sp>
        <p:nvSpPr>
          <p:cNvPr id="7" name="矩形 6"/>
          <p:cNvSpPr/>
          <p:nvPr/>
        </p:nvSpPr>
        <p:spPr>
          <a:xfrm>
            <a:off x="5066805" y="2346852"/>
            <a:ext cx="6096000" cy="2531527"/>
          </a:xfrm>
          <a:prstGeom prst="rect">
            <a:avLst/>
          </a:prstGeom>
        </p:spPr>
        <p:txBody>
          <a:bodyPr>
            <a:spAutoFit/>
          </a:bodyPr>
          <a:lstStyle/>
          <a:p>
            <a:pPr>
              <a:lnSpc>
                <a:spcPct val="150000"/>
              </a:lnSpc>
            </a:pPr>
            <a:r>
              <a:rPr lang="zh-CN" altLang="en-US" dirty="0">
                <a:latin typeface="黑体" panose="02010609060101010101" pitchFamily="2" charset="-122"/>
                <a:ea typeface="黑体" panose="02010609060101010101" pitchFamily="2" charset="-122"/>
              </a:rPr>
              <a:t>在法国、意大利和比利时一些地区，人们喜欢在这一天把一只纸鱼偷偷贴到别人背后，并大喊“四月的傻鱼”。愚人节这天恶作剧只能持续到当天中午１２时，过了中午还戏弄人，自己就会变成“四月的傻瓜”。节日当天有鱼宴：参加鱼宴的请帖，通常是用纸板做成的彩色小鱼。餐桌中间放上鱼缸和钓鱼竿，鱼宴上所有菜都用鱼做成。</a:t>
            </a:r>
          </a:p>
        </p:txBody>
      </p:sp>
      <p:pic>
        <p:nvPicPr>
          <p:cNvPr id="6" name="图片 5"/>
          <p:cNvPicPr>
            <a:picLocks noChangeAspect="1"/>
          </p:cNvPicPr>
          <p:nvPr/>
        </p:nvPicPr>
        <p:blipFill>
          <a:blip r:embed="rId4"/>
          <a:stretch>
            <a:fillRect/>
          </a:stretch>
        </p:blipFill>
        <p:spPr>
          <a:xfrm>
            <a:off x="336084" y="344071"/>
            <a:ext cx="1173440" cy="965217"/>
          </a:xfrm>
          <a:prstGeom prst="rect">
            <a:avLst/>
          </a:prstGeom>
        </p:spPr>
      </p:pic>
      <p:pic>
        <p:nvPicPr>
          <p:cNvPr id="8" name="图片 7"/>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75781" b="85977"/>
          <a:stretch>
            <a:fillRect/>
          </a:stretch>
        </p:blipFill>
        <p:spPr>
          <a:xfrm>
            <a:off x="7817518" y="0"/>
            <a:ext cx="4374482" cy="1424755"/>
          </a:xfrm>
          <a:prstGeom prst="rect">
            <a:avLst/>
          </a:prstGeom>
        </p:spPr>
      </p:pic>
      <p:sp>
        <p:nvSpPr>
          <p:cNvPr id="8" name="矩形 7"/>
          <p:cNvSpPr/>
          <p:nvPr/>
        </p:nvSpPr>
        <p:spPr>
          <a:xfrm>
            <a:off x="5570297" y="2259061"/>
            <a:ext cx="5586145" cy="2584490"/>
          </a:xfrm>
          <a:prstGeom prst="rect">
            <a:avLst/>
          </a:prstGeom>
        </p:spPr>
        <p:txBody>
          <a:bodyPr vert="eaVert" wrap="square">
            <a:spAutoFit/>
          </a:bodyPr>
          <a:lstStyle/>
          <a:p>
            <a:pPr>
              <a:lnSpc>
                <a:spcPct val="150000"/>
              </a:lnSpc>
            </a:pPr>
            <a:r>
              <a:rPr lang="zh-CN" altLang="en-US" dirty="0">
                <a:latin typeface="黑体" panose="02010609060101010101" pitchFamily="2" charset="-122"/>
                <a:ea typeface="黑体" panose="02010609060101010101" pitchFamily="2" charset="-122"/>
              </a:rPr>
              <a:t>整人妙招：透明门</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在门中间用保鲜膜和胶布贴一道墙，然后大声呼救</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这时如果朋友过来要让他快些，然后</a:t>
            </a:r>
            <a:r>
              <a:rPr lang="en-US" altLang="zh-CN" dirty="0">
                <a:latin typeface="黑体" panose="02010609060101010101" pitchFamily="2" charset="-122"/>
                <a:ea typeface="黑体" panose="02010609060101010101" pitchFamily="2" charset="-122"/>
              </a:rPr>
              <a:t>…… </a:t>
            </a:r>
            <a:r>
              <a:rPr lang="zh-CN" altLang="en-US" dirty="0">
                <a:latin typeface="黑体" panose="02010609060101010101" pitchFamily="2" charset="-122"/>
                <a:ea typeface="黑体" panose="02010609060101010101" pitchFamily="2" charset="-122"/>
              </a:rPr>
              <a:t>夹心饼干</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将夹心饼干去除夹心，涂上牙膏，置于显眼处，自己边看书边吃饼干（当然是伪装），一定有人上当。为加强效果，可待其吃下后送白开水一杯，以加强口吐白沫的效果。</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14448"/>
            <a:ext cx="4864677" cy="2829103"/>
          </a:xfrm>
          <a:prstGeom prst="rect">
            <a:avLst/>
          </a:prstGeom>
        </p:spPr>
      </p:pic>
      <p:pic>
        <p:nvPicPr>
          <p:cNvPr id="7" name="图片 6"/>
          <p:cNvPicPr>
            <a:picLocks noChangeAspect="1"/>
          </p:cNvPicPr>
          <p:nvPr/>
        </p:nvPicPr>
        <p:blipFill>
          <a:blip r:embed="rId5"/>
          <a:stretch>
            <a:fillRect/>
          </a:stretch>
        </p:blipFill>
        <p:spPr>
          <a:xfrm>
            <a:off x="336084" y="344071"/>
            <a:ext cx="1173440" cy="965217"/>
          </a:xfrm>
          <a:prstGeom prst="rect">
            <a:avLst/>
          </a:prstGeom>
        </p:spPr>
      </p:pic>
      <p:pic>
        <p:nvPicPr>
          <p:cNvPr id="9" name="图片 8"/>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13"/>
          <p:cNvSpPr/>
          <p:nvPr/>
        </p:nvSpPr>
        <p:spPr>
          <a:xfrm>
            <a:off x="4216374" y="3187771"/>
            <a:ext cx="6089548" cy="2723994"/>
          </a:xfrm>
          <a:custGeom>
            <a:avLst/>
            <a:gdLst>
              <a:gd name="connsiteX0" fmla="*/ 0 w 6089548"/>
              <a:gd name="connsiteY0" fmla="*/ 0 h 1366854"/>
              <a:gd name="connsiteX1" fmla="*/ 6089548 w 6089548"/>
              <a:gd name="connsiteY1" fmla="*/ 0 h 1366854"/>
              <a:gd name="connsiteX2" fmla="*/ 6089548 w 6089548"/>
              <a:gd name="connsiteY2" fmla="*/ 1366854 h 1366854"/>
              <a:gd name="connsiteX3" fmla="*/ 0 w 6089548"/>
              <a:gd name="connsiteY3" fmla="*/ 1366854 h 1366854"/>
              <a:gd name="connsiteX4" fmla="*/ 0 w 6089548"/>
              <a:gd name="connsiteY4" fmla="*/ 0 h 136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548" h="1366854">
                <a:moveTo>
                  <a:pt x="0" y="0"/>
                </a:moveTo>
                <a:lnTo>
                  <a:pt x="6089548" y="0"/>
                </a:lnTo>
                <a:lnTo>
                  <a:pt x="6089548" y="1366854"/>
                </a:lnTo>
                <a:lnTo>
                  <a:pt x="0" y="13668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defTabSz="800100">
              <a:lnSpc>
                <a:spcPct val="150000"/>
              </a:lnSpc>
              <a:spcBef>
                <a:spcPct val="0"/>
              </a:spcBef>
              <a:spcAft>
                <a:spcPct val="35000"/>
              </a:spcAft>
              <a:buNone/>
            </a:pPr>
            <a:r>
              <a:rPr lang="zh-CN" sz="1800" kern="1200" dirty="0">
                <a:latin typeface="黑体" panose="02010609060101010101" pitchFamily="2" charset="-122"/>
                <a:ea typeface="黑体" panose="02010609060101010101" pitchFamily="2" charset="-122"/>
              </a:rPr>
              <a:t>愚人事件：</a:t>
            </a:r>
            <a:r>
              <a:rPr lang="en-US" sz="1800" kern="1200" dirty="0">
                <a:latin typeface="黑体" panose="02010609060101010101" pitchFamily="2" charset="-122"/>
                <a:ea typeface="黑体" panose="02010609060101010101" pitchFamily="2" charset="-122"/>
              </a:rPr>
              <a:t>1992</a:t>
            </a:r>
            <a:r>
              <a:rPr lang="zh-CN" sz="1800" kern="1200" dirty="0">
                <a:latin typeface="黑体" panose="02010609060101010101" pitchFamily="2" charset="-122"/>
                <a:ea typeface="黑体" panose="02010609060101010101" pitchFamily="2" charset="-122"/>
              </a:rPr>
              <a:t>愚人节，美国公众广播电台报道说：因“水门事件”而下台的前总统尼克松已经宣布复出，角逐总统宝座。节目中还播出了一段“尼克松”的演讲，宣布其复出，并称“从来没有做错过任何事”。节目播出后，观众反响强烈，纷纷打电话到电台抗议，主持人随后道出事实真相：尼克松的讲话只是喜剧演员的表演。</a:t>
            </a:r>
          </a:p>
        </p:txBody>
      </p:sp>
      <p:grpSp>
        <p:nvGrpSpPr>
          <p:cNvPr id="21" name="组合 20"/>
          <p:cNvGrpSpPr/>
          <p:nvPr/>
        </p:nvGrpSpPr>
        <p:grpSpPr>
          <a:xfrm>
            <a:off x="4036595" y="3170340"/>
            <a:ext cx="531446" cy="2866867"/>
            <a:chOff x="4036595" y="3170340"/>
            <a:chExt cx="531446" cy="2866867"/>
          </a:xfrm>
        </p:grpSpPr>
        <p:sp>
          <p:nvSpPr>
            <p:cNvPr id="15" name="半闭框 14"/>
            <p:cNvSpPr/>
            <p:nvPr/>
          </p:nvSpPr>
          <p:spPr>
            <a:xfrm>
              <a:off x="4036595" y="3170340"/>
              <a:ext cx="531446" cy="53158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半闭框 16"/>
            <p:cNvSpPr/>
            <p:nvPr/>
          </p:nvSpPr>
          <p:spPr>
            <a:xfrm rot="16200000">
              <a:off x="4036526" y="5505692"/>
              <a:ext cx="531584" cy="53144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22" name="组合 21"/>
          <p:cNvGrpSpPr/>
          <p:nvPr/>
        </p:nvGrpSpPr>
        <p:grpSpPr>
          <a:xfrm>
            <a:off x="9930504" y="3137103"/>
            <a:ext cx="531447" cy="2900104"/>
            <a:chOff x="9930504" y="3137103"/>
            <a:chExt cx="531447" cy="2900104"/>
          </a:xfrm>
        </p:grpSpPr>
        <p:sp>
          <p:nvSpPr>
            <p:cNvPr id="16" name="半闭框 15"/>
            <p:cNvSpPr/>
            <p:nvPr/>
          </p:nvSpPr>
          <p:spPr>
            <a:xfrm rot="5400000">
              <a:off x="9930436" y="3137172"/>
              <a:ext cx="531584" cy="531446"/>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半闭框 17"/>
            <p:cNvSpPr/>
            <p:nvPr/>
          </p:nvSpPr>
          <p:spPr>
            <a:xfrm rot="10800000">
              <a:off x="9930504" y="5505623"/>
              <a:ext cx="531446" cy="531584"/>
            </a:xfrm>
            <a:prstGeom prst="halfFrame">
              <a:avLst>
                <a:gd name="adj1" fmla="val 25770"/>
                <a:gd name="adj2" fmla="val 257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20" name="组合 19"/>
          <p:cNvGrpSpPr/>
          <p:nvPr/>
        </p:nvGrpSpPr>
        <p:grpSpPr>
          <a:xfrm>
            <a:off x="1505501" y="1668995"/>
            <a:ext cx="2604653" cy="1947237"/>
            <a:chOff x="1505501" y="1668995"/>
            <a:chExt cx="2604653" cy="1947237"/>
          </a:xfrm>
        </p:grpSpPr>
        <p:sp>
          <p:nvSpPr>
            <p:cNvPr id="13" name="矩形 12"/>
            <p:cNvSpPr/>
            <p:nvPr/>
          </p:nvSpPr>
          <p:spPr>
            <a:xfrm>
              <a:off x="1505501" y="1668995"/>
              <a:ext cx="2602240" cy="1947237"/>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9143" t="7273" r="9555" b="57749"/>
            <a:stretch>
              <a:fillRect/>
            </a:stretch>
          </p:blipFill>
          <p:spPr>
            <a:xfrm>
              <a:off x="1538161" y="1770932"/>
              <a:ext cx="2571993" cy="1665200"/>
            </a:xfrm>
            <a:prstGeom prst="rect">
              <a:avLst/>
            </a:prstGeom>
          </p:spPr>
        </p:pic>
      </p:grpSp>
      <p:pic>
        <p:nvPicPr>
          <p:cNvPr id="23" name="图片 22"/>
          <p:cNvPicPr>
            <a:picLocks noChangeAspect="1"/>
          </p:cNvPicPr>
          <p:nvPr/>
        </p:nvPicPr>
        <p:blipFill>
          <a:blip r:embed="rId4"/>
          <a:stretch>
            <a:fillRect/>
          </a:stretch>
        </p:blipFill>
        <p:spPr>
          <a:xfrm>
            <a:off x="336084" y="344071"/>
            <a:ext cx="1173440" cy="965217"/>
          </a:xfrm>
          <a:prstGeom prst="rect">
            <a:avLst/>
          </a:prstGeom>
        </p:spPr>
      </p:pic>
      <p:pic>
        <p:nvPicPr>
          <p:cNvPr id="24" name="图片 23"/>
          <p:cNvPicPr>
            <a:picLocks noChangeAspect="1"/>
          </p:cNvPicPr>
          <p:nvPr/>
        </p:nvPicPr>
        <p:blipFill>
          <a:blip r:embed="rId5"/>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85198"/>
          <a:stretch>
            <a:fillRect/>
          </a:stretch>
        </p:blipFill>
        <p:spPr>
          <a:xfrm flipV="1">
            <a:off x="504" y="5842659"/>
            <a:ext cx="12190992" cy="1015056"/>
          </a:xfrm>
          <a:prstGeom prst="rect">
            <a:avLst/>
          </a:prstGeom>
        </p:spPr>
      </p:pic>
      <p:sp>
        <p:nvSpPr>
          <p:cNvPr id="6" name="矩形 5"/>
          <p:cNvSpPr/>
          <p:nvPr/>
        </p:nvSpPr>
        <p:spPr>
          <a:xfrm>
            <a:off x="4410313" y="2136338"/>
            <a:ext cx="5173074" cy="2585323"/>
          </a:xfrm>
          <a:prstGeom prst="rect">
            <a:avLst/>
          </a:prstGeom>
        </p:spPr>
        <p:txBody>
          <a:bodyPr wrap="square">
            <a:spAutoFit/>
          </a:bodyPr>
          <a:lstStyle/>
          <a:p>
            <a:pPr>
              <a:lnSpc>
                <a:spcPct val="150000"/>
              </a:lnSpc>
            </a:pPr>
            <a:r>
              <a:rPr lang="zh-CN" altLang="en-US" dirty="0"/>
              <a:t>每年的四月一日，是西方的民间传统节日</a:t>
            </a:r>
            <a:r>
              <a:rPr lang="en-US" altLang="zh-CN" dirty="0"/>
              <a:t>——</a:t>
            </a:r>
            <a:r>
              <a:rPr lang="zh-CN" altLang="en-US" dirty="0"/>
              <a:t>愚人节（</a:t>
            </a:r>
            <a:r>
              <a:rPr lang="en-US" altLang="zh-CN" dirty="0"/>
              <a:t>April Fool's Day</a:t>
            </a:r>
            <a:r>
              <a:rPr lang="zh-CN" altLang="en-US" dirty="0"/>
              <a:t>），也称万愚节。对于它的起源众说纷纭：一种说法认为这一习俗源自印度的“诠俚节”。该节规定，每年三月三十一日的节日这天，不分男女老幼，可以互开玩笑、互相愚弄欺骗以换得娱乐。</a:t>
            </a:r>
          </a:p>
        </p:txBody>
      </p:sp>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5835" r="5230" b="12179"/>
          <a:stretch>
            <a:fillRect/>
          </a:stretch>
        </p:blipFill>
        <p:spPr>
          <a:xfrm>
            <a:off x="1" y="1906575"/>
            <a:ext cx="4235532" cy="3044850"/>
          </a:xfrm>
          <a:prstGeom prst="rect">
            <a:avLst/>
          </a:prstGeom>
        </p:spPr>
      </p:pic>
      <p:pic>
        <p:nvPicPr>
          <p:cNvPr id="7" name="图片 6"/>
          <p:cNvPicPr>
            <a:picLocks noChangeAspect="1"/>
          </p:cNvPicPr>
          <p:nvPr/>
        </p:nvPicPr>
        <p:blipFill>
          <a:blip r:embed="rId5"/>
          <a:stretch>
            <a:fillRect/>
          </a:stretch>
        </p:blipFill>
        <p:spPr>
          <a:xfrm>
            <a:off x="336084" y="344071"/>
            <a:ext cx="1173440" cy="965217"/>
          </a:xfrm>
          <a:prstGeom prst="rect">
            <a:avLst/>
          </a:prstGeom>
        </p:spPr>
      </p:pic>
      <p:pic>
        <p:nvPicPr>
          <p:cNvPr id="8" name="图片 7"/>
          <p:cNvPicPr>
            <a:picLocks noChangeAspect="1"/>
          </p:cNvPicPr>
          <p:nvPr/>
        </p:nvPicPr>
        <p:blipFill>
          <a:blip r:embed="rId6"/>
          <a:stretch>
            <a:fillRect/>
          </a:stretch>
        </p:blipFill>
        <p:spPr>
          <a:xfrm>
            <a:off x="1386364" y="510123"/>
            <a:ext cx="1475279" cy="671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1939</Words>
  <Application>Microsoft Office PowerPoint</Application>
  <PresentationFormat>宽屏</PresentationFormat>
  <Paragraphs>77</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黑体</vt:lpstr>
      <vt:lpstr>锐字云字库细圆体1.0</vt:lpstr>
      <vt:lpstr>微软雅黑</vt:lpstr>
      <vt:lpstr>禹卫书法行书简体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188</cp:revision>
  <dcterms:created xsi:type="dcterms:W3CDTF">2017-03-26T05:02:00Z</dcterms:created>
  <dcterms:modified xsi:type="dcterms:W3CDTF">2021-01-06T08:59:01Z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