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BC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59" autoAdjust="0"/>
    <p:restoredTop sz="94660"/>
  </p:normalViewPr>
  <p:slideViewPr>
    <p:cSldViewPr snapToGrid="0">
      <p:cViewPr varScale="1">
        <p:scale>
          <a:sx n="113" d="100"/>
          <a:sy n="113" d="100"/>
        </p:scale>
        <p:origin x="7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121716-E4B9-4CB2-A37C-1B6026B6840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B1232-FAC9-4175-8D49-D0F84577EC0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11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EB1232-FAC9-4175-8D49-D0F84577EC0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734607E-87A8-4A61-A092-181F296E928A}"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B2168-A788-4BC0-B40A-9C79B67E9B0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34607E-87A8-4A61-A092-181F296E928A}"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B2168-A788-4BC0-B40A-9C79B67E9B0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5450" y="9525"/>
            <a:ext cx="8801100" cy="619125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5932" y="2485343"/>
            <a:ext cx="2505075" cy="2219325"/>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l="1581"/>
          <a:stretch>
            <a:fillRect/>
          </a:stretch>
        </p:blipFill>
        <p:spPr>
          <a:xfrm>
            <a:off x="19050" y="4652580"/>
            <a:ext cx="12172950" cy="2138726"/>
          </a:xfrm>
          <a:prstGeom prst="rect">
            <a:avLst/>
          </a:prstGeom>
        </p:spPr>
      </p:pic>
      <p:pic>
        <p:nvPicPr>
          <p:cNvPr id="9" name="图片 8"/>
          <p:cNvPicPr>
            <a:picLocks noChangeAspect="1"/>
          </p:cNvPicPr>
          <p:nvPr/>
        </p:nvPicPr>
        <p:blipFill rotWithShape="1">
          <a:blip r:embed="rId7">
            <a:extLst>
              <a:ext uri="{28A0092B-C50C-407E-A947-70E740481C1C}">
                <a14:useLocalDpi xmlns:a14="http://schemas.microsoft.com/office/drawing/2010/main" val="0"/>
              </a:ext>
            </a:extLst>
          </a:blip>
          <a:srcRect l="6128"/>
          <a:stretch>
            <a:fillRect/>
          </a:stretch>
        </p:blipFill>
        <p:spPr>
          <a:xfrm>
            <a:off x="19050" y="5460030"/>
            <a:ext cx="12172949" cy="1398061"/>
          </a:xfrm>
          <a:prstGeom prst="rect">
            <a:avLst/>
          </a:prstGeom>
        </p:spPr>
      </p:pic>
      <p:pic>
        <p:nvPicPr>
          <p:cNvPr id="10" name="图片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95527" y="1203354"/>
            <a:ext cx="3267075" cy="2314575"/>
          </a:xfrm>
          <a:prstGeom prst="rect">
            <a:avLst/>
          </a:prstGeom>
        </p:spPr>
      </p:pic>
      <p:pic>
        <p:nvPicPr>
          <p:cNvPr id="12" name="图片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5217" y="2572896"/>
            <a:ext cx="2609850" cy="2181225"/>
          </a:xfrm>
          <a:prstGeom prst="rect">
            <a:avLst/>
          </a:prstGeom>
        </p:spPr>
      </p:pic>
      <p:pic>
        <p:nvPicPr>
          <p:cNvPr id="14" name="图片 13"/>
          <p:cNvPicPr>
            <a:picLocks noChangeAspect="1"/>
          </p:cNvPicPr>
          <p:nvPr/>
        </p:nvPicPr>
        <p:blipFill rotWithShape="1">
          <a:blip r:embed="rId10" cstate="print">
            <a:extLst>
              <a:ext uri="{28A0092B-C50C-407E-A947-70E740481C1C}">
                <a14:useLocalDpi xmlns:a14="http://schemas.microsoft.com/office/drawing/2010/main" val="0"/>
              </a:ext>
            </a:extLst>
          </a:blip>
          <a:srcRect l="30255" b="11373"/>
          <a:stretch>
            <a:fillRect/>
          </a:stretch>
        </p:blipFill>
        <p:spPr>
          <a:xfrm>
            <a:off x="8676391" y="0"/>
            <a:ext cx="3518287" cy="1835288"/>
          </a:xfrm>
          <a:prstGeom prst="rect">
            <a:avLst/>
          </a:prstGeom>
        </p:spPr>
      </p:pic>
      <p:pic>
        <p:nvPicPr>
          <p:cNvPr id="11" name="图片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81753" y="880570"/>
            <a:ext cx="3343275" cy="2428875"/>
          </a:xfrm>
          <a:prstGeom prst="rect">
            <a:avLst/>
          </a:prstGeom>
        </p:spPr>
      </p:pic>
      <p:grpSp>
        <p:nvGrpSpPr>
          <p:cNvPr id="27" name="组合 26"/>
          <p:cNvGrpSpPr/>
          <p:nvPr/>
        </p:nvGrpSpPr>
        <p:grpSpPr>
          <a:xfrm>
            <a:off x="3916217" y="933955"/>
            <a:ext cx="3867518" cy="4608676"/>
            <a:chOff x="3935783" y="1084504"/>
            <a:chExt cx="3168844" cy="3776110"/>
          </a:xfrm>
        </p:grpSpPr>
        <p:sp>
          <p:nvSpPr>
            <p:cNvPr id="20" name="文本框 19"/>
            <p:cNvSpPr txBox="1"/>
            <p:nvPr/>
          </p:nvSpPr>
          <p:spPr>
            <a:xfrm>
              <a:off x="4709124" y="1084504"/>
              <a:ext cx="2244368" cy="1474799"/>
            </a:xfrm>
            <a:prstGeom prst="rect">
              <a:avLst/>
            </a:prstGeom>
            <a:noFill/>
          </p:spPr>
          <p:txBody>
            <a:bodyPr vert="eaVert" wrap="square" rtlCol="0">
              <a:spAutoFit/>
            </a:bodyPr>
            <a:lstStyle/>
            <a:p>
              <a:r>
                <a:rPr lang="zh-CN" altLang="en-US" sz="16600" dirty="0">
                  <a:solidFill>
                    <a:schemeClr val="bg1"/>
                  </a:solidFill>
                  <a:latin typeface="TypeLand.com 康熙字典體 試用版" pitchFamily="50" charset="-120"/>
                  <a:ea typeface="TypeLand.com 康熙字典體 試用版" pitchFamily="50" charset="-120"/>
                </a:rPr>
                <a:t>中</a:t>
              </a:r>
            </a:p>
          </p:txBody>
        </p:sp>
        <p:sp>
          <p:nvSpPr>
            <p:cNvPr id="25" name="弧形 24"/>
            <p:cNvSpPr/>
            <p:nvPr/>
          </p:nvSpPr>
          <p:spPr>
            <a:xfrm>
              <a:off x="4310173" y="1867604"/>
              <a:ext cx="2794454" cy="2794454"/>
            </a:xfrm>
            <a:prstGeom prst="arc">
              <a:avLst>
                <a:gd name="adj1" fmla="val 4418878"/>
                <a:gd name="adj2" fmla="val 14743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22" name="矩形 21"/>
            <p:cNvSpPr/>
            <p:nvPr/>
          </p:nvSpPr>
          <p:spPr>
            <a:xfrm>
              <a:off x="3935783" y="2337877"/>
              <a:ext cx="1895524" cy="2168715"/>
            </a:xfrm>
            <a:prstGeom prst="rect">
              <a:avLst/>
            </a:prstGeom>
          </p:spPr>
          <p:txBody>
            <a:bodyPr wrap="none">
              <a:spAutoFit/>
            </a:bodyPr>
            <a:lstStyle/>
            <a:p>
              <a:r>
                <a:rPr lang="zh-CN" altLang="en-US" sz="16600" dirty="0">
                  <a:solidFill>
                    <a:srgbClr val="E9BC28"/>
                  </a:solidFill>
                  <a:latin typeface="TypeLand.com 康熙字典體 試用版" pitchFamily="50" charset="-120"/>
                  <a:ea typeface="TypeLand.com 康熙字典體 試用版" pitchFamily="50" charset="-120"/>
                </a:rPr>
                <a:t>秋</a:t>
              </a:r>
            </a:p>
          </p:txBody>
        </p:sp>
        <p:pic>
          <p:nvPicPr>
            <p:cNvPr id="23" name="图片 22"/>
            <p:cNvPicPr>
              <a:picLocks noChangeAspect="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343956">
              <a:off x="4556195" y="4045904"/>
              <a:ext cx="1314048" cy="814710"/>
            </a:xfrm>
            <a:prstGeom prst="rect">
              <a:avLst/>
            </a:prstGeom>
          </p:spPr>
        </p:pic>
        <p:sp>
          <p:nvSpPr>
            <p:cNvPr id="21" name="矩形 20"/>
            <p:cNvSpPr/>
            <p:nvPr/>
          </p:nvSpPr>
          <p:spPr>
            <a:xfrm>
              <a:off x="5816231" y="2974583"/>
              <a:ext cx="1059140" cy="1714798"/>
            </a:xfrm>
            <a:prstGeom prst="rect">
              <a:avLst/>
            </a:prstGeom>
          </p:spPr>
          <p:txBody>
            <a:bodyPr vert="eaVert" wrap="none">
              <a:spAutoFit/>
            </a:bodyPr>
            <a:lstStyle/>
            <a:p>
              <a:r>
                <a:rPr lang="zh-CN" altLang="en-US" sz="7200" spc="600" dirty="0">
                  <a:solidFill>
                    <a:schemeClr val="bg1"/>
                  </a:solidFill>
                  <a:latin typeface="TypeLand.com 康熙字典體 試用版" pitchFamily="50" charset="-120"/>
                  <a:ea typeface="TypeLand.com 康熙字典體 試用版" pitchFamily="50" charset="-120"/>
                </a:rPr>
                <a:t>團圓</a:t>
              </a:r>
              <a:endParaRPr lang="zh-CN" altLang="en-US" sz="1200" spc="600" dirty="0"/>
            </a:p>
          </p:txBody>
        </p:sp>
        <p:sp>
          <p:nvSpPr>
            <p:cNvPr id="26" name="弧形 25"/>
            <p:cNvSpPr/>
            <p:nvPr/>
          </p:nvSpPr>
          <p:spPr>
            <a:xfrm>
              <a:off x="4310173" y="1867604"/>
              <a:ext cx="2794454" cy="2794454"/>
            </a:xfrm>
            <a:prstGeom prst="arc">
              <a:avLst>
                <a:gd name="adj1" fmla="val 19198914"/>
                <a:gd name="adj2" fmla="val 235398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grpSp>
      <p:sp>
        <p:nvSpPr>
          <p:cNvPr id="28" name="椭圆 27"/>
          <p:cNvSpPr/>
          <p:nvPr/>
        </p:nvSpPr>
        <p:spPr>
          <a:xfrm>
            <a:off x="697993" y="552642"/>
            <a:ext cx="533959" cy="533959"/>
          </a:xfrm>
          <a:prstGeom prst="ellipse">
            <a:avLst/>
          </a:prstGeom>
          <a:solidFill>
            <a:srgbClr val="E9BC28"/>
          </a:solidFill>
          <a:ln>
            <a:solidFill>
              <a:srgbClr val="E9B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BC28"/>
              </a:solidFill>
            </a:endParaRPr>
          </a:p>
        </p:txBody>
      </p:sp>
      <p:sp>
        <p:nvSpPr>
          <p:cNvPr id="29" name="文本框 28"/>
          <p:cNvSpPr txBox="1"/>
          <p:nvPr/>
        </p:nvSpPr>
        <p:spPr>
          <a:xfrm>
            <a:off x="1173876" y="496455"/>
            <a:ext cx="1496806" cy="646331"/>
          </a:xfrm>
          <a:prstGeom prst="rect">
            <a:avLst/>
          </a:prstGeom>
          <a:noFill/>
        </p:spPr>
        <p:txBody>
          <a:bodyPr wrap="square" rtlCol="0">
            <a:spAutoFit/>
          </a:bodyPr>
          <a:lstStyle/>
          <a:p>
            <a:pPr algn="ctr"/>
            <a:r>
              <a:rPr lang="en-US" altLang="zh-CN" spc="300" dirty="0">
                <a:solidFill>
                  <a:schemeClr val="bg1"/>
                </a:solidFill>
              </a:rPr>
              <a:t>YOUR LOGO</a:t>
            </a:r>
            <a:endParaRPr lang="zh-CN" altLang="en-US" spc="3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par>
                          <p:cTn id="31" fill="hold">
                            <p:stCondLst>
                              <p:cond delay="55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par>
                          <p:cTn id="37" fill="hold">
                            <p:stCondLst>
                              <p:cond delay="65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1000"/>
                                        <p:tgtEl>
                                          <p:spTgt spid="27"/>
                                        </p:tgtEl>
                                      </p:cBhvr>
                                    </p:animEffect>
                                    <p:anim calcmode="lin" valueType="num">
                                      <p:cBhvr>
                                        <p:cTn id="41" dur="1000" fill="hold"/>
                                        <p:tgtEl>
                                          <p:spTgt spid="27"/>
                                        </p:tgtEl>
                                        <p:attrNameLst>
                                          <p:attrName>ppt_x</p:attrName>
                                        </p:attrNameLst>
                                      </p:cBhvr>
                                      <p:tavLst>
                                        <p:tav tm="0">
                                          <p:val>
                                            <p:strVal val="#ppt_x"/>
                                          </p:val>
                                        </p:tav>
                                        <p:tav tm="100000">
                                          <p:val>
                                            <p:strVal val="#ppt_x"/>
                                          </p:val>
                                        </p:tav>
                                      </p:tavLst>
                                    </p:anim>
                                    <p:anim calcmode="lin" valueType="num">
                                      <p:cBhvr>
                                        <p:cTn id="42" dur="1000" fill="hold"/>
                                        <p:tgtEl>
                                          <p:spTgt spid="27"/>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47" presetClass="entr" presetSubtype="0"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grpSp>
        <p:nvGrpSpPr>
          <p:cNvPr id="3" name="组合 2"/>
          <p:cNvGrpSpPr/>
          <p:nvPr/>
        </p:nvGrpSpPr>
        <p:grpSpPr>
          <a:xfrm>
            <a:off x="1487924" y="2028825"/>
            <a:ext cx="6093976" cy="3328988"/>
            <a:chOff x="1487924" y="2028825"/>
            <a:chExt cx="6093976" cy="3328988"/>
          </a:xfrm>
        </p:grpSpPr>
        <p:sp>
          <p:nvSpPr>
            <p:cNvPr id="5" name="矩形 4"/>
            <p:cNvSpPr/>
            <p:nvPr/>
          </p:nvSpPr>
          <p:spPr>
            <a:xfrm>
              <a:off x="1487924" y="2028825"/>
              <a:ext cx="6093976" cy="3328988"/>
            </a:xfrm>
            <a:prstGeom prst="rect">
              <a:avLst/>
            </a:prstGeom>
          </p:spPr>
          <p:txBody>
            <a:bodyPr vert="eaVert" wrap="square">
              <a:spAutoFit/>
            </a:bodyPr>
            <a:lstStyle/>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昔年八月十五夜，曲江池畔杏园边。</a:t>
              </a:r>
            </a:p>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今年八月十五夜，湓浦沙头水馆前。</a:t>
              </a:r>
            </a:p>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西北望乡何处是，东南见月几回圆。</a:t>
              </a:r>
            </a:p>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昨风一吹无人会，今夜清光似往年。</a:t>
              </a:r>
            </a:p>
          </p:txBody>
        </p:sp>
        <p:cxnSp>
          <p:nvCxnSpPr>
            <p:cNvPr id="6" name="直接连接符 5"/>
            <p:cNvCxnSpPr/>
            <p:nvPr/>
          </p:nvCxnSpPr>
          <p:spPr>
            <a:xfrm>
              <a:off x="666750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93598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520446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47294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74142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00990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286000"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1487924" y="2028825"/>
              <a:ext cx="0" cy="291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9" name="图片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020" y="-6452"/>
            <a:ext cx="5962650" cy="3086100"/>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4515" y="3486825"/>
            <a:ext cx="3267075" cy="23145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5932" y="2485343"/>
            <a:ext cx="2505075" cy="221932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5527" y="1203354"/>
            <a:ext cx="3267075" cy="2314575"/>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5217" y="2572896"/>
            <a:ext cx="2609850" cy="2181225"/>
          </a:xfrm>
          <a:prstGeom prst="rect">
            <a:avLst/>
          </a:prstGeom>
        </p:spPr>
      </p:pic>
      <p:pic>
        <p:nvPicPr>
          <p:cNvPr id="7" name="图片 6"/>
          <p:cNvPicPr>
            <a:picLocks noChangeAspect="1"/>
          </p:cNvPicPr>
          <p:nvPr/>
        </p:nvPicPr>
        <p:blipFill rotWithShape="1">
          <a:blip r:embed="rId7" cstate="print">
            <a:extLst>
              <a:ext uri="{28A0092B-C50C-407E-A947-70E740481C1C}">
                <a14:useLocalDpi xmlns:a14="http://schemas.microsoft.com/office/drawing/2010/main" val="0"/>
              </a:ext>
            </a:extLst>
          </a:blip>
          <a:srcRect l="30255" b="11373"/>
          <a:stretch>
            <a:fillRect/>
          </a:stretch>
        </p:blipFill>
        <p:spPr>
          <a:xfrm>
            <a:off x="8676391" y="0"/>
            <a:ext cx="3518287" cy="1835288"/>
          </a:xfrm>
          <a:prstGeom prst="rect">
            <a:avLst/>
          </a:prstGeom>
        </p:spPr>
      </p:pic>
      <p:grpSp>
        <p:nvGrpSpPr>
          <p:cNvPr id="8" name="组合 7"/>
          <p:cNvGrpSpPr/>
          <p:nvPr/>
        </p:nvGrpSpPr>
        <p:grpSpPr>
          <a:xfrm>
            <a:off x="3916217" y="933955"/>
            <a:ext cx="3867518" cy="4608676"/>
            <a:chOff x="3935783" y="1084504"/>
            <a:chExt cx="3168844" cy="3776110"/>
          </a:xfrm>
        </p:grpSpPr>
        <p:sp>
          <p:nvSpPr>
            <p:cNvPr id="9" name="文本框 8"/>
            <p:cNvSpPr txBox="1"/>
            <p:nvPr/>
          </p:nvSpPr>
          <p:spPr>
            <a:xfrm>
              <a:off x="4709123" y="1084504"/>
              <a:ext cx="2244368" cy="1474799"/>
            </a:xfrm>
            <a:prstGeom prst="rect">
              <a:avLst/>
            </a:prstGeom>
            <a:noFill/>
          </p:spPr>
          <p:txBody>
            <a:bodyPr vert="eaVert" wrap="square" rtlCol="0">
              <a:spAutoFit/>
            </a:bodyPr>
            <a:lstStyle/>
            <a:p>
              <a:r>
                <a:rPr lang="zh-CN" altLang="en-US" sz="16600" dirty="0">
                  <a:solidFill>
                    <a:schemeClr val="bg1"/>
                  </a:solidFill>
                  <a:latin typeface="TypeLand.com 康熙字典體 試用版" pitchFamily="50" charset="-120"/>
                  <a:ea typeface="TypeLand.com 康熙字典體 試用版" pitchFamily="50" charset="-120"/>
                </a:rPr>
                <a:t>合</a:t>
              </a:r>
            </a:p>
          </p:txBody>
        </p:sp>
        <p:sp>
          <p:nvSpPr>
            <p:cNvPr id="10" name="弧形 9"/>
            <p:cNvSpPr/>
            <p:nvPr/>
          </p:nvSpPr>
          <p:spPr>
            <a:xfrm>
              <a:off x="4310173" y="1867604"/>
              <a:ext cx="2794454" cy="2794454"/>
            </a:xfrm>
            <a:prstGeom prst="arc">
              <a:avLst>
                <a:gd name="adj1" fmla="val 4418878"/>
                <a:gd name="adj2" fmla="val 14743995"/>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sp>
          <p:nvSpPr>
            <p:cNvPr id="11" name="矩形 10"/>
            <p:cNvSpPr/>
            <p:nvPr/>
          </p:nvSpPr>
          <p:spPr>
            <a:xfrm>
              <a:off x="3935783" y="2337877"/>
              <a:ext cx="1895524" cy="2168715"/>
            </a:xfrm>
            <a:prstGeom prst="rect">
              <a:avLst/>
            </a:prstGeom>
          </p:spPr>
          <p:txBody>
            <a:bodyPr wrap="none">
              <a:spAutoFit/>
            </a:bodyPr>
            <a:lstStyle/>
            <a:p>
              <a:r>
                <a:rPr lang="zh-CN" altLang="en-US" sz="16600" dirty="0">
                  <a:solidFill>
                    <a:srgbClr val="E9BC28"/>
                  </a:solidFill>
                  <a:latin typeface="TypeLand.com 康熙字典體 試用版" pitchFamily="50" charset="-120"/>
                  <a:ea typeface="TypeLand.com 康熙字典體 試用版" pitchFamily="50" charset="-120"/>
                </a:rPr>
                <a:t>家</a:t>
              </a:r>
            </a:p>
          </p:txBody>
        </p:sp>
        <p:pic>
          <p:nvPicPr>
            <p:cNvPr id="12" name="图片 11"/>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343956">
              <a:off x="4556195" y="4045904"/>
              <a:ext cx="1314048" cy="814710"/>
            </a:xfrm>
            <a:prstGeom prst="rect">
              <a:avLst/>
            </a:prstGeom>
          </p:spPr>
        </p:pic>
        <p:sp>
          <p:nvSpPr>
            <p:cNvPr id="13" name="矩形 12"/>
            <p:cNvSpPr/>
            <p:nvPr/>
          </p:nvSpPr>
          <p:spPr>
            <a:xfrm>
              <a:off x="5816231" y="2974583"/>
              <a:ext cx="1059140" cy="1714798"/>
            </a:xfrm>
            <a:prstGeom prst="rect">
              <a:avLst/>
            </a:prstGeom>
          </p:spPr>
          <p:txBody>
            <a:bodyPr vert="eaVert" wrap="none">
              <a:spAutoFit/>
            </a:bodyPr>
            <a:lstStyle/>
            <a:p>
              <a:r>
                <a:rPr lang="zh-CN" altLang="en-US" sz="7200" spc="600" dirty="0">
                  <a:solidFill>
                    <a:schemeClr val="bg1"/>
                  </a:solidFill>
                  <a:latin typeface="TypeLand.com 康熙字典體 試用版" pitchFamily="50" charset="-120"/>
                  <a:ea typeface="TypeLand.com 康熙字典體 試用版" pitchFamily="50" charset="-120"/>
                </a:rPr>
                <a:t>歡樂</a:t>
              </a:r>
              <a:endParaRPr lang="zh-CN" altLang="en-US" sz="1200" spc="600" dirty="0"/>
            </a:p>
          </p:txBody>
        </p:sp>
        <p:sp>
          <p:nvSpPr>
            <p:cNvPr id="14" name="弧形 13"/>
            <p:cNvSpPr/>
            <p:nvPr/>
          </p:nvSpPr>
          <p:spPr>
            <a:xfrm>
              <a:off x="4310173" y="1867604"/>
              <a:ext cx="2794454" cy="2794454"/>
            </a:xfrm>
            <a:prstGeom prst="arc">
              <a:avLst>
                <a:gd name="adj1" fmla="val 19198914"/>
                <a:gd name="adj2" fmla="val 235398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000"/>
            </a:p>
          </p:txBody>
        </p:sp>
      </p:grpSp>
      <p:pic>
        <p:nvPicPr>
          <p:cNvPr id="15" name="图片 14"/>
          <p:cNvPicPr>
            <a:picLocks noChangeAspect="1"/>
          </p:cNvPicPr>
          <p:nvPr/>
        </p:nvPicPr>
        <p:blipFill rotWithShape="1">
          <a:blip r:embed="rId10">
            <a:extLst>
              <a:ext uri="{28A0092B-C50C-407E-A947-70E740481C1C}">
                <a14:useLocalDpi xmlns:a14="http://schemas.microsoft.com/office/drawing/2010/main" val="0"/>
              </a:ext>
            </a:extLst>
          </a:blip>
          <a:srcRect l="1581"/>
          <a:stretch>
            <a:fillRect/>
          </a:stretch>
        </p:blipFill>
        <p:spPr>
          <a:xfrm>
            <a:off x="19050" y="4652580"/>
            <a:ext cx="12172950" cy="2138726"/>
          </a:xfrm>
          <a:prstGeom prst="rect">
            <a:avLst/>
          </a:prstGeom>
        </p:spPr>
      </p:pic>
      <p:pic>
        <p:nvPicPr>
          <p:cNvPr id="16" name="图片 15"/>
          <p:cNvPicPr>
            <a:picLocks noChangeAspect="1"/>
          </p:cNvPicPr>
          <p:nvPr/>
        </p:nvPicPr>
        <p:blipFill rotWithShape="1">
          <a:blip r:embed="rId11">
            <a:extLst>
              <a:ext uri="{28A0092B-C50C-407E-A947-70E740481C1C}">
                <a14:useLocalDpi xmlns:a14="http://schemas.microsoft.com/office/drawing/2010/main" val="0"/>
              </a:ext>
            </a:extLst>
          </a:blip>
          <a:srcRect l="6128"/>
          <a:stretch>
            <a:fillRect/>
          </a:stretch>
        </p:blipFill>
        <p:spPr>
          <a:xfrm>
            <a:off x="19050" y="5460030"/>
            <a:ext cx="12172949" cy="1398061"/>
          </a:xfrm>
          <a:prstGeom prst="rect">
            <a:avLst/>
          </a:prstGeom>
        </p:spPr>
      </p:pic>
      <p:sp>
        <p:nvSpPr>
          <p:cNvPr id="17" name="椭圆 16"/>
          <p:cNvSpPr/>
          <p:nvPr/>
        </p:nvSpPr>
        <p:spPr>
          <a:xfrm>
            <a:off x="697993" y="552642"/>
            <a:ext cx="533959" cy="533959"/>
          </a:xfrm>
          <a:prstGeom prst="ellipse">
            <a:avLst/>
          </a:prstGeom>
          <a:solidFill>
            <a:srgbClr val="E9BC28"/>
          </a:solidFill>
          <a:ln>
            <a:solidFill>
              <a:srgbClr val="E9BC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9BC28"/>
              </a:solidFill>
            </a:endParaRPr>
          </a:p>
        </p:txBody>
      </p:sp>
      <p:sp>
        <p:nvSpPr>
          <p:cNvPr id="18" name="文本框 17"/>
          <p:cNvSpPr txBox="1"/>
          <p:nvPr/>
        </p:nvSpPr>
        <p:spPr>
          <a:xfrm>
            <a:off x="1173876" y="496455"/>
            <a:ext cx="1496806" cy="646331"/>
          </a:xfrm>
          <a:prstGeom prst="rect">
            <a:avLst/>
          </a:prstGeom>
          <a:noFill/>
        </p:spPr>
        <p:txBody>
          <a:bodyPr wrap="square" rtlCol="0">
            <a:spAutoFit/>
          </a:bodyPr>
          <a:lstStyle/>
          <a:p>
            <a:pPr algn="ctr"/>
            <a:r>
              <a:rPr lang="en-US" altLang="zh-CN" spc="300" dirty="0">
                <a:solidFill>
                  <a:schemeClr val="bg1"/>
                </a:solidFill>
              </a:rPr>
              <a:t>YOUR LOGO</a:t>
            </a:r>
            <a:endParaRPr lang="zh-CN" altLang="en-US" spc="3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7"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pic>
        <p:nvPicPr>
          <p:cNvPr id="23" name="图片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34" y="4757737"/>
            <a:ext cx="3343275" cy="2428875"/>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949"/>
            <a:ext cx="2609850" cy="2181225"/>
          </a:xfrm>
          <a:prstGeom prst="rect">
            <a:avLst/>
          </a:prstGeom>
        </p:spPr>
      </p:pic>
      <p:sp>
        <p:nvSpPr>
          <p:cNvPr id="25" name="文本框 24"/>
          <p:cNvSpPr txBox="1"/>
          <p:nvPr/>
        </p:nvSpPr>
        <p:spPr>
          <a:xfrm>
            <a:off x="8684698" y="1519281"/>
            <a:ext cx="1538883" cy="3028950"/>
          </a:xfrm>
          <a:prstGeom prst="rect">
            <a:avLst/>
          </a:prstGeom>
          <a:noFill/>
        </p:spPr>
        <p:txBody>
          <a:bodyPr vert="eaVert" wrap="square" rtlCol="0">
            <a:spAutoFit/>
          </a:bodyPr>
          <a:lstStyle/>
          <a:p>
            <a:pPr algn="ctr"/>
            <a:r>
              <a:rPr lang="zh-CN" altLang="en-US" sz="8800" spc="1200" dirty="0">
                <a:solidFill>
                  <a:schemeClr val="bg1"/>
                </a:solidFill>
                <a:latin typeface="TypeLand 康熙字典體" pitchFamily="50" charset="-120"/>
                <a:ea typeface="TypeLand 康熙字典體" pitchFamily="50" charset="-120"/>
              </a:rPr>
              <a:t>目錄</a:t>
            </a:r>
          </a:p>
        </p:txBody>
      </p:sp>
      <p:grpSp>
        <p:nvGrpSpPr>
          <p:cNvPr id="26" name="组合 25"/>
          <p:cNvGrpSpPr/>
          <p:nvPr/>
        </p:nvGrpSpPr>
        <p:grpSpPr>
          <a:xfrm>
            <a:off x="2418081" y="804589"/>
            <a:ext cx="872093" cy="3148560"/>
            <a:chOff x="4845007" y="1113626"/>
            <a:chExt cx="872093" cy="3148560"/>
          </a:xfrm>
        </p:grpSpPr>
        <p:sp>
          <p:nvSpPr>
            <p:cNvPr id="27" name="椭圆 26"/>
            <p:cNvSpPr/>
            <p:nvPr/>
          </p:nvSpPr>
          <p:spPr>
            <a:xfrm>
              <a:off x="4845007" y="1113626"/>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壹</a:t>
              </a:r>
            </a:p>
          </p:txBody>
        </p:sp>
        <p:sp>
          <p:nvSpPr>
            <p:cNvPr id="28" name="文本框 27"/>
            <p:cNvSpPr txBox="1"/>
            <p:nvPr/>
          </p:nvSpPr>
          <p:spPr>
            <a:xfrm>
              <a:off x="4916855" y="2230496"/>
              <a:ext cx="492443" cy="2031690"/>
            </a:xfrm>
            <a:prstGeom prst="rect">
              <a:avLst/>
            </a:prstGeom>
            <a:noFill/>
          </p:spPr>
          <p:txBody>
            <a:bodyPr vert="eaVert" wrap="square" rtlCol="0">
              <a:spAutoFit/>
            </a:bodyPr>
            <a:lstStyle/>
            <a:p>
              <a:r>
                <a:rPr lang="zh-CN" altLang="en-US" sz="2000" spc="600" dirty="0">
                  <a:solidFill>
                    <a:schemeClr val="bg1"/>
                  </a:solidFill>
                  <a:latin typeface="方正隶变_GBK" panose="03000509000000000000" pitchFamily="65" charset="-122"/>
                  <a:ea typeface="方正隶变_GBK" panose="03000509000000000000" pitchFamily="65" charset="-122"/>
                </a:rPr>
                <a:t>历史渊源</a:t>
              </a:r>
            </a:p>
          </p:txBody>
        </p:sp>
        <p:sp>
          <p:nvSpPr>
            <p:cNvPr id="29" name="文本框 28"/>
            <p:cNvSpPr txBox="1"/>
            <p:nvPr/>
          </p:nvSpPr>
          <p:spPr>
            <a:xfrm>
              <a:off x="5233955" y="2230496"/>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grpSp>
        <p:nvGrpSpPr>
          <p:cNvPr id="30" name="组合 29"/>
          <p:cNvGrpSpPr/>
          <p:nvPr/>
        </p:nvGrpSpPr>
        <p:grpSpPr>
          <a:xfrm>
            <a:off x="5605241" y="846926"/>
            <a:ext cx="872093" cy="3148560"/>
            <a:chOff x="7002782" y="1113626"/>
            <a:chExt cx="872093" cy="3148560"/>
          </a:xfrm>
        </p:grpSpPr>
        <p:sp>
          <p:nvSpPr>
            <p:cNvPr id="31" name="椭圆 30"/>
            <p:cNvSpPr/>
            <p:nvPr/>
          </p:nvSpPr>
          <p:spPr>
            <a:xfrm>
              <a:off x="7002782" y="1113626"/>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貳</a:t>
              </a:r>
            </a:p>
          </p:txBody>
        </p:sp>
        <p:sp>
          <p:nvSpPr>
            <p:cNvPr id="32" name="文本框 31"/>
            <p:cNvSpPr txBox="1"/>
            <p:nvPr/>
          </p:nvSpPr>
          <p:spPr>
            <a:xfrm>
              <a:off x="7074675" y="2230496"/>
              <a:ext cx="492443" cy="2031690"/>
            </a:xfrm>
            <a:prstGeom prst="rect">
              <a:avLst/>
            </a:prstGeom>
            <a:noFill/>
          </p:spPr>
          <p:txBody>
            <a:bodyPr vert="eaVert" wrap="square" rtlCol="0">
              <a:spAutoFit/>
            </a:bodyPr>
            <a:lstStyle/>
            <a:p>
              <a:r>
                <a:rPr lang="zh-CN" altLang="en-US" sz="2000" spc="600" dirty="0">
                  <a:solidFill>
                    <a:schemeClr val="bg1"/>
                  </a:solidFill>
                  <a:latin typeface="方正隶变_GBK" panose="03000509000000000000" pitchFamily="65" charset="-122"/>
                  <a:ea typeface="方正隶变_GBK" panose="03000509000000000000" pitchFamily="65" charset="-122"/>
                </a:rPr>
                <a:t>风俗习惯</a:t>
              </a:r>
            </a:p>
          </p:txBody>
        </p:sp>
        <p:sp>
          <p:nvSpPr>
            <p:cNvPr id="33" name="文本框 32"/>
            <p:cNvSpPr txBox="1"/>
            <p:nvPr/>
          </p:nvSpPr>
          <p:spPr>
            <a:xfrm>
              <a:off x="7391787" y="2230496"/>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grpSp>
        <p:nvGrpSpPr>
          <p:cNvPr id="34" name="组合 33"/>
          <p:cNvGrpSpPr/>
          <p:nvPr/>
        </p:nvGrpSpPr>
        <p:grpSpPr>
          <a:xfrm>
            <a:off x="4011661" y="3455567"/>
            <a:ext cx="872093" cy="3148560"/>
            <a:chOff x="6023042" y="3722267"/>
            <a:chExt cx="872093" cy="3148560"/>
          </a:xfrm>
        </p:grpSpPr>
        <p:sp>
          <p:nvSpPr>
            <p:cNvPr id="35" name="椭圆 34"/>
            <p:cNvSpPr/>
            <p:nvPr/>
          </p:nvSpPr>
          <p:spPr>
            <a:xfrm>
              <a:off x="6023042" y="3722267"/>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叁</a:t>
              </a:r>
            </a:p>
          </p:txBody>
        </p:sp>
        <p:sp>
          <p:nvSpPr>
            <p:cNvPr id="36" name="文本框 35"/>
            <p:cNvSpPr txBox="1"/>
            <p:nvPr/>
          </p:nvSpPr>
          <p:spPr>
            <a:xfrm>
              <a:off x="6094211" y="4839137"/>
              <a:ext cx="492443" cy="2031690"/>
            </a:xfrm>
            <a:prstGeom prst="rect">
              <a:avLst/>
            </a:prstGeom>
            <a:noFill/>
          </p:spPr>
          <p:txBody>
            <a:bodyPr vert="eaVert" wrap="square" rtlCol="0">
              <a:spAutoFit/>
            </a:bodyPr>
            <a:lstStyle/>
            <a:p>
              <a:r>
                <a:rPr lang="zh-CN" altLang="en-US" sz="2000" spc="600" dirty="0">
                  <a:solidFill>
                    <a:schemeClr val="bg1"/>
                  </a:solidFill>
                  <a:latin typeface="方正隶变_GBK" panose="03000509000000000000" pitchFamily="65" charset="-122"/>
                  <a:ea typeface="方正隶变_GBK" panose="03000509000000000000" pitchFamily="65" charset="-122"/>
                </a:rPr>
                <a:t>神话故事</a:t>
              </a:r>
            </a:p>
          </p:txBody>
        </p:sp>
        <p:sp>
          <p:nvSpPr>
            <p:cNvPr id="37" name="文本框 36"/>
            <p:cNvSpPr txBox="1"/>
            <p:nvPr/>
          </p:nvSpPr>
          <p:spPr>
            <a:xfrm>
              <a:off x="6411317" y="4839137"/>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grpSp>
        <p:nvGrpSpPr>
          <p:cNvPr id="38" name="组合 37"/>
          <p:cNvGrpSpPr/>
          <p:nvPr/>
        </p:nvGrpSpPr>
        <p:grpSpPr>
          <a:xfrm>
            <a:off x="7198822" y="3455567"/>
            <a:ext cx="872093" cy="3148560"/>
            <a:chOff x="8181604" y="3722267"/>
            <a:chExt cx="872093" cy="3148560"/>
          </a:xfrm>
        </p:grpSpPr>
        <p:sp>
          <p:nvSpPr>
            <p:cNvPr id="39" name="椭圆 38"/>
            <p:cNvSpPr/>
            <p:nvPr/>
          </p:nvSpPr>
          <p:spPr>
            <a:xfrm>
              <a:off x="8181604" y="3722267"/>
              <a:ext cx="872093" cy="87209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solidFill>
                    <a:schemeClr val="bg1"/>
                  </a:solidFill>
                  <a:latin typeface="文悦古典明朝体 (非商业使用) W5" pitchFamily="50" charset="-122"/>
                  <a:ea typeface="文悦古典明朝体 (非商业使用) W5" pitchFamily="50" charset="-122"/>
                </a:rPr>
                <a:t>肆</a:t>
              </a:r>
            </a:p>
          </p:txBody>
        </p:sp>
        <p:sp>
          <p:nvSpPr>
            <p:cNvPr id="40" name="文本框 39"/>
            <p:cNvSpPr txBox="1"/>
            <p:nvPr/>
          </p:nvSpPr>
          <p:spPr>
            <a:xfrm>
              <a:off x="8252031" y="4839137"/>
              <a:ext cx="492443" cy="2031690"/>
            </a:xfrm>
            <a:prstGeom prst="rect">
              <a:avLst/>
            </a:prstGeom>
            <a:noFill/>
          </p:spPr>
          <p:txBody>
            <a:bodyPr vert="eaVert" wrap="square" rtlCol="0">
              <a:spAutoFit/>
            </a:bodyPr>
            <a:lstStyle/>
            <a:p>
              <a:r>
                <a:rPr lang="zh-CN" altLang="en-US" sz="2000" spc="600" dirty="0">
                  <a:solidFill>
                    <a:schemeClr val="bg1"/>
                  </a:solidFill>
                  <a:latin typeface="方正隶变_GBK" panose="03000509000000000000" pitchFamily="65" charset="-122"/>
                  <a:ea typeface="方正隶变_GBK" panose="03000509000000000000" pitchFamily="65" charset="-122"/>
                </a:rPr>
                <a:t>诗词歌赋</a:t>
              </a:r>
            </a:p>
          </p:txBody>
        </p:sp>
        <p:sp>
          <p:nvSpPr>
            <p:cNvPr id="41" name="文本框 40"/>
            <p:cNvSpPr txBox="1"/>
            <p:nvPr/>
          </p:nvSpPr>
          <p:spPr>
            <a:xfrm>
              <a:off x="8569149" y="4839137"/>
              <a:ext cx="430887" cy="1686688"/>
            </a:xfrm>
            <a:prstGeom prst="rect">
              <a:avLst/>
            </a:prstGeom>
            <a:noFill/>
          </p:spPr>
          <p:txBody>
            <a:bodyPr vert="eaVert" wrap="square" rtlCol="0">
              <a:spAutoFit/>
            </a:bodyPr>
            <a:lstStyle/>
            <a:p>
              <a:r>
                <a:rPr lang="en-US" altLang="zh-CN" sz="1600" dirty="0">
                  <a:solidFill>
                    <a:schemeClr val="bg1"/>
                  </a:solidFill>
                  <a:latin typeface="Adobe 宋体 Std L" panose="02020300000000000000" pitchFamily="18" charset="-122"/>
                  <a:ea typeface="Adobe 宋体 Std L" panose="02020300000000000000" pitchFamily="18" charset="-122"/>
                </a:rPr>
                <a:t>Title Text Here</a:t>
              </a:r>
              <a:endParaRPr lang="zh-CN" altLang="en-US" sz="1600" dirty="0">
                <a:solidFill>
                  <a:schemeClr val="bg1"/>
                </a:solidFill>
                <a:latin typeface="Adobe 宋体 Std L" panose="02020300000000000000" pitchFamily="18" charset="-122"/>
                <a:ea typeface="Adobe 宋体 Std L" panose="02020300000000000000"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1000"/>
                                        <p:tgtEl>
                                          <p:spTgt spid="34"/>
                                        </p:tgtEl>
                                      </p:cBhvr>
                                    </p:animEffect>
                                    <p:anim calcmode="lin" valueType="num">
                                      <p:cBhvr>
                                        <p:cTn id="33" dur="1000" fill="hold"/>
                                        <p:tgtEl>
                                          <p:spTgt spid="34"/>
                                        </p:tgtEl>
                                        <p:attrNameLst>
                                          <p:attrName>ppt_x</p:attrName>
                                        </p:attrNameLst>
                                      </p:cBhvr>
                                      <p:tavLst>
                                        <p:tav tm="0">
                                          <p:val>
                                            <p:strVal val="#ppt_x"/>
                                          </p:val>
                                        </p:tav>
                                        <p:tav tm="100000">
                                          <p:val>
                                            <p:strVal val="#ppt_x"/>
                                          </p:val>
                                        </p:tav>
                                      </p:tavLst>
                                    </p:anim>
                                    <p:anim calcmode="lin" valueType="num">
                                      <p:cBhvr>
                                        <p:cTn id="34" dur="1000" fill="hold"/>
                                        <p:tgtEl>
                                          <p:spTgt spid="34"/>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1000"/>
                                        <p:tgtEl>
                                          <p:spTgt spid="38"/>
                                        </p:tgtEl>
                                      </p:cBhvr>
                                    </p:animEffect>
                                    <p:anim calcmode="lin" valueType="num">
                                      <p:cBhvr>
                                        <p:cTn id="39" dur="1000" fill="hold"/>
                                        <p:tgtEl>
                                          <p:spTgt spid="38"/>
                                        </p:tgtEl>
                                        <p:attrNameLst>
                                          <p:attrName>ppt_x</p:attrName>
                                        </p:attrNameLst>
                                      </p:cBhvr>
                                      <p:tavLst>
                                        <p:tav tm="0">
                                          <p:val>
                                            <p:strVal val="#ppt_x"/>
                                          </p:val>
                                        </p:tav>
                                        <p:tav tm="100000">
                                          <p:val>
                                            <p:strVal val="#ppt_x"/>
                                          </p:val>
                                        </p:tav>
                                      </p:tavLst>
                                    </p:anim>
                                    <p:anim calcmode="lin" valueType="num">
                                      <p:cBhvr>
                                        <p:cTn id="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sp>
        <p:nvSpPr>
          <p:cNvPr id="5" name="文本框 4"/>
          <p:cNvSpPr txBox="1"/>
          <p:nvPr/>
        </p:nvSpPr>
        <p:spPr>
          <a:xfrm>
            <a:off x="4586394" y="1997839"/>
            <a:ext cx="7053155" cy="2862322"/>
          </a:xfrm>
          <a:prstGeom prst="rect">
            <a:avLst/>
          </a:prstGeom>
          <a:noFill/>
        </p:spPr>
        <p:txBody>
          <a:bodyPr wrap="square" rtlCol="0">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    中秋节，又称月夕、秋节、仲秋节、八月节、八月会、追月节、玩月节、拜月节、女儿节或团圆节，是流行于中国众多民族与汉字文化圈诸国的传统文化节日，时在农历八月十五；因其恰值三秋之半，故名，也有些地方将中秋节定在八月十六。</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3838575"/>
            <a:ext cx="5838825" cy="3019425"/>
          </a:xfrm>
          <a:prstGeom prst="rect">
            <a:avLst/>
          </a:prstGeom>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5949"/>
            <a:ext cx="2609850" cy="2181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pic>
        <p:nvPicPr>
          <p:cNvPr id="2" name="图片 1"/>
          <p:cNvPicPr>
            <a:picLocks noChangeAspect="1"/>
          </p:cNvPicPr>
          <p:nvPr/>
        </p:nvPicPr>
        <p:blipFill rotWithShape="1">
          <a:blip r:embed="rId4">
            <a:extLst>
              <a:ext uri="{28A0092B-C50C-407E-A947-70E740481C1C}">
                <a14:useLocalDpi xmlns:a14="http://schemas.microsoft.com/office/drawing/2010/main" val="0"/>
              </a:ext>
            </a:extLst>
          </a:blip>
          <a:srcRect r="76967"/>
          <a:stretch>
            <a:fillRect/>
          </a:stretch>
        </p:blipFill>
        <p:spPr>
          <a:xfrm>
            <a:off x="1" y="0"/>
            <a:ext cx="2495549" cy="6858000"/>
          </a:xfrm>
          <a:prstGeom prst="rect">
            <a:avLst/>
          </a:prstGeom>
        </p:spPr>
      </p:pic>
      <p:sp>
        <p:nvSpPr>
          <p:cNvPr id="5" name="文本框 4"/>
          <p:cNvSpPr txBox="1"/>
          <p:nvPr/>
        </p:nvSpPr>
        <p:spPr>
          <a:xfrm>
            <a:off x="4586394" y="2029226"/>
            <a:ext cx="7053155" cy="2862322"/>
          </a:xfrm>
          <a:prstGeom prst="rect">
            <a:avLst/>
          </a:prstGeom>
          <a:noFill/>
        </p:spPr>
        <p:txBody>
          <a:bodyPr wrap="square" rtlCol="0">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中秋节始于唐朝初年，盛行于宋朝，至明清时，已成为与春节齐名的中国传统节日之一。受中华文化的影响，中秋节也是东亚和东南亚一些国家尤其是当地的华人华侨的传统节日。自</a:t>
            </a:r>
            <a:r>
              <a:rPr lang="en-US" altLang="zh-CN" sz="2400" dirty="0">
                <a:solidFill>
                  <a:schemeClr val="bg1"/>
                </a:solidFill>
                <a:latin typeface="方正隶变_GBK" panose="03000509000000000000" pitchFamily="65" charset="-122"/>
                <a:ea typeface="方正隶变_GBK" panose="03000509000000000000" pitchFamily="65" charset="-122"/>
              </a:rPr>
              <a:t>2008</a:t>
            </a:r>
            <a:r>
              <a:rPr lang="zh-CN" altLang="en-US" sz="2400" dirty="0">
                <a:solidFill>
                  <a:schemeClr val="bg1"/>
                </a:solidFill>
                <a:latin typeface="方正隶变_GBK" panose="03000509000000000000" pitchFamily="65" charset="-122"/>
                <a:ea typeface="方正隶变_GBK" panose="03000509000000000000" pitchFamily="65" charset="-122"/>
              </a:rPr>
              <a:t>年起中秋节被列为国家法定节假日。</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grpSp>
        <p:nvGrpSpPr>
          <p:cNvPr id="3" name="组合 2"/>
          <p:cNvGrpSpPr/>
          <p:nvPr/>
        </p:nvGrpSpPr>
        <p:grpSpPr>
          <a:xfrm>
            <a:off x="646539" y="2352391"/>
            <a:ext cx="5793522" cy="2153219"/>
            <a:chOff x="646539" y="2513457"/>
            <a:chExt cx="5793522" cy="2153219"/>
          </a:xfrm>
        </p:grpSpPr>
        <p:sp>
          <p:nvSpPr>
            <p:cNvPr id="5" name="文本框 4"/>
            <p:cNvSpPr txBox="1"/>
            <p:nvPr/>
          </p:nvSpPr>
          <p:spPr>
            <a:xfrm>
              <a:off x="646539" y="2513457"/>
              <a:ext cx="4500444" cy="1015663"/>
            </a:xfrm>
            <a:prstGeom prst="rect">
              <a:avLst/>
            </a:prstGeom>
            <a:noFill/>
          </p:spPr>
          <p:txBody>
            <a:bodyPr vert="horz" wrap="square" rtlCol="0">
              <a:spAutoFit/>
            </a:bodyPr>
            <a:lstStyle/>
            <a:p>
              <a:pPr algn="ctr"/>
              <a:r>
                <a:rPr lang="zh-CN" altLang="en-US" sz="6000" spc="600" dirty="0">
                  <a:solidFill>
                    <a:schemeClr val="bg1"/>
                  </a:solidFill>
                  <a:latin typeface="TypeLand.com 康熙字典體 試用版" pitchFamily="50" charset="-120"/>
                  <a:ea typeface="TypeLand.com 康熙字典體 試用版" pitchFamily="50" charset="-120"/>
                </a:rPr>
                <a:t>吃月餅</a:t>
              </a:r>
            </a:p>
          </p:txBody>
        </p:sp>
        <p:sp>
          <p:nvSpPr>
            <p:cNvPr id="6" name="矩形 5"/>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中秋节赏月赏月和吃月饼是中国各地过中秋节的必备习俗。</a:t>
              </a:r>
            </a:p>
          </p:txBody>
        </p:sp>
      </p:gr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6720" y="1703077"/>
            <a:ext cx="5943336" cy="33299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l="20214" r="20727"/>
          <a:stretch>
            <a:fillRect/>
          </a:stretch>
        </p:blipFill>
        <p:spPr>
          <a:xfrm>
            <a:off x="-457201" y="871537"/>
            <a:ext cx="4698248" cy="4481513"/>
          </a:xfrm>
          <a:prstGeom prst="rect">
            <a:avLst/>
          </a:prstGeom>
        </p:spPr>
      </p:pic>
      <p:grpSp>
        <p:nvGrpSpPr>
          <p:cNvPr id="5" name="组合 4"/>
          <p:cNvGrpSpPr/>
          <p:nvPr/>
        </p:nvGrpSpPr>
        <p:grpSpPr>
          <a:xfrm>
            <a:off x="4551789" y="2352391"/>
            <a:ext cx="5431572" cy="2153219"/>
            <a:chOff x="1008489" y="2513457"/>
            <a:chExt cx="5431572" cy="2153219"/>
          </a:xfrm>
        </p:grpSpPr>
        <p:sp>
          <p:nvSpPr>
            <p:cNvPr id="6" name="文本框 5"/>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a:solidFill>
                    <a:schemeClr val="bg1"/>
                  </a:solidFill>
                  <a:latin typeface="TypeLand.com 康熙字典體 試用版" pitchFamily="50" charset="-120"/>
                  <a:ea typeface="TypeLand.com 康熙字典體 試用版" pitchFamily="50" charset="-120"/>
                </a:rPr>
                <a:t>賞月拜月</a:t>
              </a:r>
            </a:p>
          </p:txBody>
        </p:sp>
        <p:sp>
          <p:nvSpPr>
            <p:cNvPr id="7" name="矩形 6"/>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中秋赏月的风俗在唐代十分流行，许多诗人的名篇中都有咏月的诗句。</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2512" y="952500"/>
            <a:ext cx="2543175" cy="3771900"/>
          </a:xfrm>
          <a:prstGeom prst="rect">
            <a:avLst/>
          </a:prstGeom>
        </p:spPr>
      </p:pic>
      <p:grpSp>
        <p:nvGrpSpPr>
          <p:cNvPr id="5" name="组合 4"/>
          <p:cNvGrpSpPr/>
          <p:nvPr/>
        </p:nvGrpSpPr>
        <p:grpSpPr>
          <a:xfrm>
            <a:off x="700181" y="2075392"/>
            <a:ext cx="5431572" cy="2707216"/>
            <a:chOff x="1008489" y="2513457"/>
            <a:chExt cx="5431572" cy="2707216"/>
          </a:xfrm>
        </p:grpSpPr>
        <p:sp>
          <p:nvSpPr>
            <p:cNvPr id="6" name="文本框 5"/>
            <p:cNvSpPr txBox="1"/>
            <p:nvPr/>
          </p:nvSpPr>
          <p:spPr>
            <a:xfrm>
              <a:off x="1008489" y="2513457"/>
              <a:ext cx="4500444" cy="1015663"/>
            </a:xfrm>
            <a:prstGeom prst="rect">
              <a:avLst/>
            </a:prstGeom>
            <a:noFill/>
          </p:spPr>
          <p:txBody>
            <a:bodyPr vert="horz" wrap="square" rtlCol="0">
              <a:spAutoFit/>
            </a:bodyPr>
            <a:lstStyle/>
            <a:p>
              <a:pPr algn="ctr"/>
              <a:r>
                <a:rPr lang="zh-CN" altLang="en-US" sz="6000" spc="600" dirty="0">
                  <a:solidFill>
                    <a:schemeClr val="bg1"/>
                  </a:solidFill>
                  <a:latin typeface="TypeLand.com 康熙字典體 試用版" pitchFamily="50" charset="-120"/>
                  <a:ea typeface="TypeLand.com 康熙字典體 試用版" pitchFamily="50" charset="-120"/>
                </a:rPr>
                <a:t>放孔明燈</a:t>
              </a:r>
            </a:p>
          </p:txBody>
        </p:sp>
        <p:sp>
          <p:nvSpPr>
            <p:cNvPr id="7" name="矩形 6"/>
            <p:cNvSpPr/>
            <p:nvPr/>
          </p:nvSpPr>
          <p:spPr>
            <a:xfrm>
              <a:off x="1555046" y="3529120"/>
              <a:ext cx="4885015" cy="1691553"/>
            </a:xfrm>
            <a:prstGeom prst="rect">
              <a:avLst/>
            </a:prstGeom>
          </p:spPr>
          <p:txBody>
            <a:bodyPr wrap="square">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中秋之夜，有燃灯以助月色的风俗。如今湖广一带仍有用瓦片叠塔于塔上燃灯的节俗。</a:t>
              </a: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grpSp>
        <p:nvGrpSpPr>
          <p:cNvPr id="3" name="组合 2"/>
          <p:cNvGrpSpPr/>
          <p:nvPr/>
        </p:nvGrpSpPr>
        <p:grpSpPr>
          <a:xfrm>
            <a:off x="776356" y="2352390"/>
            <a:ext cx="5393472" cy="2153219"/>
            <a:chOff x="1046589" y="2513457"/>
            <a:chExt cx="5393472" cy="2153219"/>
          </a:xfrm>
        </p:grpSpPr>
        <p:sp>
          <p:nvSpPr>
            <p:cNvPr id="5" name="文本框 4"/>
            <p:cNvSpPr txBox="1"/>
            <p:nvPr/>
          </p:nvSpPr>
          <p:spPr>
            <a:xfrm>
              <a:off x="1046589" y="2513457"/>
              <a:ext cx="4500444" cy="1015663"/>
            </a:xfrm>
            <a:prstGeom prst="rect">
              <a:avLst/>
            </a:prstGeom>
            <a:noFill/>
          </p:spPr>
          <p:txBody>
            <a:bodyPr vert="horz" wrap="square" rtlCol="0">
              <a:spAutoFit/>
            </a:bodyPr>
            <a:lstStyle/>
            <a:p>
              <a:pPr algn="ctr"/>
              <a:r>
                <a:rPr lang="zh-CN" altLang="en-US" sz="6000" spc="600" dirty="0">
                  <a:solidFill>
                    <a:schemeClr val="bg1"/>
                  </a:solidFill>
                  <a:latin typeface="TypeLand.com 康熙字典體 試用版" pitchFamily="50" charset="-120"/>
                  <a:ea typeface="TypeLand.com 康熙字典體 試用版" pitchFamily="50" charset="-120"/>
                </a:rPr>
                <a:t>嫦娥奔月</a:t>
              </a:r>
            </a:p>
          </p:txBody>
        </p:sp>
        <p:sp>
          <p:nvSpPr>
            <p:cNvPr id="6" name="矩形 5"/>
            <p:cNvSpPr/>
            <p:nvPr/>
          </p:nvSpPr>
          <p:spPr>
            <a:xfrm>
              <a:off x="1555046" y="3529120"/>
              <a:ext cx="4885015" cy="1137556"/>
            </a:xfrm>
            <a:prstGeom prst="rect">
              <a:avLst/>
            </a:prstGeom>
          </p:spPr>
          <p:txBody>
            <a:bodyPr wrap="square">
              <a:spAutoFit/>
            </a:bodyPr>
            <a:lstStyle/>
            <a:p>
              <a:pPr>
                <a:lnSpc>
                  <a:spcPct val="150000"/>
                </a:lnSpc>
              </a:pPr>
              <a:r>
                <a:rPr lang="zh-CN" altLang="en-US" sz="2400" dirty="0">
                  <a:solidFill>
                    <a:schemeClr val="bg1"/>
                  </a:solidFill>
                  <a:latin typeface="方正隶变_GBK" panose="03000509000000000000" pitchFamily="65" charset="-122"/>
                  <a:ea typeface="方正隶变_GBK" panose="03000509000000000000" pitchFamily="65" charset="-122"/>
                </a:rPr>
                <a:t>中秋节赏月赏月和吃月饼是中国各地过中秋节的必备习俗。</a:t>
              </a: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94735" y="0"/>
            <a:ext cx="5597265" cy="3867150"/>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427" y="1409743"/>
            <a:ext cx="3267075" cy="2314575"/>
          </a:xfrm>
          <a:prstGeom prst="rect">
            <a:avLst/>
          </a:prstGeom>
        </p:spPr>
      </p:pic>
      <p:pic>
        <p:nvPicPr>
          <p:cNvPr id="11" name="图片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8149" y="319131"/>
            <a:ext cx="2609850" cy="2181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 y="0"/>
            <a:ext cx="12196691" cy="6858000"/>
          </a:xfrm>
          <a:prstGeom prst="rect">
            <a:avLst/>
          </a:prstGeom>
        </p:spPr>
      </p:pic>
      <p:grpSp>
        <p:nvGrpSpPr>
          <p:cNvPr id="3" name="组合 2"/>
          <p:cNvGrpSpPr/>
          <p:nvPr/>
        </p:nvGrpSpPr>
        <p:grpSpPr>
          <a:xfrm>
            <a:off x="6077193" y="1856944"/>
            <a:ext cx="5262979" cy="3144113"/>
            <a:chOff x="6077193" y="1856944"/>
            <a:chExt cx="5262979" cy="3144113"/>
          </a:xfrm>
        </p:grpSpPr>
        <p:sp>
          <p:nvSpPr>
            <p:cNvPr id="5" name="矩形 4"/>
            <p:cNvSpPr/>
            <p:nvPr/>
          </p:nvSpPr>
          <p:spPr>
            <a:xfrm>
              <a:off x="6077193" y="1856944"/>
              <a:ext cx="5262979" cy="3144113"/>
            </a:xfrm>
            <a:prstGeom prst="rect">
              <a:avLst/>
            </a:prstGeom>
          </p:spPr>
          <p:txBody>
            <a:bodyPr vert="eaVert" wrap="square">
              <a:spAutoFit/>
            </a:bodyPr>
            <a:lstStyle/>
            <a:p>
              <a:pPr>
                <a:lnSpc>
                  <a:spcPct val="200000"/>
                </a:lnSpc>
              </a:pPr>
              <a:r>
                <a:rPr lang="zh-CN" altLang="en-US" sz="2400" spc="600" dirty="0">
                  <a:solidFill>
                    <a:schemeClr val="bg1"/>
                  </a:solidFill>
                  <a:latin typeface="方正隶变_GBK" panose="03000509000000000000" pitchFamily="65" charset="-122"/>
                  <a:ea typeface="方正隶变_GBK" panose="03000509000000000000" pitchFamily="65" charset="-122"/>
                </a:rPr>
                <a:t>明月几时有？把酒问青天。不知天上宫阙，今夕是何年。我欲乘风归去，又恐琼楼玉宇，高处不胜寒。起舞弄清影，何似在人间？</a:t>
              </a:r>
            </a:p>
          </p:txBody>
        </p:sp>
        <p:cxnSp>
          <p:nvCxnSpPr>
            <p:cNvPr id="6" name="直接连接符 5"/>
            <p:cNvCxnSpPr/>
            <p:nvPr/>
          </p:nvCxnSpPr>
          <p:spPr>
            <a:xfrm>
              <a:off x="1043940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970788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97636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24484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51332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781800" y="1856944"/>
              <a:ext cx="0" cy="31441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1" y="0"/>
            <a:ext cx="6058142" cy="41719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09050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359</Words>
  <Application>Microsoft Office PowerPoint</Application>
  <PresentationFormat>宽屏</PresentationFormat>
  <Paragraphs>47</Paragraphs>
  <Slides>11</Slides>
  <Notes>11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Adobe 宋体 Std L</vt:lpstr>
      <vt:lpstr>TypeLand 康熙字典體</vt:lpstr>
      <vt:lpstr>TypeLand.com 康熙字典體 試用版</vt:lpstr>
      <vt:lpstr>等线</vt:lpstr>
      <vt:lpstr>等线 Light</vt:lpstr>
      <vt:lpstr>方正隶变_GBK</vt:lpstr>
      <vt:lpstr>文悦古典明朝体 (非商业使用) W5</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12</cp:revision>
  <dcterms:created xsi:type="dcterms:W3CDTF">2017-09-05T12:51:00Z</dcterms:created>
  <dcterms:modified xsi:type="dcterms:W3CDTF">2021-01-06T08:37:05Z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