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C52F"/>
    <a:srgbClr val="F8F8F8"/>
    <a:srgbClr val="1A2330"/>
    <a:srgbClr val="FDEF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83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57717A-CB1B-414C-A18B-8D676DA1EDC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B527F-9761-4813-9513-14EDBC618A7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6FC5-7DD7-4647-907F-F27FEDE2D21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5C60F-863F-43B4-9DD7-71F06E5C8F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6FC5-7DD7-4647-907F-F27FEDE2D21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5C60F-863F-43B4-9DD7-71F06E5C8F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6FC5-7DD7-4647-907F-F27FEDE2D21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5C60F-863F-43B4-9DD7-71F06E5C8F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6FC5-7DD7-4647-907F-F27FEDE2D21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5C60F-863F-43B4-9DD7-71F06E5C8F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6FC5-7DD7-4647-907F-F27FEDE2D21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5C60F-863F-43B4-9DD7-71F06E5C8F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6FC5-7DD7-4647-907F-F27FEDE2D21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5C60F-863F-43B4-9DD7-71F06E5C8F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6FC5-7DD7-4647-907F-F27FEDE2D21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5C60F-863F-43B4-9DD7-71F06E5C8F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6FC5-7DD7-4647-907F-F27FEDE2D21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5C60F-863F-43B4-9DD7-71F06E5C8F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6FC5-7DD7-4647-907F-F27FEDE2D21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5C60F-863F-43B4-9DD7-71F06E5C8F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6FC5-7DD7-4647-907F-F27FEDE2D21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5C60F-863F-43B4-9DD7-71F06E5C8F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F6FC5-7DD7-4647-907F-F27FEDE2D21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5C60F-863F-43B4-9DD7-71F06E5C8F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F6FC5-7DD7-4647-907F-F27FEDE2D218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5C60F-863F-43B4-9DD7-71F06E5C8F2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t="154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2053869" y="3876308"/>
            <a:ext cx="8084264" cy="15696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zh-CN" altLang="en-US" sz="9600" spc="-800" dirty="0">
                <a:ln w="25400">
                  <a:solidFill>
                    <a:srgbClr val="1A2330"/>
                  </a:solidFill>
                </a:ln>
                <a:solidFill>
                  <a:srgbClr val="F8C52F"/>
                </a:solidFill>
                <a:latin typeface="方正雅珠体简体 ExtraBold" panose="02000000000000000000" pitchFamily="50" charset="-122"/>
                <a:ea typeface="方正雅珠体简体 ExtraBold" panose="02000000000000000000" pitchFamily="50" charset="-122"/>
              </a:rPr>
              <a:t>团圆中秋</a:t>
            </a:r>
            <a:r>
              <a:rPr lang="zh-CN" altLang="en-US" sz="9600" spc="-800" dirty="0">
                <a:ln w="25400">
                  <a:solidFill>
                    <a:srgbClr val="1A2330"/>
                  </a:solidFill>
                </a:ln>
                <a:solidFill>
                  <a:srgbClr val="F8F8F8"/>
                </a:solidFill>
                <a:latin typeface="方正雅珠体简体 ExtraBold" panose="02000000000000000000" pitchFamily="50" charset="-122"/>
                <a:ea typeface="方正雅珠体简体 ExtraBold" panose="02000000000000000000" pitchFamily="50" charset="-122"/>
              </a:rPr>
              <a:t>明月夜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2409107" y="5269778"/>
            <a:ext cx="7701339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altLang="zh-CN" sz="1600" spc="1400" dirty="0">
                <a:solidFill>
                  <a:schemeClr val="bg1">
                    <a:lumMod val="50000"/>
                  </a:schemeClr>
                </a:solidFill>
                <a:latin typeface="HelveticaNeue LT 55 Roman" panose="02000503040000020004" pitchFamily="2" charset="0"/>
              </a:rPr>
              <a:t>HAPPY MID-AUTUMN FESTIVAL</a:t>
            </a:r>
            <a:endParaRPr lang="zh-CN" altLang="en-US" sz="1600" spc="1400" dirty="0">
              <a:solidFill>
                <a:schemeClr val="bg1">
                  <a:lumMod val="50000"/>
                </a:schemeClr>
              </a:solidFill>
              <a:latin typeface="HelveticaNeue LT 55 Roman" panose="02000503040000020004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t="1567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5499465" y="1218857"/>
            <a:ext cx="833328" cy="3928970"/>
            <a:chOff x="6291042" y="1464515"/>
            <a:chExt cx="833328" cy="3928970"/>
          </a:xfrm>
        </p:grpSpPr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736923" y="3018634"/>
              <a:ext cx="3928970" cy="820731"/>
            </a:xfrm>
            <a:prstGeom prst="rect">
              <a:avLst/>
            </a:prstGeom>
          </p:spPr>
        </p:pic>
        <p:sp>
          <p:nvSpPr>
            <p:cNvPr id="10" name="矩形 9"/>
            <p:cNvSpPr/>
            <p:nvPr/>
          </p:nvSpPr>
          <p:spPr>
            <a:xfrm>
              <a:off x="6298503" y="1855659"/>
              <a:ext cx="825867" cy="3085226"/>
            </a:xfrm>
            <a:prstGeom prst="rect">
              <a:avLst/>
            </a:prstGeom>
          </p:spPr>
          <p:txBody>
            <a:bodyPr vert="wordArtVertRtl" wrap="square" anchor="b">
              <a:spAutoFit/>
            </a:bodyPr>
            <a:lstStyle/>
            <a:p>
              <a:pPr>
                <a:lnSpc>
                  <a:spcPts val="5000"/>
                </a:lnSpc>
              </a:pPr>
              <a:r>
                <a:rPr lang="zh-CN" altLang="en-US" sz="3400" spc="-300" dirty="0">
                  <a:solidFill>
                    <a:srgbClr val="F8F8F8"/>
                  </a:solidFill>
                  <a:latin typeface="汉仪劲楷简" panose="00020600040101010101" pitchFamily="18" charset="-122"/>
                  <a:ea typeface="汉仪劲楷简" panose="00020600040101010101" pitchFamily="18" charset="-122"/>
                </a:rPr>
                <a:t>明月几时有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805961" y="1218857"/>
            <a:ext cx="833328" cy="3928970"/>
            <a:chOff x="6291042" y="1464515"/>
            <a:chExt cx="833328" cy="3928970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736923" y="3018634"/>
              <a:ext cx="3928970" cy="820731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6298503" y="1855659"/>
              <a:ext cx="825867" cy="3085226"/>
            </a:xfrm>
            <a:prstGeom prst="rect">
              <a:avLst/>
            </a:prstGeom>
          </p:spPr>
          <p:txBody>
            <a:bodyPr vert="wordArtVertRtl" wrap="square" anchor="b">
              <a:spAutoFit/>
            </a:bodyPr>
            <a:lstStyle/>
            <a:p>
              <a:pPr>
                <a:lnSpc>
                  <a:spcPts val="5000"/>
                </a:lnSpc>
              </a:pPr>
              <a:r>
                <a:rPr lang="zh-CN" altLang="en-US" sz="3400" spc="-300" dirty="0">
                  <a:solidFill>
                    <a:srgbClr val="F8F8F8"/>
                  </a:solidFill>
                  <a:latin typeface="汉仪劲楷简" panose="00020600040101010101" pitchFamily="18" charset="-122"/>
                  <a:ea typeface="汉仪劲楷简" panose="00020600040101010101" pitchFamily="18" charset="-122"/>
                </a:rPr>
                <a:t>把酒问青天</a:t>
              </a: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8112457" y="1218857"/>
            <a:ext cx="860624" cy="3928970"/>
            <a:chOff x="8688126" y="1136969"/>
            <a:chExt cx="860624" cy="3928970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7134007" y="2691088"/>
              <a:ext cx="3928970" cy="820731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8722883" y="1500817"/>
              <a:ext cx="825867" cy="3085226"/>
            </a:xfrm>
            <a:prstGeom prst="rect">
              <a:avLst/>
            </a:prstGeom>
          </p:spPr>
          <p:txBody>
            <a:bodyPr vert="wordArtVertRtl" wrap="square" anchor="b">
              <a:spAutoFit/>
            </a:bodyPr>
            <a:lstStyle/>
            <a:p>
              <a:pPr>
                <a:lnSpc>
                  <a:spcPts val="5000"/>
                </a:lnSpc>
              </a:pPr>
              <a:r>
                <a:rPr lang="zh-CN" altLang="en-US" sz="3200" spc="-800" dirty="0">
                  <a:solidFill>
                    <a:srgbClr val="F8F8F8"/>
                  </a:solidFill>
                  <a:latin typeface="汉仪劲楷简" panose="00020600040101010101" pitchFamily="18" charset="-122"/>
                  <a:ea typeface="汉仪劲楷简" panose="00020600040101010101" pitchFamily="18" charset="-122"/>
                </a:rPr>
                <a:t>不知天上宫阙</a:t>
              </a: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9446249" y="1218857"/>
            <a:ext cx="833328" cy="3928970"/>
            <a:chOff x="6291042" y="1464515"/>
            <a:chExt cx="833328" cy="3928970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736923" y="3018634"/>
              <a:ext cx="3928970" cy="820731"/>
            </a:xfrm>
            <a:prstGeom prst="rect">
              <a:avLst/>
            </a:prstGeom>
          </p:spPr>
        </p:pic>
        <p:sp>
          <p:nvSpPr>
            <p:cNvPr id="24" name="矩形 23"/>
            <p:cNvSpPr/>
            <p:nvPr/>
          </p:nvSpPr>
          <p:spPr>
            <a:xfrm>
              <a:off x="6298503" y="1855659"/>
              <a:ext cx="825867" cy="3085226"/>
            </a:xfrm>
            <a:prstGeom prst="rect">
              <a:avLst/>
            </a:prstGeom>
          </p:spPr>
          <p:txBody>
            <a:bodyPr vert="wordArtVertRtl" wrap="square" anchor="b">
              <a:spAutoFit/>
            </a:bodyPr>
            <a:lstStyle/>
            <a:p>
              <a:pPr>
                <a:lnSpc>
                  <a:spcPts val="5000"/>
                </a:lnSpc>
              </a:pPr>
              <a:r>
                <a:rPr lang="zh-CN" altLang="en-US" sz="3400" spc="-300" dirty="0">
                  <a:solidFill>
                    <a:srgbClr val="F8F8F8"/>
                  </a:solidFill>
                  <a:latin typeface="汉仪劲楷简" panose="00020600040101010101" pitchFamily="18" charset="-122"/>
                  <a:ea typeface="汉仪劲楷简" panose="00020600040101010101" pitchFamily="18" charset="-122"/>
                </a:rPr>
                <a:t>今夕是何年</a:t>
              </a:r>
            </a:p>
          </p:txBody>
        </p:sp>
      </p:grpSp>
      <p:pic>
        <p:nvPicPr>
          <p:cNvPr id="26" name="图片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70213"/>
            <a:ext cx="4902180" cy="3678072"/>
          </a:xfrm>
          <a:prstGeom prst="rect">
            <a:avLst/>
          </a:prstGeom>
        </p:spPr>
      </p:pic>
      <p:cxnSp>
        <p:nvCxnSpPr>
          <p:cNvPr id="27" name="直接连接符 26"/>
          <p:cNvCxnSpPr/>
          <p:nvPr/>
        </p:nvCxnSpPr>
        <p:spPr>
          <a:xfrm>
            <a:off x="-17" y="1897039"/>
            <a:ext cx="4326357" cy="0"/>
          </a:xfrm>
          <a:prstGeom prst="line">
            <a:avLst/>
          </a:prstGeom>
          <a:ln>
            <a:solidFill>
              <a:schemeClr val="bg1">
                <a:lumMod val="5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组合 28"/>
          <p:cNvGrpSpPr/>
          <p:nvPr/>
        </p:nvGrpSpPr>
        <p:grpSpPr>
          <a:xfrm>
            <a:off x="1334266" y="1237099"/>
            <a:ext cx="2967413" cy="432000"/>
            <a:chOff x="6918227" y="4486254"/>
            <a:chExt cx="2967413" cy="432000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00000">
              <a:off x="9489640" y="4504254"/>
              <a:ext cx="396000" cy="396000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87475" y="4486254"/>
              <a:ext cx="2228918" cy="432000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 flipH="1">
              <a:off x="6918227" y="4504254"/>
              <a:ext cx="396000" cy="3960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t="1567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570325" y="1972191"/>
            <a:ext cx="3666698" cy="29136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400"/>
              </a:lnSpc>
            </a:pPr>
            <a:r>
              <a:rPr lang="zh-CN" altLang="en-US" sz="3000" dirty="0">
                <a:solidFill>
                  <a:srgbClr val="F8F8F8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rPr>
              <a:t>弦桐练响，音容选和</a:t>
            </a:r>
            <a:endParaRPr lang="en-US" altLang="zh-CN" sz="3000" dirty="0">
              <a:solidFill>
                <a:srgbClr val="F8F8F8"/>
              </a:solidFill>
              <a:latin typeface="汉仪劲楷简" panose="00020600040101010101" pitchFamily="18" charset="-122"/>
              <a:ea typeface="汉仪劲楷简" panose="00020600040101010101" pitchFamily="18" charset="-122"/>
            </a:endParaRPr>
          </a:p>
          <a:p>
            <a:pPr>
              <a:lnSpc>
                <a:spcPts val="4400"/>
              </a:lnSpc>
            </a:pPr>
            <a:r>
              <a:rPr lang="zh-CN" altLang="en-US" sz="3000" dirty="0">
                <a:solidFill>
                  <a:srgbClr val="F8F8F8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rPr>
              <a:t>徘徊房露，惆怅阳阿</a:t>
            </a:r>
            <a:endParaRPr lang="en-US" altLang="zh-CN" sz="3000" dirty="0">
              <a:solidFill>
                <a:srgbClr val="F8F8F8"/>
              </a:solidFill>
              <a:latin typeface="汉仪劲楷简" panose="00020600040101010101" pitchFamily="18" charset="-122"/>
              <a:ea typeface="汉仪劲楷简" panose="00020600040101010101" pitchFamily="18" charset="-122"/>
            </a:endParaRPr>
          </a:p>
          <a:p>
            <a:pPr>
              <a:lnSpc>
                <a:spcPts val="4400"/>
              </a:lnSpc>
            </a:pPr>
            <a:r>
              <a:rPr lang="zh-CN" altLang="en-US" sz="3000" dirty="0">
                <a:solidFill>
                  <a:srgbClr val="F8F8F8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rPr>
              <a:t>声林虚籁，沦池灭波</a:t>
            </a:r>
            <a:endParaRPr lang="en-US" altLang="zh-CN" sz="3000" dirty="0">
              <a:solidFill>
                <a:srgbClr val="F8F8F8"/>
              </a:solidFill>
              <a:latin typeface="汉仪劲楷简" panose="00020600040101010101" pitchFamily="18" charset="-122"/>
              <a:ea typeface="汉仪劲楷简" panose="00020600040101010101" pitchFamily="18" charset="-122"/>
            </a:endParaRPr>
          </a:p>
          <a:p>
            <a:pPr>
              <a:lnSpc>
                <a:spcPts val="4400"/>
              </a:lnSpc>
            </a:pPr>
            <a:r>
              <a:rPr lang="zh-CN" altLang="en-US" sz="3000" dirty="0">
                <a:solidFill>
                  <a:srgbClr val="F8F8F8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rPr>
              <a:t>情纡轸其何托</a:t>
            </a:r>
            <a:endParaRPr lang="en-US" altLang="zh-CN" sz="3000" dirty="0">
              <a:solidFill>
                <a:srgbClr val="F8F8F8"/>
              </a:solidFill>
              <a:latin typeface="汉仪劲楷简" panose="00020600040101010101" pitchFamily="18" charset="-122"/>
              <a:ea typeface="汉仪劲楷简" panose="00020600040101010101" pitchFamily="18" charset="-122"/>
            </a:endParaRPr>
          </a:p>
          <a:p>
            <a:pPr>
              <a:lnSpc>
                <a:spcPts val="4400"/>
              </a:lnSpc>
            </a:pPr>
            <a:r>
              <a:rPr lang="zh-CN" altLang="en-US" sz="3000" dirty="0">
                <a:solidFill>
                  <a:srgbClr val="F8F8F8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rPr>
              <a:t>望皓月而长歌</a:t>
            </a:r>
          </a:p>
        </p:txBody>
      </p:sp>
      <p:cxnSp>
        <p:nvCxnSpPr>
          <p:cNvPr id="33" name="直接连接符 32"/>
          <p:cNvCxnSpPr/>
          <p:nvPr/>
        </p:nvCxnSpPr>
        <p:spPr>
          <a:xfrm>
            <a:off x="2301921" y="0"/>
            <a:ext cx="0" cy="4681182"/>
          </a:xfrm>
          <a:prstGeom prst="line">
            <a:avLst/>
          </a:prstGeom>
          <a:ln>
            <a:solidFill>
              <a:schemeClr val="bg1">
                <a:lumMod val="5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图片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96000" y="3009900"/>
            <a:ext cx="6096000" cy="3848100"/>
          </a:xfrm>
          <a:prstGeom prst="rect">
            <a:avLst/>
          </a:prstGeom>
        </p:spPr>
      </p:pic>
      <p:grpSp>
        <p:nvGrpSpPr>
          <p:cNvPr id="35" name="组合 34"/>
          <p:cNvGrpSpPr/>
          <p:nvPr/>
        </p:nvGrpSpPr>
        <p:grpSpPr>
          <a:xfrm>
            <a:off x="7660293" y="2577900"/>
            <a:ext cx="2967413" cy="432000"/>
            <a:chOff x="6918227" y="4486254"/>
            <a:chExt cx="2967413" cy="432000"/>
          </a:xfrm>
        </p:grpSpPr>
        <p:pic>
          <p:nvPicPr>
            <p:cNvPr id="36" name="图片 3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00000">
              <a:off x="9489640" y="4504254"/>
              <a:ext cx="396000" cy="396000"/>
            </a:xfrm>
            <a:prstGeom prst="rect">
              <a:avLst/>
            </a:prstGeom>
          </p:spPr>
        </p:pic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87475" y="4486254"/>
              <a:ext cx="2228918" cy="432000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 flipH="1">
              <a:off x="6918227" y="4504254"/>
              <a:ext cx="396000" cy="396000"/>
            </a:xfrm>
            <a:prstGeom prst="rect">
              <a:avLst/>
            </a:prstGeom>
          </p:spPr>
        </p:pic>
      </p:grp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t="1567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599648" y="2058773"/>
            <a:ext cx="3647152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4400"/>
              </a:lnSpc>
            </a:pPr>
            <a:r>
              <a:rPr lang="zh-CN" altLang="en-US" sz="3000" dirty="0">
                <a:solidFill>
                  <a:srgbClr val="F8F8F8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rPr>
              <a:t>中秋的夜晚格外温馨</a:t>
            </a:r>
            <a:endParaRPr lang="en-US" altLang="zh-CN" sz="3000" dirty="0">
              <a:solidFill>
                <a:srgbClr val="F8F8F8"/>
              </a:solidFill>
              <a:latin typeface="汉仪劲楷简" panose="00020600040101010101" pitchFamily="18" charset="-122"/>
              <a:ea typeface="汉仪劲楷简" panose="00020600040101010101" pitchFamily="18" charset="-122"/>
            </a:endParaRPr>
          </a:p>
          <a:p>
            <a:pPr>
              <a:lnSpc>
                <a:spcPts val="4400"/>
              </a:lnSpc>
            </a:pPr>
            <a:r>
              <a:rPr lang="zh-CN" altLang="en-US" sz="3000" dirty="0">
                <a:solidFill>
                  <a:srgbClr val="F8F8F8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rPr>
              <a:t>空气弥漫着甜蜜</a:t>
            </a:r>
            <a:endParaRPr lang="en-US" altLang="zh-CN" sz="3000" dirty="0">
              <a:solidFill>
                <a:srgbClr val="F8F8F8"/>
              </a:solidFill>
              <a:latin typeface="汉仪劲楷简" panose="00020600040101010101" pitchFamily="18" charset="-122"/>
              <a:ea typeface="汉仪劲楷简" panose="00020600040101010101" pitchFamily="18" charset="-122"/>
            </a:endParaRPr>
          </a:p>
          <a:p>
            <a:pPr>
              <a:lnSpc>
                <a:spcPts val="4400"/>
              </a:lnSpc>
            </a:pPr>
            <a:r>
              <a:rPr lang="zh-CN" altLang="en-US" sz="3000" dirty="0">
                <a:solidFill>
                  <a:srgbClr val="F8F8F8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rPr>
              <a:t>光华浸透着祝福</a:t>
            </a:r>
          </a:p>
        </p:txBody>
      </p:sp>
      <p:cxnSp>
        <p:nvCxnSpPr>
          <p:cNvPr id="10" name="直接连接符 9"/>
          <p:cNvCxnSpPr/>
          <p:nvPr/>
        </p:nvCxnSpPr>
        <p:spPr>
          <a:xfrm>
            <a:off x="-17" y="4067036"/>
            <a:ext cx="6127862" cy="0"/>
          </a:xfrm>
          <a:prstGeom prst="line">
            <a:avLst/>
          </a:prstGeom>
          <a:ln>
            <a:solidFill>
              <a:schemeClr val="bg1">
                <a:lumMod val="5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>
          <a:xfrm>
            <a:off x="2599648" y="4290196"/>
            <a:ext cx="2967413" cy="432000"/>
            <a:chOff x="6918227" y="4486254"/>
            <a:chExt cx="2967413" cy="432000"/>
          </a:xfrm>
        </p:grpSpPr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00000">
              <a:off x="9489640" y="4504254"/>
              <a:ext cx="396000" cy="396000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87475" y="4486254"/>
              <a:ext cx="2228918" cy="432000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 flipH="1">
              <a:off x="6918227" y="4504254"/>
              <a:ext cx="396000" cy="396000"/>
            </a:xfrm>
            <a:prstGeom prst="rect">
              <a:avLst/>
            </a:prstGeom>
          </p:spPr>
        </p:pic>
      </p:grpSp>
      <p:pic>
        <p:nvPicPr>
          <p:cNvPr id="16" name="图片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801" y="585759"/>
            <a:ext cx="4507243" cy="5686483"/>
          </a:xfrm>
          <a:prstGeom prst="rect">
            <a:avLst/>
          </a:prstGeom>
          <a:effectLst>
            <a:outerShdw blurRad="25400" sx="102000" sy="102000" algn="ctr" rotWithShape="0">
              <a:srgbClr val="1A2330"/>
            </a:outerShdw>
          </a:effectLst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t="1530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822812" y="1931796"/>
            <a:ext cx="6546376" cy="29944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647700" algn="just">
              <a:lnSpc>
                <a:spcPts val="3800"/>
              </a:lnSpc>
            </a:pPr>
            <a:r>
              <a:rPr lang="zh-CN" altLang="en-US" sz="2600" dirty="0">
                <a:solidFill>
                  <a:srgbClr val="F8F8F8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rPr>
              <a:t>中秋节，又称月夕、秋节、仲秋节、八月节、八月会、追月节、玩月节、拜月节、女儿节或团圆节，是流行于中国众多民族与汉字文化圈诸国的传统文化节日，时在农历八月十五；因其恰值三秋之半，故名，也有些地方将中秋节定在八月十六。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3002507" y="5199800"/>
            <a:ext cx="9189493" cy="0"/>
          </a:xfrm>
          <a:prstGeom prst="line">
            <a:avLst/>
          </a:prstGeom>
          <a:ln>
            <a:solidFill>
              <a:schemeClr val="bg1">
                <a:lumMod val="5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t="15306"/>
          <a:stretch>
            <a:fillRect/>
          </a:stretch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5281244" y="1265464"/>
            <a:ext cx="1042658" cy="3905840"/>
            <a:chOff x="4680742" y="1265464"/>
            <a:chExt cx="1042658" cy="3905840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>
              <a:off x="4794486" y="1265464"/>
              <a:ext cx="842465" cy="842465"/>
            </a:xfrm>
            <a:prstGeom prst="rect">
              <a:avLst/>
            </a:prstGeom>
          </p:spPr>
        </p:pic>
        <p:sp>
          <p:nvSpPr>
            <p:cNvPr id="5" name="文本框 4"/>
            <p:cNvSpPr txBox="1"/>
            <p:nvPr/>
          </p:nvSpPr>
          <p:spPr>
            <a:xfrm>
              <a:off x="4680742" y="1686696"/>
              <a:ext cx="1042658" cy="3484608"/>
            </a:xfrm>
            <a:prstGeom prst="rect">
              <a:avLst/>
            </a:prstGeom>
            <a:noFill/>
          </p:spPr>
          <p:txBody>
            <a:bodyPr vert="wordArtVertRtl" wrap="none" rtlCol="0" anchor="ctr">
              <a:spAutoFit/>
            </a:bodyPr>
            <a:lstStyle/>
            <a:p>
              <a:r>
                <a:rPr lang="zh-CN" altLang="en-US" sz="5000" spc="-1400" dirty="0">
                  <a:ln w="25400">
                    <a:solidFill>
                      <a:srgbClr val="1A2330"/>
                    </a:solidFill>
                  </a:ln>
                  <a:solidFill>
                    <a:srgbClr val="F8C52F"/>
                  </a:solidFill>
                  <a:latin typeface="方正雅珠体简体 ExtraBold" panose="02000000000000000000" pitchFamily="50" charset="-122"/>
                  <a:ea typeface="方正雅珠体简体 ExtraBold" panose="02000000000000000000" pitchFamily="50" charset="-122"/>
                </a:rPr>
                <a:t>仰头</a:t>
              </a:r>
              <a:r>
                <a:rPr lang="zh-CN" altLang="en-US" sz="5000" spc="-1400" dirty="0">
                  <a:ln w="25400">
                    <a:solidFill>
                      <a:srgbClr val="1A2330"/>
                    </a:solidFill>
                  </a:ln>
                  <a:solidFill>
                    <a:srgbClr val="F8F8F8"/>
                  </a:solidFill>
                  <a:latin typeface="方正雅珠体简体 ExtraBold" panose="02000000000000000000" pitchFamily="50" charset="-122"/>
                  <a:ea typeface="方正雅珠体简体 ExtraBold" panose="02000000000000000000" pitchFamily="50" charset="-122"/>
                </a:rPr>
                <a:t>望明月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839364" y="1265464"/>
            <a:ext cx="1042658" cy="3905840"/>
            <a:chOff x="4680742" y="1265464"/>
            <a:chExt cx="1042658" cy="3905840"/>
          </a:xfrm>
        </p:grpSpPr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>
              <a:off x="4794486" y="1265464"/>
              <a:ext cx="842465" cy="842465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4680742" y="1686696"/>
              <a:ext cx="1042658" cy="3484608"/>
            </a:xfrm>
            <a:prstGeom prst="rect">
              <a:avLst/>
            </a:prstGeom>
            <a:noFill/>
          </p:spPr>
          <p:txBody>
            <a:bodyPr vert="wordArtVertRtl" wrap="none" rtlCol="0" anchor="ctr">
              <a:spAutoFit/>
            </a:bodyPr>
            <a:lstStyle/>
            <a:p>
              <a:r>
                <a:rPr lang="zh-CN" altLang="en-US" sz="5000" spc="-1400" dirty="0">
                  <a:ln w="25400">
                    <a:solidFill>
                      <a:srgbClr val="1A2330"/>
                    </a:solidFill>
                  </a:ln>
                  <a:solidFill>
                    <a:srgbClr val="F8C52F"/>
                  </a:solidFill>
                  <a:latin typeface="方正雅珠体简体 ExtraBold" panose="02000000000000000000" pitchFamily="50" charset="-122"/>
                  <a:ea typeface="方正雅珠体简体 ExtraBold" panose="02000000000000000000" pitchFamily="50" charset="-122"/>
                </a:rPr>
                <a:t>寄情</a:t>
              </a:r>
              <a:r>
                <a:rPr lang="zh-CN" altLang="en-US" sz="5000" spc="-1400" dirty="0">
                  <a:ln w="25400">
                    <a:solidFill>
                      <a:srgbClr val="1A2330"/>
                    </a:solidFill>
                  </a:ln>
                  <a:solidFill>
                    <a:srgbClr val="F8F8F8"/>
                  </a:solidFill>
                  <a:latin typeface="方正雅珠体简体 ExtraBold" panose="02000000000000000000" pitchFamily="50" charset="-122"/>
                  <a:ea typeface="方正雅珠体简体 ExtraBold" panose="02000000000000000000" pitchFamily="50" charset="-122"/>
                </a:rPr>
                <a:t>千里光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-17" y="4678861"/>
            <a:ext cx="3496352" cy="520939"/>
            <a:chOff x="-17" y="4678861"/>
            <a:chExt cx="3496352" cy="520939"/>
          </a:xfrm>
        </p:grpSpPr>
        <p:cxnSp>
          <p:nvCxnSpPr>
            <p:cNvPr id="12" name="直接连接符 11"/>
            <p:cNvCxnSpPr/>
            <p:nvPr/>
          </p:nvCxnSpPr>
          <p:spPr>
            <a:xfrm>
              <a:off x="-17" y="5199800"/>
              <a:ext cx="3289127" cy="0"/>
            </a:xfrm>
            <a:prstGeom prst="line">
              <a:avLst/>
            </a:prstGeom>
            <a:ln>
              <a:solidFill>
                <a:schemeClr val="bg1">
                  <a:lumMod val="50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文本框 14"/>
            <p:cNvSpPr txBox="1"/>
            <p:nvPr/>
          </p:nvSpPr>
          <p:spPr>
            <a:xfrm>
              <a:off x="1644546" y="4678861"/>
              <a:ext cx="1851789" cy="492443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zh-CN" sz="2600" dirty="0">
                  <a:solidFill>
                    <a:srgbClr val="F8F8F8"/>
                  </a:solidFill>
                  <a:latin typeface="汉仪劲楷简" panose="00020600040101010101" pitchFamily="18" charset="-122"/>
                  <a:ea typeface="汉仪劲楷简" panose="00020600040101010101" pitchFamily="18" charset="-122"/>
                </a:rPr>
                <a:t>《</a:t>
              </a:r>
              <a:r>
                <a:rPr lang="zh-CN" altLang="en-US" sz="2600" dirty="0">
                  <a:solidFill>
                    <a:srgbClr val="F8F8F8"/>
                  </a:solidFill>
                  <a:latin typeface="汉仪劲楷简" panose="00020600040101010101" pitchFamily="18" charset="-122"/>
                  <a:ea typeface="汉仪劲楷简" panose="00020600040101010101" pitchFamily="18" charset="-122"/>
                </a:rPr>
                <a:t>秋有月</a:t>
              </a:r>
              <a:r>
                <a:rPr lang="en-US" altLang="zh-CN" sz="2600" dirty="0">
                  <a:solidFill>
                    <a:srgbClr val="F8F8F8"/>
                  </a:solidFill>
                  <a:latin typeface="汉仪劲楷简" panose="00020600040101010101" pitchFamily="18" charset="-122"/>
                  <a:ea typeface="汉仪劲楷简" panose="00020600040101010101" pitchFamily="18" charset="-122"/>
                </a:rPr>
                <a:t>》</a:t>
              </a:r>
              <a:endParaRPr lang="zh-CN" altLang="en-US" sz="2600" dirty="0">
                <a:solidFill>
                  <a:srgbClr val="F8F8F8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endParaRPr>
            </a:p>
          </p:txBody>
        </p:sp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t="1567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62245" flipH="1">
            <a:off x="5534520" y="-245658"/>
            <a:ext cx="6312086" cy="349292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050828" y="1782981"/>
            <a:ext cx="2749471" cy="3292037"/>
          </a:xfrm>
          <a:prstGeom prst="rect">
            <a:avLst/>
          </a:prstGeom>
        </p:spPr>
        <p:txBody>
          <a:bodyPr vert="wordArtVertRtl" wrap="square">
            <a:spAutoFit/>
          </a:bodyPr>
          <a:lstStyle/>
          <a:p>
            <a:pPr algn="ctr">
              <a:lnSpc>
                <a:spcPts val="5000"/>
              </a:lnSpc>
            </a:pPr>
            <a:r>
              <a:rPr lang="zh-CN" altLang="en-US" sz="2600" spc="-300" dirty="0">
                <a:solidFill>
                  <a:srgbClr val="F8F8F8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rPr>
              <a:t>春江潮水连海平</a:t>
            </a:r>
            <a:endParaRPr lang="en-US" altLang="zh-CN" sz="2600" spc="-300" dirty="0">
              <a:solidFill>
                <a:srgbClr val="F8F8F8"/>
              </a:solidFill>
              <a:latin typeface="汉仪劲楷简" panose="00020600040101010101" pitchFamily="18" charset="-122"/>
              <a:ea typeface="汉仪劲楷简" panose="00020600040101010101" pitchFamily="18" charset="-122"/>
            </a:endParaRPr>
          </a:p>
          <a:p>
            <a:pPr algn="ctr">
              <a:lnSpc>
                <a:spcPts val="5000"/>
              </a:lnSpc>
            </a:pPr>
            <a:r>
              <a:rPr lang="zh-CN" altLang="en-US" sz="2600" spc="-300" dirty="0">
                <a:solidFill>
                  <a:srgbClr val="F8F8F8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rPr>
              <a:t>海上明月共潮生</a:t>
            </a:r>
          </a:p>
          <a:p>
            <a:pPr algn="ctr">
              <a:lnSpc>
                <a:spcPts val="5000"/>
              </a:lnSpc>
            </a:pPr>
            <a:r>
              <a:rPr lang="zh-CN" altLang="en-US" sz="2600" spc="-300" dirty="0">
                <a:solidFill>
                  <a:srgbClr val="F8F8F8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rPr>
              <a:t>滟滟随波千万里</a:t>
            </a:r>
            <a:endParaRPr lang="en-US" altLang="zh-CN" sz="2600" spc="-300" dirty="0">
              <a:solidFill>
                <a:srgbClr val="F8F8F8"/>
              </a:solidFill>
              <a:latin typeface="汉仪劲楷简" panose="00020600040101010101" pitchFamily="18" charset="-122"/>
              <a:ea typeface="汉仪劲楷简" panose="00020600040101010101" pitchFamily="18" charset="-122"/>
            </a:endParaRPr>
          </a:p>
          <a:p>
            <a:pPr algn="ctr">
              <a:lnSpc>
                <a:spcPts val="5000"/>
              </a:lnSpc>
            </a:pPr>
            <a:r>
              <a:rPr lang="zh-CN" altLang="en-US" sz="2600" spc="-300" dirty="0">
                <a:solidFill>
                  <a:srgbClr val="F8F8F8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rPr>
              <a:t>何处春江无月明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23706">
            <a:off x="-612686" y="4726882"/>
            <a:ext cx="7603657" cy="4207642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6096000" y="4518262"/>
            <a:ext cx="2967413" cy="432000"/>
            <a:chOff x="6918227" y="4486254"/>
            <a:chExt cx="2967413" cy="43200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00000">
              <a:off x="9489640" y="4504254"/>
              <a:ext cx="396000" cy="3960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87475" y="4486254"/>
              <a:ext cx="2228918" cy="43200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 flipH="1">
              <a:off x="6918227" y="4504254"/>
              <a:ext cx="396000" cy="3960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t="1567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2" name="组合 11"/>
          <p:cNvGrpSpPr/>
          <p:nvPr/>
        </p:nvGrpSpPr>
        <p:grpSpPr>
          <a:xfrm>
            <a:off x="4954137" y="1846871"/>
            <a:ext cx="2967413" cy="432000"/>
            <a:chOff x="6918227" y="4486254"/>
            <a:chExt cx="2967413" cy="432000"/>
          </a:xfrm>
        </p:grpSpPr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00000">
              <a:off x="9489640" y="4504254"/>
              <a:ext cx="396000" cy="396000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87475" y="4486254"/>
              <a:ext cx="2228918" cy="432000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 flipH="1">
              <a:off x="6918227" y="4504254"/>
              <a:ext cx="396000" cy="396000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6"/>
          <a:stretch>
            <a:fillRect/>
          </a:stretch>
        </p:blipFill>
        <p:spPr>
          <a:xfrm>
            <a:off x="0" y="0"/>
            <a:ext cx="4490113" cy="5642441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4954137" y="2662016"/>
            <a:ext cx="7237863" cy="1377722"/>
            <a:chOff x="4954137" y="2662016"/>
            <a:chExt cx="7237863" cy="1377722"/>
          </a:xfrm>
        </p:grpSpPr>
        <p:cxnSp>
          <p:nvCxnSpPr>
            <p:cNvPr id="13" name="直接连接符 12"/>
            <p:cNvCxnSpPr/>
            <p:nvPr/>
          </p:nvCxnSpPr>
          <p:spPr>
            <a:xfrm>
              <a:off x="4954137" y="4039738"/>
              <a:ext cx="7237863" cy="0"/>
            </a:xfrm>
            <a:prstGeom prst="line">
              <a:avLst/>
            </a:prstGeom>
            <a:ln>
              <a:solidFill>
                <a:schemeClr val="bg1">
                  <a:lumMod val="50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矩形 14"/>
            <p:cNvSpPr/>
            <p:nvPr/>
          </p:nvSpPr>
          <p:spPr>
            <a:xfrm>
              <a:off x="4954137" y="2662016"/>
              <a:ext cx="5481852" cy="12208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ts val="4400"/>
                </a:lnSpc>
              </a:pPr>
              <a:r>
                <a:rPr lang="zh-CN" altLang="en-US" sz="3000" dirty="0">
                  <a:solidFill>
                    <a:srgbClr val="F8F8F8"/>
                  </a:solidFill>
                  <a:latin typeface="汉仪劲楷简" panose="00020600040101010101" pitchFamily="18" charset="-122"/>
                  <a:ea typeface="汉仪劲楷简" panose="00020600040101010101" pitchFamily="18" charset="-122"/>
                </a:rPr>
                <a:t>菊散芳于山椒，雁流哀于江濑。</a:t>
              </a:r>
              <a:endParaRPr lang="en-US" altLang="zh-CN" sz="3000" dirty="0">
                <a:solidFill>
                  <a:srgbClr val="F8F8F8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endParaRPr>
            </a:p>
            <a:p>
              <a:pPr algn="just">
                <a:lnSpc>
                  <a:spcPts val="4400"/>
                </a:lnSpc>
              </a:pPr>
              <a:r>
                <a:rPr lang="zh-CN" altLang="en-US" sz="3000" dirty="0">
                  <a:solidFill>
                    <a:srgbClr val="F8F8F8"/>
                  </a:solidFill>
                  <a:latin typeface="汉仪劲楷简" panose="00020600040101010101" pitchFamily="18" charset="-122"/>
                  <a:ea typeface="汉仪劲楷简" panose="00020600040101010101" pitchFamily="18" charset="-122"/>
                </a:rPr>
                <a:t>升清质之悠悠，降澄辉之蔼蔼。</a:t>
              </a:r>
            </a:p>
          </p:txBody>
        </p:sp>
      </p:grpSp>
      <p:pic>
        <p:nvPicPr>
          <p:cNvPr id="19" name="图片 1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16"/>
          <a:stretch>
            <a:fillRect/>
          </a:stretch>
        </p:blipFill>
        <p:spPr>
          <a:xfrm flipH="1">
            <a:off x="9419287" y="4039738"/>
            <a:ext cx="2033403" cy="25552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t="1567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3070164" y="1464515"/>
            <a:ext cx="833328" cy="3928970"/>
            <a:chOff x="5580069" y="959156"/>
            <a:chExt cx="833328" cy="3928970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025950" y="2513275"/>
              <a:ext cx="3928970" cy="820731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5587530" y="1350300"/>
              <a:ext cx="825867" cy="3085226"/>
            </a:xfrm>
            <a:prstGeom prst="rect">
              <a:avLst/>
            </a:prstGeom>
          </p:spPr>
          <p:txBody>
            <a:bodyPr vert="wordArtVertRtl" wrap="square" anchor="b">
              <a:spAutoFit/>
            </a:bodyPr>
            <a:lstStyle/>
            <a:p>
              <a:pPr>
                <a:lnSpc>
                  <a:spcPts val="5000"/>
                </a:lnSpc>
              </a:pPr>
              <a:r>
                <a:rPr lang="zh-CN" altLang="en-US" sz="3400" spc="-300" dirty="0">
                  <a:solidFill>
                    <a:srgbClr val="F8F8F8"/>
                  </a:solidFill>
                  <a:latin typeface="汉仪劲楷简" panose="00020600040101010101" pitchFamily="18" charset="-122"/>
                  <a:ea typeface="汉仪劲楷简" panose="00020600040101010101" pitchFamily="18" charset="-122"/>
                </a:rPr>
                <a:t>中秋在眼前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809612" y="1464515"/>
            <a:ext cx="833328" cy="3928970"/>
            <a:chOff x="5580069" y="959156"/>
            <a:chExt cx="833328" cy="3928970"/>
          </a:xfrm>
        </p:grpSpPr>
        <p:pic>
          <p:nvPicPr>
            <p:cNvPr id="17" name="图片 1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025950" y="2513275"/>
              <a:ext cx="3928970" cy="820731"/>
            </a:xfrm>
            <a:prstGeom prst="rect">
              <a:avLst/>
            </a:prstGeom>
          </p:spPr>
        </p:pic>
        <p:sp>
          <p:nvSpPr>
            <p:cNvPr id="18" name="矩形 17"/>
            <p:cNvSpPr/>
            <p:nvPr/>
          </p:nvSpPr>
          <p:spPr>
            <a:xfrm>
              <a:off x="5587530" y="1350300"/>
              <a:ext cx="825867" cy="3085226"/>
            </a:xfrm>
            <a:prstGeom prst="rect">
              <a:avLst/>
            </a:prstGeom>
          </p:spPr>
          <p:txBody>
            <a:bodyPr vert="wordArtVertRtl" wrap="square" anchor="b">
              <a:spAutoFit/>
            </a:bodyPr>
            <a:lstStyle/>
            <a:p>
              <a:pPr>
                <a:lnSpc>
                  <a:spcPts val="5000"/>
                </a:lnSpc>
              </a:pPr>
              <a:r>
                <a:rPr lang="zh-CN" altLang="en-US" sz="3400" spc="-300" dirty="0">
                  <a:solidFill>
                    <a:srgbClr val="F8F8F8"/>
                  </a:solidFill>
                  <a:latin typeface="汉仪劲楷简" panose="00020600040101010101" pitchFamily="18" charset="-122"/>
                  <a:ea typeface="汉仪劲楷简" panose="00020600040101010101" pitchFamily="18" charset="-122"/>
                </a:rPr>
                <a:t>思念碧波潋</a:t>
              </a: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549060" y="1464515"/>
            <a:ext cx="833328" cy="3928970"/>
            <a:chOff x="5580069" y="959156"/>
            <a:chExt cx="833328" cy="3928970"/>
          </a:xfrm>
        </p:grpSpPr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025950" y="2513275"/>
              <a:ext cx="3928970" cy="820731"/>
            </a:xfrm>
            <a:prstGeom prst="rect">
              <a:avLst/>
            </a:prstGeom>
          </p:spPr>
        </p:pic>
        <p:sp>
          <p:nvSpPr>
            <p:cNvPr id="22" name="矩形 21"/>
            <p:cNvSpPr/>
            <p:nvPr/>
          </p:nvSpPr>
          <p:spPr>
            <a:xfrm>
              <a:off x="5587530" y="1350300"/>
              <a:ext cx="825867" cy="3085226"/>
            </a:xfrm>
            <a:prstGeom prst="rect">
              <a:avLst/>
            </a:prstGeom>
          </p:spPr>
          <p:txBody>
            <a:bodyPr vert="wordArtVertRtl" wrap="square" anchor="b">
              <a:spAutoFit/>
            </a:bodyPr>
            <a:lstStyle/>
            <a:p>
              <a:pPr>
                <a:lnSpc>
                  <a:spcPts val="5000"/>
                </a:lnSpc>
              </a:pPr>
              <a:r>
                <a:rPr lang="zh-CN" altLang="en-US" sz="3400" spc="-300" dirty="0">
                  <a:solidFill>
                    <a:srgbClr val="F8F8F8"/>
                  </a:solidFill>
                  <a:latin typeface="汉仪劲楷简" panose="00020600040101010101" pitchFamily="18" charset="-122"/>
                  <a:ea typeface="汉仪劲楷简" panose="00020600040101010101" pitchFamily="18" charset="-122"/>
                </a:rPr>
                <a:t>好友心相连</a:t>
              </a: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8288508" y="1464515"/>
            <a:ext cx="833328" cy="3928970"/>
            <a:chOff x="5580069" y="959156"/>
            <a:chExt cx="833328" cy="3928970"/>
          </a:xfrm>
        </p:grpSpPr>
        <p:pic>
          <p:nvPicPr>
            <p:cNvPr id="24" name="图片 2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4025950" y="2513275"/>
              <a:ext cx="3928970" cy="820731"/>
            </a:xfrm>
            <a:prstGeom prst="rect">
              <a:avLst/>
            </a:prstGeom>
          </p:spPr>
        </p:pic>
        <p:sp>
          <p:nvSpPr>
            <p:cNvPr id="25" name="矩形 24"/>
            <p:cNvSpPr/>
            <p:nvPr/>
          </p:nvSpPr>
          <p:spPr>
            <a:xfrm>
              <a:off x="5587530" y="1350300"/>
              <a:ext cx="825867" cy="3085226"/>
            </a:xfrm>
            <a:prstGeom prst="rect">
              <a:avLst/>
            </a:prstGeom>
          </p:spPr>
          <p:txBody>
            <a:bodyPr vert="wordArtVertRtl" wrap="square" anchor="b">
              <a:spAutoFit/>
            </a:bodyPr>
            <a:lstStyle/>
            <a:p>
              <a:pPr>
                <a:lnSpc>
                  <a:spcPts val="5000"/>
                </a:lnSpc>
              </a:pPr>
              <a:r>
                <a:rPr lang="zh-CN" altLang="en-US" sz="3400" spc="-300" dirty="0">
                  <a:solidFill>
                    <a:srgbClr val="F8F8F8"/>
                  </a:solidFill>
                  <a:latin typeface="汉仪劲楷简" panose="00020600040101010101" pitchFamily="18" charset="-122"/>
                  <a:ea typeface="汉仪劲楷简" panose="00020600040101010101" pitchFamily="18" charset="-122"/>
                </a:rPr>
                <a:t>祝福提前传</a:t>
              </a:r>
            </a:p>
          </p:txBody>
        </p:sp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142" y="0"/>
            <a:ext cx="1905835" cy="3013499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15360" y="4653887"/>
            <a:ext cx="1685680" cy="1725499"/>
          </a:xfrm>
          <a:prstGeom prst="rect">
            <a:avLst/>
          </a:prstGeom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t="1567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-17" y="2388359"/>
            <a:ext cx="6919432" cy="1933193"/>
            <a:chOff x="-17" y="2388359"/>
            <a:chExt cx="6919432" cy="1933193"/>
          </a:xfrm>
        </p:grpSpPr>
        <p:sp>
          <p:nvSpPr>
            <p:cNvPr id="3" name="矩形 2"/>
            <p:cNvSpPr/>
            <p:nvPr/>
          </p:nvSpPr>
          <p:spPr>
            <a:xfrm>
              <a:off x="2906973" y="2536448"/>
              <a:ext cx="4012442" cy="178510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ts val="4400"/>
                </a:lnSpc>
              </a:pPr>
              <a:r>
                <a:rPr lang="zh-CN" altLang="en-US" sz="3000" dirty="0">
                  <a:solidFill>
                    <a:srgbClr val="F8F8F8"/>
                  </a:solidFill>
                  <a:latin typeface="汉仪劲楷简" panose="00020600040101010101" pitchFamily="18" charset="-122"/>
                  <a:ea typeface="汉仪劲楷简" panose="00020600040101010101" pitchFamily="18" charset="-122"/>
                </a:rPr>
                <a:t>列宿掩缛，长河韬映</a:t>
              </a:r>
              <a:endParaRPr lang="en-US" altLang="zh-CN" sz="3000" dirty="0">
                <a:solidFill>
                  <a:srgbClr val="F8F8F8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endParaRPr>
            </a:p>
            <a:p>
              <a:pPr algn="r">
                <a:lnSpc>
                  <a:spcPts val="4400"/>
                </a:lnSpc>
              </a:pPr>
              <a:r>
                <a:rPr lang="zh-CN" altLang="en-US" sz="3000" dirty="0">
                  <a:solidFill>
                    <a:srgbClr val="F8F8F8"/>
                  </a:solidFill>
                  <a:latin typeface="汉仪劲楷简" panose="00020600040101010101" pitchFamily="18" charset="-122"/>
                  <a:ea typeface="汉仪劲楷简" panose="00020600040101010101" pitchFamily="18" charset="-122"/>
                </a:rPr>
                <a:t>柔指雪凝，圆灵水镜</a:t>
              </a:r>
              <a:endParaRPr lang="en-US" altLang="zh-CN" sz="3000" dirty="0">
                <a:solidFill>
                  <a:srgbClr val="F8F8F8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endParaRPr>
            </a:p>
            <a:p>
              <a:pPr algn="r">
                <a:lnSpc>
                  <a:spcPts val="4400"/>
                </a:lnSpc>
              </a:pPr>
              <a:r>
                <a:rPr lang="zh-CN" altLang="en-US" sz="3000" dirty="0">
                  <a:solidFill>
                    <a:srgbClr val="F8F8F8"/>
                  </a:solidFill>
                  <a:latin typeface="汉仪劲楷简" panose="00020600040101010101" pitchFamily="18" charset="-122"/>
                  <a:ea typeface="汉仪劲楷简" panose="00020600040101010101" pitchFamily="18" charset="-122"/>
                </a:rPr>
                <a:t>连观霜缟，周除冰净</a:t>
              </a:r>
            </a:p>
          </p:txBody>
        </p:sp>
        <p:cxnSp>
          <p:nvCxnSpPr>
            <p:cNvPr id="26" name="直接连接符 25"/>
            <p:cNvCxnSpPr/>
            <p:nvPr/>
          </p:nvCxnSpPr>
          <p:spPr>
            <a:xfrm>
              <a:off x="-17" y="2388359"/>
              <a:ext cx="6796602" cy="0"/>
            </a:xfrm>
            <a:prstGeom prst="line">
              <a:avLst/>
            </a:prstGeom>
            <a:ln>
              <a:solidFill>
                <a:schemeClr val="bg1">
                  <a:lumMod val="50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415" y="3429000"/>
            <a:ext cx="4389461" cy="2822424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3829172" y="1666315"/>
            <a:ext cx="2967413" cy="432000"/>
            <a:chOff x="6918227" y="4486254"/>
            <a:chExt cx="2967413" cy="432000"/>
          </a:xfrm>
        </p:grpSpPr>
        <p:pic>
          <p:nvPicPr>
            <p:cNvPr id="30" name="图片 2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00000">
              <a:off x="9489640" y="4504254"/>
              <a:ext cx="396000" cy="396000"/>
            </a:xfrm>
            <a:prstGeom prst="rect">
              <a:avLst/>
            </a:prstGeom>
          </p:spPr>
        </p:pic>
        <p:pic>
          <p:nvPicPr>
            <p:cNvPr id="31" name="图片 3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287475" y="4486254"/>
              <a:ext cx="2228918" cy="432000"/>
            </a:xfrm>
            <a:prstGeom prst="rect">
              <a:avLst/>
            </a:prstGeom>
          </p:spPr>
        </p:pic>
        <p:pic>
          <p:nvPicPr>
            <p:cNvPr id="32" name="图片 3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 flipH="1">
              <a:off x="6918227" y="4504254"/>
              <a:ext cx="396000" cy="3960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t="1567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1501250" y="1633181"/>
            <a:ext cx="5916216" cy="1733268"/>
            <a:chOff x="1665026" y="1583141"/>
            <a:chExt cx="5916216" cy="1733268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22" t="15341" r="27771" b="13296"/>
            <a:stretch>
              <a:fillRect/>
            </a:stretch>
          </p:blipFill>
          <p:spPr>
            <a:xfrm rot="5400000">
              <a:off x="3756500" y="-508333"/>
              <a:ext cx="1733268" cy="5916216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2911968" y="2094184"/>
              <a:ext cx="3422331" cy="65659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4400"/>
                </a:lnSpc>
              </a:pPr>
              <a:r>
                <a:rPr lang="zh-CN" altLang="en-US" sz="3000" spc="600" dirty="0">
                  <a:solidFill>
                    <a:srgbClr val="F8F8F8"/>
                  </a:solidFill>
                  <a:latin typeface="汉仪劲楷简" panose="00020600040101010101" pitchFamily="18" charset="-122"/>
                  <a:ea typeface="汉仪劲楷简" panose="00020600040101010101" pitchFamily="18" charset="-122"/>
                </a:rPr>
                <a:t>高歌一曲全家福</a:t>
              </a: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501249" y="3491551"/>
            <a:ext cx="5916216" cy="1733268"/>
            <a:chOff x="1665026" y="1583141"/>
            <a:chExt cx="5916216" cy="1733268"/>
          </a:xfrm>
        </p:grpSpPr>
        <p:pic>
          <p:nvPicPr>
            <p:cNvPr id="16" name="图片 1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122" t="15341" r="27771" b="13296"/>
            <a:stretch>
              <a:fillRect/>
            </a:stretch>
          </p:blipFill>
          <p:spPr>
            <a:xfrm rot="5400000">
              <a:off x="3756500" y="-508333"/>
              <a:ext cx="1733268" cy="5916216"/>
            </a:xfrm>
            <a:prstGeom prst="rect">
              <a:avLst/>
            </a:prstGeom>
          </p:spPr>
        </p:pic>
        <p:sp>
          <p:nvSpPr>
            <p:cNvPr id="17" name="矩形 16"/>
            <p:cNvSpPr/>
            <p:nvPr/>
          </p:nvSpPr>
          <p:spPr>
            <a:xfrm>
              <a:off x="2911968" y="2094184"/>
              <a:ext cx="3422331" cy="6309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4400"/>
                </a:lnSpc>
              </a:pPr>
              <a:r>
                <a:rPr lang="zh-CN" altLang="en-US" sz="3000" spc="600" dirty="0">
                  <a:solidFill>
                    <a:srgbClr val="F8F8F8"/>
                  </a:solidFill>
                  <a:latin typeface="汉仪劲楷简" panose="00020600040101010101" pitchFamily="18" charset="-122"/>
                  <a:ea typeface="汉仪劲楷简" panose="00020600040101010101" pitchFamily="18" charset="-122"/>
                </a:rPr>
                <a:t>曼舞两步双人欢</a:t>
              </a: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2" r="17486"/>
          <a:stretch>
            <a:fillRect/>
          </a:stretch>
        </p:blipFill>
        <p:spPr>
          <a:xfrm flipH="1">
            <a:off x="7983939" y="-1"/>
            <a:ext cx="4208059" cy="3435859"/>
          </a:xfrm>
          <a:prstGeom prst="rect">
            <a:avLst/>
          </a:prstGeom>
        </p:spPr>
      </p:pic>
      <p:cxnSp>
        <p:nvCxnSpPr>
          <p:cNvPr id="21" name="直接连接符 20"/>
          <p:cNvCxnSpPr/>
          <p:nvPr/>
        </p:nvCxnSpPr>
        <p:spPr>
          <a:xfrm>
            <a:off x="8461612" y="4872259"/>
            <a:ext cx="3730388" cy="0"/>
          </a:xfrm>
          <a:prstGeom prst="line">
            <a:avLst/>
          </a:prstGeom>
          <a:ln>
            <a:solidFill>
              <a:schemeClr val="bg1">
                <a:lumMod val="5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组合 23"/>
          <p:cNvGrpSpPr/>
          <p:nvPr/>
        </p:nvGrpSpPr>
        <p:grpSpPr>
          <a:xfrm>
            <a:off x="8461612" y="4208176"/>
            <a:ext cx="2967413" cy="432000"/>
            <a:chOff x="6918227" y="4486254"/>
            <a:chExt cx="2967413" cy="432000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700000">
              <a:off x="9489640" y="4504254"/>
              <a:ext cx="396000" cy="396000"/>
            </a:xfrm>
            <a:prstGeom prst="rect">
              <a:avLst/>
            </a:prstGeom>
          </p:spPr>
        </p:pic>
        <p:pic>
          <p:nvPicPr>
            <p:cNvPr id="28" name="图片 2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287475" y="4486254"/>
              <a:ext cx="2228918" cy="432000"/>
            </a:xfrm>
            <a:prstGeom prst="rect">
              <a:avLst/>
            </a:prstGeom>
          </p:spPr>
        </p:pic>
        <p:pic>
          <p:nvPicPr>
            <p:cNvPr id="29" name="图片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8900000" flipH="1">
              <a:off x="6918227" y="4504254"/>
              <a:ext cx="396000" cy="396000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t="1567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449" y="784746"/>
            <a:ext cx="3525672" cy="5288508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686570" y="1774694"/>
            <a:ext cx="2749471" cy="3308612"/>
          </a:xfrm>
          <a:prstGeom prst="rect">
            <a:avLst/>
          </a:prstGeom>
        </p:spPr>
        <p:txBody>
          <a:bodyPr vert="wordArtVertRtl" wrap="square">
            <a:spAutoFit/>
          </a:bodyPr>
          <a:lstStyle/>
          <a:p>
            <a:pPr algn="ctr">
              <a:lnSpc>
                <a:spcPts val="5000"/>
              </a:lnSpc>
            </a:pPr>
            <a:r>
              <a:rPr lang="zh-CN" altLang="en-US" sz="2600" spc="-300" dirty="0">
                <a:solidFill>
                  <a:srgbClr val="F8F8F8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rPr>
              <a:t>美人迈兮音尘阙</a:t>
            </a:r>
            <a:endParaRPr lang="en-US" altLang="zh-CN" sz="2600" spc="-300" dirty="0">
              <a:solidFill>
                <a:srgbClr val="F8F8F8"/>
              </a:solidFill>
              <a:latin typeface="汉仪劲楷简" panose="00020600040101010101" pitchFamily="18" charset="-122"/>
              <a:ea typeface="汉仪劲楷简" panose="00020600040101010101" pitchFamily="18" charset="-122"/>
            </a:endParaRPr>
          </a:p>
          <a:p>
            <a:pPr algn="ctr">
              <a:lnSpc>
                <a:spcPts val="5000"/>
              </a:lnSpc>
            </a:pPr>
            <a:r>
              <a:rPr lang="zh-CN" altLang="en-US" sz="2600" spc="-300" dirty="0">
                <a:solidFill>
                  <a:srgbClr val="F8F8F8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rPr>
              <a:t>隔千里兮共明月</a:t>
            </a:r>
          </a:p>
          <a:p>
            <a:pPr algn="ctr">
              <a:lnSpc>
                <a:spcPts val="5000"/>
              </a:lnSpc>
            </a:pPr>
            <a:r>
              <a:rPr lang="zh-CN" altLang="en-US" sz="2600" spc="-300" dirty="0">
                <a:solidFill>
                  <a:srgbClr val="F8F8F8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rPr>
              <a:t>临风叹兮将焉歇</a:t>
            </a:r>
            <a:endParaRPr lang="en-US" altLang="zh-CN" sz="2600" spc="-300" dirty="0">
              <a:solidFill>
                <a:srgbClr val="F8F8F8"/>
              </a:solidFill>
              <a:latin typeface="汉仪劲楷简" panose="00020600040101010101" pitchFamily="18" charset="-122"/>
              <a:ea typeface="汉仪劲楷简" panose="00020600040101010101" pitchFamily="18" charset="-122"/>
            </a:endParaRPr>
          </a:p>
          <a:p>
            <a:pPr algn="ctr">
              <a:lnSpc>
                <a:spcPts val="5000"/>
              </a:lnSpc>
            </a:pPr>
            <a:r>
              <a:rPr lang="zh-CN" altLang="en-US" sz="2600" spc="-300" dirty="0">
                <a:solidFill>
                  <a:srgbClr val="F8F8F8"/>
                </a:solidFill>
                <a:latin typeface="汉仪劲楷简" panose="00020600040101010101" pitchFamily="18" charset="-122"/>
                <a:ea typeface="汉仪劲楷简" panose="00020600040101010101" pitchFamily="18" charset="-122"/>
              </a:rPr>
              <a:t>川路长兮不可越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5923128" y="1378420"/>
            <a:ext cx="6268872" cy="0"/>
          </a:xfrm>
          <a:prstGeom prst="line">
            <a:avLst/>
          </a:prstGeom>
          <a:ln>
            <a:solidFill>
              <a:schemeClr val="bg1">
                <a:lumMod val="50000"/>
                <a:alpha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图片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6041" y="1678675"/>
            <a:ext cx="804742" cy="350550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266</Words>
  <Application>Microsoft Office PowerPoint</Application>
  <PresentationFormat>宽屏</PresentationFormat>
  <Paragraphs>37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20" baseType="lpstr">
      <vt:lpstr>HelveticaNeue LT 55 Roman</vt:lpstr>
      <vt:lpstr>等线</vt:lpstr>
      <vt:lpstr>等线 Light</vt:lpstr>
      <vt:lpstr>方正雅珠体简体 ExtraBold</vt:lpstr>
      <vt:lpstr>汉仪劲楷简</vt:lpstr>
      <vt:lpstr>Arial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keywords>http://www.ypppt.com/</cp:keywords>
  <cp:lastModifiedBy>天 下</cp:lastModifiedBy>
  <cp:revision>97</cp:revision>
  <dcterms:created xsi:type="dcterms:W3CDTF">2017-09-01T01:12:00Z</dcterms:created>
  <dcterms:modified xsi:type="dcterms:W3CDTF">2021-01-06T08:37:09Z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