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4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6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BC401-B0AC-4259-9DC0-BE26EAF7E40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BDF34-B26E-4F5C-A987-16434A78AE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BDF34-B26E-4F5C-A987-16434A78AE1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BDF34-B26E-4F5C-A987-16434A78AE1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BDF34-B26E-4F5C-A987-16434A78AE1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BDF34-B26E-4F5C-A987-16434A78AE1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BDF34-B26E-4F5C-A987-16434A78AE1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BDF34-B26E-4F5C-A987-16434A78AE1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BDF34-B26E-4F5C-A987-16434A78AE1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BDF34-B26E-4F5C-A987-16434A78AE1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BDF34-B26E-4F5C-A987-16434A78AE1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BDF34-B26E-4F5C-A987-16434A78AE1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BDF34-B26E-4F5C-A987-16434A78AE1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4785-2D5E-4B1D-B57E-AE0D46CB86A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9880-B808-4558-BB1D-2D4070DDB8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4785-2D5E-4B1D-B57E-AE0D46CB86A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9880-B808-4558-BB1D-2D4070DDB8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4785-2D5E-4B1D-B57E-AE0D46CB86A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9880-B808-4558-BB1D-2D4070DDB8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4785-2D5E-4B1D-B57E-AE0D46CB86A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9880-B808-4558-BB1D-2D4070DDB8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4785-2D5E-4B1D-B57E-AE0D46CB86A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9880-B808-4558-BB1D-2D4070DDB8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4785-2D5E-4B1D-B57E-AE0D46CB86A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9880-B808-4558-BB1D-2D4070DDB8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4785-2D5E-4B1D-B57E-AE0D46CB86A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9880-B808-4558-BB1D-2D4070DDB8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4785-2D5E-4B1D-B57E-AE0D46CB86A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9880-B808-4558-BB1D-2D4070DDB8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4785-2D5E-4B1D-B57E-AE0D46CB86A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9880-B808-4558-BB1D-2D4070DDB8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4785-2D5E-4B1D-B57E-AE0D46CB86A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9880-B808-4558-BB1D-2D4070DDB8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4785-2D5E-4B1D-B57E-AE0D46CB86A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9880-B808-4558-BB1D-2D4070DDB8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F4785-2D5E-4B1D-B57E-AE0D46CB86A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99880-B808-4558-BB1D-2D4070DDB8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8100"/>
            <a:ext cx="3076575" cy="30099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396" y="1409700"/>
            <a:ext cx="3993584" cy="4038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2" y="349421"/>
            <a:ext cx="10058400" cy="234604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599161" y="498663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方正祥隶简体" panose="03000509000000000000" pitchFamily="65" charset="-122"/>
                <a:ea typeface="方正祥隶简体" panose="03000509000000000000" pitchFamily="65" charset="-122"/>
              </a:rPr>
              <a:t>花好月圆</a:t>
            </a:r>
          </a:p>
        </p:txBody>
      </p:sp>
      <p:sp>
        <p:nvSpPr>
          <p:cNvPr id="11" name="矩形 10"/>
          <p:cNvSpPr/>
          <p:nvPr/>
        </p:nvSpPr>
        <p:spPr>
          <a:xfrm>
            <a:off x="8931892" y="498663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方正祥隶简体" panose="03000509000000000000" pitchFamily="65" charset="-122"/>
                <a:ea typeface="方正祥隶简体" panose="03000509000000000000" pitchFamily="65" charset="-122"/>
              </a:rPr>
              <a:t>欢庆中秋</a:t>
            </a:r>
          </a:p>
        </p:txBody>
      </p:sp>
      <p:sp>
        <p:nvSpPr>
          <p:cNvPr id="12" name="矩形 11"/>
          <p:cNvSpPr/>
          <p:nvPr/>
        </p:nvSpPr>
        <p:spPr>
          <a:xfrm>
            <a:off x="6314946" y="3555474"/>
            <a:ext cx="461665" cy="170816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dirty="0">
                <a:latin typeface="方正隶变_GBK" panose="03000509000000000000" pitchFamily="65" charset="-122"/>
                <a:ea typeface="方正隶变_GBK" panose="03000509000000000000" pitchFamily="65" charset="-122"/>
              </a:rPr>
              <a:t>中秋节贺卡模版</a:t>
            </a:r>
          </a:p>
        </p:txBody>
      </p:sp>
      <p:sp>
        <p:nvSpPr>
          <p:cNvPr id="13" name="矩形 12"/>
          <p:cNvSpPr/>
          <p:nvPr/>
        </p:nvSpPr>
        <p:spPr>
          <a:xfrm>
            <a:off x="6314946" y="3555474"/>
            <a:ext cx="461665" cy="170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/>
          <a:stretch>
            <a:fillRect/>
          </a:stretch>
        </p:blipFill>
        <p:spPr>
          <a:xfrm>
            <a:off x="19050" y="0"/>
            <a:ext cx="1217295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4169" y="587617"/>
            <a:ext cx="1726340" cy="627038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86678" y="25518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方正隶变_GBK" panose="03000509000000000000" pitchFamily="65" charset="-122"/>
                <a:ea typeface="方正隶变_GBK" panose="03000509000000000000" pitchFamily="65" charset="-122"/>
              </a:rPr>
              <a:t>悠悠的云里有淡淡的诗，淡淡的诗里有绵绵的喜悦，绵绵的喜悦里有我轻轻的问候，中秋快乐！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8100"/>
            <a:ext cx="3076575" cy="30099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396" y="1409700"/>
            <a:ext cx="3993584" cy="4038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2" y="349421"/>
            <a:ext cx="10058400" cy="234604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599161" y="4986635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方正祥隶简体" panose="03000509000000000000" pitchFamily="65" charset="-122"/>
                <a:ea typeface="方正祥隶简体" panose="03000509000000000000" pitchFamily="65" charset="-122"/>
              </a:rPr>
              <a:t>祝福大家中秋快乐</a:t>
            </a:r>
          </a:p>
        </p:txBody>
      </p:sp>
      <p:sp>
        <p:nvSpPr>
          <p:cNvPr id="12" name="矩形 11"/>
          <p:cNvSpPr/>
          <p:nvPr/>
        </p:nvSpPr>
        <p:spPr>
          <a:xfrm>
            <a:off x="6314946" y="3555474"/>
            <a:ext cx="461665" cy="170816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dirty="0">
                <a:latin typeface="方正隶变_GBK" panose="03000509000000000000" pitchFamily="65" charset="-122"/>
                <a:ea typeface="方正隶变_GBK" panose="03000509000000000000" pitchFamily="65" charset="-122"/>
              </a:rPr>
              <a:t>中秋节贺卡模版</a:t>
            </a:r>
          </a:p>
        </p:txBody>
      </p:sp>
      <p:sp>
        <p:nvSpPr>
          <p:cNvPr id="13" name="矩形 12"/>
          <p:cNvSpPr/>
          <p:nvPr/>
        </p:nvSpPr>
        <p:spPr>
          <a:xfrm>
            <a:off x="6314946" y="3555474"/>
            <a:ext cx="461665" cy="170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/>
          <a:stretch>
            <a:fillRect/>
          </a:stretch>
        </p:blipFill>
        <p:spPr>
          <a:xfrm>
            <a:off x="19050" y="0"/>
            <a:ext cx="1217295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86394" y="1997839"/>
            <a:ext cx="70531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方正隶变_GBK" panose="03000509000000000000" pitchFamily="65" charset="-122"/>
                <a:ea typeface="方正隶变_GBK" panose="03000509000000000000" pitchFamily="65" charset="-122"/>
              </a:rPr>
              <a:t>    中秋节，又称月夕、秋节、仲秋节、八月节、八月会、追月节、玩月节、拜月节、女儿节或团圆节，是流行于中国众多民族与汉字文化圈诸国的传统文化节日，时在农历八月十五；因其恰值三秋之半，故名，也有些地方将中秋节定在八月十六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4" y="932024"/>
            <a:ext cx="1789712" cy="21526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2975169" y="2982930"/>
            <a:ext cx="927537" cy="111563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1843332" y="4418789"/>
            <a:ext cx="918781" cy="110510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/>
          <a:stretch>
            <a:fillRect/>
          </a:stretch>
        </p:blipFill>
        <p:spPr>
          <a:xfrm>
            <a:off x="19050" y="0"/>
            <a:ext cx="1217295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751"/>
            <a:ext cx="12192000" cy="238125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244162" y="1856944"/>
            <a:ext cx="889516" cy="2127766"/>
            <a:chOff x="1778258" y="1816447"/>
            <a:chExt cx="889516" cy="2127766"/>
          </a:xfrm>
        </p:grpSpPr>
        <p:sp>
          <p:nvSpPr>
            <p:cNvPr id="6" name="矩形 5"/>
            <p:cNvSpPr/>
            <p:nvPr/>
          </p:nvSpPr>
          <p:spPr>
            <a:xfrm>
              <a:off x="1853684" y="1910834"/>
              <a:ext cx="738664" cy="193899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b="0" i="0" dirty="0">
                  <a:solidFill>
                    <a:schemeClr val="bg1"/>
                  </a:solidFill>
                  <a:effectLst/>
                  <a:latin typeface="方正隶变_GBK" panose="03000509000000000000" pitchFamily="65" charset="-122"/>
                  <a:ea typeface="方正隶变_GBK" panose="03000509000000000000" pitchFamily="65" charset="-122"/>
                  <a:cs typeface="经典繁毛楷" panose="02010609000101010101" pitchFamily="49" charset="-122"/>
                </a:rPr>
                <a:t>嫦娥奔月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778258" y="1816447"/>
              <a:ext cx="889516" cy="212776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515549" y="1856944"/>
            <a:ext cx="889516" cy="2127766"/>
            <a:chOff x="1778258" y="1816447"/>
            <a:chExt cx="889516" cy="2127766"/>
          </a:xfrm>
        </p:grpSpPr>
        <p:sp>
          <p:nvSpPr>
            <p:cNvPr id="10" name="矩形 9"/>
            <p:cNvSpPr/>
            <p:nvPr/>
          </p:nvSpPr>
          <p:spPr>
            <a:xfrm>
              <a:off x="1853684" y="1910834"/>
              <a:ext cx="738664" cy="193899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b="0" i="0" dirty="0">
                  <a:solidFill>
                    <a:schemeClr val="bg1"/>
                  </a:solidFill>
                  <a:effectLst/>
                  <a:latin typeface="方正隶变_GBK" panose="03000509000000000000" pitchFamily="65" charset="-122"/>
                  <a:ea typeface="方正隶变_GBK" panose="03000509000000000000" pitchFamily="65" charset="-122"/>
                  <a:cs typeface="经典繁毛楷" panose="02010609000101010101" pitchFamily="49" charset="-122"/>
                </a:rPr>
                <a:t>吴刚折桂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8258" y="1816447"/>
              <a:ext cx="889516" cy="212776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786936" y="1856944"/>
            <a:ext cx="889516" cy="2127766"/>
            <a:chOff x="1778258" y="1816447"/>
            <a:chExt cx="889516" cy="2127766"/>
          </a:xfrm>
        </p:grpSpPr>
        <p:sp>
          <p:nvSpPr>
            <p:cNvPr id="13" name="矩形 12"/>
            <p:cNvSpPr/>
            <p:nvPr/>
          </p:nvSpPr>
          <p:spPr>
            <a:xfrm>
              <a:off x="1853684" y="1910834"/>
              <a:ext cx="738664" cy="193899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b="0" i="0" dirty="0">
                  <a:solidFill>
                    <a:schemeClr val="bg1"/>
                  </a:solidFill>
                  <a:effectLst/>
                  <a:latin typeface="方正隶变_GBK" panose="03000509000000000000" pitchFamily="65" charset="-122"/>
                  <a:ea typeface="方正隶变_GBK" panose="03000509000000000000" pitchFamily="65" charset="-122"/>
                  <a:cs typeface="经典繁毛楷" panose="02010609000101010101" pitchFamily="49" charset="-122"/>
                </a:rPr>
                <a:t>玉兔捣药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778258" y="1816447"/>
              <a:ext cx="889516" cy="212776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058323" y="1844590"/>
            <a:ext cx="889516" cy="2127766"/>
            <a:chOff x="1778258" y="1816447"/>
            <a:chExt cx="889516" cy="2127766"/>
          </a:xfrm>
        </p:grpSpPr>
        <p:sp>
          <p:nvSpPr>
            <p:cNvPr id="16" name="矩形 15"/>
            <p:cNvSpPr/>
            <p:nvPr/>
          </p:nvSpPr>
          <p:spPr>
            <a:xfrm>
              <a:off x="1853684" y="1910834"/>
              <a:ext cx="738664" cy="193899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b="0" i="0" dirty="0">
                  <a:solidFill>
                    <a:schemeClr val="bg1"/>
                  </a:solidFill>
                  <a:effectLst/>
                  <a:latin typeface="方正隶变_GBK" panose="03000509000000000000" pitchFamily="65" charset="-122"/>
                  <a:ea typeface="方正隶变_GBK" panose="03000509000000000000" pitchFamily="65" charset="-122"/>
                  <a:cs typeface="经典繁毛楷" panose="02010609000101010101" pitchFamily="49" charset="-122"/>
                </a:rPr>
                <a:t>月饼起义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778258" y="1816447"/>
              <a:ext cx="889516" cy="212776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/>
          <a:stretch>
            <a:fillRect/>
          </a:stretch>
        </p:blipFill>
        <p:spPr>
          <a:xfrm>
            <a:off x="19050" y="0"/>
            <a:ext cx="1217295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80257" y="2028825"/>
            <a:ext cx="6001643" cy="332898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spc="600" dirty="0">
                <a:solidFill>
                  <a:schemeClr val="bg1"/>
                </a:solidFill>
                <a:latin typeface="方正隶变_GBK" panose="03000509000000000000" pitchFamily="65" charset="-122"/>
                <a:ea typeface="方正隶变_GBK" panose="03000509000000000000" pitchFamily="65" charset="-122"/>
              </a:rPr>
              <a:t>昔年八月十五夜，曲江池畔杏园边。</a:t>
            </a:r>
          </a:p>
          <a:p>
            <a:pPr>
              <a:lnSpc>
                <a:spcPct val="200000"/>
              </a:lnSpc>
            </a:pPr>
            <a:r>
              <a:rPr lang="zh-CN" altLang="en-US" sz="2400" spc="600" dirty="0">
                <a:solidFill>
                  <a:schemeClr val="bg1"/>
                </a:solidFill>
                <a:latin typeface="方正隶变_GBK" panose="03000509000000000000" pitchFamily="65" charset="-122"/>
                <a:ea typeface="方正隶变_GBK" panose="03000509000000000000" pitchFamily="65" charset="-122"/>
              </a:rPr>
              <a:t>今年八月十五夜，湓浦沙头水馆前。</a:t>
            </a:r>
          </a:p>
          <a:p>
            <a:pPr>
              <a:lnSpc>
                <a:spcPct val="200000"/>
              </a:lnSpc>
            </a:pPr>
            <a:r>
              <a:rPr lang="zh-CN" altLang="en-US" sz="2400" spc="600" dirty="0">
                <a:solidFill>
                  <a:schemeClr val="bg1"/>
                </a:solidFill>
                <a:latin typeface="方正隶变_GBK" panose="03000509000000000000" pitchFamily="65" charset="-122"/>
                <a:ea typeface="方正隶变_GBK" panose="03000509000000000000" pitchFamily="65" charset="-122"/>
              </a:rPr>
              <a:t>西北望乡何处是，东南见月几回圆。</a:t>
            </a:r>
          </a:p>
          <a:p>
            <a:pPr>
              <a:lnSpc>
                <a:spcPct val="200000"/>
              </a:lnSpc>
            </a:pPr>
            <a:r>
              <a:rPr lang="zh-CN" altLang="en-US" sz="2400" spc="600" dirty="0">
                <a:solidFill>
                  <a:schemeClr val="bg1"/>
                </a:solidFill>
                <a:latin typeface="方正隶变_GBK" panose="03000509000000000000" pitchFamily="65" charset="-122"/>
                <a:ea typeface="方正隶变_GBK" panose="03000509000000000000" pitchFamily="65" charset="-122"/>
              </a:rPr>
              <a:t>昨风一吹无人会，今夜清光似往年。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0"/>
            <a:ext cx="7391400" cy="38576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75" y="3895725"/>
            <a:ext cx="5838825" cy="30194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/>
          <a:stretch>
            <a:fillRect/>
          </a:stretch>
        </p:blipFill>
        <p:spPr>
          <a:xfrm>
            <a:off x="19050" y="0"/>
            <a:ext cx="1217295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077193" y="1856944"/>
            <a:ext cx="5262979" cy="314411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spc="600" dirty="0">
                <a:solidFill>
                  <a:schemeClr val="bg1"/>
                </a:solidFill>
                <a:latin typeface="方正隶变_GBK" panose="03000509000000000000" pitchFamily="65" charset="-122"/>
                <a:ea typeface="方正隶变_GBK" panose="03000509000000000000" pitchFamily="65" charset="-122"/>
              </a:rPr>
              <a:t>明月几时有？把酒问青天。不知天上宫阙，今夕是何年。我欲乘风归去，又恐琼楼玉宇，高处不胜寒。起舞弄清影，何似在人间？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3915207"/>
            <a:ext cx="6648450" cy="2171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" y="0"/>
            <a:ext cx="6058142" cy="417195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/>
          <a:stretch>
            <a:fillRect/>
          </a:stretch>
        </p:blipFill>
        <p:spPr>
          <a:xfrm>
            <a:off x="19050" y="0"/>
            <a:ext cx="1217295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3" b="25000"/>
          <a:stretch>
            <a:fillRect/>
          </a:stretch>
        </p:blipFill>
        <p:spPr>
          <a:xfrm>
            <a:off x="7400925" y="3429000"/>
            <a:ext cx="4829175" cy="3429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034612" y="2273722"/>
            <a:ext cx="7566588" cy="2308324"/>
            <a:chOff x="2034612" y="2273722"/>
            <a:chExt cx="7566588" cy="2308324"/>
          </a:xfrm>
        </p:grpSpPr>
        <p:grpSp>
          <p:nvGrpSpPr>
            <p:cNvPr id="5" name="组合 4"/>
            <p:cNvGrpSpPr/>
            <p:nvPr/>
          </p:nvGrpSpPr>
          <p:grpSpPr>
            <a:xfrm>
              <a:off x="2034612" y="2364001"/>
              <a:ext cx="889516" cy="2127766"/>
              <a:chOff x="1778258" y="1816447"/>
              <a:chExt cx="889516" cy="2127766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853684" y="2025134"/>
                <a:ext cx="738664" cy="1708160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r>
                  <a:rPr lang="zh-CN" altLang="en-US" sz="3600" b="0" i="0" spc="600" dirty="0">
                    <a:solidFill>
                      <a:schemeClr val="bg1"/>
                    </a:solidFill>
                    <a:effectLst/>
                    <a:latin typeface="方正隶变_GBK" panose="03000509000000000000" pitchFamily="65" charset="-122"/>
                    <a:ea typeface="方正隶变_GBK" panose="03000509000000000000" pitchFamily="65" charset="-122"/>
                    <a:cs typeface="经典繁毛楷" panose="02010609000101010101" pitchFamily="49" charset="-122"/>
                  </a:rPr>
                  <a:t>猜灯谜</a:t>
                </a: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778258" y="1816447"/>
                <a:ext cx="889516" cy="212776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3505200" y="2273722"/>
              <a:ext cx="6096000" cy="23083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人们都聚集在一起，猜灯笼身上写的谜语，因为是大多数年轻男女喜爱的活动，同时在这些活动上也传出爱情佳话，因此中秋猜灯谜也被衍生了一种男女相恋的形式。</a:t>
              </a: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/>
          <a:stretch>
            <a:fillRect/>
          </a:stretch>
        </p:blipFill>
        <p:spPr>
          <a:xfrm>
            <a:off x="19050" y="0"/>
            <a:ext cx="1217295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50" y="3845868"/>
            <a:ext cx="5372100" cy="30099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034612" y="1995607"/>
            <a:ext cx="7671363" cy="2862322"/>
            <a:chOff x="2034612" y="1995607"/>
            <a:chExt cx="7671363" cy="2862322"/>
          </a:xfrm>
        </p:grpSpPr>
        <p:grpSp>
          <p:nvGrpSpPr>
            <p:cNvPr id="6" name="组合 5"/>
            <p:cNvGrpSpPr/>
            <p:nvPr/>
          </p:nvGrpSpPr>
          <p:grpSpPr>
            <a:xfrm>
              <a:off x="2034612" y="2364001"/>
              <a:ext cx="889516" cy="2127766"/>
              <a:chOff x="1778258" y="1816447"/>
              <a:chExt cx="889516" cy="2127766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853684" y="2025134"/>
                <a:ext cx="738664" cy="1708160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r>
                  <a:rPr lang="zh-CN" altLang="en-US" sz="3600" b="0" i="0" spc="600" dirty="0">
                    <a:solidFill>
                      <a:schemeClr val="bg1"/>
                    </a:solidFill>
                    <a:effectLst/>
                    <a:latin typeface="方正隶变_GBK" panose="03000509000000000000" pitchFamily="65" charset="-122"/>
                    <a:ea typeface="方正隶变_GBK" panose="03000509000000000000" pitchFamily="65" charset="-122"/>
                    <a:cs typeface="经典繁毛楷" panose="02010609000101010101" pitchFamily="49" charset="-122"/>
                  </a:rPr>
                  <a:t>次月饼</a:t>
                </a: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778258" y="1816447"/>
                <a:ext cx="889516" cy="212776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3609975" y="1995607"/>
              <a:ext cx="6096000" cy="28623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源于南宋吴自牧的</a:t>
              </a:r>
              <a:r>
                <a:rPr lang="en-US" altLang="zh-CN" sz="2400" dirty="0">
                  <a:solidFill>
                    <a:schemeClr val="bg1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《</a:t>
              </a:r>
              <a:r>
                <a:rPr lang="zh-CN" altLang="en-US" sz="2400" dirty="0">
                  <a:solidFill>
                    <a:schemeClr val="bg1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梦梁录</a:t>
              </a:r>
              <a:r>
                <a:rPr lang="en-US" altLang="zh-CN" sz="2400" dirty="0">
                  <a:solidFill>
                    <a:schemeClr val="bg1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》</a:t>
              </a:r>
              <a:r>
                <a:rPr lang="zh-CN" altLang="en-US" sz="2400" dirty="0">
                  <a:solidFill>
                    <a:schemeClr val="bg1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，那时仅是一种点心食品。到后来人们逐渐把赏月与月饼结合在一起，寓意家人团圆，寄托思念。同时，月饼也是中秋时节朋友间用来联络感情的重要礼物。</a:t>
              </a: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/>
          <a:stretch>
            <a:fillRect/>
          </a:stretch>
        </p:blipFill>
        <p:spPr>
          <a:xfrm>
            <a:off x="19050" y="0"/>
            <a:ext cx="12172950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034612" y="2026993"/>
            <a:ext cx="7566588" cy="2799549"/>
            <a:chOff x="2034612" y="2026993"/>
            <a:chExt cx="7566588" cy="2799549"/>
          </a:xfrm>
        </p:grpSpPr>
        <p:grpSp>
          <p:nvGrpSpPr>
            <p:cNvPr id="6" name="组合 5"/>
            <p:cNvGrpSpPr/>
            <p:nvPr/>
          </p:nvGrpSpPr>
          <p:grpSpPr>
            <a:xfrm>
              <a:off x="2034612" y="2364001"/>
              <a:ext cx="889516" cy="2127766"/>
              <a:chOff x="1778258" y="1816447"/>
              <a:chExt cx="889516" cy="2127766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853684" y="2025134"/>
                <a:ext cx="738664" cy="1708160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r>
                  <a:rPr lang="zh-CN" altLang="en-US" sz="3600" b="0" i="0" spc="600" dirty="0">
                    <a:solidFill>
                      <a:schemeClr val="bg1"/>
                    </a:solidFill>
                    <a:effectLst/>
                    <a:latin typeface="方正隶变_GBK" panose="03000509000000000000" pitchFamily="65" charset="-122"/>
                    <a:ea typeface="方正隶变_GBK" panose="03000509000000000000" pitchFamily="65" charset="-122"/>
                    <a:cs typeface="经典繁毛楷" panose="02010609000101010101" pitchFamily="49" charset="-122"/>
                  </a:rPr>
                  <a:t>玩花灯</a:t>
                </a: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778258" y="1816447"/>
                <a:ext cx="889516" cy="212776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3505200" y="2026993"/>
              <a:ext cx="6096000" cy="279954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中秋没有像元宵节那样的大型灯会，玩灯主要只是在家庭、儿童之间进行的。早在北宋</a:t>
              </a:r>
              <a:r>
                <a:rPr lang="en-US" altLang="zh-CN" sz="2400" dirty="0">
                  <a:solidFill>
                    <a:schemeClr val="bg1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《</a:t>
              </a:r>
              <a:r>
                <a:rPr lang="zh-CN" altLang="en-US" sz="2400" dirty="0">
                  <a:solidFill>
                    <a:schemeClr val="bg1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武林旧事</a:t>
              </a:r>
              <a:r>
                <a:rPr lang="en-US" altLang="zh-CN" sz="2400" dirty="0">
                  <a:solidFill>
                    <a:schemeClr val="bg1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》</a:t>
              </a:r>
              <a:r>
                <a:rPr lang="zh-CN" altLang="en-US" sz="2400" dirty="0">
                  <a:solidFill>
                    <a:schemeClr val="bg1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中，记载中秋夜节俗，就有‘将“一点红”灯放入江中漂流玩耍的活动。中秋玩花灯，多集中在南方。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001" y="1617438"/>
            <a:ext cx="1789712" cy="215266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9611236" y="4438264"/>
            <a:ext cx="1507892" cy="181368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/>
          <a:stretch>
            <a:fillRect/>
          </a:stretch>
        </p:blipFill>
        <p:spPr>
          <a:xfrm>
            <a:off x="19050" y="0"/>
            <a:ext cx="1217295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7" r="23814"/>
          <a:stretch>
            <a:fillRect/>
          </a:stretch>
        </p:blipFill>
        <p:spPr>
          <a:xfrm>
            <a:off x="-971550" y="782194"/>
            <a:ext cx="5353050" cy="551021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16924" y="2231140"/>
            <a:ext cx="6093976" cy="26123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spc="600" dirty="0">
                <a:solidFill>
                  <a:schemeClr val="bg1"/>
                </a:solidFill>
                <a:latin typeface="方正隶变_GBK" panose="03000509000000000000" pitchFamily="65" charset="-122"/>
                <a:ea typeface="方正隶变_GBK" panose="03000509000000000000" pitchFamily="65" charset="-122"/>
              </a:rPr>
              <a:t>海上生明月，天涯共此时。</a:t>
            </a:r>
          </a:p>
          <a:p>
            <a:pPr>
              <a:lnSpc>
                <a:spcPct val="200000"/>
              </a:lnSpc>
            </a:pPr>
            <a:r>
              <a:rPr lang="zh-CN" altLang="en-US" sz="2400" spc="600" dirty="0">
                <a:solidFill>
                  <a:schemeClr val="bg1"/>
                </a:solidFill>
                <a:latin typeface="方正隶变_GBK" panose="03000509000000000000" pitchFamily="65" charset="-122"/>
                <a:ea typeface="方正隶变_GBK" panose="03000509000000000000" pitchFamily="65" charset="-122"/>
              </a:rPr>
              <a:t>情人怨遥夜，竟夕起相思。</a:t>
            </a:r>
          </a:p>
          <a:p>
            <a:pPr>
              <a:lnSpc>
                <a:spcPct val="200000"/>
              </a:lnSpc>
            </a:pPr>
            <a:r>
              <a:rPr lang="zh-CN" altLang="en-US" sz="2400" spc="600" dirty="0">
                <a:solidFill>
                  <a:schemeClr val="bg1"/>
                </a:solidFill>
                <a:latin typeface="方正隶变_GBK" panose="03000509000000000000" pitchFamily="65" charset="-122"/>
                <a:ea typeface="方正隶变_GBK" panose="03000509000000000000" pitchFamily="65" charset="-122"/>
              </a:rPr>
              <a:t>灭烛怜光满，披衣觉露滋。</a:t>
            </a:r>
          </a:p>
          <a:p>
            <a:pPr>
              <a:lnSpc>
                <a:spcPct val="200000"/>
              </a:lnSpc>
            </a:pPr>
            <a:r>
              <a:rPr lang="zh-CN" altLang="en-US" sz="2400" spc="600" dirty="0">
                <a:solidFill>
                  <a:schemeClr val="bg1"/>
                </a:solidFill>
                <a:latin typeface="方正隶变_GBK" panose="03000509000000000000" pitchFamily="65" charset="-122"/>
                <a:ea typeface="方正隶变_GBK" panose="03000509000000000000" pitchFamily="65" charset="-122"/>
              </a:rPr>
              <a:t>不堪盈手赠，还寝梦佳期。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090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</Words>
  <Application>Microsoft Office PowerPoint</Application>
  <PresentationFormat>宽屏</PresentationFormat>
  <Paragraphs>37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等线</vt:lpstr>
      <vt:lpstr>等线 Light</vt:lpstr>
      <vt:lpstr>方正隶变_GBK</vt:lpstr>
      <vt:lpstr>方正祥隶简体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17</cp:revision>
  <dcterms:created xsi:type="dcterms:W3CDTF">2017-09-04T11:40:00Z</dcterms:created>
  <dcterms:modified xsi:type="dcterms:W3CDTF">2021-01-06T08:37:11Z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