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9A4EC-F527-4011-898A-58475ADB160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83ED-6908-487B-9762-DA420C208D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0F83ED-6908-487B-9762-DA420C208D9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4FA171-D735-437B-A4DB-16D536DA9F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BBE486-068F-48C2-AF0F-0D3B8DB14E0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FA171-D735-437B-A4DB-16D536DA9FE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BE486-068F-48C2-AF0F-0D3B8DB14E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50" y="0"/>
            <a:ext cx="5619750" cy="3882685"/>
          </a:xfrm>
          <a:prstGeom prst="rect">
            <a:avLst/>
          </a:prstGeom>
        </p:spPr>
      </p:pic>
      <p:grpSp>
        <p:nvGrpSpPr>
          <p:cNvPr id="10" name="组合 9"/>
          <p:cNvGrpSpPr/>
          <p:nvPr/>
        </p:nvGrpSpPr>
        <p:grpSpPr>
          <a:xfrm>
            <a:off x="0" y="5829300"/>
            <a:ext cx="12192000" cy="1048395"/>
            <a:chOff x="0" y="5829300"/>
            <a:chExt cx="12192000" cy="104839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34100"/>
              <a:ext cx="6134100" cy="743595"/>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3692" b="1905"/>
            <a:stretch>
              <a:fillRect/>
            </a:stretch>
          </p:blipFill>
          <p:spPr>
            <a:xfrm>
              <a:off x="6134100" y="5829300"/>
              <a:ext cx="6057900" cy="1048395"/>
            </a:xfrm>
            <a:prstGeom prst="rect">
              <a:avLst/>
            </a:prstGeom>
          </p:spPr>
        </p:pic>
      </p:grpSp>
      <p:grpSp>
        <p:nvGrpSpPr>
          <p:cNvPr id="11" name="组合 10"/>
          <p:cNvGrpSpPr/>
          <p:nvPr/>
        </p:nvGrpSpPr>
        <p:grpSpPr>
          <a:xfrm>
            <a:off x="-255025" y="2176607"/>
            <a:ext cx="8838586" cy="2997235"/>
            <a:chOff x="1452562" y="2362435"/>
            <a:chExt cx="9286875" cy="3149253"/>
          </a:xfrm>
        </p:grpSpPr>
        <p:sp>
          <p:nvSpPr>
            <p:cNvPr id="12" name="文本框 11"/>
            <p:cNvSpPr txBox="1"/>
            <p:nvPr/>
          </p:nvSpPr>
          <p:spPr>
            <a:xfrm>
              <a:off x="1452562" y="2362435"/>
              <a:ext cx="9286875" cy="2647783"/>
            </a:xfrm>
            <a:prstGeom prst="rect">
              <a:avLst/>
            </a:prstGeom>
            <a:noFill/>
          </p:spPr>
          <p:txBody>
            <a:bodyPr wrap="square" rtlCol="0">
              <a:spAutoFit/>
            </a:bodyPr>
            <a:lstStyle/>
            <a:p>
              <a:pPr algn="ctr"/>
              <a:r>
                <a:rPr lang="zh-CN" altLang="en-US" sz="13800" spc="600" dirty="0">
                  <a:blipFill>
                    <a:blip r:embed="rId8"/>
                    <a:stretch>
                      <a:fillRect/>
                    </a:stretch>
                  </a:blipFill>
                  <a:latin typeface="TypeLand.com 康熙字典體 試用版" pitchFamily="50" charset="-120"/>
                  <a:ea typeface="TypeLand.com 康熙字典體 試用版" pitchFamily="50" charset="-120"/>
                </a:rPr>
                <a:t>歡度中秋</a:t>
              </a:r>
            </a:p>
          </p:txBody>
        </p:sp>
        <p:sp>
          <p:nvSpPr>
            <p:cNvPr id="13" name="矩形 12"/>
            <p:cNvSpPr/>
            <p:nvPr/>
          </p:nvSpPr>
          <p:spPr>
            <a:xfrm>
              <a:off x="2397599" y="4773050"/>
              <a:ext cx="7459762" cy="738638"/>
            </a:xfrm>
            <a:prstGeom prst="rect">
              <a:avLst/>
            </a:prstGeom>
          </p:spPr>
          <p:txBody>
            <a:bodyPr wrap="square">
              <a:spAutoFit/>
            </a:bodyPr>
            <a:lstStyle/>
            <a:p>
              <a:pPr algn="ctr">
                <a:lnSpc>
                  <a:spcPct val="150000"/>
                </a:lnSpc>
              </a:pPr>
              <a:r>
                <a:rPr lang="en-US" altLang="zh-CN" sz="1200" spc="300" noProof="1">
                  <a:solidFill>
                    <a:srgbClr val="F3BC57"/>
                  </a:solidFill>
                  <a:latin typeface="+mj-ea"/>
                  <a:ea typeface="+mj-ea"/>
                </a:rPr>
                <a:t>Lorem Ipsum Dolor Sit Er Elit Lamet, Consectetaur Cillium Adipisicing Pecu, Sed Do Eiusmod Tempor</a:t>
              </a:r>
              <a:endParaRPr lang="zh-CN" altLang="en-US" sz="1200" spc="300" dirty="0">
                <a:solidFill>
                  <a:srgbClr val="F3BC57"/>
                </a:solidFill>
                <a:latin typeface="+mj-ea"/>
                <a:ea typeface="+mj-ea"/>
              </a:endParaRPr>
            </a:p>
          </p:txBody>
        </p:sp>
        <p:sp>
          <p:nvSpPr>
            <p:cNvPr id="14" name="文本框 13"/>
            <p:cNvSpPr txBox="1"/>
            <p:nvPr/>
          </p:nvSpPr>
          <p:spPr>
            <a:xfrm>
              <a:off x="2397599" y="4273929"/>
              <a:ext cx="8341838" cy="1140017"/>
            </a:xfrm>
            <a:prstGeom prst="rect">
              <a:avLst/>
            </a:prstGeom>
            <a:noFill/>
          </p:spPr>
          <p:txBody>
            <a:bodyPr wrap="square" rtlCol="0">
              <a:spAutoFit/>
            </a:bodyPr>
            <a:lstStyle/>
            <a:p>
              <a:pPr algn="ctr"/>
              <a:r>
                <a:rPr lang="zh-CN" altLang="en-US" sz="2800" spc="5000" dirty="0">
                  <a:solidFill>
                    <a:srgbClr val="F3BC57"/>
                  </a:solidFill>
                  <a:latin typeface="方正祥隶简体" panose="03000509000000000000" pitchFamily="65" charset="-122"/>
                  <a:ea typeface="方正祥隶简体" panose="03000509000000000000" pitchFamily="65" charset="-122"/>
                </a:rPr>
                <a:t>中秋节贺卡模板</a:t>
              </a:r>
            </a:p>
          </p:txBody>
        </p:sp>
      </p:grpSp>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grpSp>
        <p:nvGrpSpPr>
          <p:cNvPr id="7" name="组合 6"/>
          <p:cNvGrpSpPr/>
          <p:nvPr/>
        </p:nvGrpSpPr>
        <p:grpSpPr>
          <a:xfrm>
            <a:off x="1487924" y="2028825"/>
            <a:ext cx="6093976" cy="3328988"/>
            <a:chOff x="1487924" y="2028825"/>
            <a:chExt cx="6093976" cy="3328988"/>
          </a:xfrm>
        </p:grpSpPr>
        <p:sp>
          <p:nvSpPr>
            <p:cNvPr id="8" name="矩形 7"/>
            <p:cNvSpPr/>
            <p:nvPr/>
          </p:nvSpPr>
          <p:spPr>
            <a:xfrm>
              <a:off x="1487924" y="2028825"/>
              <a:ext cx="6093976" cy="3328988"/>
            </a:xfrm>
            <a:prstGeom prst="rect">
              <a:avLst/>
            </a:prstGeom>
          </p:spPr>
          <p:txBody>
            <a:bodyPr vert="eaVert" wrap="square">
              <a:spAutoFit/>
            </a:bodyPr>
            <a:lstStyle/>
            <a:p>
              <a:pPr>
                <a:lnSpc>
                  <a:spcPct val="200000"/>
                </a:lnSpc>
              </a:pPr>
              <a:r>
                <a:rPr lang="zh-CN" altLang="en-US" sz="2400" spc="600" dirty="0">
                  <a:solidFill>
                    <a:srgbClr val="F3BC57"/>
                  </a:solidFill>
                  <a:latin typeface="方正隶变_GBK" panose="03000509000000000000" pitchFamily="65" charset="-122"/>
                  <a:ea typeface="方正隶变_GBK" panose="03000509000000000000" pitchFamily="65" charset="-122"/>
                </a:rPr>
                <a:t>昔年八月十五夜，曲江池畔杏园边。</a:t>
              </a:r>
            </a:p>
            <a:p>
              <a:pPr>
                <a:lnSpc>
                  <a:spcPct val="200000"/>
                </a:lnSpc>
              </a:pPr>
              <a:r>
                <a:rPr lang="zh-CN" altLang="en-US" sz="2400" spc="600" dirty="0">
                  <a:solidFill>
                    <a:srgbClr val="F3BC57"/>
                  </a:solidFill>
                  <a:latin typeface="方正隶变_GBK" panose="03000509000000000000" pitchFamily="65" charset="-122"/>
                  <a:ea typeface="方正隶变_GBK" panose="03000509000000000000" pitchFamily="65" charset="-122"/>
                </a:rPr>
                <a:t>今年八月十五夜，湓浦沙头水馆前。</a:t>
              </a:r>
            </a:p>
            <a:p>
              <a:pPr>
                <a:lnSpc>
                  <a:spcPct val="200000"/>
                </a:lnSpc>
              </a:pPr>
              <a:r>
                <a:rPr lang="zh-CN" altLang="en-US" sz="2400" spc="600" dirty="0">
                  <a:solidFill>
                    <a:srgbClr val="F3BC57"/>
                  </a:solidFill>
                  <a:latin typeface="方正隶变_GBK" panose="03000509000000000000" pitchFamily="65" charset="-122"/>
                  <a:ea typeface="方正隶变_GBK" panose="03000509000000000000" pitchFamily="65" charset="-122"/>
                </a:rPr>
                <a:t>西北望乡何处是，东南见月几回圆。</a:t>
              </a:r>
            </a:p>
            <a:p>
              <a:pPr>
                <a:lnSpc>
                  <a:spcPct val="200000"/>
                </a:lnSpc>
              </a:pPr>
              <a:r>
                <a:rPr lang="zh-CN" altLang="en-US" sz="2400" spc="600" dirty="0">
                  <a:solidFill>
                    <a:srgbClr val="F3BC57"/>
                  </a:solidFill>
                  <a:latin typeface="方正隶变_GBK" panose="03000509000000000000" pitchFamily="65" charset="-122"/>
                  <a:ea typeface="方正隶变_GBK" panose="03000509000000000000" pitchFamily="65" charset="-122"/>
                </a:rPr>
                <a:t>昨风一吹无人会，今夜清光似往年。</a:t>
              </a:r>
            </a:p>
          </p:txBody>
        </p:sp>
        <p:cxnSp>
          <p:nvCxnSpPr>
            <p:cNvPr id="9" name="直接连接符 8"/>
            <p:cNvCxnSpPr/>
            <p:nvPr/>
          </p:nvCxnSpPr>
          <p:spPr>
            <a:xfrm>
              <a:off x="66675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93598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20446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7294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4142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0099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2860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487924"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913" y="1843950"/>
            <a:ext cx="6648450" cy="2171700"/>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t="62308" r="65365"/>
          <a:stretch>
            <a:fillRect/>
          </a:stretch>
        </p:blipFill>
        <p:spPr>
          <a:xfrm flipH="1">
            <a:off x="8424863" y="5470107"/>
            <a:ext cx="3767137" cy="13878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50" y="0"/>
            <a:ext cx="5619750" cy="3882685"/>
          </a:xfrm>
          <a:prstGeom prst="rect">
            <a:avLst/>
          </a:prstGeom>
        </p:spPr>
      </p:pic>
      <p:grpSp>
        <p:nvGrpSpPr>
          <p:cNvPr id="10" name="组合 9"/>
          <p:cNvGrpSpPr/>
          <p:nvPr/>
        </p:nvGrpSpPr>
        <p:grpSpPr>
          <a:xfrm>
            <a:off x="0" y="5829300"/>
            <a:ext cx="12192000" cy="1048395"/>
            <a:chOff x="0" y="5829300"/>
            <a:chExt cx="12192000" cy="104839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34100"/>
              <a:ext cx="6134100" cy="743595"/>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3692" b="1905"/>
            <a:stretch>
              <a:fillRect/>
            </a:stretch>
          </p:blipFill>
          <p:spPr>
            <a:xfrm>
              <a:off x="6134100" y="5829300"/>
              <a:ext cx="6057900" cy="1048395"/>
            </a:xfrm>
            <a:prstGeom prst="rect">
              <a:avLst/>
            </a:prstGeom>
          </p:spPr>
        </p:pic>
      </p:grpSp>
      <p:grpSp>
        <p:nvGrpSpPr>
          <p:cNvPr id="11" name="组合 10"/>
          <p:cNvGrpSpPr/>
          <p:nvPr/>
        </p:nvGrpSpPr>
        <p:grpSpPr>
          <a:xfrm>
            <a:off x="-19051" y="2272688"/>
            <a:ext cx="7772401" cy="2498165"/>
            <a:chOff x="1452562" y="2362435"/>
            <a:chExt cx="9286875" cy="2984939"/>
          </a:xfrm>
        </p:grpSpPr>
        <p:sp>
          <p:nvSpPr>
            <p:cNvPr id="12" name="文本框 11"/>
            <p:cNvSpPr txBox="1"/>
            <p:nvPr/>
          </p:nvSpPr>
          <p:spPr>
            <a:xfrm>
              <a:off x="1452562" y="2362435"/>
              <a:ext cx="9286875" cy="2224873"/>
            </a:xfrm>
            <a:prstGeom prst="rect">
              <a:avLst/>
            </a:prstGeom>
            <a:noFill/>
          </p:spPr>
          <p:txBody>
            <a:bodyPr wrap="square" rtlCol="0">
              <a:spAutoFit/>
            </a:bodyPr>
            <a:lstStyle/>
            <a:p>
              <a:pPr algn="ctr"/>
              <a:r>
                <a:rPr lang="zh-CN" altLang="en-US" sz="11500" spc="600" dirty="0">
                  <a:blipFill>
                    <a:blip r:embed="rId8"/>
                    <a:stretch>
                      <a:fillRect/>
                    </a:stretch>
                  </a:blipFill>
                  <a:latin typeface="TypeLand.com 康熙字典體 試用版" pitchFamily="50" charset="-120"/>
                  <a:ea typeface="TypeLand.com 康熙字典體 試用版" pitchFamily="50" charset="-120"/>
                </a:rPr>
                <a:t>合家歡樂</a:t>
              </a:r>
            </a:p>
          </p:txBody>
        </p:sp>
        <p:sp>
          <p:nvSpPr>
            <p:cNvPr id="13" name="矩形 12"/>
            <p:cNvSpPr/>
            <p:nvPr/>
          </p:nvSpPr>
          <p:spPr>
            <a:xfrm>
              <a:off x="2397599" y="4773050"/>
              <a:ext cx="7459762" cy="574324"/>
            </a:xfrm>
            <a:prstGeom prst="rect">
              <a:avLst/>
            </a:prstGeom>
          </p:spPr>
          <p:txBody>
            <a:bodyPr wrap="square">
              <a:spAutoFit/>
            </a:bodyPr>
            <a:lstStyle/>
            <a:p>
              <a:pPr algn="ctr">
                <a:lnSpc>
                  <a:spcPct val="150000"/>
                </a:lnSpc>
              </a:pPr>
              <a:r>
                <a:rPr lang="en-US" altLang="zh-CN" sz="1100" spc="300" noProof="1">
                  <a:solidFill>
                    <a:srgbClr val="F3BC57"/>
                  </a:solidFill>
                  <a:latin typeface="+mj-ea"/>
                  <a:ea typeface="+mj-ea"/>
                </a:rPr>
                <a:t>Lorem Ipsum Dolor Sit Er Elit Lamet, Consectetaur Cillium Adipisicing Pecu, Sed Do Eiusmod Tempor</a:t>
              </a:r>
              <a:endParaRPr lang="zh-CN" altLang="en-US" sz="1100" spc="300" dirty="0">
                <a:solidFill>
                  <a:srgbClr val="F3BC57"/>
                </a:solidFill>
                <a:latin typeface="+mj-ea"/>
                <a:ea typeface="+mj-ea"/>
              </a:endParaRPr>
            </a:p>
          </p:txBody>
        </p:sp>
        <p:sp>
          <p:nvSpPr>
            <p:cNvPr id="14" name="文本框 13"/>
            <p:cNvSpPr txBox="1"/>
            <p:nvPr/>
          </p:nvSpPr>
          <p:spPr>
            <a:xfrm>
              <a:off x="2397599" y="4273929"/>
              <a:ext cx="8341838" cy="461665"/>
            </a:xfrm>
            <a:prstGeom prst="rect">
              <a:avLst/>
            </a:prstGeom>
            <a:noFill/>
          </p:spPr>
          <p:txBody>
            <a:bodyPr wrap="square" rtlCol="0">
              <a:spAutoFit/>
            </a:bodyPr>
            <a:lstStyle/>
            <a:p>
              <a:pPr algn="ctr"/>
              <a:r>
                <a:rPr lang="zh-CN" altLang="en-US" sz="2400" spc="5000" dirty="0">
                  <a:solidFill>
                    <a:srgbClr val="F3BC57"/>
                  </a:solidFill>
                  <a:latin typeface="方正祥隶简体" panose="03000509000000000000" pitchFamily="65" charset="-122"/>
                  <a:ea typeface="方正祥隶简体" panose="03000509000000000000" pitchFamily="65" charset="-122"/>
                </a:rPr>
                <a:t>中秋节贺卡模板</a:t>
              </a:r>
            </a:p>
          </p:txBody>
        </p:sp>
      </p:grpSp>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grpSp>
        <p:nvGrpSpPr>
          <p:cNvPr id="5" name="组合 4"/>
          <p:cNvGrpSpPr/>
          <p:nvPr/>
        </p:nvGrpSpPr>
        <p:grpSpPr>
          <a:xfrm>
            <a:off x="1382518" y="1482955"/>
            <a:ext cx="9536926" cy="3892091"/>
            <a:chOff x="1558700" y="1416985"/>
            <a:chExt cx="9536926" cy="3892091"/>
          </a:xfrm>
        </p:grpSpPr>
        <p:sp>
          <p:nvSpPr>
            <p:cNvPr id="6" name="文本框 5"/>
            <p:cNvSpPr txBox="1"/>
            <p:nvPr/>
          </p:nvSpPr>
          <p:spPr>
            <a:xfrm>
              <a:off x="9987630" y="1416985"/>
              <a:ext cx="1107996" cy="3892091"/>
            </a:xfrm>
            <a:prstGeom prst="rect">
              <a:avLst/>
            </a:prstGeom>
            <a:noFill/>
          </p:spPr>
          <p:txBody>
            <a:bodyPr vert="eaVert" wrap="square" rtlCol="0">
              <a:spAutoFit/>
            </a:bodyPr>
            <a:lstStyle/>
            <a:p>
              <a:pPr algn="ctr"/>
              <a:r>
                <a:rPr lang="en-US" altLang="zh-CN" sz="6000" spc="600" dirty="0">
                  <a:blipFill>
                    <a:blip r:embed="rId4"/>
                    <a:stretch>
                      <a:fillRect/>
                    </a:stretch>
                  </a:blipFill>
                  <a:latin typeface="TypeLand.com 康熙字典體 試用版" pitchFamily="50" charset="-120"/>
                  <a:ea typeface="TypeLand.com 康熙字典體 試用版" pitchFamily="50" charset="-120"/>
                </a:rPr>
                <a:t>【</a:t>
              </a:r>
              <a:r>
                <a:rPr lang="zh-CN" altLang="en-US" sz="6000" spc="600" dirty="0">
                  <a:blipFill>
                    <a:blip r:embed="rId4"/>
                    <a:stretch>
                      <a:fillRect/>
                    </a:stretch>
                  </a:blipFill>
                  <a:latin typeface="TypeLand.com 康熙字典體 試用版" pitchFamily="50" charset="-120"/>
                  <a:ea typeface="TypeLand.com 康熙字典體 試用版" pitchFamily="50" charset="-120"/>
                </a:rPr>
                <a:t>目錄</a:t>
              </a:r>
              <a:r>
                <a:rPr lang="en-US" altLang="zh-CN" sz="6000" spc="600" dirty="0">
                  <a:blipFill>
                    <a:blip r:embed="rId4"/>
                    <a:stretch>
                      <a:fillRect/>
                    </a:stretch>
                  </a:blipFill>
                  <a:latin typeface="TypeLand.com 康熙字典體 試用版" pitchFamily="50" charset="-120"/>
                  <a:ea typeface="TypeLand.com 康熙字典體 試用版" pitchFamily="50" charset="-120"/>
                </a:rPr>
                <a:t>】</a:t>
              </a:r>
              <a:endParaRPr lang="zh-CN" altLang="en-US" sz="6000" spc="600" dirty="0">
                <a:blipFill>
                  <a:blip r:embed="rId4"/>
                  <a:stretch>
                    <a:fillRect/>
                  </a:stretch>
                </a:blipFill>
                <a:latin typeface="TypeLand.com 康熙字典體 試用版" pitchFamily="50" charset="-120"/>
                <a:ea typeface="TypeLand.com 康熙字典體 試用版" pitchFamily="50" charset="-120"/>
              </a:endParaRPr>
            </a:p>
          </p:txBody>
        </p:sp>
        <p:grpSp>
          <p:nvGrpSpPr>
            <p:cNvPr id="7" name="组合 6"/>
            <p:cNvGrpSpPr/>
            <p:nvPr/>
          </p:nvGrpSpPr>
          <p:grpSpPr>
            <a:xfrm>
              <a:off x="1558700" y="3235939"/>
              <a:ext cx="7099029" cy="2031690"/>
              <a:chOff x="1349150" y="2607289"/>
              <a:chExt cx="7099029" cy="2031690"/>
            </a:xfrm>
          </p:grpSpPr>
          <p:grpSp>
            <p:nvGrpSpPr>
              <p:cNvPr id="8" name="组合 7"/>
              <p:cNvGrpSpPr/>
              <p:nvPr/>
            </p:nvGrpSpPr>
            <p:grpSpPr>
              <a:xfrm>
                <a:off x="1349150" y="2607289"/>
                <a:ext cx="747974" cy="2031690"/>
                <a:chOff x="4954968" y="2230496"/>
                <a:chExt cx="747974" cy="2031690"/>
              </a:xfrm>
            </p:grpSpPr>
            <p:sp>
              <p:nvSpPr>
                <p:cNvPr id="22" name="文本框 21"/>
                <p:cNvSpPr txBox="1"/>
                <p:nvPr/>
              </p:nvSpPr>
              <p:spPr>
                <a:xfrm>
                  <a:off x="4954968" y="2230496"/>
                  <a:ext cx="492443" cy="2031690"/>
                </a:xfrm>
                <a:prstGeom prst="rect">
                  <a:avLst/>
                </a:prstGeom>
                <a:noFill/>
              </p:spPr>
              <p:txBody>
                <a:bodyPr vert="eaVert" wrap="square" rtlCol="0">
                  <a:spAutoFit/>
                </a:bodyPr>
                <a:lstStyle/>
                <a:p>
                  <a:r>
                    <a:rPr lang="zh-CN" altLang="en-US" sz="2000" spc="300" dirty="0">
                      <a:solidFill>
                        <a:srgbClr val="F3BC57"/>
                      </a:solidFill>
                      <a:latin typeface="方正隶变_GBK" panose="03000509000000000000" pitchFamily="65" charset="-122"/>
                      <a:ea typeface="方正隶变_GBK" panose="03000509000000000000" pitchFamily="65" charset="-122"/>
                    </a:rPr>
                    <a:t>中秋的历史</a:t>
                  </a:r>
                </a:p>
              </p:txBody>
            </p:sp>
            <p:sp>
              <p:nvSpPr>
                <p:cNvPr id="23" name="文本框 22"/>
                <p:cNvSpPr txBox="1"/>
                <p:nvPr/>
              </p:nvSpPr>
              <p:spPr>
                <a:xfrm>
                  <a:off x="5272055" y="2230496"/>
                  <a:ext cx="430887" cy="1686688"/>
                </a:xfrm>
                <a:prstGeom prst="rect">
                  <a:avLst/>
                </a:prstGeom>
                <a:noFill/>
              </p:spPr>
              <p:txBody>
                <a:bodyPr vert="eaVert" wrap="square" rtlCol="0">
                  <a:spAutoFit/>
                </a:bodyPr>
                <a:lstStyle/>
                <a:p>
                  <a:r>
                    <a:rPr lang="en-US" altLang="zh-CN" sz="1600" dirty="0">
                      <a:solidFill>
                        <a:srgbClr val="F3BC57"/>
                      </a:solidFill>
                      <a:latin typeface="方正隶变_GBK" panose="03000509000000000000" pitchFamily="65" charset="-122"/>
                      <a:ea typeface="方正隶变_GBK" panose="03000509000000000000" pitchFamily="65" charset="-122"/>
                    </a:rPr>
                    <a:t>Title Text Here</a:t>
                  </a:r>
                  <a:endParaRPr lang="zh-CN" altLang="en-US" sz="1600" dirty="0">
                    <a:solidFill>
                      <a:srgbClr val="F3BC57"/>
                    </a:solidFill>
                    <a:latin typeface="方正隶变_GBK" panose="03000509000000000000" pitchFamily="65" charset="-122"/>
                    <a:ea typeface="方正隶变_GBK" panose="03000509000000000000" pitchFamily="65" charset="-122"/>
                  </a:endParaRPr>
                </a:p>
              </p:txBody>
            </p:sp>
          </p:grpSp>
          <p:grpSp>
            <p:nvGrpSpPr>
              <p:cNvPr id="9" name="组合 8"/>
              <p:cNvGrpSpPr/>
              <p:nvPr/>
            </p:nvGrpSpPr>
            <p:grpSpPr>
              <a:xfrm>
                <a:off x="5584186" y="2607289"/>
                <a:ext cx="747967" cy="2031690"/>
                <a:chOff x="7112807" y="2230496"/>
                <a:chExt cx="747967" cy="2031690"/>
              </a:xfrm>
            </p:grpSpPr>
            <p:sp>
              <p:nvSpPr>
                <p:cNvPr id="19" name="文本框 18"/>
                <p:cNvSpPr txBox="1"/>
                <p:nvPr/>
              </p:nvSpPr>
              <p:spPr>
                <a:xfrm>
                  <a:off x="7112807" y="2230496"/>
                  <a:ext cx="492443" cy="2031690"/>
                </a:xfrm>
                <a:prstGeom prst="rect">
                  <a:avLst/>
                </a:prstGeom>
                <a:noFill/>
              </p:spPr>
              <p:txBody>
                <a:bodyPr vert="eaVert" wrap="square" rtlCol="0">
                  <a:spAutoFit/>
                </a:bodyPr>
                <a:lstStyle/>
                <a:p>
                  <a:r>
                    <a:rPr lang="zh-CN" altLang="en-US" sz="2000" spc="300" dirty="0">
                      <a:solidFill>
                        <a:srgbClr val="F3BC57"/>
                      </a:solidFill>
                      <a:latin typeface="方正隶变_GBK" panose="03000509000000000000" pitchFamily="65" charset="-122"/>
                      <a:ea typeface="方正隶变_GBK" panose="03000509000000000000" pitchFamily="65" charset="-122"/>
                    </a:rPr>
                    <a:t>中秋的神话</a:t>
                  </a:r>
                </a:p>
              </p:txBody>
            </p:sp>
            <p:sp>
              <p:nvSpPr>
                <p:cNvPr id="20" name="文本框 19"/>
                <p:cNvSpPr txBox="1"/>
                <p:nvPr/>
              </p:nvSpPr>
              <p:spPr>
                <a:xfrm>
                  <a:off x="7429887" y="2230496"/>
                  <a:ext cx="430887" cy="1686688"/>
                </a:xfrm>
                <a:prstGeom prst="rect">
                  <a:avLst/>
                </a:prstGeom>
                <a:noFill/>
              </p:spPr>
              <p:txBody>
                <a:bodyPr vert="eaVert" wrap="square" rtlCol="0">
                  <a:spAutoFit/>
                </a:bodyPr>
                <a:lstStyle/>
                <a:p>
                  <a:r>
                    <a:rPr lang="en-US" altLang="zh-CN" sz="1600" dirty="0">
                      <a:solidFill>
                        <a:srgbClr val="F3BC57"/>
                      </a:solidFill>
                      <a:latin typeface="方正隶变_GBK" panose="03000509000000000000" pitchFamily="65" charset="-122"/>
                      <a:ea typeface="方正隶变_GBK" panose="03000509000000000000" pitchFamily="65" charset="-122"/>
                    </a:rPr>
                    <a:t>Title Text Here</a:t>
                  </a:r>
                  <a:endParaRPr lang="zh-CN" altLang="en-US" sz="1600" dirty="0">
                    <a:solidFill>
                      <a:srgbClr val="F3BC57"/>
                    </a:solidFill>
                    <a:latin typeface="方正隶变_GBK" panose="03000509000000000000" pitchFamily="65" charset="-122"/>
                    <a:ea typeface="方正隶变_GBK" panose="03000509000000000000" pitchFamily="65" charset="-122"/>
                  </a:endParaRPr>
                </a:p>
              </p:txBody>
            </p:sp>
          </p:grpSp>
          <p:grpSp>
            <p:nvGrpSpPr>
              <p:cNvPr id="10" name="组合 9"/>
              <p:cNvGrpSpPr/>
              <p:nvPr/>
            </p:nvGrpSpPr>
            <p:grpSpPr>
              <a:xfrm>
                <a:off x="3465990" y="2607289"/>
                <a:ext cx="747947" cy="2031690"/>
                <a:chOff x="6132357" y="4839137"/>
                <a:chExt cx="747947" cy="2031690"/>
              </a:xfrm>
            </p:grpSpPr>
            <p:sp>
              <p:nvSpPr>
                <p:cNvPr id="16" name="文本框 15"/>
                <p:cNvSpPr txBox="1"/>
                <p:nvPr/>
              </p:nvSpPr>
              <p:spPr>
                <a:xfrm>
                  <a:off x="6132357" y="4839137"/>
                  <a:ext cx="492443" cy="2031690"/>
                </a:xfrm>
                <a:prstGeom prst="rect">
                  <a:avLst/>
                </a:prstGeom>
                <a:noFill/>
              </p:spPr>
              <p:txBody>
                <a:bodyPr vert="eaVert" wrap="square" rtlCol="0">
                  <a:spAutoFit/>
                </a:bodyPr>
                <a:lstStyle/>
                <a:p>
                  <a:r>
                    <a:rPr lang="zh-CN" altLang="en-US" sz="2000" spc="300" dirty="0">
                      <a:solidFill>
                        <a:srgbClr val="F3BC57"/>
                      </a:solidFill>
                      <a:latin typeface="方正隶变_GBK" panose="03000509000000000000" pitchFamily="65" charset="-122"/>
                      <a:ea typeface="方正隶变_GBK" panose="03000509000000000000" pitchFamily="65" charset="-122"/>
                    </a:rPr>
                    <a:t>风俗和习惯</a:t>
                  </a:r>
                </a:p>
              </p:txBody>
            </p:sp>
            <p:sp>
              <p:nvSpPr>
                <p:cNvPr id="17" name="文本框 16"/>
                <p:cNvSpPr txBox="1"/>
                <p:nvPr/>
              </p:nvSpPr>
              <p:spPr>
                <a:xfrm>
                  <a:off x="6449417" y="4839137"/>
                  <a:ext cx="430887" cy="1686688"/>
                </a:xfrm>
                <a:prstGeom prst="rect">
                  <a:avLst/>
                </a:prstGeom>
                <a:noFill/>
              </p:spPr>
              <p:txBody>
                <a:bodyPr vert="eaVert" wrap="square" rtlCol="0">
                  <a:spAutoFit/>
                </a:bodyPr>
                <a:lstStyle/>
                <a:p>
                  <a:r>
                    <a:rPr lang="en-US" altLang="zh-CN" sz="1600" dirty="0">
                      <a:solidFill>
                        <a:srgbClr val="F3BC57"/>
                      </a:solidFill>
                      <a:latin typeface="方正隶变_GBK" panose="03000509000000000000" pitchFamily="65" charset="-122"/>
                      <a:ea typeface="方正隶变_GBK" panose="03000509000000000000" pitchFamily="65" charset="-122"/>
                    </a:rPr>
                    <a:t>Title Text Here</a:t>
                  </a:r>
                  <a:endParaRPr lang="zh-CN" altLang="en-US" sz="1600" dirty="0">
                    <a:solidFill>
                      <a:srgbClr val="F3BC57"/>
                    </a:solidFill>
                    <a:latin typeface="方正隶变_GBK" panose="03000509000000000000" pitchFamily="65" charset="-122"/>
                    <a:ea typeface="方正隶变_GBK" panose="03000509000000000000" pitchFamily="65" charset="-122"/>
                  </a:endParaRPr>
                </a:p>
              </p:txBody>
            </p:sp>
          </p:grpSp>
          <p:grpSp>
            <p:nvGrpSpPr>
              <p:cNvPr id="11" name="组合 10"/>
              <p:cNvGrpSpPr/>
              <p:nvPr/>
            </p:nvGrpSpPr>
            <p:grpSpPr>
              <a:xfrm>
                <a:off x="7700195" y="2607289"/>
                <a:ext cx="747984" cy="2031690"/>
                <a:chOff x="8290152" y="4839137"/>
                <a:chExt cx="747984" cy="2031690"/>
              </a:xfrm>
            </p:grpSpPr>
            <p:sp>
              <p:nvSpPr>
                <p:cNvPr id="13" name="文本框 12"/>
                <p:cNvSpPr txBox="1"/>
                <p:nvPr/>
              </p:nvSpPr>
              <p:spPr>
                <a:xfrm>
                  <a:off x="8290152" y="4839137"/>
                  <a:ext cx="492443" cy="2031690"/>
                </a:xfrm>
                <a:prstGeom prst="rect">
                  <a:avLst/>
                </a:prstGeom>
                <a:noFill/>
              </p:spPr>
              <p:txBody>
                <a:bodyPr vert="eaVert" wrap="square" rtlCol="0">
                  <a:spAutoFit/>
                </a:bodyPr>
                <a:lstStyle/>
                <a:p>
                  <a:r>
                    <a:rPr lang="zh-CN" altLang="en-US" sz="2000" spc="300" dirty="0">
                      <a:solidFill>
                        <a:srgbClr val="F3BC57"/>
                      </a:solidFill>
                      <a:latin typeface="方正隶变_GBK" panose="03000509000000000000" pitchFamily="65" charset="-122"/>
                      <a:ea typeface="方正隶变_GBK" panose="03000509000000000000" pitchFamily="65" charset="-122"/>
                    </a:rPr>
                    <a:t>中秋的诗句</a:t>
                  </a:r>
                </a:p>
              </p:txBody>
            </p:sp>
            <p:sp>
              <p:nvSpPr>
                <p:cNvPr id="14" name="文本框 13"/>
                <p:cNvSpPr txBox="1"/>
                <p:nvPr/>
              </p:nvSpPr>
              <p:spPr>
                <a:xfrm>
                  <a:off x="8607249" y="4839137"/>
                  <a:ext cx="430887" cy="1686688"/>
                </a:xfrm>
                <a:prstGeom prst="rect">
                  <a:avLst/>
                </a:prstGeom>
                <a:noFill/>
              </p:spPr>
              <p:txBody>
                <a:bodyPr vert="eaVert" wrap="square" rtlCol="0">
                  <a:spAutoFit/>
                </a:bodyPr>
                <a:lstStyle/>
                <a:p>
                  <a:r>
                    <a:rPr lang="en-US" altLang="zh-CN" sz="1600" dirty="0">
                      <a:solidFill>
                        <a:srgbClr val="F3BC57"/>
                      </a:solidFill>
                      <a:latin typeface="方正隶变_GBK" panose="03000509000000000000" pitchFamily="65" charset="-122"/>
                      <a:ea typeface="方正隶变_GBK" panose="03000509000000000000" pitchFamily="65" charset="-122"/>
                    </a:rPr>
                    <a:t>Title Text Here</a:t>
                  </a:r>
                  <a:endParaRPr lang="zh-CN" altLang="en-US" sz="1600" dirty="0">
                    <a:solidFill>
                      <a:srgbClr val="F3BC57"/>
                    </a:solidFill>
                    <a:latin typeface="方正隶变_GBK" panose="03000509000000000000" pitchFamily="65" charset="-122"/>
                    <a:ea typeface="方正隶变_GBK" panose="03000509000000000000" pitchFamily="65" charset="-122"/>
                  </a:endParaRPr>
                </a:p>
              </p:txBody>
            </p:sp>
          </p:grpSp>
        </p:grpSp>
      </p:grpSp>
      <p:grpSp>
        <p:nvGrpSpPr>
          <p:cNvPr id="35" name="组合 34"/>
          <p:cNvGrpSpPr/>
          <p:nvPr/>
        </p:nvGrpSpPr>
        <p:grpSpPr>
          <a:xfrm>
            <a:off x="1208993" y="2343147"/>
            <a:ext cx="7448543" cy="958762"/>
            <a:chOff x="1208993" y="2343147"/>
            <a:chExt cx="7448543" cy="958762"/>
          </a:xfrm>
        </p:grpSpPr>
        <p:sp>
          <p:nvSpPr>
            <p:cNvPr id="24" name="文本框 23"/>
            <p:cNvSpPr txBox="1"/>
            <p:nvPr/>
          </p:nvSpPr>
          <p:spPr>
            <a:xfrm>
              <a:off x="1208993" y="2343150"/>
              <a:ext cx="1134803" cy="958759"/>
            </a:xfrm>
            <a:prstGeom prst="rect">
              <a:avLst/>
            </a:prstGeom>
            <a:noFill/>
          </p:spPr>
          <p:txBody>
            <a:bodyPr wrap="square" rtlCol="0">
              <a:spAutoFit/>
            </a:bodyPr>
            <a:lstStyle/>
            <a:p>
              <a:pPr algn="ctr"/>
              <a:r>
                <a:rPr lang="en-US" altLang="zh-CN" sz="5400" dirty="0">
                  <a:blipFill>
                    <a:blip r:embed="rId4"/>
                    <a:stretch>
                      <a:fillRect/>
                    </a:stretch>
                  </a:blipFill>
                  <a:latin typeface="TypeLand.com 康熙字典體 試用版" pitchFamily="50" charset="-120"/>
                  <a:ea typeface="TypeLand.com 康熙字典體 試用版" pitchFamily="50" charset="-120"/>
                </a:rPr>
                <a:t>01</a:t>
              </a:r>
              <a:endParaRPr lang="zh-CN" altLang="en-US" sz="5400" dirty="0">
                <a:blipFill>
                  <a:blip r:embed="rId4"/>
                  <a:stretch>
                    <a:fillRect/>
                  </a:stretch>
                </a:blipFill>
                <a:latin typeface="TypeLand.com 康熙字典體 試用版" pitchFamily="50" charset="-120"/>
                <a:ea typeface="TypeLand.com 康熙字典體 試用版" pitchFamily="50" charset="-120"/>
              </a:endParaRPr>
            </a:p>
          </p:txBody>
        </p:sp>
        <p:sp>
          <p:nvSpPr>
            <p:cNvPr id="25" name="文本框 24"/>
            <p:cNvSpPr txBox="1"/>
            <p:nvPr/>
          </p:nvSpPr>
          <p:spPr>
            <a:xfrm>
              <a:off x="3313573" y="2343149"/>
              <a:ext cx="1134803" cy="958759"/>
            </a:xfrm>
            <a:prstGeom prst="rect">
              <a:avLst/>
            </a:prstGeom>
            <a:noFill/>
          </p:spPr>
          <p:txBody>
            <a:bodyPr wrap="square" rtlCol="0">
              <a:spAutoFit/>
            </a:bodyPr>
            <a:lstStyle/>
            <a:p>
              <a:pPr algn="ctr"/>
              <a:r>
                <a:rPr lang="en-US" altLang="zh-CN" sz="5400" dirty="0">
                  <a:blipFill>
                    <a:blip r:embed="rId4"/>
                    <a:stretch>
                      <a:fillRect/>
                    </a:stretch>
                  </a:blipFill>
                  <a:latin typeface="TypeLand.com 康熙字典體 試用版" pitchFamily="50" charset="-120"/>
                  <a:ea typeface="TypeLand.com 康熙字典體 試用版" pitchFamily="50" charset="-120"/>
                </a:rPr>
                <a:t>02</a:t>
              </a:r>
              <a:endParaRPr lang="zh-CN" altLang="en-US" sz="5400" dirty="0">
                <a:blipFill>
                  <a:blip r:embed="rId4"/>
                  <a:stretch>
                    <a:fillRect/>
                  </a:stretch>
                </a:blipFill>
                <a:latin typeface="TypeLand.com 康熙字典體 試用版" pitchFamily="50" charset="-120"/>
                <a:ea typeface="TypeLand.com 康熙字典體 試用版" pitchFamily="50" charset="-120"/>
              </a:endParaRPr>
            </a:p>
          </p:txBody>
        </p:sp>
        <p:sp>
          <p:nvSpPr>
            <p:cNvPr id="26" name="文本框 25"/>
            <p:cNvSpPr txBox="1"/>
            <p:nvPr/>
          </p:nvSpPr>
          <p:spPr>
            <a:xfrm>
              <a:off x="5418153" y="2343148"/>
              <a:ext cx="1134803" cy="958759"/>
            </a:xfrm>
            <a:prstGeom prst="rect">
              <a:avLst/>
            </a:prstGeom>
            <a:noFill/>
          </p:spPr>
          <p:txBody>
            <a:bodyPr wrap="square" rtlCol="0">
              <a:spAutoFit/>
            </a:bodyPr>
            <a:lstStyle/>
            <a:p>
              <a:pPr algn="ctr"/>
              <a:r>
                <a:rPr lang="en-US" altLang="zh-CN" sz="5400" dirty="0">
                  <a:blipFill>
                    <a:blip r:embed="rId4"/>
                    <a:stretch>
                      <a:fillRect/>
                    </a:stretch>
                  </a:blipFill>
                  <a:latin typeface="TypeLand.com 康熙字典體 試用版" pitchFamily="50" charset="-120"/>
                  <a:ea typeface="TypeLand.com 康熙字典體 試用版" pitchFamily="50" charset="-120"/>
                </a:rPr>
                <a:t>03</a:t>
              </a:r>
              <a:endParaRPr lang="zh-CN" altLang="en-US" sz="5400" dirty="0">
                <a:blipFill>
                  <a:blip r:embed="rId4"/>
                  <a:stretch>
                    <a:fillRect/>
                  </a:stretch>
                </a:blipFill>
                <a:latin typeface="TypeLand.com 康熙字典體 試用版" pitchFamily="50" charset="-120"/>
                <a:ea typeface="TypeLand.com 康熙字典體 試用版" pitchFamily="50" charset="-120"/>
              </a:endParaRPr>
            </a:p>
          </p:txBody>
        </p:sp>
        <p:sp>
          <p:nvSpPr>
            <p:cNvPr id="27" name="文本框 26"/>
            <p:cNvSpPr txBox="1"/>
            <p:nvPr/>
          </p:nvSpPr>
          <p:spPr>
            <a:xfrm>
              <a:off x="7522733" y="2343147"/>
              <a:ext cx="1134803" cy="958759"/>
            </a:xfrm>
            <a:prstGeom prst="rect">
              <a:avLst/>
            </a:prstGeom>
            <a:noFill/>
          </p:spPr>
          <p:txBody>
            <a:bodyPr wrap="square" rtlCol="0">
              <a:spAutoFit/>
            </a:bodyPr>
            <a:lstStyle/>
            <a:p>
              <a:pPr algn="ctr"/>
              <a:r>
                <a:rPr lang="en-US" altLang="zh-CN" sz="5400" dirty="0">
                  <a:blipFill>
                    <a:blip r:embed="rId4"/>
                    <a:stretch>
                      <a:fillRect/>
                    </a:stretch>
                  </a:blipFill>
                  <a:latin typeface="TypeLand.com 康熙字典體 試用版" pitchFamily="50" charset="-120"/>
                  <a:ea typeface="TypeLand.com 康熙字典體 試用版" pitchFamily="50" charset="-120"/>
                </a:rPr>
                <a:t>04</a:t>
              </a:r>
              <a:endParaRPr lang="zh-CN" altLang="en-US" sz="5400" dirty="0">
                <a:blipFill>
                  <a:blip r:embed="rId4"/>
                  <a:stretch>
                    <a:fillRect/>
                  </a:stretch>
                </a:blipFill>
                <a:latin typeface="TypeLand.com 康熙字典體 試用版" pitchFamily="50" charset="-120"/>
                <a:ea typeface="TypeLand.com 康熙字典體 試用版" pitchFamily="50" charset="-120"/>
              </a:endParaRPr>
            </a:p>
          </p:txBody>
        </p:sp>
      </p:gr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grpSp>
        <p:nvGrpSpPr>
          <p:cNvPr id="32" name="组合 31"/>
          <p:cNvGrpSpPr/>
          <p:nvPr/>
        </p:nvGrpSpPr>
        <p:grpSpPr>
          <a:xfrm>
            <a:off x="0" y="5829300"/>
            <a:ext cx="12192000" cy="1048395"/>
            <a:chOff x="0" y="5829300"/>
            <a:chExt cx="12192000" cy="1048395"/>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34100"/>
              <a:ext cx="6134100" cy="743595"/>
            </a:xfrm>
            <a:prstGeom prst="rect">
              <a:avLst/>
            </a:prstGeom>
          </p:spPr>
        </p:pic>
        <p:pic>
          <p:nvPicPr>
            <p:cNvPr id="34" name="图片 33"/>
            <p:cNvPicPr>
              <a:picLocks noChangeAspect="1"/>
            </p:cNvPicPr>
            <p:nvPr/>
          </p:nvPicPr>
          <p:blipFill rotWithShape="1">
            <a:blip r:embed="rId8" cstate="print">
              <a:extLst>
                <a:ext uri="{28A0092B-C50C-407E-A947-70E740481C1C}">
                  <a14:useLocalDpi xmlns:a14="http://schemas.microsoft.com/office/drawing/2010/main" val="0"/>
                </a:ext>
              </a:extLst>
            </a:blip>
            <a:srcRect l="3692" b="1905"/>
            <a:stretch>
              <a:fillRect/>
            </a:stretch>
          </p:blipFill>
          <p:spPr>
            <a:xfrm>
              <a:off x="6134100" y="5829300"/>
              <a:ext cx="6057900" cy="104839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sp>
        <p:nvSpPr>
          <p:cNvPr id="7" name="文本框 6"/>
          <p:cNvSpPr txBox="1"/>
          <p:nvPr/>
        </p:nvSpPr>
        <p:spPr>
          <a:xfrm>
            <a:off x="4586394" y="1997839"/>
            <a:ext cx="7053155" cy="2862322"/>
          </a:xfrm>
          <a:prstGeom prst="rect">
            <a:avLst/>
          </a:prstGeom>
          <a:noFill/>
        </p:spPr>
        <p:txBody>
          <a:bodyPr wrap="square" rtlCol="0">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02813"/>
            <a:ext cx="4456596" cy="35072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sp>
        <p:nvSpPr>
          <p:cNvPr id="7" name="文本框 6"/>
          <p:cNvSpPr txBox="1"/>
          <p:nvPr/>
        </p:nvSpPr>
        <p:spPr>
          <a:xfrm>
            <a:off x="4586394" y="2029226"/>
            <a:ext cx="7053155" cy="2799549"/>
          </a:xfrm>
          <a:prstGeom prst="rect">
            <a:avLst/>
          </a:prstGeom>
          <a:noFill/>
        </p:spPr>
        <p:txBody>
          <a:bodyPr wrap="square" rtlCol="0">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中秋节始于唐朝初年，盛行于宋朝，至明清时，已成为与春节齐名的中国传统节日之一。受中华文化的影响，中秋节也是东亚和东南亚一些国家尤其是当地的华人华侨的传统节日。自</a:t>
            </a:r>
            <a:r>
              <a:rPr lang="en-US" altLang="zh-CN" sz="2400" dirty="0">
                <a:solidFill>
                  <a:srgbClr val="F3BC57"/>
                </a:solidFill>
                <a:latin typeface="方正隶变_GBK" panose="03000509000000000000" pitchFamily="65" charset="-122"/>
                <a:ea typeface="方正隶变_GBK" panose="03000509000000000000" pitchFamily="65" charset="-122"/>
              </a:rPr>
              <a:t>2008</a:t>
            </a:r>
            <a:r>
              <a:rPr lang="zh-CN" altLang="en-US" sz="2400" dirty="0">
                <a:solidFill>
                  <a:srgbClr val="F3BC57"/>
                </a:solidFill>
                <a:latin typeface="方正隶变_GBK" panose="03000509000000000000" pitchFamily="65" charset="-122"/>
                <a:ea typeface="方正隶变_GBK" panose="03000509000000000000" pitchFamily="65" charset="-122"/>
              </a:rPr>
              <a:t>年起中秋节被列为国家法定节假日。</a:t>
            </a: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3443" y="1835547"/>
            <a:ext cx="912039" cy="3312692"/>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534" y="3152766"/>
            <a:ext cx="509202" cy="1849516"/>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578" y="3016556"/>
            <a:ext cx="509202" cy="1849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1351516"/>
            <a:ext cx="4852987" cy="4292046"/>
          </a:xfrm>
          <a:prstGeom prst="rect">
            <a:avLst/>
          </a:prstGeom>
        </p:spPr>
      </p:pic>
      <p:grpSp>
        <p:nvGrpSpPr>
          <p:cNvPr id="8" name="组合 7"/>
          <p:cNvGrpSpPr/>
          <p:nvPr/>
        </p:nvGrpSpPr>
        <p:grpSpPr>
          <a:xfrm>
            <a:off x="646539" y="2352391"/>
            <a:ext cx="5793522" cy="2153219"/>
            <a:chOff x="646539" y="2513457"/>
            <a:chExt cx="5793522" cy="2153219"/>
          </a:xfrm>
        </p:grpSpPr>
        <p:sp>
          <p:nvSpPr>
            <p:cNvPr id="9" name="文本框 8"/>
            <p:cNvSpPr txBox="1"/>
            <p:nvPr/>
          </p:nvSpPr>
          <p:spPr>
            <a:xfrm>
              <a:off x="646539" y="2513457"/>
              <a:ext cx="4500444" cy="1015663"/>
            </a:xfrm>
            <a:prstGeom prst="rect">
              <a:avLst/>
            </a:prstGeom>
            <a:noFill/>
          </p:spPr>
          <p:txBody>
            <a:bodyPr vert="horz" wrap="square" rtlCol="0">
              <a:spAutoFit/>
            </a:bodyPr>
            <a:lstStyle/>
            <a:p>
              <a:pPr algn="ctr"/>
              <a:r>
                <a:rPr lang="zh-CN" altLang="en-US" sz="6000" spc="600" dirty="0">
                  <a:blipFill>
                    <a:blip r:embed="rId7"/>
                    <a:stretch>
                      <a:fillRect/>
                    </a:stretch>
                  </a:blipFill>
                  <a:latin typeface="TypeLand.com 康熙字典體 試用版" pitchFamily="50" charset="-120"/>
                  <a:ea typeface="TypeLand.com 康熙字典體 試用版" pitchFamily="50" charset="-120"/>
                </a:rPr>
                <a:t>吃月餅</a:t>
              </a:r>
            </a:p>
          </p:txBody>
        </p:sp>
        <p:sp>
          <p:nvSpPr>
            <p:cNvPr id="10" name="矩形 9"/>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214" r="20727"/>
          <a:stretch>
            <a:fillRect/>
          </a:stretch>
        </p:blipFill>
        <p:spPr>
          <a:xfrm>
            <a:off x="-497144" y="1329783"/>
            <a:ext cx="4152901" cy="3961323"/>
          </a:xfrm>
          <a:prstGeom prst="rect">
            <a:avLst/>
          </a:prstGeom>
        </p:spPr>
      </p:pic>
      <p:grpSp>
        <p:nvGrpSpPr>
          <p:cNvPr id="8" name="组合 7"/>
          <p:cNvGrpSpPr/>
          <p:nvPr/>
        </p:nvGrpSpPr>
        <p:grpSpPr>
          <a:xfrm>
            <a:off x="4492796" y="3096387"/>
            <a:ext cx="5431572" cy="2153219"/>
            <a:chOff x="1008489" y="2513457"/>
            <a:chExt cx="5431572" cy="2153219"/>
          </a:xfrm>
        </p:grpSpPr>
        <p:sp>
          <p:nvSpPr>
            <p:cNvPr id="9" name="文本框 8"/>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a:blipFill>
                    <a:blip r:embed="rId7"/>
                    <a:stretch>
                      <a:fillRect/>
                    </a:stretch>
                  </a:blipFill>
                  <a:latin typeface="TypeLand.com 康熙字典體 試用版" pitchFamily="50" charset="-120"/>
                  <a:ea typeface="TypeLand.com 康熙字典體 試用版" pitchFamily="50" charset="-120"/>
                </a:rPr>
                <a:t>賞月拜月</a:t>
              </a:r>
            </a:p>
          </p:txBody>
        </p:sp>
        <p:sp>
          <p:nvSpPr>
            <p:cNvPr id="10" name="矩形 9"/>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中秋赏月的风俗在唐代十分流行，许多诗人的名篇中都有咏月的诗句。</a:t>
              </a:r>
            </a:p>
          </p:txBody>
        </p:sp>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47559" y="3279759"/>
            <a:ext cx="886182" cy="1065897"/>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54407">
            <a:off x="2817623" y="2787203"/>
            <a:ext cx="775528" cy="932803"/>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51002">
            <a:off x="1812496" y="4403506"/>
            <a:ext cx="1131587" cy="1361070"/>
          </a:xfrm>
          <a:prstGeom prst="rect">
            <a:avLst/>
          </a:prstGeom>
        </p:spPr>
      </p:pic>
      <p:grpSp>
        <p:nvGrpSpPr>
          <p:cNvPr id="11" name="组合 10"/>
          <p:cNvGrpSpPr/>
          <p:nvPr/>
        </p:nvGrpSpPr>
        <p:grpSpPr>
          <a:xfrm>
            <a:off x="4551789" y="2352391"/>
            <a:ext cx="5431572" cy="2707216"/>
            <a:chOff x="1008489" y="2513457"/>
            <a:chExt cx="5431572" cy="2707216"/>
          </a:xfrm>
        </p:grpSpPr>
        <p:sp>
          <p:nvSpPr>
            <p:cNvPr id="12" name="文本框 11"/>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a:blipFill>
                    <a:blip r:embed="rId7"/>
                    <a:stretch>
                      <a:fillRect/>
                    </a:stretch>
                  </a:blipFill>
                  <a:latin typeface="TypeLand.com 康熙字典體 試用版" pitchFamily="50" charset="-120"/>
                  <a:ea typeface="TypeLand.com 康熙字典體 試用版" pitchFamily="50" charset="-120"/>
                </a:rPr>
                <a:t>放孔明燈</a:t>
              </a:r>
            </a:p>
          </p:txBody>
        </p:sp>
        <p:sp>
          <p:nvSpPr>
            <p:cNvPr id="13" name="矩形 12"/>
            <p:cNvSpPr/>
            <p:nvPr/>
          </p:nvSpPr>
          <p:spPr>
            <a:xfrm>
              <a:off x="1555046" y="3529120"/>
              <a:ext cx="4885015" cy="1691553"/>
            </a:xfrm>
            <a:prstGeom prst="rect">
              <a:avLst/>
            </a:prstGeom>
          </p:spPr>
          <p:txBody>
            <a:bodyPr wrap="square">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中秋之夜，有燃灯以助月色的风俗。如今湖广一带仍有用瓦片叠塔于塔上燃灯的节俗。</a:t>
              </a:r>
            </a:p>
          </p:txBody>
        </p:sp>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748" y="251652"/>
            <a:ext cx="704851" cy="104539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66730" flipH="1">
            <a:off x="1205358" y="574606"/>
            <a:ext cx="462756" cy="6863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4619" y="2171700"/>
            <a:ext cx="4496806" cy="4375489"/>
          </a:xfrm>
          <a:prstGeom prst="rect">
            <a:avLst/>
          </a:prstGeom>
        </p:spPr>
      </p:pic>
      <p:grpSp>
        <p:nvGrpSpPr>
          <p:cNvPr id="8" name="组合 7"/>
          <p:cNvGrpSpPr/>
          <p:nvPr/>
        </p:nvGrpSpPr>
        <p:grpSpPr>
          <a:xfrm>
            <a:off x="1046589" y="2352391"/>
            <a:ext cx="5393472" cy="2153219"/>
            <a:chOff x="1046589" y="2513457"/>
            <a:chExt cx="5393472" cy="2153219"/>
          </a:xfrm>
        </p:grpSpPr>
        <p:sp>
          <p:nvSpPr>
            <p:cNvPr id="9" name="文本框 8"/>
            <p:cNvSpPr txBox="1"/>
            <p:nvPr/>
          </p:nvSpPr>
          <p:spPr>
            <a:xfrm>
              <a:off x="1046589" y="2513457"/>
              <a:ext cx="4500444" cy="1015663"/>
            </a:xfrm>
            <a:prstGeom prst="rect">
              <a:avLst/>
            </a:prstGeom>
            <a:noFill/>
          </p:spPr>
          <p:txBody>
            <a:bodyPr vert="horz" wrap="square" rtlCol="0">
              <a:spAutoFit/>
            </a:bodyPr>
            <a:lstStyle/>
            <a:p>
              <a:pPr algn="ctr"/>
              <a:r>
                <a:rPr lang="zh-CN" altLang="en-US" sz="6000" spc="600" dirty="0">
                  <a:blipFill>
                    <a:blip r:embed="rId7"/>
                    <a:stretch>
                      <a:fillRect/>
                    </a:stretch>
                  </a:blipFill>
                  <a:latin typeface="TypeLand.com 康熙字典體 試用版" pitchFamily="50" charset="-120"/>
                  <a:ea typeface="TypeLand.com 康熙字典體 試用版" pitchFamily="50" charset="-120"/>
                </a:rPr>
                <a:t>嫦娥奔月</a:t>
              </a:r>
            </a:p>
          </p:txBody>
        </p:sp>
        <p:sp>
          <p:nvSpPr>
            <p:cNvPr id="10" name="矩形 9"/>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5161"/>
          <a:stretch>
            <a:fillRect/>
          </a:stretch>
        </p:blipFill>
        <p:spPr>
          <a:xfrm rot="5400000">
            <a:off x="2667000" y="-2667000"/>
            <a:ext cx="6858000" cy="12192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1" y="0"/>
            <a:ext cx="6058142" cy="4171950"/>
          </a:xfrm>
          <a:prstGeom prst="rect">
            <a:avLst/>
          </a:prstGeom>
        </p:spPr>
      </p:pic>
      <p:grpSp>
        <p:nvGrpSpPr>
          <p:cNvPr id="8" name="组合 7"/>
          <p:cNvGrpSpPr/>
          <p:nvPr/>
        </p:nvGrpSpPr>
        <p:grpSpPr>
          <a:xfrm>
            <a:off x="6077193" y="1856944"/>
            <a:ext cx="5262979" cy="3144113"/>
            <a:chOff x="6077193" y="1856944"/>
            <a:chExt cx="5262979" cy="3144113"/>
          </a:xfrm>
        </p:grpSpPr>
        <p:sp>
          <p:nvSpPr>
            <p:cNvPr id="9" name="矩形 8"/>
            <p:cNvSpPr/>
            <p:nvPr/>
          </p:nvSpPr>
          <p:spPr>
            <a:xfrm>
              <a:off x="6077193" y="1856944"/>
              <a:ext cx="5262979" cy="3144113"/>
            </a:xfrm>
            <a:prstGeom prst="rect">
              <a:avLst/>
            </a:prstGeom>
          </p:spPr>
          <p:txBody>
            <a:bodyPr vert="eaVert" wrap="square">
              <a:spAutoFit/>
            </a:bodyPr>
            <a:lstStyle/>
            <a:p>
              <a:pPr>
                <a:lnSpc>
                  <a:spcPct val="200000"/>
                </a:lnSpc>
              </a:pPr>
              <a:r>
                <a:rPr lang="zh-CN" altLang="en-US" sz="2400" spc="600" dirty="0">
                  <a:solidFill>
                    <a:srgbClr val="F3BC57"/>
                  </a:solidFill>
                  <a:latin typeface="方正隶变_GBK" panose="03000509000000000000" pitchFamily="65" charset="-122"/>
                  <a:ea typeface="方正隶变_GBK" panose="03000509000000000000" pitchFamily="65" charset="-122"/>
                </a:rPr>
                <a:t>明月几时有？把酒问青天。不知天上宫阙，今夕是何年。我欲乘风归去，又恐琼楼玉宇，高处不胜寒。起舞弄清影，何似在人间？</a:t>
              </a:r>
            </a:p>
          </p:txBody>
        </p:sp>
        <p:cxnSp>
          <p:nvCxnSpPr>
            <p:cNvPr id="10" name="直接连接符 9"/>
            <p:cNvCxnSpPr/>
            <p:nvPr/>
          </p:nvCxnSpPr>
          <p:spPr>
            <a:xfrm>
              <a:off x="104394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0788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7636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4484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1332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818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4200">
        <p:split orient="vert"/>
      </p:transition>
    </mc:Choice>
    <mc:Fallback xmlns="">
      <p:transition spd="slow" advTm="42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07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宽屏</PresentationFormat>
  <Paragraphs>45</Paragraphs>
  <Slides>11</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TypeLand.com 康熙字典體 試用版</vt:lpstr>
      <vt:lpstr>等线</vt:lpstr>
      <vt:lpstr>等线 Light</vt:lpstr>
      <vt:lpstr>方正隶变_GBK</vt:lpstr>
      <vt:lpstr>方正祥隶简体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12</cp:revision>
  <dcterms:created xsi:type="dcterms:W3CDTF">2017-09-07T00:27:00Z</dcterms:created>
  <dcterms:modified xsi:type="dcterms:W3CDTF">2021-01-06T08:37:15Z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