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9" r:id="rId2"/>
    <p:sldId id="260" r:id="rId3"/>
    <p:sldId id="265" r:id="rId4"/>
    <p:sldId id="261" r:id="rId5"/>
    <p:sldId id="266" r:id="rId6"/>
    <p:sldId id="267" r:id="rId7"/>
    <p:sldId id="268" r:id="rId8"/>
    <p:sldId id="269" r:id="rId9"/>
    <p:sldId id="262" r:id="rId10"/>
    <p:sldId id="270" r:id="rId11"/>
    <p:sldId id="271" r:id="rId12"/>
    <p:sldId id="272" r:id="rId13"/>
    <p:sldId id="273" r:id="rId14"/>
    <p:sldId id="274" r:id="rId15"/>
    <p:sldId id="263" r:id="rId16"/>
    <p:sldId id="275" r:id="rId17"/>
    <p:sldId id="276" r:id="rId18"/>
    <p:sldId id="277" r:id="rId19"/>
    <p:sldId id="278" r:id="rId20"/>
    <p:sldId id="279" r:id="rId21"/>
    <p:sldId id="264" r:id="rId22"/>
    <p:sldId id="280" r:id="rId23"/>
    <p:sldId id="281" r:id="rId24"/>
    <p:sldId id="282" r:id="rId25"/>
    <p:sldId id="283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2B06"/>
    <a:srgbClr val="F4CFB8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396D8-DC00-403F-829D-EB41D602A28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AF268-78BA-4665-9536-A81CCAB4EF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F268-78BA-4665-9536-A81CCAB4EF9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5AE72EB-37D8-451A-81FA-BEEB53D49FA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2021/1/6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A486A77-2950-412E-A85B-8EA9D12E8F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1218954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8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" t="30122" r="61453" b="46847"/>
          <a:stretch>
            <a:fillRect/>
          </a:stretch>
        </p:blipFill>
        <p:spPr>
          <a:xfrm>
            <a:off x="6745997" y="5028460"/>
            <a:ext cx="2818512" cy="217101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16" t="30560" r="4777" b="42013"/>
          <a:stretch>
            <a:fillRect/>
          </a:stretch>
        </p:blipFill>
        <p:spPr>
          <a:xfrm>
            <a:off x="7316454" y="5285972"/>
            <a:ext cx="1019261" cy="1655994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16" t="30560" r="4777" b="42013"/>
          <a:stretch>
            <a:fillRect/>
          </a:stretch>
        </p:blipFill>
        <p:spPr>
          <a:xfrm>
            <a:off x="9349363" y="4608590"/>
            <a:ext cx="1019261" cy="165599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" t="30122" r="61453" b="46847"/>
          <a:stretch>
            <a:fillRect/>
          </a:stretch>
        </p:blipFill>
        <p:spPr>
          <a:xfrm>
            <a:off x="5325619" y="4847500"/>
            <a:ext cx="2314074" cy="1782463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1044374" y="396374"/>
            <a:ext cx="6891138" cy="5803611"/>
            <a:chOff x="887846" y="208039"/>
            <a:chExt cx="7405206" cy="6236551"/>
          </a:xfrm>
        </p:grpSpPr>
        <p:grpSp>
          <p:nvGrpSpPr>
            <p:cNvPr id="26" name="组合 25"/>
            <p:cNvGrpSpPr/>
            <p:nvPr/>
          </p:nvGrpSpPr>
          <p:grpSpPr>
            <a:xfrm>
              <a:off x="887846" y="208039"/>
              <a:ext cx="7405206" cy="6236551"/>
              <a:chOff x="467139" y="722802"/>
              <a:chExt cx="5538034" cy="4664047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467139" y="722802"/>
                <a:ext cx="5538034" cy="4664047"/>
                <a:chOff x="5712147" y="837392"/>
                <a:chExt cx="5538034" cy="4664047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5712147" y="837392"/>
                  <a:ext cx="5538034" cy="4664047"/>
                  <a:chOff x="1250441" y="451184"/>
                  <a:chExt cx="5780545" cy="4868286"/>
                </a:xfrm>
              </p:grpSpPr>
              <p:pic>
                <p:nvPicPr>
                  <p:cNvPr id="16" name="图片 15"/>
                  <p:cNvPicPr>
                    <a:picLocks noChangeAspect="1"/>
                  </p:cNvPicPr>
                  <p:nvPr/>
                </p:nvPicPr>
                <p:blipFill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0702" b="33158"/>
                  <a:stretch>
                    <a:fillRect/>
                  </a:stretch>
                </p:blipFill>
                <p:spPr>
                  <a:xfrm>
                    <a:off x="1250441" y="451184"/>
                    <a:ext cx="5780545" cy="4868286"/>
                  </a:xfrm>
                  <a:prstGeom prst="rect">
                    <a:avLst/>
                  </a:prstGeom>
                </p:spPr>
              </p:pic>
              <p:sp>
                <p:nvSpPr>
                  <p:cNvPr id="19" name="椭圆 18"/>
                  <p:cNvSpPr/>
                  <p:nvPr/>
                </p:nvSpPr>
                <p:spPr>
                  <a:xfrm>
                    <a:off x="2459105" y="843713"/>
                    <a:ext cx="3341774" cy="3341774"/>
                  </a:xfrm>
                  <a:prstGeom prst="ellipse">
                    <a:avLst/>
                  </a:prstGeom>
                  <a:solidFill>
                    <a:srgbClr val="F4CF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pic>
              <p:nvPicPr>
                <p:cNvPr id="23" name="图片 22"/>
                <p:cNvPicPr>
                  <a:picLocks noChangeAspect="1"/>
                </p:cNvPicPr>
                <p:nvPr/>
              </p:nvPicPr>
              <p:blipFill>
                <a:blip r:embed="rId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535925" y="1375695"/>
                  <a:ext cx="2050342" cy="2685042"/>
                </a:xfrm>
                <a:prstGeom prst="rect">
                  <a:avLst/>
                </a:prstGeom>
              </p:spPr>
            </p:pic>
          </p:grpSp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864655" y="3123379"/>
                <a:ext cx="2050342" cy="1621530"/>
              </a:xfrm>
              <a:prstGeom prst="rect">
                <a:avLst/>
              </a:prstGeom>
            </p:spPr>
          </p:pic>
        </p:grp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00734" y="1716932"/>
              <a:ext cx="458328" cy="455975"/>
            </a:xfrm>
            <a:prstGeom prst="rect">
              <a:avLst/>
            </a:prstGeom>
          </p:spPr>
        </p:pic>
      </p:grp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" t="30122" r="61453" b="46847"/>
          <a:stretch>
            <a:fillRect/>
          </a:stretch>
        </p:blipFill>
        <p:spPr>
          <a:xfrm>
            <a:off x="985328" y="5029539"/>
            <a:ext cx="2314074" cy="178246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" t="30122" r="61453" b="46847"/>
          <a:stretch>
            <a:fillRect/>
          </a:stretch>
        </p:blipFill>
        <p:spPr>
          <a:xfrm>
            <a:off x="2210089" y="4478944"/>
            <a:ext cx="2818512" cy="217101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16" t="30560" r="4777" b="42013"/>
          <a:stretch>
            <a:fillRect/>
          </a:stretch>
        </p:blipFill>
        <p:spPr>
          <a:xfrm>
            <a:off x="1487518" y="4885645"/>
            <a:ext cx="1019261" cy="1655994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7526251" y="1507217"/>
            <a:ext cx="923330" cy="43581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800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中秋主题模板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518664" y="3484298"/>
            <a:ext cx="553998" cy="19522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主讲人 </a:t>
            </a:r>
            <a:r>
              <a:rPr lang="en-US" altLang="zh-CN" sz="240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xiazaii</a:t>
            </a:r>
            <a:endParaRPr lang="zh-CN" altLang="en-US" sz="2400" dirty="0">
              <a:solidFill>
                <a:srgbClr val="572B06"/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7" t="21492" r="28450" b="55477"/>
          <a:stretch>
            <a:fillRect/>
          </a:stretch>
        </p:blipFill>
        <p:spPr>
          <a:xfrm>
            <a:off x="10439465" y="4767813"/>
            <a:ext cx="1359843" cy="119684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16" t="30560" r="4777" b="42013"/>
          <a:stretch>
            <a:fillRect/>
          </a:stretch>
        </p:blipFill>
        <p:spPr>
          <a:xfrm>
            <a:off x="4619336" y="5386617"/>
            <a:ext cx="1019261" cy="165599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" t="30122" r="61453" b="46847"/>
          <a:stretch>
            <a:fillRect/>
          </a:stretch>
        </p:blipFill>
        <p:spPr>
          <a:xfrm>
            <a:off x="-503317" y="4447173"/>
            <a:ext cx="2314074" cy="17824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" t="57819" r="617" b="26181"/>
          <a:stretch>
            <a:fillRect/>
          </a:stretch>
        </p:blipFill>
        <p:spPr>
          <a:xfrm>
            <a:off x="-48125" y="5733047"/>
            <a:ext cx="12240126" cy="79408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0" y="6196262"/>
            <a:ext cx="12192000" cy="661737"/>
            <a:chOff x="0" y="3894222"/>
            <a:chExt cx="9897978" cy="9144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667"/>
            <a:stretch>
              <a:fillRect/>
            </a:stretch>
          </p:blipFill>
          <p:spPr>
            <a:xfrm>
              <a:off x="0" y="3894222"/>
              <a:ext cx="4948989" cy="9144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667"/>
            <a:stretch>
              <a:fillRect/>
            </a:stretch>
          </p:blipFill>
          <p:spPr>
            <a:xfrm flipH="1">
              <a:off x="4948989" y="3894222"/>
              <a:ext cx="4948989" cy="914400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7" t="39824" r="72994" b="51404"/>
          <a:stretch>
            <a:fillRect/>
          </a:stretch>
        </p:blipFill>
        <p:spPr>
          <a:xfrm>
            <a:off x="4874086" y="4648850"/>
            <a:ext cx="888650" cy="60157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375" y="0"/>
            <a:ext cx="984244" cy="232235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41906" y="1"/>
            <a:ext cx="662247" cy="156259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04153" y="754341"/>
            <a:ext cx="662247" cy="156259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6488" y="-58089"/>
            <a:ext cx="1255672" cy="207856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789" y="-3727"/>
            <a:ext cx="566740" cy="13372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1390" y="1"/>
            <a:ext cx="4205042" cy="1200522"/>
            <a:chOff x="351390" y="1"/>
            <a:chExt cx="4205042" cy="1200522"/>
          </a:xfrm>
        </p:grpSpPr>
        <p:sp>
          <p:nvSpPr>
            <p:cNvPr id="2" name="文本框 1"/>
            <p:cNvSpPr txBox="1"/>
            <p:nvPr/>
          </p:nvSpPr>
          <p:spPr>
            <a:xfrm>
              <a:off x="1076632" y="600262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请在此处输入您的标题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51390" y="1"/>
              <a:ext cx="725242" cy="1200522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304" y="5378780"/>
            <a:ext cx="844527" cy="1105957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343382" y="1696543"/>
            <a:ext cx="6831032" cy="1304203"/>
            <a:chOff x="4333334" y="1682138"/>
            <a:chExt cx="6831032" cy="1304203"/>
          </a:xfrm>
        </p:grpSpPr>
        <p:sp>
          <p:nvSpPr>
            <p:cNvPr id="7" name="矩形 6"/>
            <p:cNvSpPr/>
            <p:nvPr/>
          </p:nvSpPr>
          <p:spPr>
            <a:xfrm>
              <a:off x="4765631" y="1682138"/>
              <a:ext cx="6398735" cy="1304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相传，远古时候天上有十日同时出现，晒得庄稼枯死，民不聊生，一个名叫后羿的英雄，力大无穷，他同情受苦的百姓。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16" t="30560" r="4777" b="42013"/>
            <a:stretch>
              <a:fillRect/>
            </a:stretch>
          </p:blipFill>
          <p:spPr>
            <a:xfrm>
              <a:off x="4333334" y="1817300"/>
              <a:ext cx="446195" cy="724933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43382" y="3000746"/>
            <a:ext cx="6831032" cy="1304203"/>
            <a:chOff x="4333334" y="1682138"/>
            <a:chExt cx="6831032" cy="1304203"/>
          </a:xfrm>
        </p:grpSpPr>
        <p:sp>
          <p:nvSpPr>
            <p:cNvPr id="12" name="矩形 11"/>
            <p:cNvSpPr/>
            <p:nvPr/>
          </p:nvSpPr>
          <p:spPr>
            <a:xfrm>
              <a:off x="4765631" y="1682138"/>
              <a:ext cx="6398735" cy="1304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相传，远古时候天上有十日同时出现，晒得庄稼枯死，民不聊生，一个名叫后羿的英雄，力大无穷，他同情受苦的百姓。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16" t="30560" r="4777" b="42013"/>
            <a:stretch>
              <a:fillRect/>
            </a:stretch>
          </p:blipFill>
          <p:spPr>
            <a:xfrm>
              <a:off x="4333334" y="1817300"/>
              <a:ext cx="446195" cy="724933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4343382" y="4304949"/>
            <a:ext cx="6831032" cy="1304203"/>
            <a:chOff x="4333334" y="1682138"/>
            <a:chExt cx="6831032" cy="1304203"/>
          </a:xfrm>
        </p:grpSpPr>
        <p:sp>
          <p:nvSpPr>
            <p:cNvPr id="15" name="矩形 14"/>
            <p:cNvSpPr/>
            <p:nvPr/>
          </p:nvSpPr>
          <p:spPr>
            <a:xfrm>
              <a:off x="4765631" y="1682138"/>
              <a:ext cx="6398735" cy="1304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相传，远古时候天上有十日同时出现，晒得庄稼枯死，民不聊生，一个名叫后羿的英雄，力大无穷，他同情受苦的百姓。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16" t="30560" r="4777" b="42013"/>
            <a:stretch>
              <a:fillRect/>
            </a:stretch>
          </p:blipFill>
          <p:spPr>
            <a:xfrm>
              <a:off x="4333334" y="1817300"/>
              <a:ext cx="446195" cy="724933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5319" y="1662188"/>
            <a:ext cx="7267215" cy="5127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1390" y="1"/>
            <a:ext cx="4205042" cy="1200522"/>
            <a:chOff x="351390" y="1"/>
            <a:chExt cx="4205042" cy="1200522"/>
          </a:xfrm>
        </p:grpSpPr>
        <p:sp>
          <p:nvSpPr>
            <p:cNvPr id="2" name="文本框 1"/>
            <p:cNvSpPr txBox="1"/>
            <p:nvPr/>
          </p:nvSpPr>
          <p:spPr>
            <a:xfrm>
              <a:off x="1076632" y="600262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请在此处输入您的标题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51390" y="1"/>
              <a:ext cx="725242" cy="1200522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304" y="5378780"/>
            <a:ext cx="844527" cy="11059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472" y="0"/>
            <a:ext cx="4404527" cy="440452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962061" y="1550161"/>
            <a:ext cx="6825411" cy="1304203"/>
            <a:chOff x="4765631" y="1682138"/>
            <a:chExt cx="6825411" cy="1304203"/>
          </a:xfrm>
        </p:grpSpPr>
        <p:sp>
          <p:nvSpPr>
            <p:cNvPr id="9" name="矩形 8"/>
            <p:cNvSpPr/>
            <p:nvPr/>
          </p:nvSpPr>
          <p:spPr>
            <a:xfrm>
              <a:off x="4765631" y="1682138"/>
              <a:ext cx="6398735" cy="1304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相传，远古时候天上有十日同时出现，晒得庄稼枯死，民不聊生，一个名叫后羿的英雄，力大无穷，他同情受苦的百姓。</a:t>
              </a:r>
            </a:p>
            <a:p>
              <a:pPr algn="r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16" t="30560" r="4777" b="42013"/>
            <a:stretch>
              <a:fillRect/>
            </a:stretch>
          </p:blipFill>
          <p:spPr>
            <a:xfrm>
              <a:off x="11144847" y="1817300"/>
              <a:ext cx="446195" cy="724933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962062" y="3100324"/>
            <a:ext cx="7239068" cy="1304203"/>
            <a:chOff x="4765631" y="1682138"/>
            <a:chExt cx="6825411" cy="1304203"/>
          </a:xfrm>
        </p:grpSpPr>
        <p:sp>
          <p:nvSpPr>
            <p:cNvPr id="12" name="矩形 11"/>
            <p:cNvSpPr/>
            <p:nvPr/>
          </p:nvSpPr>
          <p:spPr>
            <a:xfrm>
              <a:off x="4765631" y="1682138"/>
              <a:ext cx="6398735" cy="1304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相传，远古时候天上有十日同时出现，晒得庄稼枯死，民不聊生，一个名叫后羿的英雄，力大无穷，他同情受苦的百姓。</a:t>
              </a:r>
            </a:p>
            <a:p>
              <a:pPr algn="r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16" t="30560" r="4777" b="42013"/>
            <a:stretch>
              <a:fillRect/>
            </a:stretch>
          </p:blipFill>
          <p:spPr>
            <a:xfrm>
              <a:off x="11144847" y="1817300"/>
              <a:ext cx="446195" cy="724933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884255" y="4404527"/>
            <a:ext cx="8343481" cy="1304203"/>
            <a:chOff x="3247561" y="1682138"/>
            <a:chExt cx="8343481" cy="1304203"/>
          </a:xfrm>
        </p:grpSpPr>
        <p:sp>
          <p:nvSpPr>
            <p:cNvPr id="15" name="矩形 14"/>
            <p:cNvSpPr/>
            <p:nvPr/>
          </p:nvSpPr>
          <p:spPr>
            <a:xfrm>
              <a:off x="3247561" y="1682138"/>
              <a:ext cx="7916806" cy="1304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相传，远古时候天上有十日同时出现，晒得庄稼枯死，民不聊生，一个名叫后羿的英雄，力大无穷，他同情受苦的百姓。</a:t>
              </a:r>
            </a:p>
            <a:p>
              <a:pPr algn="r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16" t="30560" r="4777" b="42013"/>
            <a:stretch>
              <a:fillRect/>
            </a:stretch>
          </p:blipFill>
          <p:spPr>
            <a:xfrm>
              <a:off x="11144847" y="1817300"/>
              <a:ext cx="446195" cy="72493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1390" y="1"/>
            <a:ext cx="4205042" cy="1200522"/>
            <a:chOff x="351390" y="1"/>
            <a:chExt cx="4205042" cy="1200522"/>
          </a:xfrm>
        </p:grpSpPr>
        <p:sp>
          <p:nvSpPr>
            <p:cNvPr id="2" name="文本框 1"/>
            <p:cNvSpPr txBox="1"/>
            <p:nvPr/>
          </p:nvSpPr>
          <p:spPr>
            <a:xfrm>
              <a:off x="1076632" y="600262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请在此处输入您的标题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51390" y="1"/>
              <a:ext cx="725242" cy="1200522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304" y="5378780"/>
            <a:ext cx="844527" cy="11059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9" y="2233373"/>
            <a:ext cx="4024365" cy="402436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092137" y="1293800"/>
            <a:ext cx="3561533" cy="2135200"/>
            <a:chOff x="4343346" y="1682138"/>
            <a:chExt cx="3561533" cy="2135200"/>
          </a:xfrm>
        </p:grpSpPr>
        <p:sp>
          <p:nvSpPr>
            <p:cNvPr id="9" name="矩形 8"/>
            <p:cNvSpPr/>
            <p:nvPr/>
          </p:nvSpPr>
          <p:spPr>
            <a:xfrm>
              <a:off x="4765632" y="1682138"/>
              <a:ext cx="3139247" cy="2135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相传，远古时候天上有十日同时出现，晒得庄稼枯死，民不聊生，一个名叫后羿的英雄，他同情受苦的百姓。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16" t="30560" r="4777" b="42013"/>
            <a:stretch>
              <a:fillRect/>
            </a:stretch>
          </p:blipFill>
          <p:spPr>
            <a:xfrm>
              <a:off x="4343346" y="1717905"/>
              <a:ext cx="446195" cy="724933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7902137" y="1329567"/>
            <a:ext cx="3561533" cy="2135200"/>
            <a:chOff x="4343346" y="1682138"/>
            <a:chExt cx="3561533" cy="2135200"/>
          </a:xfrm>
        </p:grpSpPr>
        <p:sp>
          <p:nvSpPr>
            <p:cNvPr id="12" name="矩形 11"/>
            <p:cNvSpPr/>
            <p:nvPr/>
          </p:nvSpPr>
          <p:spPr>
            <a:xfrm>
              <a:off x="4765632" y="1682138"/>
              <a:ext cx="3139247" cy="2135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相传，远古时候天上有十日同时出现，晒得庄稼枯死，民不聊生，一个名叫后羿的英雄，他同情受苦的百姓。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16" t="30560" r="4777" b="42013"/>
            <a:stretch>
              <a:fillRect/>
            </a:stretch>
          </p:blipFill>
          <p:spPr>
            <a:xfrm>
              <a:off x="4343346" y="1717905"/>
              <a:ext cx="446195" cy="724933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4092137" y="3913668"/>
            <a:ext cx="3561533" cy="2135200"/>
            <a:chOff x="4343346" y="1682138"/>
            <a:chExt cx="3561533" cy="2135200"/>
          </a:xfrm>
        </p:grpSpPr>
        <p:sp>
          <p:nvSpPr>
            <p:cNvPr id="15" name="矩形 14"/>
            <p:cNvSpPr/>
            <p:nvPr/>
          </p:nvSpPr>
          <p:spPr>
            <a:xfrm>
              <a:off x="4765632" y="1682138"/>
              <a:ext cx="3139247" cy="2135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相传，远古时候天上有十日同时出现，晒得庄稼枯死，民不聊生，一个名叫后羿的英雄，他同情受苦的百姓。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16" t="30560" r="4777" b="42013"/>
            <a:stretch>
              <a:fillRect/>
            </a:stretch>
          </p:blipFill>
          <p:spPr>
            <a:xfrm>
              <a:off x="4343346" y="1717905"/>
              <a:ext cx="446195" cy="724933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7902137" y="3898431"/>
            <a:ext cx="3561533" cy="2135200"/>
            <a:chOff x="4343346" y="1682138"/>
            <a:chExt cx="3561533" cy="2135200"/>
          </a:xfrm>
        </p:grpSpPr>
        <p:sp>
          <p:nvSpPr>
            <p:cNvPr id="18" name="矩形 17"/>
            <p:cNvSpPr/>
            <p:nvPr/>
          </p:nvSpPr>
          <p:spPr>
            <a:xfrm>
              <a:off x="4765632" y="1682138"/>
              <a:ext cx="3139247" cy="2135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相传，远古时候天上有十日同时出现，晒得庄稼枯死，民不聊生，一个名叫后羿的英雄，他同情受苦的百姓。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16" t="30560" r="4777" b="42013"/>
            <a:stretch>
              <a:fillRect/>
            </a:stretch>
          </p:blipFill>
          <p:spPr>
            <a:xfrm>
              <a:off x="4343346" y="1717905"/>
              <a:ext cx="446195" cy="72493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1390" y="1"/>
            <a:ext cx="4205042" cy="1200522"/>
            <a:chOff x="351390" y="1"/>
            <a:chExt cx="4205042" cy="1200522"/>
          </a:xfrm>
        </p:grpSpPr>
        <p:sp>
          <p:nvSpPr>
            <p:cNvPr id="2" name="文本框 1"/>
            <p:cNvSpPr txBox="1"/>
            <p:nvPr/>
          </p:nvSpPr>
          <p:spPr>
            <a:xfrm>
              <a:off x="1076632" y="600262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请在此处输入您的标题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51390" y="1"/>
              <a:ext cx="725242" cy="1200522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304" y="5378780"/>
            <a:ext cx="844527" cy="1105957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418276" y="1344982"/>
            <a:ext cx="2296031" cy="4334434"/>
            <a:chOff x="2071613" y="1717873"/>
            <a:chExt cx="2296031" cy="4334434"/>
          </a:xfrm>
        </p:grpSpPr>
        <p:sp>
          <p:nvSpPr>
            <p:cNvPr id="7" name="矩形 6"/>
            <p:cNvSpPr/>
            <p:nvPr/>
          </p:nvSpPr>
          <p:spPr>
            <a:xfrm>
              <a:off x="2071613" y="1717873"/>
              <a:ext cx="1846659" cy="4334434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其一，中秋节起源于古代帝王的祭祀活动。</a:t>
              </a:r>
              <a:r>
                <a:rPr lang="en-US" altLang="zh-CN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《</a:t>
              </a: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礼记</a:t>
              </a:r>
              <a:r>
                <a:rPr lang="en-US" altLang="zh-CN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》</a:t>
              </a: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上记载：“天子春朝日，秋夕月”，夕月就是祭月亮，说明早在春秋时代，帝王就已开始祭月、拜月了。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75201" y="1717873"/>
              <a:ext cx="492443" cy="249852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请输入标题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647273" y="769307"/>
            <a:ext cx="2296031" cy="4334434"/>
            <a:chOff x="2071613" y="1717873"/>
            <a:chExt cx="2296031" cy="4334434"/>
          </a:xfrm>
        </p:grpSpPr>
        <p:sp>
          <p:nvSpPr>
            <p:cNvPr id="10" name="矩形 9"/>
            <p:cNvSpPr/>
            <p:nvPr/>
          </p:nvSpPr>
          <p:spPr>
            <a:xfrm>
              <a:off x="2071613" y="1717873"/>
              <a:ext cx="1846659" cy="4334434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其一，中秋节起源于古代帝王的祭祀活动。</a:t>
              </a:r>
              <a:r>
                <a:rPr lang="en-US" altLang="zh-CN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《</a:t>
              </a: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礼记</a:t>
              </a:r>
              <a:r>
                <a:rPr lang="en-US" altLang="zh-CN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》</a:t>
              </a: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上记载：“天子春朝日，秋夕月”，夕月就是祭月亮，说明早在春秋时代，帝王就已开始祭月、拜月了。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875201" y="1717873"/>
              <a:ext cx="492443" cy="249852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请输入标题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94" y="0"/>
            <a:ext cx="484830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1390" y="1"/>
            <a:ext cx="4205042" cy="1200522"/>
            <a:chOff x="351390" y="1"/>
            <a:chExt cx="4205042" cy="1200522"/>
          </a:xfrm>
        </p:grpSpPr>
        <p:sp>
          <p:nvSpPr>
            <p:cNvPr id="2" name="文本框 1"/>
            <p:cNvSpPr txBox="1"/>
            <p:nvPr/>
          </p:nvSpPr>
          <p:spPr>
            <a:xfrm>
              <a:off x="1076632" y="600262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请在此处输入您的标题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51390" y="1"/>
              <a:ext cx="725242" cy="1200522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304" y="5378780"/>
            <a:ext cx="844527" cy="11059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80" y="254392"/>
            <a:ext cx="2030648" cy="28868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6092" y="2237642"/>
            <a:ext cx="2325823" cy="183939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787092" y="1853138"/>
            <a:ext cx="6825411" cy="1304203"/>
            <a:chOff x="4765631" y="1682138"/>
            <a:chExt cx="6825411" cy="1304203"/>
          </a:xfrm>
        </p:grpSpPr>
        <p:sp>
          <p:nvSpPr>
            <p:cNvPr id="10" name="矩形 9"/>
            <p:cNvSpPr/>
            <p:nvPr/>
          </p:nvSpPr>
          <p:spPr>
            <a:xfrm>
              <a:off x="4765631" y="1682138"/>
              <a:ext cx="6398735" cy="1304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相传，远古时候天上有十日同时出现，晒得庄稼枯死，民不聊生，一个名叫后羿的英雄，力大无穷，他同情受苦的百姓。</a:t>
              </a:r>
            </a:p>
            <a:p>
              <a:pPr algn="r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16" t="30560" r="4777" b="42013"/>
            <a:stretch>
              <a:fillRect/>
            </a:stretch>
          </p:blipFill>
          <p:spPr>
            <a:xfrm>
              <a:off x="11144847" y="1817300"/>
              <a:ext cx="446195" cy="724933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787093" y="3403301"/>
            <a:ext cx="7239068" cy="1304203"/>
            <a:chOff x="4765631" y="1682138"/>
            <a:chExt cx="6825411" cy="1304203"/>
          </a:xfrm>
        </p:grpSpPr>
        <p:sp>
          <p:nvSpPr>
            <p:cNvPr id="13" name="矩形 12"/>
            <p:cNvSpPr/>
            <p:nvPr/>
          </p:nvSpPr>
          <p:spPr>
            <a:xfrm>
              <a:off x="4765631" y="1682138"/>
              <a:ext cx="6398735" cy="1304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相传，远古时候天上有十日同时出现，晒得庄稼枯死，民不聊生，一个名叫后羿的英雄，力大无穷，他同情受苦的百姓。</a:t>
              </a:r>
            </a:p>
            <a:p>
              <a:pPr algn="r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16" t="30560" r="4777" b="42013"/>
            <a:stretch>
              <a:fillRect/>
            </a:stretch>
          </p:blipFill>
          <p:spPr>
            <a:xfrm>
              <a:off x="11144847" y="1817300"/>
              <a:ext cx="446195" cy="724933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709286" y="4707504"/>
            <a:ext cx="8343481" cy="1304203"/>
            <a:chOff x="3247561" y="1682138"/>
            <a:chExt cx="8343481" cy="1304203"/>
          </a:xfrm>
        </p:grpSpPr>
        <p:sp>
          <p:nvSpPr>
            <p:cNvPr id="16" name="矩形 15"/>
            <p:cNvSpPr/>
            <p:nvPr/>
          </p:nvSpPr>
          <p:spPr>
            <a:xfrm>
              <a:off x="3247561" y="1682138"/>
              <a:ext cx="7916806" cy="1304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相传，远古时候天上有十日同时出现，晒得庄稼枯死，民不聊生，一个名叫后羿的英雄，力大无穷，他同情受苦的百姓。</a:t>
              </a:r>
            </a:p>
            <a:p>
              <a:pPr algn="r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16" t="30560" r="4777" b="42013"/>
            <a:stretch>
              <a:fillRect/>
            </a:stretch>
          </p:blipFill>
          <p:spPr>
            <a:xfrm>
              <a:off x="11144847" y="1817300"/>
              <a:ext cx="446195" cy="72493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2" b="33158"/>
          <a:stretch>
            <a:fillRect/>
          </a:stretch>
        </p:blipFill>
        <p:spPr>
          <a:xfrm>
            <a:off x="2650431" y="783838"/>
            <a:ext cx="6891138" cy="5803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2558" y="3080270"/>
            <a:ext cx="3297101" cy="26075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13863" y="3410792"/>
            <a:ext cx="2964274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楷体" panose="02010609060101010101" charset="-122"/>
                <a:sym typeface="+mn-lt"/>
              </a:rPr>
              <a:t>班会互动环节</a:t>
            </a:r>
          </a:p>
        </p:txBody>
      </p:sp>
      <p:sp>
        <p:nvSpPr>
          <p:cNvPr id="4" name="矩形 3"/>
          <p:cNvSpPr/>
          <p:nvPr/>
        </p:nvSpPr>
        <p:spPr>
          <a:xfrm>
            <a:off x="5207794" y="2563659"/>
            <a:ext cx="1992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楷体" panose="02010609060101010101" charset="-122"/>
                <a:sym typeface="+mn-lt"/>
              </a:rPr>
              <a:t>第三章 </a:t>
            </a:r>
            <a:endParaRPr lang="zh-CN" altLang="en-US" sz="4400" dirty="0">
              <a:solidFill>
                <a:srgbClr val="572B06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339" y="637951"/>
            <a:ext cx="1334002" cy="174695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8137" y="3521796"/>
            <a:ext cx="426511" cy="4243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1390" y="1"/>
            <a:ext cx="4205042" cy="1200522"/>
            <a:chOff x="351390" y="1"/>
            <a:chExt cx="4205042" cy="1200522"/>
          </a:xfrm>
        </p:grpSpPr>
        <p:sp>
          <p:nvSpPr>
            <p:cNvPr id="2" name="文本框 1"/>
            <p:cNvSpPr txBox="1"/>
            <p:nvPr/>
          </p:nvSpPr>
          <p:spPr>
            <a:xfrm>
              <a:off x="1076632" y="600262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请在此处输入您的标题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51390" y="1"/>
              <a:ext cx="725242" cy="1200522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304" y="5378780"/>
            <a:ext cx="844527" cy="11059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99" y="831094"/>
            <a:ext cx="3479799" cy="335746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106317" y="4311180"/>
            <a:ext cx="9979364" cy="2135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相传，远古时候天上有十日同时出现，晒得庄稼枯死，民不聊生，一个名叫后羿的英雄，力大无穷，他同情受苦的百姓。相传，远古时候天上有十日同时出现，晒得庄稼枯死，民不聊生，一个名叫后羿的英雄，力大无穷，他同情受苦的百姓。</a:t>
            </a:r>
          </a:p>
          <a:p>
            <a:pPr algn="just">
              <a:lnSpc>
                <a:spcPct val="150000"/>
              </a:lnSpc>
            </a:pPr>
            <a:endParaRPr lang="zh-CN" altLang="en-US" dirty="0">
              <a:solidFill>
                <a:srgbClr val="572B06"/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　　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103" y="1969477"/>
            <a:ext cx="2817300" cy="19895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1390" y="1"/>
            <a:ext cx="4205042" cy="1200522"/>
            <a:chOff x="351390" y="1"/>
            <a:chExt cx="4205042" cy="1200522"/>
          </a:xfrm>
        </p:grpSpPr>
        <p:sp>
          <p:nvSpPr>
            <p:cNvPr id="2" name="文本框 1"/>
            <p:cNvSpPr txBox="1"/>
            <p:nvPr/>
          </p:nvSpPr>
          <p:spPr>
            <a:xfrm>
              <a:off x="1076632" y="600262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请在此处输入您的标题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51390" y="1"/>
              <a:ext cx="725242" cy="1200522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304" y="5378780"/>
            <a:ext cx="844527" cy="11059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792" y="600262"/>
            <a:ext cx="3974415" cy="4121163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218059" y="3996154"/>
            <a:ext cx="3755879" cy="2135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相传，远古时候天上有十日同时出现，晒得庄稼枯死，民不聊生，一个名叫后羿的英雄，力大无穷，他同情受苦的百姓。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　　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418276" y="1344982"/>
            <a:ext cx="2661922" cy="4334434"/>
            <a:chOff x="1418276" y="1344982"/>
            <a:chExt cx="2661922" cy="4334434"/>
          </a:xfrm>
        </p:grpSpPr>
        <p:grpSp>
          <p:nvGrpSpPr>
            <p:cNvPr id="7" name="组合 6"/>
            <p:cNvGrpSpPr/>
            <p:nvPr/>
          </p:nvGrpSpPr>
          <p:grpSpPr>
            <a:xfrm>
              <a:off x="1418276" y="1344982"/>
              <a:ext cx="2296031" cy="4334434"/>
              <a:chOff x="2071613" y="1717873"/>
              <a:chExt cx="2296031" cy="4334434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071613" y="1717873"/>
                <a:ext cx="1846659" cy="4334434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其一，中秋节起源于古代帝王的祭祀活动。</a:t>
                </a:r>
                <a:r>
                  <a:rPr lang="en-US" altLang="zh-CN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《</a:t>
                </a: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礼记</a:t>
                </a:r>
                <a:r>
                  <a:rPr lang="en-US" altLang="zh-CN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》</a:t>
                </a: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上记载：“天子春朝日，秋夕月”，夕月就是祭月亮，说明早在春秋时代，帝王就已开始祭月、拜月了。</a:t>
                </a: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3875201" y="1717873"/>
                <a:ext cx="492443" cy="249852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16" t="30560" r="4777" b="42013"/>
            <a:stretch>
              <a:fillRect/>
            </a:stretch>
          </p:blipFill>
          <p:spPr>
            <a:xfrm>
              <a:off x="3708831" y="1377746"/>
              <a:ext cx="371367" cy="568883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8477693" y="1200523"/>
            <a:ext cx="2625410" cy="4334434"/>
            <a:chOff x="8477693" y="1200523"/>
            <a:chExt cx="2625410" cy="4334434"/>
          </a:xfrm>
        </p:grpSpPr>
        <p:grpSp>
          <p:nvGrpSpPr>
            <p:cNvPr id="10" name="组合 9"/>
            <p:cNvGrpSpPr/>
            <p:nvPr/>
          </p:nvGrpSpPr>
          <p:grpSpPr>
            <a:xfrm>
              <a:off x="8477693" y="1200523"/>
              <a:ext cx="2296031" cy="4334434"/>
              <a:chOff x="2071613" y="1717873"/>
              <a:chExt cx="2296031" cy="4334434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2071613" y="1717873"/>
                <a:ext cx="1846659" cy="4334434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其一，中秋节起源于古代帝王的祭祀活动。</a:t>
                </a:r>
                <a:r>
                  <a:rPr lang="en-US" altLang="zh-CN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《</a:t>
                </a: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礼记</a:t>
                </a:r>
                <a:r>
                  <a:rPr lang="en-US" altLang="zh-CN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》</a:t>
                </a: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上记载：“天子春朝日，秋夕月”，夕月就是祭月亮，说明早在春秋时代，帝王就已开始祭月、拜月了。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3875201" y="1717873"/>
                <a:ext cx="492443" cy="249852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16" t="30560" r="4777" b="42013"/>
            <a:stretch>
              <a:fillRect/>
            </a:stretch>
          </p:blipFill>
          <p:spPr>
            <a:xfrm>
              <a:off x="10731736" y="1200523"/>
              <a:ext cx="371367" cy="56888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1390" y="1"/>
            <a:ext cx="4205042" cy="1200522"/>
            <a:chOff x="351390" y="1"/>
            <a:chExt cx="4205042" cy="1200522"/>
          </a:xfrm>
        </p:grpSpPr>
        <p:sp>
          <p:nvSpPr>
            <p:cNvPr id="2" name="文本框 1"/>
            <p:cNvSpPr txBox="1"/>
            <p:nvPr/>
          </p:nvSpPr>
          <p:spPr>
            <a:xfrm>
              <a:off x="1076632" y="600262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请在此处输入您的标题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51390" y="1"/>
              <a:ext cx="725242" cy="1200522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304" y="5378780"/>
            <a:ext cx="844527" cy="1105957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562501" y="1273629"/>
            <a:ext cx="3066996" cy="4706069"/>
            <a:chOff x="4562501" y="1273629"/>
            <a:chExt cx="3066996" cy="470606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498" y="1273629"/>
              <a:ext cx="2087003" cy="2155371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4562501" y="3429000"/>
              <a:ext cx="3066996" cy="25506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相传，远古时候天上有十日同时出现，晒得庄稼枯死，民不聊生，一个名叫后羿的英雄，力大无穷，他同情受苦的百姓。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005509" y="1958591"/>
            <a:ext cx="3066996" cy="4706069"/>
            <a:chOff x="4562501" y="1273629"/>
            <a:chExt cx="3066996" cy="4706069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498" y="1273629"/>
              <a:ext cx="2087003" cy="2155371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4562501" y="3429000"/>
              <a:ext cx="3066996" cy="25506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相传，远古时候天上有十日同时出现，晒得庄稼枯死，民不聊生，一个名叫后羿的英雄，力大无穷，他同情受苦的百姓。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132537" y="513303"/>
            <a:ext cx="3066996" cy="4706069"/>
            <a:chOff x="4562501" y="1273629"/>
            <a:chExt cx="3066996" cy="4706069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498" y="1273629"/>
              <a:ext cx="2087003" cy="2155371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4562501" y="3429000"/>
              <a:ext cx="3066996" cy="25506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相传，远古时候天上有十日同时出现，晒得庄稼枯死，民不聊生，一个名叫后羿的英雄，力大无穷，他同情受苦的百姓。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1390" y="1"/>
            <a:ext cx="4205042" cy="1200522"/>
            <a:chOff x="351390" y="1"/>
            <a:chExt cx="4205042" cy="1200522"/>
          </a:xfrm>
        </p:grpSpPr>
        <p:sp>
          <p:nvSpPr>
            <p:cNvPr id="2" name="文本框 1"/>
            <p:cNvSpPr txBox="1"/>
            <p:nvPr/>
          </p:nvSpPr>
          <p:spPr>
            <a:xfrm>
              <a:off x="1076632" y="600262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请在此处输入您的标题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51390" y="1"/>
              <a:ext cx="725242" cy="1200522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304" y="5378780"/>
            <a:ext cx="844527" cy="11059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787" y="831094"/>
            <a:ext cx="4591868" cy="4597959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418276" y="1344982"/>
            <a:ext cx="2661922" cy="4334434"/>
            <a:chOff x="1418276" y="1344982"/>
            <a:chExt cx="2661922" cy="4334434"/>
          </a:xfrm>
        </p:grpSpPr>
        <p:grpSp>
          <p:nvGrpSpPr>
            <p:cNvPr id="9" name="组合 8"/>
            <p:cNvGrpSpPr/>
            <p:nvPr/>
          </p:nvGrpSpPr>
          <p:grpSpPr>
            <a:xfrm>
              <a:off x="1418276" y="1344982"/>
              <a:ext cx="2296031" cy="4334434"/>
              <a:chOff x="2071613" y="1717873"/>
              <a:chExt cx="2296031" cy="4334434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2071613" y="1717873"/>
                <a:ext cx="1846659" cy="4334434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其一，中秋节起源于古代帝王的祭祀活动。</a:t>
                </a:r>
                <a:r>
                  <a:rPr lang="en-US" altLang="zh-CN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《</a:t>
                </a: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礼记</a:t>
                </a:r>
                <a:r>
                  <a:rPr lang="en-US" altLang="zh-CN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》</a:t>
                </a: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上记载：“天子春朝日，秋夕月”，夕月就是祭月亮，说明早在春秋时代，帝王就已开始祭月、拜月了。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3875201" y="1717873"/>
                <a:ext cx="492443" cy="249852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16" t="30560" r="4777" b="42013"/>
            <a:stretch>
              <a:fillRect/>
            </a:stretch>
          </p:blipFill>
          <p:spPr>
            <a:xfrm>
              <a:off x="3708831" y="1377746"/>
              <a:ext cx="371367" cy="568883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4315820" y="1874184"/>
            <a:ext cx="2661922" cy="4334434"/>
            <a:chOff x="1418276" y="1344982"/>
            <a:chExt cx="2661922" cy="4334434"/>
          </a:xfrm>
        </p:grpSpPr>
        <p:grpSp>
          <p:nvGrpSpPr>
            <p:cNvPr id="14" name="组合 13"/>
            <p:cNvGrpSpPr/>
            <p:nvPr/>
          </p:nvGrpSpPr>
          <p:grpSpPr>
            <a:xfrm>
              <a:off x="1418276" y="1344982"/>
              <a:ext cx="2296031" cy="4334434"/>
              <a:chOff x="2071613" y="1717873"/>
              <a:chExt cx="2296031" cy="4334434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2071613" y="1717873"/>
                <a:ext cx="1846659" cy="4334434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其一，中秋节起源于古代帝王的祭祀活动。</a:t>
                </a:r>
                <a:r>
                  <a:rPr lang="en-US" altLang="zh-CN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《</a:t>
                </a: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礼记</a:t>
                </a:r>
                <a:r>
                  <a:rPr lang="en-US" altLang="zh-CN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》</a:t>
                </a: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上记载：“天子春朝日，秋夕月”，夕月就是祭月亮，说明早在春秋时代，帝王就已开始祭月、拜月了。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3875201" y="1717873"/>
                <a:ext cx="492443" cy="249852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16" t="30560" r="4777" b="42013"/>
            <a:stretch>
              <a:fillRect/>
            </a:stretch>
          </p:blipFill>
          <p:spPr>
            <a:xfrm>
              <a:off x="3708831" y="1377746"/>
              <a:ext cx="371367" cy="56888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" t="57819" r="617" b="26181"/>
          <a:stretch>
            <a:fillRect/>
          </a:stretch>
        </p:blipFill>
        <p:spPr>
          <a:xfrm>
            <a:off x="-48125" y="5733047"/>
            <a:ext cx="12240126" cy="79408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6196263"/>
            <a:ext cx="12192000" cy="661737"/>
            <a:chOff x="0" y="3894222"/>
            <a:chExt cx="9897978" cy="9144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667"/>
            <a:stretch>
              <a:fillRect/>
            </a:stretch>
          </p:blipFill>
          <p:spPr>
            <a:xfrm>
              <a:off x="0" y="3894222"/>
              <a:ext cx="4948989" cy="9144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667"/>
            <a:stretch>
              <a:fillRect/>
            </a:stretch>
          </p:blipFill>
          <p:spPr>
            <a:xfrm flipH="1">
              <a:off x="4948989" y="3894222"/>
              <a:ext cx="4948989" cy="914400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627" y="1"/>
            <a:ext cx="1149336" cy="19025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05073" y="1154691"/>
            <a:ext cx="2551301" cy="33410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84543" y="0"/>
            <a:ext cx="801862" cy="13273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814" y="1"/>
            <a:ext cx="801862" cy="132735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353424" y="1778530"/>
            <a:ext cx="5724644" cy="359919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中秋节是我国的传统佳节。根据史籍的记载，中秋一词最早出现在</a:t>
            </a:r>
            <a:r>
              <a:rPr lang="en-US" altLang="zh-CN" sz="2000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周礼</a:t>
            </a:r>
            <a:r>
              <a:rPr lang="en-US" altLang="zh-CN" sz="2000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》</a:t>
            </a:r>
            <a:r>
              <a:rPr lang="zh-CN" altLang="en-US" sz="2000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一书中。到魏晋时，有谕尚书镇牛淆，中秋夕与左右微服泛江的记载。直到唐朝初年，中秋节才成为固定的节日。</a:t>
            </a:r>
            <a:r>
              <a:rPr lang="en-US" altLang="zh-CN" sz="2000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唐书</a:t>
            </a:r>
            <a:r>
              <a:rPr lang="en-US" altLang="zh-CN" sz="2000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·</a:t>
            </a:r>
            <a:r>
              <a:rPr lang="zh-CN" altLang="en-US" sz="2000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太宗记</a:t>
            </a:r>
            <a:r>
              <a:rPr lang="en-US" altLang="zh-CN" sz="2000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》</a:t>
            </a:r>
            <a:r>
              <a:rPr lang="zh-CN" altLang="en-US" sz="2000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记载有八月十五中秋节。中秋节的盛行始于宋朝，至明清时，已与元旦齐名，成为我国的主要节日之一。这也是我国仅次于春节的第二大传统节日。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1390" y="1"/>
            <a:ext cx="4205042" cy="1200522"/>
            <a:chOff x="351390" y="1"/>
            <a:chExt cx="4205042" cy="1200522"/>
          </a:xfrm>
        </p:grpSpPr>
        <p:sp>
          <p:nvSpPr>
            <p:cNvPr id="2" name="文本框 1"/>
            <p:cNvSpPr txBox="1"/>
            <p:nvPr/>
          </p:nvSpPr>
          <p:spPr>
            <a:xfrm>
              <a:off x="1076632" y="600262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请在此处输入您的标题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51390" y="1"/>
              <a:ext cx="725242" cy="1200522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304" y="5378780"/>
            <a:ext cx="844527" cy="11059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152" y="3106874"/>
            <a:ext cx="4779994" cy="337786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789443" y="1200523"/>
            <a:ext cx="6831032" cy="1304203"/>
            <a:chOff x="4333334" y="1682138"/>
            <a:chExt cx="6831032" cy="1304203"/>
          </a:xfrm>
        </p:grpSpPr>
        <p:sp>
          <p:nvSpPr>
            <p:cNvPr id="9" name="矩形 8"/>
            <p:cNvSpPr/>
            <p:nvPr/>
          </p:nvSpPr>
          <p:spPr>
            <a:xfrm>
              <a:off x="4765631" y="1682138"/>
              <a:ext cx="6398735" cy="1304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相传，远古时候天上有十日同时出现，晒得庄稼枯死，民不聊生，一个名叫后羿的英雄，力大无穷，他同情受苦的百姓。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16" t="30560" r="4777" b="42013"/>
            <a:stretch>
              <a:fillRect/>
            </a:stretch>
          </p:blipFill>
          <p:spPr>
            <a:xfrm>
              <a:off x="4333334" y="1817300"/>
              <a:ext cx="446195" cy="724933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670416" y="2798414"/>
            <a:ext cx="6831032" cy="1304203"/>
            <a:chOff x="4333334" y="1682138"/>
            <a:chExt cx="6831032" cy="1304203"/>
          </a:xfrm>
        </p:grpSpPr>
        <p:sp>
          <p:nvSpPr>
            <p:cNvPr id="12" name="矩形 11"/>
            <p:cNvSpPr/>
            <p:nvPr/>
          </p:nvSpPr>
          <p:spPr>
            <a:xfrm>
              <a:off x="4765631" y="1682138"/>
              <a:ext cx="6398735" cy="1304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相传，远古时候天上有十日同时出现，晒得庄稼枯死，民不聊生，一个名叫后羿的英雄，力大无穷，他同情受苦的百姓。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16" t="30560" r="4777" b="42013"/>
            <a:stretch>
              <a:fillRect/>
            </a:stretch>
          </p:blipFill>
          <p:spPr>
            <a:xfrm>
              <a:off x="4333334" y="1817300"/>
              <a:ext cx="446195" cy="724933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5009578" y="4396306"/>
            <a:ext cx="6831032" cy="1304203"/>
            <a:chOff x="4333334" y="1682138"/>
            <a:chExt cx="6831032" cy="1304203"/>
          </a:xfrm>
        </p:grpSpPr>
        <p:sp>
          <p:nvSpPr>
            <p:cNvPr id="15" name="矩形 14"/>
            <p:cNvSpPr/>
            <p:nvPr/>
          </p:nvSpPr>
          <p:spPr>
            <a:xfrm>
              <a:off x="4765631" y="1682138"/>
              <a:ext cx="6398735" cy="1304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相传，远古时候天上有十日同时出现，晒得庄稼枯死，民不聊生，一个名叫后羿的英雄，力大无穷，他同情受苦的百姓。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16" t="30560" r="4777" b="42013"/>
            <a:stretch>
              <a:fillRect/>
            </a:stretch>
          </p:blipFill>
          <p:spPr>
            <a:xfrm>
              <a:off x="4333334" y="1817300"/>
              <a:ext cx="446195" cy="72493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2" b="33158"/>
          <a:stretch>
            <a:fillRect/>
          </a:stretch>
        </p:blipFill>
        <p:spPr>
          <a:xfrm>
            <a:off x="2650431" y="783838"/>
            <a:ext cx="6891138" cy="5803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2558" y="3080270"/>
            <a:ext cx="3297101" cy="26075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13864" y="3410792"/>
            <a:ext cx="2964274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楷体" panose="02010609060101010101" charset="-122"/>
                <a:sym typeface="+mn-lt"/>
              </a:rPr>
              <a:t>班会主题总结</a:t>
            </a:r>
          </a:p>
        </p:txBody>
      </p:sp>
      <p:sp>
        <p:nvSpPr>
          <p:cNvPr id="4" name="矩形 3"/>
          <p:cNvSpPr/>
          <p:nvPr/>
        </p:nvSpPr>
        <p:spPr>
          <a:xfrm>
            <a:off x="5207794" y="2563659"/>
            <a:ext cx="1992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楷体" panose="02010609060101010101" charset="-122"/>
                <a:sym typeface="+mn-lt"/>
              </a:rPr>
              <a:t>第四章 </a:t>
            </a:r>
            <a:endParaRPr lang="zh-CN" altLang="en-US" sz="4400" dirty="0">
              <a:solidFill>
                <a:srgbClr val="572B06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339" y="637951"/>
            <a:ext cx="1334002" cy="174695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8137" y="3521796"/>
            <a:ext cx="426511" cy="4243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1390" y="1"/>
            <a:ext cx="4205042" cy="1200522"/>
            <a:chOff x="351390" y="1"/>
            <a:chExt cx="4205042" cy="1200522"/>
          </a:xfrm>
        </p:grpSpPr>
        <p:sp>
          <p:nvSpPr>
            <p:cNvPr id="2" name="文本框 1"/>
            <p:cNvSpPr txBox="1"/>
            <p:nvPr/>
          </p:nvSpPr>
          <p:spPr>
            <a:xfrm>
              <a:off x="1076632" y="600262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请在此处输入您的标题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51390" y="1"/>
              <a:ext cx="725242" cy="1200522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304" y="5378780"/>
            <a:ext cx="844527" cy="110595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441921" y="1587638"/>
            <a:ext cx="3066996" cy="4344120"/>
            <a:chOff x="4441921" y="1587638"/>
            <a:chExt cx="3066996" cy="43441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2443" y="1587638"/>
              <a:ext cx="1927114" cy="1673051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4441921" y="3381060"/>
              <a:ext cx="3066996" cy="25506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相传，远古时候天上有十日同时出现，晒得庄稼枯死，民不聊生，一个名叫后羿的英雄，力大无穷，他同情受苦的百姓。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76632" y="1800784"/>
            <a:ext cx="2661922" cy="4334434"/>
            <a:chOff x="1418276" y="1344982"/>
            <a:chExt cx="2661922" cy="4334434"/>
          </a:xfrm>
        </p:grpSpPr>
        <p:grpSp>
          <p:nvGrpSpPr>
            <p:cNvPr id="11" name="组合 10"/>
            <p:cNvGrpSpPr/>
            <p:nvPr/>
          </p:nvGrpSpPr>
          <p:grpSpPr>
            <a:xfrm>
              <a:off x="1418276" y="1344982"/>
              <a:ext cx="2296031" cy="4334434"/>
              <a:chOff x="2071613" y="1717873"/>
              <a:chExt cx="2296031" cy="4334434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2071613" y="1717873"/>
                <a:ext cx="1846659" cy="4334434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其一，中秋节起源于古代帝王的祭祀活动。</a:t>
                </a:r>
                <a:r>
                  <a:rPr lang="en-US" altLang="zh-CN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《</a:t>
                </a: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礼记</a:t>
                </a:r>
                <a:r>
                  <a:rPr lang="en-US" altLang="zh-CN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》</a:t>
                </a: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上记载：“天子春朝日，秋夕月”，夕月就是祭月亮，说明早在春秋时代，帝王就已开始祭月、拜月了。</a:t>
                </a: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3875201" y="1717873"/>
                <a:ext cx="492443" cy="249852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16" t="30560" r="4777" b="42013"/>
            <a:stretch>
              <a:fillRect/>
            </a:stretch>
          </p:blipFill>
          <p:spPr>
            <a:xfrm>
              <a:off x="3708831" y="1377746"/>
              <a:ext cx="371367" cy="568883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8277136" y="998852"/>
            <a:ext cx="2661922" cy="4334434"/>
            <a:chOff x="1418276" y="1344982"/>
            <a:chExt cx="2661922" cy="4334434"/>
          </a:xfrm>
        </p:grpSpPr>
        <p:grpSp>
          <p:nvGrpSpPr>
            <p:cNvPr id="16" name="组合 15"/>
            <p:cNvGrpSpPr/>
            <p:nvPr/>
          </p:nvGrpSpPr>
          <p:grpSpPr>
            <a:xfrm>
              <a:off x="1418276" y="1344982"/>
              <a:ext cx="2296031" cy="4334434"/>
              <a:chOff x="2071613" y="1717873"/>
              <a:chExt cx="2296031" cy="4334434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2071613" y="1717873"/>
                <a:ext cx="1846659" cy="4334434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其一，中秋节起源于古代帝王的祭祀活动。</a:t>
                </a:r>
                <a:r>
                  <a:rPr lang="en-US" altLang="zh-CN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《</a:t>
                </a: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礼记</a:t>
                </a:r>
                <a:r>
                  <a:rPr lang="en-US" altLang="zh-CN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》</a:t>
                </a: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上记载：“天子春朝日，秋夕月”，夕月就是祭月亮，说明早在春秋时代，帝王就已开始祭月、拜月了。</a:t>
                </a: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3875201" y="1717873"/>
                <a:ext cx="492443" cy="249852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16" t="30560" r="4777" b="42013"/>
            <a:stretch>
              <a:fillRect/>
            </a:stretch>
          </p:blipFill>
          <p:spPr>
            <a:xfrm>
              <a:off x="3708831" y="1377746"/>
              <a:ext cx="371367" cy="56888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1390" y="1"/>
            <a:ext cx="4205042" cy="1200522"/>
            <a:chOff x="351390" y="1"/>
            <a:chExt cx="4205042" cy="1200522"/>
          </a:xfrm>
        </p:grpSpPr>
        <p:sp>
          <p:nvSpPr>
            <p:cNvPr id="2" name="文本框 1"/>
            <p:cNvSpPr txBox="1"/>
            <p:nvPr/>
          </p:nvSpPr>
          <p:spPr>
            <a:xfrm>
              <a:off x="1076632" y="600262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请在此处输入您的标题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51390" y="1"/>
              <a:ext cx="725242" cy="1200522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304" y="5378780"/>
            <a:ext cx="844527" cy="11059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77" y="-1"/>
            <a:ext cx="5378823" cy="342900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076632" y="1800784"/>
            <a:ext cx="2661922" cy="4334434"/>
            <a:chOff x="1418276" y="1344982"/>
            <a:chExt cx="2661922" cy="4334434"/>
          </a:xfrm>
        </p:grpSpPr>
        <p:grpSp>
          <p:nvGrpSpPr>
            <p:cNvPr id="9" name="组合 8"/>
            <p:cNvGrpSpPr/>
            <p:nvPr/>
          </p:nvGrpSpPr>
          <p:grpSpPr>
            <a:xfrm>
              <a:off x="1418276" y="1344982"/>
              <a:ext cx="2296031" cy="4334434"/>
              <a:chOff x="2071613" y="1717873"/>
              <a:chExt cx="2296031" cy="4334434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2071613" y="1717873"/>
                <a:ext cx="1846659" cy="4334434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其一，中秋节起源于古代帝王的祭祀活动。</a:t>
                </a:r>
                <a:r>
                  <a:rPr lang="en-US" altLang="zh-CN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《</a:t>
                </a: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礼记</a:t>
                </a:r>
                <a:r>
                  <a:rPr lang="en-US" altLang="zh-CN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》</a:t>
                </a: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上记载：“天子春朝日，秋夕月”，夕月就是祭月亮，说明早在春秋时代，帝王就已开始祭月、拜月了。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3875201" y="1717873"/>
                <a:ext cx="492443" cy="249852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16" t="30560" r="4777" b="42013"/>
            <a:stretch>
              <a:fillRect/>
            </a:stretch>
          </p:blipFill>
          <p:spPr>
            <a:xfrm>
              <a:off x="3708831" y="1377746"/>
              <a:ext cx="371367" cy="568883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3738554" y="3647209"/>
            <a:ext cx="6825411" cy="1304203"/>
            <a:chOff x="4765631" y="1682138"/>
            <a:chExt cx="6825411" cy="1304203"/>
          </a:xfrm>
        </p:grpSpPr>
        <p:sp>
          <p:nvSpPr>
            <p:cNvPr id="14" name="矩形 13"/>
            <p:cNvSpPr/>
            <p:nvPr/>
          </p:nvSpPr>
          <p:spPr>
            <a:xfrm>
              <a:off x="4765631" y="1682138"/>
              <a:ext cx="6398735" cy="1304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相传，远古时候天上有十日同时出现，晒得庄稼枯死，民不聊生，一个名叫后羿的英雄，力大无穷，他同情受苦的百姓。</a:t>
              </a:r>
            </a:p>
            <a:p>
              <a:pPr algn="r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16" t="30560" r="4777" b="42013"/>
            <a:stretch>
              <a:fillRect/>
            </a:stretch>
          </p:blipFill>
          <p:spPr>
            <a:xfrm>
              <a:off x="11144847" y="1817300"/>
              <a:ext cx="446195" cy="724933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3738554" y="4891987"/>
            <a:ext cx="6825411" cy="1304203"/>
            <a:chOff x="4765631" y="1682138"/>
            <a:chExt cx="6825411" cy="1304203"/>
          </a:xfrm>
        </p:grpSpPr>
        <p:sp>
          <p:nvSpPr>
            <p:cNvPr id="17" name="矩形 16"/>
            <p:cNvSpPr/>
            <p:nvPr/>
          </p:nvSpPr>
          <p:spPr>
            <a:xfrm>
              <a:off x="4765631" y="1682138"/>
              <a:ext cx="6398735" cy="1304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相传，远古时候天上有十日同时出现，晒得庄稼枯死，民不聊生，一个名叫后羿的英雄，力大无穷，他同情受苦的百姓。</a:t>
              </a:r>
            </a:p>
            <a:p>
              <a:pPr algn="r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16" t="30560" r="4777" b="42013"/>
            <a:stretch>
              <a:fillRect/>
            </a:stretch>
          </p:blipFill>
          <p:spPr>
            <a:xfrm>
              <a:off x="11144847" y="1817300"/>
              <a:ext cx="446195" cy="72493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1390" y="1"/>
            <a:ext cx="4205042" cy="1200522"/>
            <a:chOff x="351390" y="1"/>
            <a:chExt cx="4205042" cy="1200522"/>
          </a:xfrm>
        </p:grpSpPr>
        <p:sp>
          <p:nvSpPr>
            <p:cNvPr id="2" name="文本框 1"/>
            <p:cNvSpPr txBox="1"/>
            <p:nvPr/>
          </p:nvSpPr>
          <p:spPr>
            <a:xfrm>
              <a:off x="1076632" y="600262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请在此处输入您的标题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51390" y="1"/>
              <a:ext cx="725242" cy="1200522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304" y="5378780"/>
            <a:ext cx="844527" cy="11059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178" y="472272"/>
            <a:ext cx="2698608" cy="448718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978844" y="1597324"/>
            <a:ext cx="2661922" cy="4334434"/>
            <a:chOff x="1418276" y="1344982"/>
            <a:chExt cx="2661922" cy="4334434"/>
          </a:xfrm>
        </p:grpSpPr>
        <p:grpSp>
          <p:nvGrpSpPr>
            <p:cNvPr id="9" name="组合 8"/>
            <p:cNvGrpSpPr/>
            <p:nvPr/>
          </p:nvGrpSpPr>
          <p:grpSpPr>
            <a:xfrm>
              <a:off x="1418276" y="1344982"/>
              <a:ext cx="2296031" cy="4334434"/>
              <a:chOff x="2071613" y="1717873"/>
              <a:chExt cx="2296031" cy="4334434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2071613" y="1717873"/>
                <a:ext cx="1846659" cy="4334434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其一，中秋节起源于古代帝王的祭祀活动。</a:t>
                </a:r>
                <a:r>
                  <a:rPr lang="en-US" altLang="zh-CN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《</a:t>
                </a: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礼记</a:t>
                </a:r>
                <a:r>
                  <a:rPr lang="en-US" altLang="zh-CN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》</a:t>
                </a:r>
                <a:r>
                  <a:rPr lang="zh-CN" altLang="en-US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  <a:cs typeface="+mn-ea"/>
                    <a:sym typeface="+mn-lt"/>
                  </a:rPr>
                  <a:t>上记载：“天子春朝日，秋夕月”，夕月就是祭月亮，说明早在春秋时代，帝王就已开始祭月、拜月了。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3875201" y="1717873"/>
                <a:ext cx="492443" cy="249852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572B06"/>
                    </a:solidFill>
                    <a:latin typeface="方正启体简体" panose="03000509000000000000" pitchFamily="65" charset="-122"/>
                    <a:ea typeface="方正启体简体" panose="03000509000000000000" pitchFamily="65" charset="-122"/>
                  </a:rPr>
                  <a:t>请输入标题</a:t>
                </a:r>
              </a:p>
            </p:txBody>
          </p:sp>
        </p:grp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16" t="30560" r="4777" b="42013"/>
            <a:stretch>
              <a:fillRect/>
            </a:stretch>
          </p:blipFill>
          <p:spPr>
            <a:xfrm>
              <a:off x="3708831" y="1377746"/>
              <a:ext cx="371367" cy="568883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1043925" y="1545153"/>
            <a:ext cx="3316082" cy="1719702"/>
            <a:chOff x="4333334" y="1682138"/>
            <a:chExt cx="3316082" cy="1719702"/>
          </a:xfrm>
        </p:grpSpPr>
        <p:sp>
          <p:nvSpPr>
            <p:cNvPr id="14" name="矩形 13"/>
            <p:cNvSpPr/>
            <p:nvPr/>
          </p:nvSpPr>
          <p:spPr>
            <a:xfrm>
              <a:off x="4765631" y="1682138"/>
              <a:ext cx="2883785" cy="1719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16" t="30560" r="4777" b="42013"/>
            <a:stretch>
              <a:fillRect/>
            </a:stretch>
          </p:blipFill>
          <p:spPr>
            <a:xfrm>
              <a:off x="4333334" y="1817300"/>
              <a:ext cx="446195" cy="724933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1026850" y="3114371"/>
            <a:ext cx="3316082" cy="1719702"/>
            <a:chOff x="4333334" y="1682138"/>
            <a:chExt cx="3316082" cy="1719702"/>
          </a:xfrm>
        </p:grpSpPr>
        <p:sp>
          <p:nvSpPr>
            <p:cNvPr id="17" name="矩形 16"/>
            <p:cNvSpPr/>
            <p:nvPr/>
          </p:nvSpPr>
          <p:spPr>
            <a:xfrm>
              <a:off x="4765631" y="1682138"/>
              <a:ext cx="2883785" cy="1719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16" t="30560" r="4777" b="42013"/>
            <a:stretch>
              <a:fillRect/>
            </a:stretch>
          </p:blipFill>
          <p:spPr>
            <a:xfrm>
              <a:off x="4333334" y="1817300"/>
              <a:ext cx="446195" cy="724933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1026850" y="4683345"/>
            <a:ext cx="3316082" cy="1719702"/>
            <a:chOff x="4333334" y="1682138"/>
            <a:chExt cx="3316082" cy="1719702"/>
          </a:xfrm>
        </p:grpSpPr>
        <p:sp>
          <p:nvSpPr>
            <p:cNvPr id="20" name="矩形 19"/>
            <p:cNvSpPr/>
            <p:nvPr/>
          </p:nvSpPr>
          <p:spPr>
            <a:xfrm>
              <a:off x="4765631" y="1682138"/>
              <a:ext cx="2883785" cy="1719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相传，远古时候天上有十日同时出现，晒得庄稼枯死，民不聊生。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　　</a:t>
              </a: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16" t="30560" r="4777" b="42013"/>
            <a:stretch>
              <a:fillRect/>
            </a:stretch>
          </p:blipFill>
          <p:spPr>
            <a:xfrm>
              <a:off x="4333334" y="1817300"/>
              <a:ext cx="446195" cy="724933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6825503" y="3010180"/>
            <a:ext cx="3371273" cy="3362132"/>
            <a:chOff x="6825503" y="3010180"/>
            <a:chExt cx="3371273" cy="3362132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9174" y="3010180"/>
              <a:ext cx="2700834" cy="2700834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5503" y="4201196"/>
              <a:ext cx="2118959" cy="2118959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817" y="4253353"/>
              <a:ext cx="2118959" cy="211895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" t="30122" r="61453" b="46847"/>
          <a:stretch>
            <a:fillRect/>
          </a:stretch>
        </p:blipFill>
        <p:spPr>
          <a:xfrm>
            <a:off x="6745997" y="5028460"/>
            <a:ext cx="2818512" cy="217101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16" t="30560" r="4777" b="42013"/>
          <a:stretch>
            <a:fillRect/>
          </a:stretch>
        </p:blipFill>
        <p:spPr>
          <a:xfrm>
            <a:off x="7316454" y="5285972"/>
            <a:ext cx="1019261" cy="1655994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16" t="30560" r="4777" b="42013"/>
          <a:stretch>
            <a:fillRect/>
          </a:stretch>
        </p:blipFill>
        <p:spPr>
          <a:xfrm>
            <a:off x="9349363" y="4608590"/>
            <a:ext cx="1019261" cy="165599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" t="30122" r="61453" b="46847"/>
          <a:stretch>
            <a:fillRect/>
          </a:stretch>
        </p:blipFill>
        <p:spPr>
          <a:xfrm>
            <a:off x="5325619" y="4847500"/>
            <a:ext cx="2314074" cy="178246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" t="30122" r="61453" b="46847"/>
          <a:stretch>
            <a:fillRect/>
          </a:stretch>
        </p:blipFill>
        <p:spPr>
          <a:xfrm>
            <a:off x="985328" y="5029539"/>
            <a:ext cx="2314074" cy="178246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" t="30122" r="61453" b="46847"/>
          <a:stretch>
            <a:fillRect/>
          </a:stretch>
        </p:blipFill>
        <p:spPr>
          <a:xfrm>
            <a:off x="2210089" y="4478944"/>
            <a:ext cx="2818512" cy="217101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16" t="30560" r="4777" b="42013"/>
          <a:stretch>
            <a:fillRect/>
          </a:stretch>
        </p:blipFill>
        <p:spPr>
          <a:xfrm>
            <a:off x="1487518" y="4885645"/>
            <a:ext cx="1019261" cy="16559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7" t="21492" r="28450" b="55477"/>
          <a:stretch>
            <a:fillRect/>
          </a:stretch>
        </p:blipFill>
        <p:spPr>
          <a:xfrm>
            <a:off x="10439465" y="4767813"/>
            <a:ext cx="1359843" cy="119684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16" t="30560" r="4777" b="42013"/>
          <a:stretch>
            <a:fillRect/>
          </a:stretch>
        </p:blipFill>
        <p:spPr>
          <a:xfrm>
            <a:off x="4619336" y="5386617"/>
            <a:ext cx="1019261" cy="165599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" t="30122" r="61453" b="46847"/>
          <a:stretch>
            <a:fillRect/>
          </a:stretch>
        </p:blipFill>
        <p:spPr>
          <a:xfrm>
            <a:off x="-503317" y="4447173"/>
            <a:ext cx="2314074" cy="17824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" t="57819" r="617" b="26181"/>
          <a:stretch>
            <a:fillRect/>
          </a:stretch>
        </p:blipFill>
        <p:spPr>
          <a:xfrm>
            <a:off x="-48125" y="5733047"/>
            <a:ext cx="12240126" cy="79408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0" y="6196262"/>
            <a:ext cx="12192000" cy="661737"/>
            <a:chOff x="0" y="3894222"/>
            <a:chExt cx="9897978" cy="9144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667"/>
            <a:stretch>
              <a:fillRect/>
            </a:stretch>
          </p:blipFill>
          <p:spPr>
            <a:xfrm>
              <a:off x="0" y="3894222"/>
              <a:ext cx="4948989" cy="9144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667"/>
            <a:stretch>
              <a:fillRect/>
            </a:stretch>
          </p:blipFill>
          <p:spPr>
            <a:xfrm flipH="1">
              <a:off x="4948989" y="3894222"/>
              <a:ext cx="4948989" cy="914400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7" t="39824" r="72994" b="51404"/>
          <a:stretch>
            <a:fillRect/>
          </a:stretch>
        </p:blipFill>
        <p:spPr>
          <a:xfrm>
            <a:off x="4874086" y="4648850"/>
            <a:ext cx="888650" cy="60157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375" y="0"/>
            <a:ext cx="984244" cy="232235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41906" y="1"/>
            <a:ext cx="662247" cy="156259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04153" y="754341"/>
            <a:ext cx="662247" cy="156259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6488" y="-58089"/>
            <a:ext cx="1255672" cy="207856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789" y="-3727"/>
            <a:ext cx="566740" cy="1337240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3222527" y="2623903"/>
            <a:ext cx="6551310" cy="110799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6600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感谢各位的观看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439855" y="3603830"/>
            <a:ext cx="4116653" cy="4603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40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主讲人   </a:t>
            </a:r>
            <a:r>
              <a:rPr lang="en-US" altLang="zh-CN" sz="240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xiazaii</a:t>
            </a:r>
            <a:endParaRPr lang="zh-CN" altLang="en-US" sz="2400" dirty="0">
              <a:solidFill>
                <a:srgbClr val="572B06"/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7" t="21492" r="28450" b="55477"/>
          <a:stretch>
            <a:fillRect/>
          </a:stretch>
        </p:blipFill>
        <p:spPr>
          <a:xfrm>
            <a:off x="9144000" y="4444128"/>
            <a:ext cx="1999223" cy="175958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" t="57819" r="617" b="26181"/>
          <a:stretch>
            <a:fillRect/>
          </a:stretch>
        </p:blipFill>
        <p:spPr>
          <a:xfrm>
            <a:off x="-48125" y="5733047"/>
            <a:ext cx="12240126" cy="79408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6196263"/>
            <a:ext cx="12192000" cy="661737"/>
            <a:chOff x="0" y="3894222"/>
            <a:chExt cx="9897978" cy="9144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667"/>
            <a:stretch>
              <a:fillRect/>
            </a:stretch>
          </p:blipFill>
          <p:spPr>
            <a:xfrm>
              <a:off x="0" y="3894222"/>
              <a:ext cx="4948989" cy="9144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667"/>
            <a:stretch>
              <a:fillRect/>
            </a:stretch>
          </p:blipFill>
          <p:spPr>
            <a:xfrm flipH="1">
              <a:off x="4948989" y="3894222"/>
              <a:ext cx="4948989" cy="914400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7851338" y="1680318"/>
            <a:ext cx="1292662" cy="22345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7200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目录</a:t>
            </a:r>
          </a:p>
        </p:txBody>
      </p:sp>
      <p:sp>
        <p:nvSpPr>
          <p:cNvPr id="10" name="矩形 9"/>
          <p:cNvSpPr/>
          <p:nvPr/>
        </p:nvSpPr>
        <p:spPr>
          <a:xfrm>
            <a:off x="6230675" y="1836101"/>
            <a:ext cx="615553" cy="3421771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楷体" panose="02010609060101010101" charset="-122"/>
                <a:sym typeface="+mn-lt"/>
              </a:rPr>
              <a:t>第一章  班会主题概括</a:t>
            </a:r>
          </a:p>
        </p:txBody>
      </p:sp>
      <p:sp>
        <p:nvSpPr>
          <p:cNvPr id="11" name="矩形 10"/>
          <p:cNvSpPr/>
          <p:nvPr/>
        </p:nvSpPr>
        <p:spPr>
          <a:xfrm>
            <a:off x="4900289" y="1836101"/>
            <a:ext cx="615553" cy="3421771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楷体" panose="02010609060101010101" charset="-122"/>
                <a:sym typeface="+mn-lt"/>
              </a:rPr>
              <a:t>第二章  活动讲述内容</a:t>
            </a:r>
          </a:p>
        </p:txBody>
      </p:sp>
      <p:sp>
        <p:nvSpPr>
          <p:cNvPr id="12" name="矩形 11"/>
          <p:cNvSpPr/>
          <p:nvPr/>
        </p:nvSpPr>
        <p:spPr>
          <a:xfrm>
            <a:off x="3569902" y="1836101"/>
            <a:ext cx="615553" cy="3421771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楷体" panose="02010609060101010101" charset="-122"/>
                <a:sym typeface="+mn-lt"/>
              </a:rPr>
              <a:t>第三章  班会互动环节</a:t>
            </a:r>
          </a:p>
        </p:txBody>
      </p:sp>
      <p:sp>
        <p:nvSpPr>
          <p:cNvPr id="13" name="矩形 12"/>
          <p:cNvSpPr/>
          <p:nvPr/>
        </p:nvSpPr>
        <p:spPr>
          <a:xfrm>
            <a:off x="2239515" y="1836101"/>
            <a:ext cx="615553" cy="3421771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楷体" panose="02010609060101010101" charset="-122"/>
                <a:sym typeface="+mn-lt"/>
              </a:rPr>
              <a:t>第四章  主题班会总结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399" y="0"/>
            <a:ext cx="3149601" cy="314960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27" r="38715"/>
          <a:stretch>
            <a:fillRect/>
          </a:stretch>
        </p:blipFill>
        <p:spPr>
          <a:xfrm flipH="1">
            <a:off x="-48127" y="0"/>
            <a:ext cx="1930223" cy="2077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2" b="33158"/>
          <a:stretch>
            <a:fillRect/>
          </a:stretch>
        </p:blipFill>
        <p:spPr>
          <a:xfrm>
            <a:off x="2650431" y="783838"/>
            <a:ext cx="6891138" cy="5803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2558" y="3080270"/>
            <a:ext cx="3297101" cy="26075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13864" y="3410792"/>
            <a:ext cx="2964273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楷体" panose="02010609060101010101" charset="-122"/>
                <a:sym typeface="+mn-lt"/>
              </a:rPr>
              <a:t>班会主题概括</a:t>
            </a:r>
          </a:p>
        </p:txBody>
      </p:sp>
      <p:sp>
        <p:nvSpPr>
          <p:cNvPr id="4" name="矩形 3"/>
          <p:cNvSpPr/>
          <p:nvPr/>
        </p:nvSpPr>
        <p:spPr>
          <a:xfrm>
            <a:off x="5207794" y="2563659"/>
            <a:ext cx="1992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楷体" panose="02010609060101010101" charset="-122"/>
                <a:sym typeface="+mn-lt"/>
              </a:rPr>
              <a:t>第一章 </a:t>
            </a:r>
            <a:endParaRPr lang="zh-CN" altLang="en-US" sz="4400" dirty="0">
              <a:solidFill>
                <a:srgbClr val="572B06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339" y="637951"/>
            <a:ext cx="1334002" cy="174695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8137" y="3521796"/>
            <a:ext cx="426511" cy="4243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1390" y="1"/>
            <a:ext cx="4205042" cy="1200522"/>
            <a:chOff x="351390" y="1"/>
            <a:chExt cx="4205042" cy="1200522"/>
          </a:xfrm>
        </p:grpSpPr>
        <p:sp>
          <p:nvSpPr>
            <p:cNvPr id="2" name="文本框 1"/>
            <p:cNvSpPr txBox="1"/>
            <p:nvPr/>
          </p:nvSpPr>
          <p:spPr>
            <a:xfrm>
              <a:off x="1076632" y="600262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请在此处输入您的标题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51390" y="1"/>
              <a:ext cx="725242" cy="1200522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24492" y="5877968"/>
            <a:ext cx="463339" cy="606769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90759" y="1094397"/>
            <a:ext cx="11517027" cy="2728965"/>
            <a:chOff x="790759" y="1094397"/>
            <a:chExt cx="11517027" cy="2728965"/>
          </a:xfrm>
        </p:grpSpPr>
        <p:sp>
          <p:nvSpPr>
            <p:cNvPr id="6" name="矩形 5"/>
            <p:cNvSpPr/>
            <p:nvPr/>
          </p:nvSpPr>
          <p:spPr>
            <a:xfrm>
              <a:off x="1177116" y="1584593"/>
              <a:ext cx="8730559" cy="12368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7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《</a:t>
              </a:r>
              <a:r>
                <a:rPr lang="zh-CN" altLang="en-US" sz="17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新唐书</a:t>
              </a:r>
              <a:r>
                <a:rPr lang="en-US" altLang="zh-CN" sz="17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·</a:t>
              </a:r>
              <a:r>
                <a:rPr lang="zh-CN" altLang="en-US" sz="17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卷十五 志第五</a:t>
              </a:r>
              <a:r>
                <a:rPr lang="en-US" altLang="zh-CN" sz="17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·</a:t>
              </a:r>
              <a:r>
                <a:rPr lang="zh-CN" altLang="en-US" sz="17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礼乐五</a:t>
              </a:r>
              <a:r>
                <a:rPr lang="en-US" altLang="zh-CN" sz="17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》</a:t>
              </a:r>
              <a:r>
                <a:rPr lang="zh-CN" altLang="en-US" sz="17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载“其中春、中秋释奠于文宣王、武成王”，及“开元十九年，始置太公尚父庙，以留侯张良配。中春、中秋上戊祭之，牲、乐之制如文”。据史籍记载，古代帝王祭月的节期为农历八月十五，时日恰逢三秋之半，故名“中秋节”。</a:t>
              </a:r>
              <a:endParaRPr lang="zh-CN" altLang="en-US" sz="1700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790759" y="1353760"/>
              <a:ext cx="10610481" cy="1761229"/>
            </a:xfrm>
            <a:prstGeom prst="roundRect">
              <a:avLst/>
            </a:prstGeom>
            <a:noFill/>
            <a:ln w="28575">
              <a:solidFill>
                <a:srgbClr val="572B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51056">
              <a:off x="9578821" y="1094397"/>
              <a:ext cx="2728965" cy="2728965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-214471" y="3480992"/>
            <a:ext cx="11538963" cy="2728965"/>
            <a:chOff x="-137723" y="858882"/>
            <a:chExt cx="11538963" cy="2728965"/>
          </a:xfrm>
        </p:grpSpPr>
        <p:sp>
          <p:nvSpPr>
            <p:cNvPr id="12" name="矩形 11"/>
            <p:cNvSpPr/>
            <p:nvPr/>
          </p:nvSpPr>
          <p:spPr>
            <a:xfrm>
              <a:off x="2289492" y="1615935"/>
              <a:ext cx="8730559" cy="12368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7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《</a:t>
              </a:r>
              <a:r>
                <a:rPr lang="zh-CN" altLang="en-US" sz="17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新唐书</a:t>
              </a:r>
              <a:r>
                <a:rPr lang="en-US" altLang="zh-CN" sz="17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·</a:t>
              </a:r>
              <a:r>
                <a:rPr lang="zh-CN" altLang="en-US" sz="17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卷十五 志第五</a:t>
              </a:r>
              <a:r>
                <a:rPr lang="en-US" altLang="zh-CN" sz="17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·</a:t>
              </a:r>
              <a:r>
                <a:rPr lang="zh-CN" altLang="en-US" sz="17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礼乐五</a:t>
              </a:r>
              <a:r>
                <a:rPr lang="en-US" altLang="zh-CN" sz="17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》</a:t>
              </a:r>
              <a:r>
                <a:rPr lang="zh-CN" altLang="en-US" sz="17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载“其中春、中秋释奠于文宣王、武成王”，及“开元十九年，始置太公尚父庙，以留侯张良配。中春、中秋上戊祭之，牲、乐之制如文”。据史籍记载，古代帝王祭月的节期为农历八月十五，时日恰逢三秋之半，故名“中秋节”。</a:t>
              </a:r>
              <a:endParaRPr lang="zh-CN" altLang="en-US" sz="1700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790759" y="1353760"/>
              <a:ext cx="10610481" cy="1761229"/>
            </a:xfrm>
            <a:prstGeom prst="roundRect">
              <a:avLst/>
            </a:prstGeom>
            <a:noFill/>
            <a:ln w="28575">
              <a:solidFill>
                <a:srgbClr val="572B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51056">
              <a:off x="-137723" y="858882"/>
              <a:ext cx="2728965" cy="272896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8286"/>
            <a:ext cx="12191999" cy="488369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51390" y="1"/>
            <a:ext cx="4205042" cy="1200522"/>
            <a:chOff x="351390" y="1"/>
            <a:chExt cx="4205042" cy="1200522"/>
          </a:xfrm>
        </p:grpSpPr>
        <p:sp>
          <p:nvSpPr>
            <p:cNvPr id="2" name="文本框 1"/>
            <p:cNvSpPr txBox="1"/>
            <p:nvPr/>
          </p:nvSpPr>
          <p:spPr>
            <a:xfrm>
              <a:off x="1076632" y="600262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请在此处输入您的标题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51390" y="1"/>
              <a:ext cx="725242" cy="1200522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304" y="5378780"/>
            <a:ext cx="844527" cy="110595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76632" y="2177065"/>
            <a:ext cx="4599381" cy="2966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ea"/>
                <a:sym typeface="+mn-lt"/>
              </a:rPr>
              <a:t>因为这个节日在秋季八月，故又称“秋节”“八月节”“八月会”“中秋节”；又有祈求团圆的信仰和相关习俗活动，故亦称“团圆节”“女儿节”。因中秋节的主要活动都是围绕“月”进行的，所以又俗称“月节”“月夕”“追月节”“玩月节”“拜月节”；在唐朝，中秋节还被称为“端正月”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16" t="30560" r="4777" b="42013"/>
          <a:stretch>
            <a:fillRect/>
          </a:stretch>
        </p:blipFill>
        <p:spPr>
          <a:xfrm>
            <a:off x="9134291" y="2341306"/>
            <a:ext cx="1869559" cy="30374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" t="30122" r="61453" b="46847"/>
          <a:stretch>
            <a:fillRect/>
          </a:stretch>
        </p:blipFill>
        <p:spPr>
          <a:xfrm>
            <a:off x="5559600" y="2558082"/>
            <a:ext cx="3850851" cy="2966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1390" y="1"/>
            <a:ext cx="4205042" cy="1200522"/>
            <a:chOff x="351390" y="1"/>
            <a:chExt cx="4205042" cy="1200522"/>
          </a:xfrm>
        </p:grpSpPr>
        <p:sp>
          <p:nvSpPr>
            <p:cNvPr id="2" name="文本框 1"/>
            <p:cNvSpPr txBox="1"/>
            <p:nvPr/>
          </p:nvSpPr>
          <p:spPr>
            <a:xfrm>
              <a:off x="1076632" y="600262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请在此处输入您的标题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51390" y="1"/>
              <a:ext cx="725242" cy="1200522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304" y="5378780"/>
            <a:ext cx="844527" cy="1105957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150494" y="1197325"/>
            <a:ext cx="2296031" cy="5118557"/>
            <a:chOff x="2071613" y="1717872"/>
            <a:chExt cx="2296031" cy="5118557"/>
          </a:xfrm>
        </p:grpSpPr>
        <p:sp>
          <p:nvSpPr>
            <p:cNvPr id="7" name="矩形 6"/>
            <p:cNvSpPr/>
            <p:nvPr/>
          </p:nvSpPr>
          <p:spPr>
            <a:xfrm>
              <a:off x="2071613" y="1717872"/>
              <a:ext cx="1846659" cy="5118557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其一，中秋节起源于古代帝王的祭祀活动。</a:t>
              </a:r>
              <a:r>
                <a:rPr lang="en-US" altLang="zh-CN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《</a:t>
              </a: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礼记</a:t>
              </a:r>
              <a:r>
                <a:rPr lang="en-US" altLang="zh-CN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》</a:t>
              </a: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上记载：“天子春朝日，秋夕月”，夕月就是祭月亮，说明早在春秋时代，帝王就已开始祭月、拜月了。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875201" y="1717873"/>
              <a:ext cx="492443" cy="249852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请输入标题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92364" y="2097952"/>
            <a:ext cx="5041402" cy="5041402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8102097" y="1197325"/>
            <a:ext cx="2296031" cy="5118557"/>
            <a:chOff x="2071613" y="1717872"/>
            <a:chExt cx="2296031" cy="5118557"/>
          </a:xfrm>
        </p:grpSpPr>
        <p:sp>
          <p:nvSpPr>
            <p:cNvPr id="13" name="矩形 12"/>
            <p:cNvSpPr/>
            <p:nvPr/>
          </p:nvSpPr>
          <p:spPr>
            <a:xfrm>
              <a:off x="2071613" y="1717872"/>
              <a:ext cx="1846659" cy="5118557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其一，中秋节起源于古代帝王的祭祀活动。</a:t>
              </a:r>
              <a:r>
                <a:rPr lang="en-US" altLang="zh-CN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《</a:t>
              </a: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礼记</a:t>
              </a:r>
              <a:r>
                <a:rPr lang="en-US" altLang="zh-CN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》</a:t>
              </a: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上记载：“天子春朝日，秋夕月”，夕月就是祭月亮，说明早在春秋时代，帝王就已开始祭月、拜月了。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875201" y="1717873"/>
              <a:ext cx="492443" cy="249852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请输入标题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1390" y="1"/>
            <a:ext cx="4205042" cy="1200522"/>
            <a:chOff x="351390" y="1"/>
            <a:chExt cx="4205042" cy="1200522"/>
          </a:xfrm>
        </p:grpSpPr>
        <p:sp>
          <p:nvSpPr>
            <p:cNvPr id="2" name="文本框 1"/>
            <p:cNvSpPr txBox="1"/>
            <p:nvPr/>
          </p:nvSpPr>
          <p:spPr>
            <a:xfrm>
              <a:off x="1076632" y="600262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请在此处输入您的标题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51390" y="1"/>
              <a:ext cx="725242" cy="1200522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304" y="5378780"/>
            <a:ext cx="844527" cy="11059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8628" y="0"/>
            <a:ext cx="5413371" cy="381837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418276" y="1344982"/>
            <a:ext cx="2296031" cy="4334434"/>
            <a:chOff x="2071613" y="1717873"/>
            <a:chExt cx="2296031" cy="4334434"/>
          </a:xfrm>
        </p:grpSpPr>
        <p:sp>
          <p:nvSpPr>
            <p:cNvPr id="9" name="矩形 8"/>
            <p:cNvSpPr/>
            <p:nvPr/>
          </p:nvSpPr>
          <p:spPr>
            <a:xfrm>
              <a:off x="2071613" y="1717873"/>
              <a:ext cx="1846659" cy="4334434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其一，中秋节起源于古代帝王的祭祀活动。</a:t>
              </a:r>
              <a:r>
                <a:rPr lang="en-US" altLang="zh-CN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《</a:t>
              </a: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礼记</a:t>
              </a:r>
              <a:r>
                <a:rPr lang="en-US" altLang="zh-CN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》</a:t>
              </a: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上记载：“天子春朝日，秋夕月”，夕月就是祭月亮，说明早在春秋时代，帝王就已开始祭月、拜月了。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875201" y="1717873"/>
              <a:ext cx="492443" cy="249852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请输入标题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446843" y="1651157"/>
            <a:ext cx="2296031" cy="4334434"/>
            <a:chOff x="2071613" y="1717873"/>
            <a:chExt cx="2296031" cy="4334434"/>
          </a:xfrm>
        </p:grpSpPr>
        <p:sp>
          <p:nvSpPr>
            <p:cNvPr id="12" name="矩形 11"/>
            <p:cNvSpPr/>
            <p:nvPr/>
          </p:nvSpPr>
          <p:spPr>
            <a:xfrm>
              <a:off x="2071613" y="1717873"/>
              <a:ext cx="1846659" cy="4334434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其一，中秋节起源于古代帝王的祭祀活动。</a:t>
              </a:r>
              <a:r>
                <a:rPr lang="en-US" altLang="zh-CN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《</a:t>
              </a: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礼记</a:t>
              </a:r>
              <a:r>
                <a:rPr lang="en-US" altLang="zh-CN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》</a:t>
              </a:r>
              <a:r>
                <a:rPr lang="zh-CN" altLang="en-US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  <a:cs typeface="+mn-ea"/>
                  <a:sym typeface="+mn-lt"/>
                </a:rPr>
                <a:t>上记载：“天子春朝日，秋夕月”，夕月就是祭月亮，说明早在春秋时代，帝王就已开始祭月、拜月了。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875201" y="1717873"/>
              <a:ext cx="492443" cy="249852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572B06"/>
                  </a:solidFill>
                  <a:latin typeface="方正启体简体" panose="03000509000000000000" pitchFamily="65" charset="-122"/>
                  <a:ea typeface="方正启体简体" panose="03000509000000000000" pitchFamily="65" charset="-122"/>
                </a:rPr>
                <a:t>请输入标题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2117" y="5561270"/>
            <a:ext cx="426511" cy="42432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6122" y="5255095"/>
            <a:ext cx="426511" cy="4243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2" b="33158"/>
          <a:stretch>
            <a:fillRect/>
          </a:stretch>
        </p:blipFill>
        <p:spPr>
          <a:xfrm>
            <a:off x="2650431" y="783838"/>
            <a:ext cx="6891138" cy="5803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2558" y="3080270"/>
            <a:ext cx="3297101" cy="26075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13863" y="3410792"/>
            <a:ext cx="2964274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楷体" panose="02010609060101010101" charset="-122"/>
                <a:sym typeface="+mn-lt"/>
              </a:rPr>
              <a:t>活动内容概述</a:t>
            </a:r>
          </a:p>
        </p:txBody>
      </p:sp>
      <p:sp>
        <p:nvSpPr>
          <p:cNvPr id="4" name="矩形 3"/>
          <p:cNvSpPr/>
          <p:nvPr/>
        </p:nvSpPr>
        <p:spPr>
          <a:xfrm>
            <a:off x="5207794" y="2563659"/>
            <a:ext cx="1992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572B06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楷体" panose="02010609060101010101" charset="-122"/>
                <a:sym typeface="+mn-lt"/>
              </a:rPr>
              <a:t>第二章 </a:t>
            </a:r>
            <a:endParaRPr lang="zh-CN" altLang="en-US" sz="4400" dirty="0">
              <a:solidFill>
                <a:srgbClr val="572B06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339" y="637951"/>
            <a:ext cx="1334002" cy="174695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8137" y="3521796"/>
            <a:ext cx="426511" cy="4243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2233</Words>
  <Application>Microsoft Office PowerPoint</Application>
  <PresentationFormat>宽屏</PresentationFormat>
  <Paragraphs>146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等线</vt:lpstr>
      <vt:lpstr>方正启体简体</vt:lpstr>
      <vt:lpstr>微软雅黑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30</cp:revision>
  <dcterms:created xsi:type="dcterms:W3CDTF">2017-08-18T03:02:00Z</dcterms:created>
  <dcterms:modified xsi:type="dcterms:W3CDTF">2021-01-06T08:39:04Z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