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2" r:id="rId7"/>
    <p:sldId id="263" r:id="rId8"/>
    <p:sldId id="261" r:id="rId9"/>
    <p:sldId id="264" r:id="rId10"/>
    <p:sldId id="265" r:id="rId11"/>
    <p:sldId id="266"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0"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E378D-8736-409A-9BA1-4AF68EABF14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7D655-E063-4101-A6FB-167D0A9237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DDB81A-DA3D-4D18-9CE9-8523E24EB8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C89A15-A3A7-42C2-A338-8224F2B1A0C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DB81A-DA3D-4D18-9CE9-8523E24EB8C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89A15-A3A7-42C2-A338-8224F2B1A0C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r="39944" b="29395"/>
          <a:stretch>
            <a:fillRect/>
          </a:stretch>
        </p:blipFill>
        <p:spPr>
          <a:xfrm>
            <a:off x="-1" y="-1061089"/>
            <a:ext cx="5515898" cy="917270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035" y="911489"/>
            <a:ext cx="6197729" cy="5035022"/>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l="19942" t="79722" r="47267" b="4444"/>
          <a:stretch>
            <a:fillRect/>
          </a:stretch>
        </p:blipFill>
        <p:spPr>
          <a:xfrm>
            <a:off x="6476999" y="4121107"/>
            <a:ext cx="1143001" cy="1085850"/>
          </a:xfrm>
          <a:prstGeom prst="rect">
            <a:avLst/>
          </a:prstGeom>
        </p:spPr>
      </p:pic>
      <p:sp>
        <p:nvSpPr>
          <p:cNvPr id="14" name="文本框 13"/>
          <p:cNvSpPr txBox="1"/>
          <p:nvPr/>
        </p:nvSpPr>
        <p:spPr>
          <a:xfrm>
            <a:off x="9366647" y="1311539"/>
            <a:ext cx="615553" cy="1952318"/>
          </a:xfrm>
          <a:prstGeom prst="rect">
            <a:avLst/>
          </a:prstGeom>
          <a:noFill/>
        </p:spPr>
        <p:txBody>
          <a:bodyPr vert="eaVert" wrap="square" rtlCol="0">
            <a:spAutoFit/>
          </a:bodyPr>
          <a:lstStyle/>
          <a:p>
            <a:r>
              <a:rPr lang="zh-CN" altLang="en-US" sz="2800" dirty="0">
                <a:latin typeface="方正清刻本悦宋简体" panose="02000000000000000000" pitchFamily="2" charset="-122"/>
                <a:ea typeface="方正清刻本悦宋简体" panose="02000000000000000000" pitchFamily="2" charset="-122"/>
              </a:rPr>
              <a:t>中秋佳节</a:t>
            </a:r>
          </a:p>
        </p:txBody>
      </p:sp>
      <p:sp>
        <p:nvSpPr>
          <p:cNvPr id="15" name="文本框 14"/>
          <p:cNvSpPr txBox="1"/>
          <p:nvPr/>
        </p:nvSpPr>
        <p:spPr>
          <a:xfrm>
            <a:off x="10305817" y="1311539"/>
            <a:ext cx="461665" cy="3895418"/>
          </a:xfrm>
          <a:prstGeom prst="rect">
            <a:avLst/>
          </a:prstGeom>
          <a:noFill/>
        </p:spPr>
        <p:txBody>
          <a:bodyPr vert="eaVert" wrap="square" rtlCol="0">
            <a:spAutoFit/>
          </a:bodyPr>
          <a:lstStyle/>
          <a:p>
            <a:r>
              <a:rPr lang="zh-CN" altLang="en-US" spc="600" dirty="0">
                <a:latin typeface="+mn-ea"/>
              </a:rPr>
              <a:t>中</a:t>
            </a:r>
            <a:r>
              <a:rPr lang="en-US" altLang="zh-CN" spc="600" dirty="0">
                <a:latin typeface="+mn-ea"/>
              </a:rPr>
              <a:t>/</a:t>
            </a:r>
            <a:r>
              <a:rPr lang="zh-CN" altLang="en-US" spc="600" dirty="0">
                <a:latin typeface="+mn-ea"/>
              </a:rPr>
              <a:t>秋</a:t>
            </a:r>
            <a:r>
              <a:rPr lang="en-US" altLang="zh-CN" spc="600" dirty="0">
                <a:latin typeface="+mn-ea"/>
              </a:rPr>
              <a:t>/</a:t>
            </a:r>
            <a:r>
              <a:rPr lang="zh-CN" altLang="en-US" spc="600" dirty="0">
                <a:latin typeface="+mn-ea"/>
              </a:rPr>
              <a:t>贺</a:t>
            </a:r>
            <a:r>
              <a:rPr lang="en-US" altLang="zh-CN" spc="600" dirty="0">
                <a:latin typeface="+mn-ea"/>
              </a:rPr>
              <a:t>/</a:t>
            </a:r>
            <a:r>
              <a:rPr lang="zh-CN" altLang="en-US" spc="600" dirty="0">
                <a:latin typeface="+mn-ea"/>
              </a:rPr>
              <a:t>卡</a:t>
            </a:r>
            <a:r>
              <a:rPr lang="en-US" altLang="zh-CN" spc="600" dirty="0">
                <a:latin typeface="+mn-ea"/>
              </a:rPr>
              <a:t>/</a:t>
            </a:r>
            <a:r>
              <a:rPr lang="zh-CN" altLang="en-US" spc="600" dirty="0">
                <a:latin typeface="+mn-ea"/>
              </a:rPr>
              <a:t>主</a:t>
            </a:r>
            <a:r>
              <a:rPr lang="en-US" altLang="zh-CN" spc="600" dirty="0">
                <a:latin typeface="+mn-ea"/>
              </a:rPr>
              <a:t>/</a:t>
            </a:r>
            <a:r>
              <a:rPr lang="zh-CN" altLang="en-US" spc="600" dirty="0">
                <a:latin typeface="+mn-ea"/>
              </a:rPr>
              <a:t>题</a:t>
            </a:r>
            <a:r>
              <a:rPr lang="en-US" altLang="zh-CN" spc="600" dirty="0">
                <a:latin typeface="+mn-ea"/>
              </a:rPr>
              <a:t>/</a:t>
            </a:r>
            <a:r>
              <a:rPr lang="zh-CN" altLang="en-US" spc="600" dirty="0">
                <a:latin typeface="+mn-ea"/>
              </a:rPr>
              <a:t>模</a:t>
            </a:r>
            <a:r>
              <a:rPr lang="en-US" altLang="zh-CN" spc="600" dirty="0">
                <a:latin typeface="+mn-ea"/>
              </a:rPr>
              <a:t>/</a:t>
            </a:r>
            <a:r>
              <a:rPr lang="zh-CN" altLang="en-US" spc="600" dirty="0">
                <a:latin typeface="+mn-ea"/>
              </a:rPr>
              <a:t>板</a:t>
            </a:r>
          </a:p>
        </p:txBody>
      </p:sp>
      <p:sp>
        <p:nvSpPr>
          <p:cNvPr id="16" name="文本框 15"/>
          <p:cNvSpPr txBox="1"/>
          <p:nvPr/>
        </p:nvSpPr>
        <p:spPr>
          <a:xfrm>
            <a:off x="5444588" y="3365899"/>
            <a:ext cx="2684065" cy="707886"/>
          </a:xfrm>
          <a:prstGeom prst="rect">
            <a:avLst/>
          </a:prstGeom>
          <a:noFill/>
        </p:spPr>
        <p:txBody>
          <a:bodyPr wrap="square" rtlCol="0">
            <a:spAutoFit/>
          </a:bodyPr>
          <a:lstStyle/>
          <a:p>
            <a:r>
              <a:rPr lang="zh-CN" altLang="en-US" sz="2000" dirty="0">
                <a:latin typeface="方正清刻本悦宋简体" panose="02000000000000000000" pitchFamily="2" charset="-122"/>
                <a:ea typeface="方正清刻本悦宋简体" panose="02000000000000000000" pitchFamily="2" charset="-122"/>
              </a:rPr>
              <a:t>  中国传统的节日</a:t>
            </a:r>
            <a:endParaRPr lang="en-US" altLang="zh-CN" sz="2000" dirty="0">
              <a:latin typeface="方正清刻本悦宋简体" panose="02000000000000000000" pitchFamily="2" charset="-122"/>
              <a:ea typeface="方正清刻本悦宋简体" panose="02000000000000000000" pitchFamily="2" charset="-122"/>
            </a:endParaRPr>
          </a:p>
          <a:p>
            <a:r>
              <a:rPr lang="zh-CN" altLang="en-US" sz="2000" dirty="0">
                <a:latin typeface="方正清刻本悦宋简体" panose="02000000000000000000" pitchFamily="2" charset="-122"/>
                <a:ea typeface="方正清刻本悦宋简体" panose="02000000000000000000" pitchFamily="2" charset="-122"/>
              </a:rPr>
              <a:t>幸福的中秋之夜</a:t>
            </a:r>
          </a:p>
        </p:txBody>
      </p:sp>
      <p:sp>
        <p:nvSpPr>
          <p:cNvPr id="17" name="文本框 16"/>
          <p:cNvSpPr txBox="1"/>
          <p:nvPr/>
        </p:nvSpPr>
        <p:spPr>
          <a:xfrm>
            <a:off x="10069187" y="1311539"/>
            <a:ext cx="369332" cy="4523451"/>
          </a:xfrm>
          <a:prstGeom prst="rect">
            <a:avLst/>
          </a:prstGeom>
          <a:noFill/>
        </p:spPr>
        <p:txBody>
          <a:bodyPr vert="eaVert" wrap="square" rtlCol="0">
            <a:spAutoFit/>
          </a:bodyPr>
          <a:lstStyle/>
          <a:p>
            <a:r>
              <a:rPr lang="en-US" altLang="zh-CN" sz="1200" dirty="0"/>
              <a:t>Theme templates for Mid Autumn Festival greeting cards</a:t>
            </a:r>
            <a:endParaRPr lang="zh-CN" altLang="en-US" sz="1200" dirty="0"/>
          </a:p>
        </p:txBody>
      </p:sp>
      <p:pic>
        <p:nvPicPr>
          <p:cNvPr id="18" name="图片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100000">
                        <a14:foregroundMark x1="32343" y1="69004" x2="32343" y2="69004"/>
                      </a14:backgroundRemoval>
                    </a14:imgEffect>
                  </a14:imgLayer>
                </a14:imgProps>
              </a:ext>
              <a:ext uri="{28A0092B-C50C-407E-A947-70E740481C1C}">
                <a14:useLocalDpi xmlns:a14="http://schemas.microsoft.com/office/drawing/2010/main" val="0"/>
              </a:ext>
            </a:extLst>
          </a:blip>
          <a:srcRect l="14058" t="9305" r="21066" b="5227"/>
          <a:stretch>
            <a:fillRect/>
          </a:stretch>
        </p:blipFill>
        <p:spPr>
          <a:xfrm>
            <a:off x="10743413" y="4069633"/>
            <a:ext cx="504457" cy="5943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5486400" cy="5457825"/>
          </a:xfrm>
          <a:prstGeom prst="rect">
            <a:avLst/>
          </a:prstGeom>
        </p:spPr>
      </p:pic>
      <p:grpSp>
        <p:nvGrpSpPr>
          <p:cNvPr id="10" name="组合 9"/>
          <p:cNvGrpSpPr/>
          <p:nvPr/>
        </p:nvGrpSpPr>
        <p:grpSpPr>
          <a:xfrm>
            <a:off x="5979243" y="2502567"/>
            <a:ext cx="5719915" cy="2119223"/>
            <a:chOff x="5979243" y="2502567"/>
            <a:chExt cx="5719915" cy="2119223"/>
          </a:xfrm>
        </p:grpSpPr>
        <p:grpSp>
          <p:nvGrpSpPr>
            <p:cNvPr id="6" name="组合 5"/>
            <p:cNvGrpSpPr/>
            <p:nvPr/>
          </p:nvGrpSpPr>
          <p:grpSpPr>
            <a:xfrm>
              <a:off x="5979243" y="2502567"/>
              <a:ext cx="5719915" cy="2119223"/>
              <a:chOff x="945743" y="2655425"/>
              <a:chExt cx="5719915" cy="2119223"/>
            </a:xfrm>
          </p:grpSpPr>
          <p:sp>
            <p:nvSpPr>
              <p:cNvPr id="7" name="文本框 6"/>
              <p:cNvSpPr txBox="1"/>
              <p:nvPr/>
            </p:nvSpPr>
            <p:spPr>
              <a:xfrm>
                <a:off x="1133785" y="2655425"/>
                <a:ext cx="3917409" cy="523220"/>
              </a:xfrm>
              <a:prstGeom prst="rect">
                <a:avLst/>
              </a:prstGeom>
              <a:noFill/>
            </p:spPr>
            <p:txBody>
              <a:bodyPr vert="horz" wrap="square" rtlCol="0">
                <a:spAutoFit/>
              </a:bodyPr>
              <a:lstStyle/>
              <a:p>
                <a:r>
                  <a:rPr lang="zh-CN" altLang="en-US" sz="2800" dirty="0">
                    <a:latin typeface="方正清刻本悦宋简体" panose="02000000000000000000" pitchFamily="2" charset="-122"/>
                    <a:ea typeface="方正清刻本悦宋简体" panose="02000000000000000000" pitchFamily="2" charset="-122"/>
                  </a:rPr>
                  <a:t>揭晓谜底</a:t>
                </a:r>
              </a:p>
            </p:txBody>
          </p:sp>
          <p:sp>
            <p:nvSpPr>
              <p:cNvPr id="8" name="Content Placeholder 2"/>
              <p:cNvSpPr txBox="1"/>
              <p:nvPr/>
            </p:nvSpPr>
            <p:spPr>
              <a:xfrm>
                <a:off x="945743" y="3445001"/>
                <a:ext cx="5719915" cy="1329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800" spc="300" dirty="0">
                    <a:solidFill>
                      <a:schemeClr val="tx1"/>
                    </a:solidFill>
                    <a:latin typeface="+mn-ea"/>
                  </a:rPr>
                  <a:t>月饼，桂花，梨，点击这里可以添加更多内容，点击这里可以添加更多内容。</a:t>
                </a:r>
              </a:p>
            </p:txBody>
          </p:sp>
        </p:grpSp>
        <p:sp>
          <p:nvSpPr>
            <p:cNvPr id="9" name="矩形 8"/>
            <p:cNvSpPr/>
            <p:nvPr/>
          </p:nvSpPr>
          <p:spPr>
            <a:xfrm>
              <a:off x="6096000" y="2502567"/>
              <a:ext cx="1758553"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r="39944" b="29395"/>
          <a:stretch>
            <a:fillRect/>
          </a:stretch>
        </p:blipFill>
        <p:spPr>
          <a:xfrm>
            <a:off x="-1" y="-1061089"/>
            <a:ext cx="5515898" cy="9172702"/>
          </a:xfrm>
          <a:prstGeom prst="rect">
            <a:avLst/>
          </a:prstGeom>
        </p:spPr>
      </p:pic>
      <p:grpSp>
        <p:nvGrpSpPr>
          <p:cNvPr id="20" name="组合 19"/>
          <p:cNvGrpSpPr/>
          <p:nvPr/>
        </p:nvGrpSpPr>
        <p:grpSpPr>
          <a:xfrm>
            <a:off x="5355035" y="911489"/>
            <a:ext cx="6197729" cy="5035022"/>
            <a:chOff x="5755085" y="562282"/>
            <a:chExt cx="6197729" cy="5035022"/>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5085" y="562282"/>
              <a:ext cx="6197729" cy="5035022"/>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l="19942" t="79722" r="47267" b="4444"/>
            <a:stretch>
              <a:fillRect/>
            </a:stretch>
          </p:blipFill>
          <p:spPr>
            <a:xfrm>
              <a:off x="6877049" y="3771900"/>
              <a:ext cx="1143001" cy="1085850"/>
            </a:xfrm>
            <a:prstGeom prst="rect">
              <a:avLst/>
            </a:prstGeom>
          </p:spPr>
        </p:pic>
        <p:sp>
          <p:nvSpPr>
            <p:cNvPr id="14" name="文本框 13"/>
            <p:cNvSpPr txBox="1"/>
            <p:nvPr/>
          </p:nvSpPr>
          <p:spPr>
            <a:xfrm>
              <a:off x="9766697" y="962332"/>
              <a:ext cx="615553" cy="1952318"/>
            </a:xfrm>
            <a:prstGeom prst="rect">
              <a:avLst/>
            </a:prstGeom>
            <a:noFill/>
          </p:spPr>
          <p:txBody>
            <a:bodyPr vert="eaVert" wrap="square" rtlCol="0">
              <a:spAutoFit/>
            </a:bodyPr>
            <a:lstStyle/>
            <a:p>
              <a:r>
                <a:rPr lang="zh-CN" altLang="en-US" sz="2800" dirty="0">
                  <a:latin typeface="方正清刻本悦宋简体" panose="02000000000000000000" pitchFamily="2" charset="-122"/>
                  <a:ea typeface="方正清刻本悦宋简体" panose="02000000000000000000" pitchFamily="2" charset="-122"/>
                </a:rPr>
                <a:t>中秋佳节</a:t>
              </a:r>
            </a:p>
          </p:txBody>
        </p:sp>
        <p:sp>
          <p:nvSpPr>
            <p:cNvPr id="15" name="文本框 14"/>
            <p:cNvSpPr txBox="1"/>
            <p:nvPr/>
          </p:nvSpPr>
          <p:spPr>
            <a:xfrm>
              <a:off x="10705867" y="962332"/>
              <a:ext cx="461665" cy="3895418"/>
            </a:xfrm>
            <a:prstGeom prst="rect">
              <a:avLst/>
            </a:prstGeom>
            <a:noFill/>
          </p:spPr>
          <p:txBody>
            <a:bodyPr vert="eaVert" wrap="square" rtlCol="0">
              <a:spAutoFit/>
            </a:bodyPr>
            <a:lstStyle/>
            <a:p>
              <a:r>
                <a:rPr lang="zh-CN" altLang="en-US" spc="600" dirty="0">
                  <a:latin typeface="+mn-ea"/>
                </a:rPr>
                <a:t>中</a:t>
              </a:r>
              <a:r>
                <a:rPr lang="en-US" altLang="zh-CN" spc="600" dirty="0">
                  <a:latin typeface="+mn-ea"/>
                </a:rPr>
                <a:t>/</a:t>
              </a:r>
              <a:r>
                <a:rPr lang="zh-CN" altLang="en-US" spc="600" dirty="0">
                  <a:latin typeface="+mn-ea"/>
                </a:rPr>
                <a:t>秋</a:t>
              </a:r>
              <a:r>
                <a:rPr lang="en-US" altLang="zh-CN" spc="600" dirty="0">
                  <a:latin typeface="+mn-ea"/>
                </a:rPr>
                <a:t>/</a:t>
              </a:r>
              <a:r>
                <a:rPr lang="zh-CN" altLang="en-US" spc="600" dirty="0">
                  <a:latin typeface="+mn-ea"/>
                </a:rPr>
                <a:t>贺</a:t>
              </a:r>
              <a:r>
                <a:rPr lang="en-US" altLang="zh-CN" spc="600" dirty="0">
                  <a:latin typeface="+mn-ea"/>
                </a:rPr>
                <a:t>/</a:t>
              </a:r>
              <a:r>
                <a:rPr lang="zh-CN" altLang="en-US" spc="600" dirty="0">
                  <a:latin typeface="+mn-ea"/>
                </a:rPr>
                <a:t>卡</a:t>
              </a:r>
              <a:r>
                <a:rPr lang="en-US" altLang="zh-CN" spc="600" dirty="0">
                  <a:latin typeface="+mn-ea"/>
                </a:rPr>
                <a:t>/</a:t>
              </a:r>
              <a:r>
                <a:rPr lang="zh-CN" altLang="en-US" spc="600" dirty="0">
                  <a:latin typeface="+mn-ea"/>
                </a:rPr>
                <a:t>主</a:t>
              </a:r>
              <a:r>
                <a:rPr lang="en-US" altLang="zh-CN" spc="600" dirty="0">
                  <a:latin typeface="+mn-ea"/>
                </a:rPr>
                <a:t>/</a:t>
              </a:r>
              <a:r>
                <a:rPr lang="zh-CN" altLang="en-US" spc="600" dirty="0">
                  <a:latin typeface="+mn-ea"/>
                </a:rPr>
                <a:t>题</a:t>
              </a:r>
              <a:r>
                <a:rPr lang="en-US" altLang="zh-CN" spc="600" dirty="0">
                  <a:latin typeface="+mn-ea"/>
                </a:rPr>
                <a:t>/</a:t>
              </a:r>
              <a:r>
                <a:rPr lang="zh-CN" altLang="en-US" spc="600" dirty="0">
                  <a:latin typeface="+mn-ea"/>
                </a:rPr>
                <a:t>模</a:t>
              </a:r>
              <a:r>
                <a:rPr lang="en-US" altLang="zh-CN" spc="600" dirty="0">
                  <a:latin typeface="+mn-ea"/>
                </a:rPr>
                <a:t>/</a:t>
              </a:r>
              <a:r>
                <a:rPr lang="zh-CN" altLang="en-US" spc="600" dirty="0">
                  <a:latin typeface="+mn-ea"/>
                </a:rPr>
                <a:t>板</a:t>
              </a:r>
            </a:p>
          </p:txBody>
        </p:sp>
        <p:sp>
          <p:nvSpPr>
            <p:cNvPr id="16" name="文本框 15"/>
            <p:cNvSpPr txBox="1"/>
            <p:nvPr/>
          </p:nvSpPr>
          <p:spPr>
            <a:xfrm>
              <a:off x="5844638" y="3016692"/>
              <a:ext cx="2684065" cy="707886"/>
            </a:xfrm>
            <a:prstGeom prst="rect">
              <a:avLst/>
            </a:prstGeom>
            <a:noFill/>
          </p:spPr>
          <p:txBody>
            <a:bodyPr wrap="square" rtlCol="0">
              <a:spAutoFit/>
            </a:bodyPr>
            <a:lstStyle/>
            <a:p>
              <a:r>
                <a:rPr lang="zh-CN" altLang="en-US" sz="2000" dirty="0">
                  <a:latin typeface="方正清刻本悦宋简体" panose="02000000000000000000" pitchFamily="2" charset="-122"/>
                  <a:ea typeface="方正清刻本悦宋简体" panose="02000000000000000000" pitchFamily="2" charset="-122"/>
                </a:rPr>
                <a:t>         祝天下家庭</a:t>
              </a:r>
              <a:endParaRPr lang="en-US" altLang="zh-CN" sz="2000" dirty="0">
                <a:latin typeface="方正清刻本悦宋简体" panose="02000000000000000000" pitchFamily="2" charset="-122"/>
                <a:ea typeface="方正清刻本悦宋简体" panose="02000000000000000000" pitchFamily="2" charset="-122"/>
              </a:endParaRPr>
            </a:p>
            <a:p>
              <a:r>
                <a:rPr lang="zh-CN" altLang="en-US" sz="2000" dirty="0">
                  <a:latin typeface="方正清刻本悦宋简体" panose="02000000000000000000" pitchFamily="2" charset="-122"/>
                  <a:ea typeface="方正清刻本悦宋简体" panose="02000000000000000000" pitchFamily="2" charset="-122"/>
                </a:rPr>
                <a:t>中秋节合家欢乐</a:t>
              </a:r>
            </a:p>
          </p:txBody>
        </p:sp>
        <p:sp>
          <p:nvSpPr>
            <p:cNvPr id="17" name="文本框 16"/>
            <p:cNvSpPr txBox="1"/>
            <p:nvPr/>
          </p:nvSpPr>
          <p:spPr>
            <a:xfrm>
              <a:off x="10469237" y="962332"/>
              <a:ext cx="369332" cy="4523451"/>
            </a:xfrm>
            <a:prstGeom prst="rect">
              <a:avLst/>
            </a:prstGeom>
            <a:noFill/>
          </p:spPr>
          <p:txBody>
            <a:bodyPr vert="eaVert" wrap="square" rtlCol="0">
              <a:spAutoFit/>
            </a:bodyPr>
            <a:lstStyle/>
            <a:p>
              <a:r>
                <a:rPr lang="en-US" altLang="zh-CN" sz="1200" dirty="0"/>
                <a:t>Theme templates for Mid Autumn Festival greeting cards</a:t>
              </a:r>
              <a:endParaRPr lang="zh-CN" altLang="en-US" sz="1200" dirty="0"/>
            </a:p>
          </p:txBody>
        </p:sp>
        <p:pic>
          <p:nvPicPr>
            <p:cNvPr id="18" name="图片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100000">
                          <a14:foregroundMark x1="32343" y1="69004" x2="32343" y2="69004"/>
                        </a14:backgroundRemoval>
                      </a14:imgEffect>
                    </a14:imgLayer>
                  </a14:imgProps>
                </a:ext>
                <a:ext uri="{28A0092B-C50C-407E-A947-70E740481C1C}">
                  <a14:useLocalDpi xmlns:a14="http://schemas.microsoft.com/office/drawing/2010/main" val="0"/>
                </a:ext>
              </a:extLst>
            </a:blip>
            <a:srcRect l="14058" t="9305" r="21066" b="5227"/>
            <a:stretch>
              <a:fillRect/>
            </a:stretch>
          </p:blipFill>
          <p:spPr>
            <a:xfrm>
              <a:off x="11143463" y="3720426"/>
              <a:ext cx="504457" cy="594399"/>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sp>
        <p:nvSpPr>
          <p:cNvPr id="6" name="文本框 5"/>
          <p:cNvSpPr txBox="1"/>
          <p:nvPr/>
        </p:nvSpPr>
        <p:spPr>
          <a:xfrm>
            <a:off x="1138344" y="2868542"/>
            <a:ext cx="7053155" cy="2127634"/>
          </a:xfrm>
          <a:prstGeom prst="rect">
            <a:avLst/>
          </a:prstGeom>
          <a:noFill/>
        </p:spPr>
        <p:txBody>
          <a:bodyPr wrap="square" rtlCol="0">
            <a:spAutoFit/>
          </a:bodyPr>
          <a:lstStyle/>
          <a:p>
            <a:pPr>
              <a:lnSpc>
                <a:spcPct val="150000"/>
              </a:lnSpc>
            </a:pPr>
            <a:r>
              <a:rPr lang="zh-CN" altLang="en-US" spc="600" dirty="0">
                <a:latin typeface="+mn-ea"/>
              </a:rPr>
              <a:t>    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35506" t="25910" r="50234" b="30343"/>
          <a:stretch>
            <a:fillRect/>
          </a:stretch>
        </p:blipFill>
        <p:spPr>
          <a:xfrm>
            <a:off x="919725" y="1473681"/>
            <a:ext cx="787791" cy="1645920"/>
          </a:xfrm>
          <a:prstGeom prst="rect">
            <a:avLst/>
          </a:prstGeom>
        </p:spPr>
      </p:pic>
      <p:grpSp>
        <p:nvGrpSpPr>
          <p:cNvPr id="10" name="组合 9"/>
          <p:cNvGrpSpPr/>
          <p:nvPr/>
        </p:nvGrpSpPr>
        <p:grpSpPr>
          <a:xfrm>
            <a:off x="2107876" y="2035031"/>
            <a:ext cx="1758553" cy="523220"/>
            <a:chOff x="1882793" y="1773421"/>
            <a:chExt cx="1758553" cy="523220"/>
          </a:xfrm>
        </p:grpSpPr>
        <p:sp>
          <p:nvSpPr>
            <p:cNvPr id="7" name="文本框 6"/>
            <p:cNvSpPr txBox="1"/>
            <p:nvPr/>
          </p:nvSpPr>
          <p:spPr>
            <a:xfrm>
              <a:off x="1882793" y="1773421"/>
              <a:ext cx="1758553" cy="523220"/>
            </a:xfrm>
            <a:prstGeom prst="rect">
              <a:avLst/>
            </a:prstGeom>
            <a:noFill/>
          </p:spPr>
          <p:txBody>
            <a:bodyPr vert="horz" wrap="square" rtlCol="0">
              <a:spAutoFit/>
            </a:bodyPr>
            <a:lstStyle/>
            <a:p>
              <a:pPr algn="ctr"/>
              <a:r>
                <a:rPr lang="zh-CN" altLang="en-US" sz="2800" dirty="0">
                  <a:latin typeface="方正清刻本悦宋简体" panose="02000000000000000000" pitchFamily="2" charset="-122"/>
                  <a:ea typeface="方正清刻本悦宋简体" panose="02000000000000000000" pitchFamily="2" charset="-122"/>
                </a:rPr>
                <a:t>中秋佳节</a:t>
              </a:r>
            </a:p>
          </p:txBody>
        </p:sp>
        <p:sp>
          <p:nvSpPr>
            <p:cNvPr id="9" name="矩形 8"/>
            <p:cNvSpPr/>
            <p:nvPr/>
          </p:nvSpPr>
          <p:spPr>
            <a:xfrm>
              <a:off x="1882793" y="1773421"/>
              <a:ext cx="1758553"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953687" y="-237009"/>
            <a:ext cx="4829175" cy="50673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95" y="903044"/>
            <a:ext cx="6438095" cy="5066666"/>
          </a:xfrm>
          <a:prstGeom prst="rect">
            <a:avLst/>
          </a:prstGeom>
        </p:spPr>
      </p:pic>
      <p:grpSp>
        <p:nvGrpSpPr>
          <p:cNvPr id="15" name="组合 14"/>
          <p:cNvGrpSpPr/>
          <p:nvPr/>
        </p:nvGrpSpPr>
        <p:grpSpPr>
          <a:xfrm>
            <a:off x="5232819" y="2217586"/>
            <a:ext cx="6368630" cy="2587837"/>
            <a:chOff x="1822869" y="2035031"/>
            <a:chExt cx="6368630" cy="2587837"/>
          </a:xfrm>
        </p:grpSpPr>
        <p:sp>
          <p:nvSpPr>
            <p:cNvPr id="11" name="文本框 10"/>
            <p:cNvSpPr txBox="1"/>
            <p:nvPr/>
          </p:nvSpPr>
          <p:spPr>
            <a:xfrm>
              <a:off x="1822869" y="2868542"/>
              <a:ext cx="6368630" cy="1754326"/>
            </a:xfrm>
            <a:prstGeom prst="rect">
              <a:avLst/>
            </a:prstGeom>
            <a:noFill/>
          </p:spPr>
          <p:txBody>
            <a:bodyPr wrap="square" rtlCol="0">
              <a:spAutoFit/>
            </a:bodyPr>
            <a:lstStyle/>
            <a:p>
              <a:pPr>
                <a:lnSpc>
                  <a:spcPct val="150000"/>
                </a:lnSpc>
              </a:pPr>
              <a:r>
                <a:rPr lang="zh-CN" altLang="en-US" spc="600" dirty="0">
                  <a:latin typeface="+mn-ea"/>
                </a:rPr>
                <a:t>  中秋节始于唐朝初年，盛行于宋朝，至明清时，已成为与春节齐名的中国传统节日之一。受中华文化的影响，中秋节也是东亚和东南亚一些国家尤其是当地的华人华侨的传统节日。</a:t>
              </a:r>
            </a:p>
          </p:txBody>
        </p:sp>
        <p:grpSp>
          <p:nvGrpSpPr>
            <p:cNvPr id="12" name="组合 11"/>
            <p:cNvGrpSpPr/>
            <p:nvPr/>
          </p:nvGrpSpPr>
          <p:grpSpPr>
            <a:xfrm>
              <a:off x="2107876" y="2035031"/>
              <a:ext cx="1758553" cy="523220"/>
              <a:chOff x="1882793" y="1773421"/>
              <a:chExt cx="1758553" cy="523220"/>
            </a:xfrm>
          </p:grpSpPr>
          <p:sp>
            <p:nvSpPr>
              <p:cNvPr id="13" name="文本框 12"/>
              <p:cNvSpPr txBox="1"/>
              <p:nvPr/>
            </p:nvSpPr>
            <p:spPr>
              <a:xfrm>
                <a:off x="1882793" y="1773421"/>
                <a:ext cx="1758553" cy="523220"/>
              </a:xfrm>
              <a:prstGeom prst="rect">
                <a:avLst/>
              </a:prstGeom>
              <a:noFill/>
            </p:spPr>
            <p:txBody>
              <a:bodyPr vert="horz" wrap="square" rtlCol="0">
                <a:spAutoFit/>
              </a:bodyPr>
              <a:lstStyle/>
              <a:p>
                <a:pPr algn="ctr"/>
                <a:r>
                  <a:rPr lang="zh-CN" altLang="en-US" sz="2800" dirty="0">
                    <a:latin typeface="方正清刻本悦宋简体" panose="02000000000000000000" pitchFamily="2" charset="-122"/>
                    <a:ea typeface="方正清刻本悦宋简体" panose="02000000000000000000" pitchFamily="2" charset="-122"/>
                  </a:rPr>
                  <a:t>中秋历史</a:t>
                </a:r>
              </a:p>
            </p:txBody>
          </p:sp>
          <p:sp>
            <p:nvSpPr>
              <p:cNvPr id="14" name="矩形 13"/>
              <p:cNvSpPr/>
              <p:nvPr/>
            </p:nvSpPr>
            <p:spPr>
              <a:xfrm>
                <a:off x="1882793" y="1773421"/>
                <a:ext cx="1758553"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50160" t="53265" r="36908"/>
          <a:stretch>
            <a:fillRect/>
          </a:stretch>
        </p:blipFill>
        <p:spPr>
          <a:xfrm>
            <a:off x="4497053" y="1573806"/>
            <a:ext cx="735766" cy="181078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844" y="1314452"/>
            <a:ext cx="6787445" cy="4622484"/>
          </a:xfrm>
          <a:prstGeom prst="rect">
            <a:avLst/>
          </a:prstGeom>
        </p:spPr>
      </p:pic>
      <p:sp>
        <p:nvSpPr>
          <p:cNvPr id="3" name="椭圆 2"/>
          <p:cNvSpPr/>
          <p:nvPr/>
        </p:nvSpPr>
        <p:spPr>
          <a:xfrm>
            <a:off x="1032094" y="788426"/>
            <a:ext cx="5295900" cy="529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41051" y="1925552"/>
            <a:ext cx="3877985" cy="3400283"/>
          </a:xfrm>
          <a:prstGeom prst="rect">
            <a:avLst/>
          </a:prstGeom>
        </p:spPr>
        <p:txBody>
          <a:bodyPr vert="eaVert" wrap="square">
            <a:spAutoFit/>
          </a:bodyPr>
          <a:lstStyle/>
          <a:p>
            <a:pPr>
              <a:lnSpc>
                <a:spcPct val="200000"/>
              </a:lnSpc>
            </a:pPr>
            <a:r>
              <a:rPr lang="zh-CN" altLang="en-US" sz="2000" spc="600" dirty="0">
                <a:latin typeface="方正清刻本悦宋简体" panose="02000000000000000000" pitchFamily="2" charset="-122"/>
                <a:ea typeface="方正清刻本悦宋简体" panose="02000000000000000000" pitchFamily="2" charset="-122"/>
              </a:rPr>
              <a:t>明月几时有？把酒问青天。不知天上宫阙，今夕是何年。我欲乘风归去，又恐琼楼玉宇，高处不胜寒。起舞弄清影，何似在人间？</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696451" cy="6302693"/>
          </a:xfrm>
          <a:prstGeom prst="rect">
            <a:avLst/>
          </a:prstGeom>
        </p:spPr>
      </p:pic>
      <p:grpSp>
        <p:nvGrpSpPr>
          <p:cNvPr id="5" name="组合 4"/>
          <p:cNvGrpSpPr/>
          <p:nvPr/>
        </p:nvGrpSpPr>
        <p:grpSpPr>
          <a:xfrm>
            <a:off x="6536688" y="3151346"/>
            <a:ext cx="4721862" cy="2730281"/>
            <a:chOff x="7470138" y="2294419"/>
            <a:chExt cx="4721862" cy="2730281"/>
          </a:xfrm>
        </p:grpSpPr>
        <p:grpSp>
          <p:nvGrpSpPr>
            <p:cNvPr id="6" name="组合 5"/>
            <p:cNvGrpSpPr/>
            <p:nvPr/>
          </p:nvGrpSpPr>
          <p:grpSpPr>
            <a:xfrm>
              <a:off x="7470138" y="2294419"/>
              <a:ext cx="4302762" cy="1567294"/>
              <a:chOff x="1919856" y="2349987"/>
              <a:chExt cx="4302762" cy="1567294"/>
            </a:xfrm>
          </p:grpSpPr>
          <p:sp>
            <p:nvSpPr>
              <p:cNvPr id="10" name="矩形 9"/>
              <p:cNvSpPr/>
              <p:nvPr/>
            </p:nvSpPr>
            <p:spPr>
              <a:xfrm>
                <a:off x="1919856" y="2349987"/>
                <a:ext cx="3997962" cy="523220"/>
              </a:xfrm>
              <a:prstGeom prst="rect">
                <a:avLst/>
              </a:prstGeom>
            </p:spPr>
            <p:txBody>
              <a:bodyPr wrap="square">
                <a:spAutoFit/>
              </a:bodyPr>
              <a:lstStyle/>
              <a:p>
                <a:r>
                  <a:rPr lang="zh-CN" altLang="en-US" sz="2800" dirty="0">
                    <a:latin typeface="方正清刻本悦宋简体" panose="02000000000000000000" pitchFamily="2" charset="-122"/>
                    <a:ea typeface="方正清刻本悦宋简体" panose="02000000000000000000" pitchFamily="2" charset="-122"/>
                  </a:rPr>
                  <a:t>点击此处输入内容</a:t>
                </a:r>
              </a:p>
            </p:txBody>
          </p:sp>
          <p:sp>
            <p:nvSpPr>
              <p:cNvPr id="11" name="矩形 10"/>
              <p:cNvSpPr/>
              <p:nvPr/>
            </p:nvSpPr>
            <p:spPr>
              <a:xfrm>
                <a:off x="1919856" y="2855452"/>
                <a:ext cx="4302762" cy="1061829"/>
              </a:xfrm>
              <a:prstGeom prst="rect">
                <a:avLst/>
              </a:prstGeom>
            </p:spPr>
            <p:txBody>
              <a:bodyPr wrap="square">
                <a:spAutoFit/>
              </a:bodyPr>
              <a:lstStyle/>
              <a:p>
                <a:pPr>
                  <a:lnSpc>
                    <a:spcPct val="150000"/>
                  </a:lnSpc>
                </a:pPr>
                <a:r>
                  <a:rPr lang="zh-CN" altLang="en-US" sz="1400" spc="300" noProof="1">
                    <a:latin typeface="+mn-ea"/>
                  </a:rPr>
                  <a:t>中秋节始于唐朝初年，盛行于宋朝，至明清时，已成为与春节齐名的中国传统节日之一。</a:t>
                </a:r>
                <a:endParaRPr lang="zh-CN" altLang="en-US" sz="1400" spc="300" dirty="0">
                  <a:latin typeface="+mn-ea"/>
                </a:endParaRPr>
              </a:p>
            </p:txBody>
          </p:sp>
        </p:grpSp>
        <p:grpSp>
          <p:nvGrpSpPr>
            <p:cNvPr id="7" name="组合 6"/>
            <p:cNvGrpSpPr/>
            <p:nvPr/>
          </p:nvGrpSpPr>
          <p:grpSpPr>
            <a:xfrm>
              <a:off x="7470138" y="3780571"/>
              <a:ext cx="4721862" cy="1244129"/>
              <a:chOff x="1919856" y="2349987"/>
              <a:chExt cx="4721862" cy="1244129"/>
            </a:xfrm>
          </p:grpSpPr>
          <p:sp>
            <p:nvSpPr>
              <p:cNvPr id="8" name="矩形 7"/>
              <p:cNvSpPr/>
              <p:nvPr/>
            </p:nvSpPr>
            <p:spPr>
              <a:xfrm>
                <a:off x="1919856" y="2349987"/>
                <a:ext cx="3997962" cy="523220"/>
              </a:xfrm>
              <a:prstGeom prst="rect">
                <a:avLst/>
              </a:prstGeom>
            </p:spPr>
            <p:txBody>
              <a:bodyPr wrap="square">
                <a:spAutoFit/>
              </a:bodyPr>
              <a:lstStyle/>
              <a:p>
                <a:r>
                  <a:rPr lang="zh-CN" altLang="en-US" sz="2800" dirty="0">
                    <a:latin typeface="方正清刻本悦宋简体" panose="02000000000000000000" pitchFamily="2" charset="-122"/>
                    <a:ea typeface="方正清刻本悦宋简体" panose="02000000000000000000" pitchFamily="2" charset="-122"/>
                  </a:rPr>
                  <a:t>点击此处输入内容</a:t>
                </a:r>
              </a:p>
            </p:txBody>
          </p:sp>
          <p:sp>
            <p:nvSpPr>
              <p:cNvPr id="9" name="矩形 8"/>
              <p:cNvSpPr/>
              <p:nvPr/>
            </p:nvSpPr>
            <p:spPr>
              <a:xfrm>
                <a:off x="1919856" y="2855452"/>
                <a:ext cx="4721862" cy="738664"/>
              </a:xfrm>
              <a:prstGeom prst="rect">
                <a:avLst/>
              </a:prstGeom>
            </p:spPr>
            <p:txBody>
              <a:bodyPr wrap="square">
                <a:spAutoFit/>
              </a:bodyPr>
              <a:lstStyle/>
              <a:p>
                <a:pPr>
                  <a:lnSpc>
                    <a:spcPct val="150000"/>
                  </a:lnSpc>
                </a:pPr>
                <a:r>
                  <a:rPr lang="zh-CN" altLang="en-US" sz="1400" spc="300" noProof="1">
                    <a:latin typeface="+mn-ea"/>
                  </a:rPr>
                  <a:t>中秋节始于唐朝初年，盛行于宋朝，至明清时，已成为与春节齐名的中国传统节日之一。</a:t>
                </a:r>
                <a:endParaRPr lang="zh-CN" altLang="en-US" sz="1400" spc="300" dirty="0">
                  <a:latin typeface="+mn-ea"/>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1" y="1590437"/>
            <a:ext cx="7162802" cy="4038838"/>
          </a:xfrm>
          <a:prstGeom prst="rect">
            <a:avLst/>
          </a:prstGeom>
        </p:spPr>
      </p:pic>
      <p:grpSp>
        <p:nvGrpSpPr>
          <p:cNvPr id="3" name="组合 2"/>
          <p:cNvGrpSpPr/>
          <p:nvPr/>
        </p:nvGrpSpPr>
        <p:grpSpPr>
          <a:xfrm>
            <a:off x="6096000" y="2502567"/>
            <a:ext cx="5719915" cy="2113655"/>
            <a:chOff x="6096000" y="2502567"/>
            <a:chExt cx="5719915" cy="2113655"/>
          </a:xfrm>
        </p:grpSpPr>
        <p:grpSp>
          <p:nvGrpSpPr>
            <p:cNvPr id="5" name="组合 4"/>
            <p:cNvGrpSpPr/>
            <p:nvPr/>
          </p:nvGrpSpPr>
          <p:grpSpPr>
            <a:xfrm>
              <a:off x="6096000" y="2502567"/>
              <a:ext cx="5719915" cy="2113655"/>
              <a:chOff x="1062500" y="2655425"/>
              <a:chExt cx="5719915" cy="2113655"/>
            </a:xfrm>
          </p:grpSpPr>
          <p:sp>
            <p:nvSpPr>
              <p:cNvPr id="6" name="文本框 5"/>
              <p:cNvSpPr txBox="1"/>
              <p:nvPr/>
            </p:nvSpPr>
            <p:spPr>
              <a:xfrm>
                <a:off x="1133785" y="2655425"/>
                <a:ext cx="3917409" cy="523220"/>
              </a:xfrm>
              <a:prstGeom prst="rect">
                <a:avLst/>
              </a:prstGeom>
              <a:noFill/>
            </p:spPr>
            <p:txBody>
              <a:bodyPr vert="horz" wrap="square" rtlCol="0">
                <a:spAutoFit/>
              </a:bodyPr>
              <a:lstStyle/>
              <a:p>
                <a:r>
                  <a:rPr lang="zh-CN" altLang="en-US" sz="2800" dirty="0">
                    <a:latin typeface="方正清刻本悦宋简体" panose="02000000000000000000" pitchFamily="2" charset="-122"/>
                    <a:ea typeface="方正清刻本悦宋简体" panose="02000000000000000000" pitchFamily="2" charset="-122"/>
                  </a:rPr>
                  <a:t>中秋习俗</a:t>
                </a:r>
              </a:p>
            </p:txBody>
          </p:sp>
          <p:sp>
            <p:nvSpPr>
              <p:cNvPr id="7" name="Content Placeholder 2"/>
              <p:cNvSpPr txBox="1"/>
              <p:nvPr/>
            </p:nvSpPr>
            <p:spPr>
              <a:xfrm>
                <a:off x="1062500" y="3439433"/>
                <a:ext cx="5719915" cy="1329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800" spc="300" dirty="0">
                    <a:solidFill>
                      <a:schemeClr val="tx1"/>
                    </a:solidFill>
                    <a:latin typeface="+mn-ea"/>
                  </a:rPr>
                  <a:t>中秋节的习俗有</a:t>
                </a:r>
                <a:r>
                  <a:rPr lang="en-US" altLang="zh-CN" sz="1800" spc="300" dirty="0">
                    <a:solidFill>
                      <a:schemeClr val="tx1"/>
                    </a:solidFill>
                    <a:latin typeface="+mn-ea"/>
                  </a:rPr>
                  <a:t>:</a:t>
                </a:r>
                <a:r>
                  <a:rPr lang="zh-CN" altLang="en-US" sz="1800" spc="300" dirty="0">
                    <a:solidFill>
                      <a:schemeClr val="tx1"/>
                    </a:solidFill>
                    <a:latin typeface="+mn-ea"/>
                  </a:rPr>
                  <a:t>祭月、赏月、拜月、观潮、燃灯、猜谜、吃月饼、赏桂花、饮桂花酒、玩花灯、烧塔等。 </a:t>
                </a:r>
              </a:p>
            </p:txBody>
          </p:sp>
        </p:grpSp>
        <p:sp>
          <p:nvSpPr>
            <p:cNvPr id="11" name="矩形 10"/>
            <p:cNvSpPr/>
            <p:nvPr/>
          </p:nvSpPr>
          <p:spPr>
            <a:xfrm>
              <a:off x="6096000" y="2502567"/>
              <a:ext cx="1758553"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70720"/>
            <a:ext cx="6705601" cy="5502032"/>
          </a:xfrm>
          <a:prstGeom prst="rect">
            <a:avLst/>
          </a:prstGeom>
        </p:spPr>
      </p:pic>
      <p:sp>
        <p:nvSpPr>
          <p:cNvPr id="5" name="椭圆 4"/>
          <p:cNvSpPr/>
          <p:nvPr/>
        </p:nvSpPr>
        <p:spPr>
          <a:xfrm>
            <a:off x="6042244" y="781050"/>
            <a:ext cx="5295900" cy="529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28145" y="1918176"/>
            <a:ext cx="3801041" cy="3400283"/>
          </a:xfrm>
          <a:prstGeom prst="rect">
            <a:avLst/>
          </a:prstGeom>
        </p:spPr>
        <p:txBody>
          <a:bodyPr vert="eaVert" wrap="square">
            <a:spAutoFit/>
          </a:bodyPr>
          <a:lstStyle/>
          <a:p>
            <a:pPr>
              <a:lnSpc>
                <a:spcPct val="200000"/>
              </a:lnSpc>
            </a:pPr>
            <a:r>
              <a:rPr lang="zh-CN" altLang="en-US" sz="2000" spc="600" dirty="0">
                <a:latin typeface="方正清刻本悦宋简体" panose="02000000000000000000" pitchFamily="2" charset="-122"/>
                <a:ea typeface="方正清刻本悦宋简体" panose="02000000000000000000" pitchFamily="2" charset="-122"/>
              </a:rPr>
              <a:t>凭高眺远，见长空万里，云无留迹。桂魄飞来光射处，冷浸一天秋碧。玉宇琼楼，乘鸾来去，人在清凉国。江山如画，望中烟树历历。</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grpSp>
        <p:nvGrpSpPr>
          <p:cNvPr id="11" name="组合 10"/>
          <p:cNvGrpSpPr/>
          <p:nvPr/>
        </p:nvGrpSpPr>
        <p:grpSpPr>
          <a:xfrm>
            <a:off x="402640" y="2400788"/>
            <a:ext cx="3270655" cy="1980711"/>
            <a:chOff x="6346068" y="1604234"/>
            <a:chExt cx="5074804" cy="1980711"/>
          </a:xfrm>
        </p:grpSpPr>
        <p:sp>
          <p:nvSpPr>
            <p:cNvPr id="12" name="Content Placeholder 2"/>
            <p:cNvSpPr txBox="1"/>
            <p:nvPr/>
          </p:nvSpPr>
          <p:spPr>
            <a:xfrm>
              <a:off x="6346068" y="2127454"/>
              <a:ext cx="5074804" cy="145749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sz="1600" dirty="0">
                  <a:solidFill>
                    <a:schemeClr val="tx1"/>
                  </a:solidFill>
                  <a:latin typeface="+mn-ea"/>
                </a:rPr>
                <a:t>您的内容打在这里，或者通过复制您的文本后，在此框中选择粘贴，并选择只保留文字。</a:t>
              </a:r>
              <a:endParaRPr lang="en-US" altLang="zh-CN" sz="1600" dirty="0">
                <a:solidFill>
                  <a:schemeClr val="tx1"/>
                </a:solidFill>
                <a:latin typeface="+mn-ea"/>
                <a:cs typeface="Arial" panose="020B0604020202020204" pitchFamily="34" charset="0"/>
              </a:endParaRPr>
            </a:p>
          </p:txBody>
        </p:sp>
        <p:sp>
          <p:nvSpPr>
            <p:cNvPr id="13" name="文本框 12"/>
            <p:cNvSpPr txBox="1"/>
            <p:nvPr/>
          </p:nvSpPr>
          <p:spPr>
            <a:xfrm>
              <a:off x="6959193" y="1604234"/>
              <a:ext cx="3848553" cy="523220"/>
            </a:xfrm>
            <a:prstGeom prst="rect">
              <a:avLst/>
            </a:prstGeom>
            <a:noFill/>
          </p:spPr>
          <p:txBody>
            <a:bodyPr wrap="square" rtlCol="0">
              <a:spAutoFit/>
            </a:bodyPr>
            <a:lstStyle/>
            <a:p>
              <a:pPr algn="ctr"/>
              <a:r>
                <a:rPr lang="zh-CN" altLang="en-US" sz="2800" dirty="0">
                  <a:latin typeface="方正清刻本悦宋简体" panose="02000000000000000000" pitchFamily="2" charset="-122"/>
                  <a:ea typeface="方正清刻本悦宋简体" panose="02000000000000000000" pitchFamily="2" charset="-122"/>
                </a:rPr>
                <a:t>吃月饼</a:t>
              </a:r>
            </a:p>
          </p:txBody>
        </p:sp>
      </p:grpSp>
      <p:grpSp>
        <p:nvGrpSpPr>
          <p:cNvPr id="14" name="组合 13"/>
          <p:cNvGrpSpPr/>
          <p:nvPr/>
        </p:nvGrpSpPr>
        <p:grpSpPr>
          <a:xfrm>
            <a:off x="8270290" y="3658088"/>
            <a:ext cx="3270655" cy="1980711"/>
            <a:chOff x="6346068" y="1604234"/>
            <a:chExt cx="5074804" cy="1980711"/>
          </a:xfrm>
        </p:grpSpPr>
        <p:sp>
          <p:nvSpPr>
            <p:cNvPr id="15" name="Content Placeholder 2"/>
            <p:cNvSpPr txBox="1"/>
            <p:nvPr/>
          </p:nvSpPr>
          <p:spPr>
            <a:xfrm>
              <a:off x="6346068" y="2127454"/>
              <a:ext cx="5074804" cy="145749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sz="1600" dirty="0">
                  <a:solidFill>
                    <a:schemeClr val="tx1"/>
                  </a:solidFill>
                  <a:latin typeface="+mn-ea"/>
                </a:rPr>
                <a:t>您的内容打在这里，或者通过复制您的文本后，在此框中选择粘贴，并选择只保留文字。</a:t>
              </a:r>
              <a:endParaRPr lang="en-US" altLang="zh-CN" sz="1600" dirty="0">
                <a:solidFill>
                  <a:schemeClr val="tx1"/>
                </a:solidFill>
                <a:latin typeface="+mn-ea"/>
                <a:cs typeface="Arial" panose="020B0604020202020204" pitchFamily="34" charset="0"/>
              </a:endParaRPr>
            </a:p>
          </p:txBody>
        </p:sp>
        <p:sp>
          <p:nvSpPr>
            <p:cNvPr id="16" name="文本框 15"/>
            <p:cNvSpPr txBox="1"/>
            <p:nvPr/>
          </p:nvSpPr>
          <p:spPr>
            <a:xfrm>
              <a:off x="6959193" y="1604234"/>
              <a:ext cx="3848553" cy="523220"/>
            </a:xfrm>
            <a:prstGeom prst="rect">
              <a:avLst/>
            </a:prstGeom>
            <a:noFill/>
          </p:spPr>
          <p:txBody>
            <a:bodyPr wrap="square" rtlCol="0">
              <a:spAutoFit/>
            </a:bodyPr>
            <a:lstStyle/>
            <a:p>
              <a:pPr algn="ctr"/>
              <a:r>
                <a:rPr lang="zh-CN" altLang="en-US" sz="2800" dirty="0">
                  <a:latin typeface="方正清刻本悦宋简体" panose="02000000000000000000" pitchFamily="2" charset="-122"/>
                  <a:ea typeface="方正清刻本悦宋简体" panose="02000000000000000000" pitchFamily="2" charset="-122"/>
                </a:rPr>
                <a:t>桂花酒</a:t>
              </a: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268" y="1712352"/>
            <a:ext cx="6115050" cy="344805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0263"/>
          <a:stretch>
            <a:fillRect/>
          </a:stretch>
        </p:blipFill>
        <p:spPr>
          <a:xfrm rot="5400000">
            <a:off x="2659626" y="-2659624"/>
            <a:ext cx="6872749" cy="1219200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689" y="3657601"/>
            <a:ext cx="6217313" cy="3215152"/>
          </a:xfrm>
          <a:prstGeom prst="rect">
            <a:avLst/>
          </a:prstGeom>
        </p:spPr>
      </p:pic>
      <p:sp>
        <p:nvSpPr>
          <p:cNvPr id="5" name="Content Placeholder 2"/>
          <p:cNvSpPr txBox="1"/>
          <p:nvPr/>
        </p:nvSpPr>
        <p:spPr>
          <a:xfrm>
            <a:off x="2019695" y="2572392"/>
            <a:ext cx="6840014"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z="1800" spc="300" dirty="0">
                <a:solidFill>
                  <a:schemeClr val="tx1"/>
                </a:solidFill>
                <a:latin typeface="+mn-ea"/>
              </a:rPr>
              <a:t>金灿灿，银闪闪，一到中秋香气散，用它酿酒请宾客，用它浸渍供美餐。 （打一植物）</a:t>
            </a:r>
            <a:endParaRPr lang="zh-CN" altLang="en-US" sz="1600" spc="300" dirty="0">
              <a:solidFill>
                <a:schemeClr val="tx1"/>
              </a:solidFill>
              <a:latin typeface="+mn-ea"/>
            </a:endParaRPr>
          </a:p>
        </p:txBody>
      </p:sp>
      <p:sp>
        <p:nvSpPr>
          <p:cNvPr id="6" name="Content Placeholder 2"/>
          <p:cNvSpPr txBox="1"/>
          <p:nvPr/>
        </p:nvSpPr>
        <p:spPr>
          <a:xfrm>
            <a:off x="3124136" y="975173"/>
            <a:ext cx="6679601"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z="1800" spc="300" dirty="0">
                <a:solidFill>
                  <a:schemeClr val="tx1"/>
                </a:solidFill>
                <a:latin typeface="+mn-ea"/>
              </a:rPr>
              <a:t>又圆又扁，有咸有甜；你若不相信，面上着个印；你若猜不着，屁股上贴膏药。 （打一食物）</a:t>
            </a:r>
            <a:endParaRPr lang="zh-CN" altLang="en-US" sz="1600" spc="300" dirty="0">
              <a:solidFill>
                <a:schemeClr val="tx1"/>
              </a:solidFill>
              <a:latin typeface="+mn-ea"/>
            </a:endParaRPr>
          </a:p>
        </p:txBody>
      </p:sp>
      <p:sp>
        <p:nvSpPr>
          <p:cNvPr id="7" name="Content Placeholder 2"/>
          <p:cNvSpPr txBox="1"/>
          <p:nvPr/>
        </p:nvSpPr>
        <p:spPr>
          <a:xfrm>
            <a:off x="826923" y="4169611"/>
            <a:ext cx="6653861"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z="1800" spc="300" dirty="0">
                <a:solidFill>
                  <a:schemeClr val="tx1"/>
                </a:solidFill>
                <a:latin typeface="+mn-ea"/>
              </a:rPr>
              <a:t>春风吹来白花开，中秋过后葫芦来。外穿黄衫藏黑豆，润肺凉心好药材。 （打一水果）</a:t>
            </a:r>
            <a:endParaRPr lang="zh-CN" altLang="en-US" sz="1600" spc="300" dirty="0">
              <a:solidFill>
                <a:schemeClr val="tx1"/>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Words>
  <Application>Microsoft Office PowerPoint</Application>
  <PresentationFormat>宽屏</PresentationFormat>
  <Paragraphs>42</Paragraphs>
  <Slides>11</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等线</vt:lpstr>
      <vt:lpstr>等线 Light</vt:lpstr>
      <vt:lpstr>方正清刻本悦宋简体</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19</cp:revision>
  <dcterms:created xsi:type="dcterms:W3CDTF">2017-09-05T00:56:00Z</dcterms:created>
  <dcterms:modified xsi:type="dcterms:W3CDTF">2021-01-06T08:37:17Z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