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9" r:id="rId2"/>
    <p:sldId id="260" r:id="rId3"/>
    <p:sldId id="261" r:id="rId4"/>
    <p:sldId id="262" r:id="rId5"/>
    <p:sldId id="264" r:id="rId6"/>
    <p:sldId id="265" r:id="rId7"/>
    <p:sldId id="266" r:id="rId8"/>
    <p:sldId id="267" r:id="rId9"/>
    <p:sldId id="269" r:id="rId10"/>
    <p:sldId id="268"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1C1"/>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34DE2-95C2-4739-A0D0-ED5A1ECD888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52714-8357-43A6-8407-5110DBF4DDD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t="36158" b="36158"/>
          <a:stretch>
            <a:fillRect/>
          </a:stretch>
        </p:blipFill>
        <p:spPr>
          <a:xfrm>
            <a:off x="0" y="0"/>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84" y="161291"/>
            <a:ext cx="11772433" cy="65354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18022" y="256665"/>
            <a:ext cx="3160795" cy="4544075"/>
            <a:chOff x="318022" y="256665"/>
            <a:chExt cx="3160795" cy="4544075"/>
          </a:xfrm>
        </p:grpSpPr>
        <p:pic>
          <p:nvPicPr>
            <p:cNvPr id="50" name="图片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249" y="256665"/>
              <a:ext cx="1849815" cy="1849815"/>
            </a:xfrm>
            <a:prstGeom prst="rect">
              <a:avLst/>
            </a:prstGeom>
          </p:spPr>
        </p:pic>
        <p:grpSp>
          <p:nvGrpSpPr>
            <p:cNvPr id="53" name="组合 52"/>
            <p:cNvGrpSpPr/>
            <p:nvPr/>
          </p:nvGrpSpPr>
          <p:grpSpPr>
            <a:xfrm>
              <a:off x="318022" y="318434"/>
              <a:ext cx="3160795" cy="4482306"/>
              <a:chOff x="318022" y="318434"/>
              <a:chExt cx="3160795" cy="4482306"/>
            </a:xfrm>
          </p:grpSpPr>
          <p:pic>
            <p:nvPicPr>
              <p:cNvPr id="36" name="图片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209" y="1973475"/>
                <a:ext cx="1813717" cy="2827265"/>
              </a:xfrm>
              <a:prstGeom prst="rect">
                <a:avLst/>
              </a:prstGeom>
            </p:spPr>
          </p:pic>
          <p:pic>
            <p:nvPicPr>
              <p:cNvPr id="45" name="图片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022" y="318434"/>
                <a:ext cx="3160795" cy="2545929"/>
              </a:xfrm>
              <a:prstGeom prst="rect">
                <a:avLst/>
              </a:prstGeom>
            </p:spPr>
          </p:pic>
        </p:grpSp>
      </p:grpSp>
      <p:grpSp>
        <p:nvGrpSpPr>
          <p:cNvPr id="38" name="组合 37"/>
          <p:cNvGrpSpPr/>
          <p:nvPr/>
        </p:nvGrpSpPr>
        <p:grpSpPr>
          <a:xfrm>
            <a:off x="4424467" y="5170912"/>
            <a:ext cx="3343066" cy="362875"/>
            <a:chOff x="4352216" y="5642011"/>
            <a:chExt cx="3343066" cy="362875"/>
          </a:xfrm>
        </p:grpSpPr>
        <p:sp>
          <p:nvSpPr>
            <p:cNvPr id="12" name="矩形 11"/>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417093" y="5651342"/>
              <a:ext cx="3275297" cy="337185"/>
            </a:xfrm>
            <a:prstGeom prst="rect">
              <a:avLst/>
            </a:prstGeom>
            <a:noFill/>
          </p:spPr>
          <p:txBody>
            <a:bodyPr wrap="square" rtlCol="0">
              <a:spAutoFit/>
            </a:bodyPr>
            <a:lstStyle/>
            <a:p>
              <a:r>
                <a:rPr lang="en-US" altLang="zh-CN" sz="1600" dirty="0">
                  <a:solidFill>
                    <a:schemeClr val="bg1"/>
                  </a:solidFill>
                  <a:latin typeface="宋体" panose="02010600030101010101" pitchFamily="2" charset="-122"/>
                  <a:ea typeface="宋体" panose="02010600030101010101" pitchFamily="2" charset="-122"/>
                </a:rPr>
                <a:t>    XXX  </a:t>
              </a:r>
              <a:r>
                <a:rPr lang="zh-CN" altLang="en-US" sz="1600" dirty="0">
                  <a:solidFill>
                    <a:schemeClr val="bg1"/>
                  </a:solidFill>
                  <a:latin typeface="宋体" panose="02010600030101010101" pitchFamily="2" charset="-122"/>
                  <a:ea typeface="宋体" panose="02010600030101010101" pitchFamily="2" charset="-122"/>
                </a:rPr>
                <a:t>科 技 集 团 恭 贺！</a:t>
              </a:r>
            </a:p>
          </p:txBody>
        </p:sp>
      </p:grpSp>
      <p:pic>
        <p:nvPicPr>
          <p:cNvPr id="31" name="图片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5113" y="1303327"/>
            <a:ext cx="2961775" cy="3497413"/>
          </a:xfrm>
          <a:prstGeom prst="rect">
            <a:avLst/>
          </a:prstGeom>
        </p:spPr>
      </p:pic>
      <p:grpSp>
        <p:nvGrpSpPr>
          <p:cNvPr id="54" name="组合 53"/>
          <p:cNvGrpSpPr/>
          <p:nvPr/>
        </p:nvGrpSpPr>
        <p:grpSpPr>
          <a:xfrm>
            <a:off x="8730687" y="501901"/>
            <a:ext cx="3160795" cy="4385810"/>
            <a:chOff x="8730687" y="501901"/>
            <a:chExt cx="3160795" cy="4385810"/>
          </a:xfrm>
        </p:grpSpPr>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30687" y="501901"/>
              <a:ext cx="3160795" cy="2545929"/>
            </a:xfrm>
            <a:prstGeom prst="rect">
              <a:avLst/>
            </a:prstGeom>
          </p:spPr>
        </p:pic>
        <p:pic>
          <p:nvPicPr>
            <p:cNvPr id="47" name="图片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825928" y="2060446"/>
              <a:ext cx="1813717" cy="2827265"/>
            </a:xfrm>
            <a:prstGeom prst="rect">
              <a:avLst/>
            </a:prstGeom>
          </p:spPr>
        </p:pic>
      </p:grpSp>
      <p:grpSp>
        <p:nvGrpSpPr>
          <p:cNvPr id="63" name="组合 62"/>
          <p:cNvGrpSpPr/>
          <p:nvPr/>
        </p:nvGrpSpPr>
        <p:grpSpPr>
          <a:xfrm>
            <a:off x="1892683" y="2597348"/>
            <a:ext cx="3686586" cy="2857500"/>
            <a:chOff x="1892683" y="2597348"/>
            <a:chExt cx="3686586" cy="2857500"/>
          </a:xfrm>
        </p:grpSpPr>
        <p:sp>
          <p:nvSpPr>
            <p:cNvPr id="48" name="文本框 47"/>
            <p:cNvSpPr txBox="1"/>
            <p:nvPr/>
          </p:nvSpPr>
          <p:spPr>
            <a:xfrm>
              <a:off x="3461314" y="3428403"/>
              <a:ext cx="2117955" cy="645160"/>
            </a:xfrm>
            <a:prstGeom prst="rect">
              <a:avLst/>
            </a:prstGeom>
            <a:noFill/>
          </p:spPr>
          <p:txBody>
            <a:bodyPr wrap="square" rtlCol="0">
              <a:spAutoFit/>
            </a:bodyPr>
            <a:lstStyle/>
            <a:p>
              <a:r>
                <a:rPr lang="zh-CN" altLang="en-US" sz="3600" dirty="0">
                  <a:solidFill>
                    <a:srgbClr val="C00000"/>
                  </a:solidFill>
                  <a:latin typeface="落落补 汤圆" charset="-128"/>
                  <a:ea typeface="落落补 汤圆" charset="-128"/>
                </a:rPr>
                <a:t>花好月圆</a:t>
              </a:r>
            </a:p>
          </p:txBody>
        </p:sp>
        <p:grpSp>
          <p:nvGrpSpPr>
            <p:cNvPr id="60" name="组合 59"/>
            <p:cNvGrpSpPr/>
            <p:nvPr/>
          </p:nvGrpSpPr>
          <p:grpSpPr>
            <a:xfrm>
              <a:off x="1892683" y="2597348"/>
              <a:ext cx="3384451" cy="2857500"/>
              <a:chOff x="1754721" y="2645984"/>
              <a:chExt cx="3384451" cy="2857500"/>
            </a:xfrm>
          </p:grpSpPr>
          <p:pic>
            <p:nvPicPr>
              <p:cNvPr id="58" name="图片 5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4721" y="2645984"/>
                <a:ext cx="2857500" cy="2857500"/>
              </a:xfrm>
              <a:prstGeom prst="rect">
                <a:avLst/>
              </a:prstGeom>
            </p:spPr>
          </p:pic>
          <p:cxnSp>
            <p:nvCxnSpPr>
              <p:cNvPr id="59" name="直接连接符 58"/>
              <p:cNvCxnSpPr/>
              <p:nvPr/>
            </p:nvCxnSpPr>
            <p:spPr>
              <a:xfrm>
                <a:off x="3529624" y="4097088"/>
                <a:ext cx="1609548" cy="0"/>
              </a:xfrm>
              <a:prstGeom prst="line">
                <a:avLst/>
              </a:prstGeom>
              <a:ln>
                <a:solidFill>
                  <a:srgbClr val="C1C1C1"/>
                </a:solidFill>
              </a:ln>
            </p:spPr>
            <p:style>
              <a:lnRef idx="1">
                <a:schemeClr val="accent1"/>
              </a:lnRef>
              <a:fillRef idx="0">
                <a:schemeClr val="accent1"/>
              </a:fillRef>
              <a:effectRef idx="0">
                <a:schemeClr val="accent1"/>
              </a:effectRef>
              <a:fontRef idx="minor">
                <a:schemeClr val="tx1"/>
              </a:fontRef>
            </p:style>
          </p:cxnSp>
        </p:grpSp>
      </p:grpSp>
      <p:pic>
        <p:nvPicPr>
          <p:cNvPr id="61" name="王菲 - 但愿人长久 (原版伴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277134" y="7448550"/>
            <a:ext cx="609600" cy="609600"/>
          </a:xfrm>
          <a:prstGeom prst="rect">
            <a:avLst/>
          </a:prstGeom>
        </p:spPr>
      </p:pic>
      <p:pic>
        <p:nvPicPr>
          <p:cNvPr id="64" name="图片 63"/>
          <p:cNvPicPr>
            <a:picLocks noChangeAspect="1"/>
          </p:cNvPicPr>
          <p:nvPr/>
        </p:nvPicPr>
        <p:blipFill>
          <a:blip r:embed="rId11"/>
          <a:stretch>
            <a:fillRect/>
          </a:stretch>
        </p:blipFill>
        <p:spPr>
          <a:xfrm>
            <a:off x="6817246" y="1628000"/>
            <a:ext cx="658425"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1"/>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1000"/>
                                        <p:tgtEl>
                                          <p:spTgt spid="6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1000"/>
                                        <p:tgtEl>
                                          <p:spTgt spid="63"/>
                                        </p:tgtEl>
                                      </p:cBhvr>
                                    </p:animEffect>
                                  </p:childTnLst>
                                </p:cTn>
                              </p:par>
                            </p:childTnLst>
                          </p:cTn>
                        </p:par>
                        <p:par>
                          <p:cTn id="27" fill="hold">
                            <p:stCondLst>
                              <p:cond delay="5000"/>
                            </p:stCondLst>
                            <p:childTnLst>
                              <p:par>
                                <p:cTn id="28" presetID="10"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2">
                <p:cTn id="31" repeatCount="indefinite" fill="hold" display="0">
                  <p:stCondLst>
                    <p:cond delay="indefinite"/>
                  </p:stCondLst>
                  <p:endCondLst>
                    <p:cond evt="onStopAudio" delay="0">
                      <p:tgtEl>
                        <p:sldTgt/>
                      </p:tgtEl>
                    </p:cond>
                  </p:endCondLst>
                </p:cTn>
                <p:tgtEl>
                  <p:spTgt spid="6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38223" y="570456"/>
            <a:ext cx="4400420" cy="3156638"/>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48893" b="45293"/>
          <a:stretch>
            <a:fillRect/>
          </a:stretch>
        </p:blipFill>
        <p:spPr>
          <a:xfrm>
            <a:off x="2236164" y="706615"/>
            <a:ext cx="3390901" cy="3615608"/>
          </a:xfrm>
          <a:prstGeom prst="rect">
            <a:avLst/>
          </a:prstGeom>
        </p:spPr>
      </p:pic>
      <p:sp>
        <p:nvSpPr>
          <p:cNvPr id="6" name="矩形 5"/>
          <p:cNvSpPr/>
          <p:nvPr/>
        </p:nvSpPr>
        <p:spPr>
          <a:xfrm>
            <a:off x="3931614" y="4029835"/>
            <a:ext cx="4568879" cy="584775"/>
          </a:xfrm>
          <a:prstGeom prst="rect">
            <a:avLst/>
          </a:prstGeom>
        </p:spPr>
        <p:txBody>
          <a:bodyPr wrap="none">
            <a:spAutoFit/>
          </a:bodyPr>
          <a:lstStyle/>
          <a:p>
            <a:r>
              <a:rPr lang="en-US" altLang="zh-CN" sz="3200" dirty="0">
                <a:solidFill>
                  <a:schemeClr val="tx1">
                    <a:lumMod val="50000"/>
                    <a:lumOff val="50000"/>
                  </a:schemeClr>
                </a:solidFill>
                <a:latin typeface="Bradley Hand ITC" panose="03070402050302030203" pitchFamily="66" charset="0"/>
              </a:rPr>
              <a:t>Happy mid autumn day!</a:t>
            </a:r>
            <a:endParaRPr lang="zh-CN" altLang="en-US" sz="3200" dirty="0">
              <a:solidFill>
                <a:schemeClr val="tx1">
                  <a:lumMod val="50000"/>
                  <a:lumOff val="50000"/>
                </a:schemeClr>
              </a:solidFill>
              <a:latin typeface="Bradley Hand ITC" panose="03070402050302030203" pitchFamily="66" charset="0"/>
            </a:endParaRPr>
          </a:p>
        </p:txBody>
      </p:sp>
      <p:pic>
        <p:nvPicPr>
          <p:cNvPr id="7" name="Picture 2" descr="中国风祥云纹理  PNG素材"/>
          <p:cNvPicPr>
            <a:picLocks noChangeAspect="1" noChangeArrowheads="1"/>
          </p:cNvPicPr>
          <p:nvPr/>
        </p:nvPicPr>
        <p:blipFill rotWithShape="1">
          <a:blip r:embed="rId5">
            <a:extLst>
              <a:ext uri="{28A0092B-C50C-407E-A947-70E740481C1C}">
                <a14:useLocalDpi xmlns:a14="http://schemas.microsoft.com/office/drawing/2010/main" val="0"/>
              </a:ext>
            </a:extLst>
          </a:blip>
          <a:srcRect l="32546" t="42580" b="34002"/>
          <a:stretch>
            <a:fillRect/>
          </a:stretch>
        </p:blipFill>
        <p:spPr bwMode="auto">
          <a:xfrm>
            <a:off x="7161973" y="4974501"/>
            <a:ext cx="1338520" cy="627958"/>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3285555" y="4654364"/>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grpSp>
        <p:nvGrpSpPr>
          <p:cNvPr id="9" name="组合 8"/>
          <p:cNvGrpSpPr/>
          <p:nvPr/>
        </p:nvGrpSpPr>
        <p:grpSpPr>
          <a:xfrm>
            <a:off x="4424467" y="6275812"/>
            <a:ext cx="3343066" cy="362875"/>
            <a:chOff x="4352216" y="5642011"/>
            <a:chExt cx="3343066" cy="362875"/>
          </a:xfrm>
        </p:grpSpPr>
        <p:sp>
          <p:nvSpPr>
            <p:cNvPr id="10" name="矩形 9"/>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6858000" y="5155452"/>
            <a:ext cx="3343066" cy="362875"/>
            <a:chOff x="4352216" y="5642011"/>
            <a:chExt cx="3343066" cy="362875"/>
          </a:xfrm>
        </p:grpSpPr>
        <p:sp>
          <p:nvSpPr>
            <p:cNvPr id="12" name="矩形 11"/>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grpSp>
        <p:nvGrpSpPr>
          <p:cNvPr id="15" name="组合 14"/>
          <p:cNvGrpSpPr/>
          <p:nvPr/>
        </p:nvGrpSpPr>
        <p:grpSpPr>
          <a:xfrm>
            <a:off x="318022" y="256665"/>
            <a:ext cx="4673078" cy="5327875"/>
            <a:chOff x="318022" y="256665"/>
            <a:chExt cx="4673078" cy="5327875"/>
          </a:xfrm>
        </p:grpSpPr>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49" y="256665"/>
              <a:ext cx="1849815" cy="1849815"/>
            </a:xfrm>
            <a:prstGeom prst="rect">
              <a:avLst/>
            </a:prstGeom>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094" y="2757275"/>
              <a:ext cx="1813717" cy="2827265"/>
            </a:xfrm>
            <a:prstGeom prst="rect">
              <a:avLst/>
            </a:prstGeom>
          </p:spPr>
        </p:pic>
        <p:pic>
          <p:nvPicPr>
            <p:cNvPr id="45" name="图片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22" y="318434"/>
              <a:ext cx="4673078" cy="3764029"/>
            </a:xfrm>
            <a:prstGeom prst="rect">
              <a:avLst/>
            </a:prstGeom>
          </p:spPr>
        </p:pic>
      </p:grpSp>
      <p:pic>
        <p:nvPicPr>
          <p:cNvPr id="17" name="Picture 2" descr="中秋节 PNG"/>
          <p:cNvPicPr>
            <a:picLocks noChangeAspect="1" noChangeArrowheads="1"/>
          </p:cNvPicPr>
          <p:nvPr/>
        </p:nvPicPr>
        <p:blipFill rotWithShape="1">
          <a:blip r:embed="rId6">
            <a:extLst>
              <a:ext uri="{28A0092B-C50C-407E-A947-70E740481C1C}">
                <a14:useLocalDpi xmlns:a14="http://schemas.microsoft.com/office/drawing/2010/main" val="0"/>
              </a:ext>
            </a:extLst>
          </a:blip>
          <a:srcRect b="5318"/>
          <a:stretch>
            <a:fillRect/>
          </a:stretch>
        </p:blipFill>
        <p:spPr bwMode="auto">
          <a:xfrm>
            <a:off x="6365864" y="741211"/>
            <a:ext cx="3953321" cy="374308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5437" y="644760"/>
            <a:ext cx="1878995" cy="764401"/>
          </a:xfrm>
          <a:prstGeom prst="rect">
            <a:avLst/>
          </a:prstGeom>
        </p:spPr>
      </p:pic>
      <p:grpSp>
        <p:nvGrpSpPr>
          <p:cNvPr id="14" name="组合 13"/>
          <p:cNvGrpSpPr/>
          <p:nvPr/>
        </p:nvGrpSpPr>
        <p:grpSpPr>
          <a:xfrm>
            <a:off x="5126032" y="2626787"/>
            <a:ext cx="3846518" cy="2857500"/>
            <a:chOff x="4935532" y="2912537"/>
            <a:chExt cx="3846518" cy="2857500"/>
          </a:xfrm>
        </p:grpSpPr>
        <p:sp>
          <p:nvSpPr>
            <p:cNvPr id="2" name="文本框 1"/>
            <p:cNvSpPr txBox="1"/>
            <p:nvPr/>
          </p:nvSpPr>
          <p:spPr>
            <a:xfrm>
              <a:off x="6553200" y="3940076"/>
              <a:ext cx="2228850"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感 恩 有 你</a:t>
              </a:r>
            </a:p>
          </p:txBody>
        </p:sp>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5532" y="2912537"/>
              <a:ext cx="2857500" cy="2857500"/>
            </a:xfrm>
            <a:prstGeom prst="rect">
              <a:avLst/>
            </a:prstGeom>
          </p:spPr>
        </p:pic>
        <p:cxnSp>
          <p:nvCxnSpPr>
            <p:cNvPr id="11" name="直接连接符 10"/>
            <p:cNvCxnSpPr/>
            <p:nvPr/>
          </p:nvCxnSpPr>
          <p:spPr>
            <a:xfrm>
              <a:off x="6710435" y="4363641"/>
              <a:ext cx="1609548" cy="0"/>
            </a:xfrm>
            <a:prstGeom prst="line">
              <a:avLst/>
            </a:prstGeom>
            <a:ln>
              <a:solidFill>
                <a:srgbClr val="C1C1C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18020" y="552450"/>
            <a:ext cx="5173980" cy="4679404"/>
          </a:xfrm>
          <a:prstGeom prst="rect">
            <a:avLst/>
          </a:prstGeom>
        </p:spPr>
      </p:pic>
      <p:sp>
        <p:nvSpPr>
          <p:cNvPr id="3" name="矩形 2"/>
          <p:cNvSpPr/>
          <p:nvPr/>
        </p:nvSpPr>
        <p:spPr>
          <a:xfrm>
            <a:off x="1381755" y="2204141"/>
            <a:ext cx="5946351" cy="2330450"/>
          </a:xfrm>
          <a:prstGeom prst="rect">
            <a:avLst/>
          </a:prstGeom>
        </p:spPr>
        <p:txBody>
          <a:bodyPr wrap="square">
            <a:spAutoFit/>
          </a:bodyPr>
          <a:lstStyle/>
          <a:p>
            <a:pPr>
              <a:lnSpc>
                <a:spcPct val="130000"/>
              </a:lnSpc>
            </a:pPr>
            <a:endParaRPr lang="zh-CN" altLang="en-US" sz="2800" dirty="0">
              <a:solidFill>
                <a:schemeClr val="tx1">
                  <a:lumMod val="75000"/>
                  <a:lumOff val="25000"/>
                </a:schemeClr>
              </a:solidFill>
              <a:latin typeface="文悦古典明朝体 (非商业使用) W5" charset="-122"/>
              <a:ea typeface="文悦古典明朝体 (非商业使用) W5" charset="-122"/>
            </a:endParaRPr>
          </a:p>
          <a:p>
            <a:pPr>
              <a:lnSpc>
                <a:spcPct val="130000"/>
              </a:lnSpc>
            </a:pPr>
            <a:r>
              <a:rPr lang="zh-CN" altLang="en-US" sz="2800" dirty="0">
                <a:solidFill>
                  <a:schemeClr val="tx1">
                    <a:lumMod val="75000"/>
                    <a:lumOff val="25000"/>
                  </a:schemeClr>
                </a:solidFill>
                <a:latin typeface="文悦古典明朝体 (非商业使用) W5" charset="-122"/>
                <a:ea typeface="文悦古典明朝体 (非商业使用) W5" charset="-122"/>
              </a:rPr>
              <a:t>一年一度中秋节，一年一度团圆夜，年年月圆人不圆，岁岁形只影孤单。只愿大家能够团团圆圆，合家美满。</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3378" y="481229"/>
            <a:ext cx="3623107" cy="2122716"/>
          </a:xfrm>
          <a:prstGeom prst="rect">
            <a:avLst/>
          </a:prstGeom>
        </p:spPr>
      </p:pic>
      <p:sp>
        <p:nvSpPr>
          <p:cNvPr id="9" name="文本框 8"/>
          <p:cNvSpPr txBox="1"/>
          <p:nvPr/>
        </p:nvSpPr>
        <p:spPr>
          <a:xfrm>
            <a:off x="2752928" y="4698454"/>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grpSp>
        <p:nvGrpSpPr>
          <p:cNvPr id="11" name="组合 10"/>
          <p:cNvGrpSpPr/>
          <p:nvPr/>
        </p:nvGrpSpPr>
        <p:grpSpPr>
          <a:xfrm>
            <a:off x="4824517" y="6256762"/>
            <a:ext cx="3343066" cy="362875"/>
            <a:chOff x="4352216" y="5642011"/>
            <a:chExt cx="3343066" cy="362875"/>
          </a:xfrm>
        </p:grpSpPr>
        <p:sp>
          <p:nvSpPr>
            <p:cNvPr id="12" name="矩形 11"/>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rPr>
                <a:t>上 海 </a:t>
              </a:r>
              <a:r>
                <a:rPr lang="en-US" altLang="zh-CN" sz="1600" dirty="0">
                  <a:solidFill>
                    <a:schemeClr val="bg1"/>
                  </a:solidFill>
                  <a:latin typeface="宋体" panose="02010600030101010101" pitchFamily="2" charset="-122"/>
                  <a:ea typeface="宋体" panose="02010600030101010101" pitchFamily="2" charset="-122"/>
                </a:rPr>
                <a:t>XXX</a:t>
              </a:r>
              <a:r>
                <a:rPr lang="zh-CN" altLang="en-US" sz="1600" dirty="0">
                  <a:solidFill>
                    <a:schemeClr val="bg1"/>
                  </a:solidFill>
                  <a:latin typeface="宋体" panose="02010600030101010101" pitchFamily="2" charset="-122"/>
                  <a:ea typeface="宋体" panose="02010600030101010101" pitchFamily="2" charset="-122"/>
                </a:rPr>
                <a:t> 科 技 集 团 恭 贺！</a:t>
              </a: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17149" y="5136604"/>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sp>
        <p:nvSpPr>
          <p:cNvPr id="4" name="矩形 3"/>
          <p:cNvSpPr/>
          <p:nvPr/>
        </p:nvSpPr>
        <p:spPr>
          <a:xfrm>
            <a:off x="5579383" y="3213729"/>
            <a:ext cx="5622018" cy="1770380"/>
          </a:xfrm>
          <a:prstGeom prst="rect">
            <a:avLst/>
          </a:prstGeom>
        </p:spPr>
        <p:txBody>
          <a:bodyPr wrap="square">
            <a:spAutoFit/>
          </a:bodyPr>
          <a:lstStyle/>
          <a:p>
            <a:pPr>
              <a:lnSpc>
                <a:spcPct val="130000"/>
              </a:lnSpc>
            </a:pPr>
            <a:r>
              <a:rPr lang="zh-CN" altLang="en-US" sz="2800" dirty="0">
                <a:solidFill>
                  <a:schemeClr val="tx1">
                    <a:lumMod val="75000"/>
                    <a:lumOff val="25000"/>
                  </a:schemeClr>
                </a:solidFill>
                <a:latin typeface="文悦古典明朝体 (非商业使用) W5" charset="-122"/>
                <a:ea typeface="文悦古典明朝体 (非商业使用) W5" charset="-122"/>
              </a:rPr>
              <a:t>月是中秋分外明，我把问候遥相寄</a:t>
            </a:r>
            <a:r>
              <a:rPr lang="en-US" altLang="zh-CN" sz="2800" dirty="0">
                <a:solidFill>
                  <a:schemeClr val="tx1">
                    <a:lumMod val="75000"/>
                    <a:lumOff val="25000"/>
                  </a:schemeClr>
                </a:solidFill>
                <a:latin typeface="文悦古典明朝体 (非商业使用) W5" charset="-122"/>
                <a:ea typeface="文悦古典明朝体 (非商业使用) W5" charset="-122"/>
              </a:rPr>
              <a:t>;</a:t>
            </a:r>
            <a:r>
              <a:rPr lang="zh-CN" altLang="en-US" sz="2800" dirty="0">
                <a:solidFill>
                  <a:schemeClr val="tx1">
                    <a:lumMod val="75000"/>
                    <a:lumOff val="25000"/>
                  </a:schemeClr>
                </a:solidFill>
                <a:latin typeface="文悦古典明朝体 (非商业使用) W5" charset="-122"/>
                <a:ea typeface="文悦古典明朝体 (非商业使用) W5" charset="-122"/>
              </a:rPr>
              <a:t>皓月当空洒清辉，中秋良宵念挚心</a:t>
            </a:r>
            <a:r>
              <a:rPr lang="en-US" altLang="zh-CN" sz="2800" dirty="0">
                <a:solidFill>
                  <a:schemeClr val="tx1">
                    <a:lumMod val="75000"/>
                    <a:lumOff val="25000"/>
                  </a:schemeClr>
                </a:solidFill>
                <a:latin typeface="文悦古典明朝体 (非商业使用) W5" charset="-122"/>
                <a:ea typeface="文悦古典明朝体 (非商业使用) W5" charset="-122"/>
              </a:rPr>
              <a:t>;</a:t>
            </a:r>
            <a:r>
              <a:rPr lang="zh-CN" altLang="en-US" sz="2800" dirty="0">
                <a:solidFill>
                  <a:schemeClr val="tx1">
                    <a:lumMod val="75000"/>
                    <a:lumOff val="25000"/>
                  </a:schemeClr>
                </a:solidFill>
                <a:latin typeface="文悦古典明朝体 (非商业使用) W5" charset="-122"/>
                <a:ea typeface="文悦古典明朝体 (非商业使用) W5" charset="-122"/>
              </a:rPr>
              <a:t>祝愿佳节多好运，月圆人圆事事圆！</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 y="552450"/>
            <a:ext cx="5173980" cy="4679404"/>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525" y="-171450"/>
            <a:ext cx="6267450" cy="3419475"/>
          </a:xfrm>
          <a:prstGeom prst="rect">
            <a:avLst/>
          </a:prstGeom>
        </p:spPr>
      </p:pic>
      <p:grpSp>
        <p:nvGrpSpPr>
          <p:cNvPr id="10" name="组合 9"/>
          <p:cNvGrpSpPr/>
          <p:nvPr/>
        </p:nvGrpSpPr>
        <p:grpSpPr>
          <a:xfrm>
            <a:off x="4424467" y="6275812"/>
            <a:ext cx="3343066" cy="362875"/>
            <a:chOff x="4352216" y="5642011"/>
            <a:chExt cx="3343066" cy="362875"/>
          </a:xfrm>
        </p:grpSpPr>
        <p:sp>
          <p:nvSpPr>
            <p:cNvPr id="11" name="矩形 10"/>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711" y="2581362"/>
            <a:ext cx="3156277" cy="3156277"/>
          </a:xfrm>
          <a:prstGeom prst="rect">
            <a:avLst/>
          </a:prstGeom>
        </p:spPr>
      </p:pic>
      <p:sp>
        <p:nvSpPr>
          <p:cNvPr id="3" name="矩形 2"/>
          <p:cNvSpPr/>
          <p:nvPr/>
        </p:nvSpPr>
        <p:spPr>
          <a:xfrm>
            <a:off x="4592324" y="1491412"/>
            <a:ext cx="3045452" cy="2651125"/>
          </a:xfrm>
          <a:prstGeom prst="rect">
            <a:avLst/>
          </a:prstGeom>
        </p:spPr>
        <p:txBody>
          <a:bodyPr wrap="square">
            <a:spAutoFit/>
          </a:bodyPr>
          <a:lstStyle/>
          <a:p>
            <a:pPr>
              <a:lnSpc>
                <a:spcPct val="130000"/>
              </a:lnSpc>
            </a:pPr>
            <a:r>
              <a:rPr lang="zh-CN" altLang="en-US" sz="3200" dirty="0">
                <a:solidFill>
                  <a:schemeClr val="tx1">
                    <a:lumMod val="75000"/>
                    <a:lumOff val="25000"/>
                  </a:schemeClr>
                </a:solidFill>
                <a:latin typeface="文悦古典明朝体 (非商业使用) W5" charset="-122"/>
                <a:ea typeface="文悦古典明朝体 (非商业使用) W5" charset="-122"/>
              </a:rPr>
              <a:t>今秋又是月圆时</a:t>
            </a:r>
            <a:endParaRPr lang="en-US" altLang="zh-CN" sz="3200" dirty="0">
              <a:solidFill>
                <a:schemeClr val="tx1">
                  <a:lumMod val="75000"/>
                  <a:lumOff val="25000"/>
                </a:schemeClr>
              </a:solidFill>
              <a:latin typeface="文悦古典明朝体 (非商业使用) W5" charset="-122"/>
              <a:ea typeface="文悦古典明朝体 (非商业使用) W5" charset="-122"/>
            </a:endParaRPr>
          </a:p>
          <a:p>
            <a:pPr>
              <a:lnSpc>
                <a:spcPct val="130000"/>
              </a:lnSpc>
            </a:pPr>
            <a:r>
              <a:rPr lang="zh-CN" altLang="en-US" sz="3200" dirty="0">
                <a:solidFill>
                  <a:schemeClr val="tx1">
                    <a:lumMod val="75000"/>
                    <a:lumOff val="25000"/>
                  </a:schemeClr>
                </a:solidFill>
                <a:latin typeface="文悦古典明朝体 (非商业使用) W5" charset="-122"/>
                <a:ea typeface="文悦古典明朝体 (非商业使用) W5" charset="-122"/>
              </a:rPr>
              <a:t>清风只影度中秋</a:t>
            </a:r>
            <a:endParaRPr lang="en-US" altLang="zh-CN" sz="3200" dirty="0">
              <a:solidFill>
                <a:schemeClr val="tx1">
                  <a:lumMod val="75000"/>
                  <a:lumOff val="25000"/>
                </a:schemeClr>
              </a:solidFill>
              <a:latin typeface="文悦古典明朝体 (非商业使用) W5" charset="-122"/>
              <a:ea typeface="文悦古典明朝体 (非商业使用) W5" charset="-122"/>
            </a:endParaRPr>
          </a:p>
          <a:p>
            <a:pPr>
              <a:lnSpc>
                <a:spcPct val="130000"/>
              </a:lnSpc>
            </a:pPr>
            <a:r>
              <a:rPr lang="zh-CN" altLang="en-US" sz="3200" dirty="0">
                <a:solidFill>
                  <a:schemeClr val="tx1">
                    <a:lumMod val="75000"/>
                    <a:lumOff val="25000"/>
                  </a:schemeClr>
                </a:solidFill>
                <a:latin typeface="文悦古典明朝体 (非商业使用) W5" charset="-122"/>
                <a:ea typeface="文悦古典明朝体 (非商业使用) W5" charset="-122"/>
              </a:rPr>
              <a:t>思念佳人千里外</a:t>
            </a:r>
            <a:endParaRPr lang="en-US" altLang="zh-CN" sz="3200" dirty="0">
              <a:solidFill>
                <a:schemeClr val="tx1">
                  <a:lumMod val="75000"/>
                  <a:lumOff val="25000"/>
                </a:schemeClr>
              </a:solidFill>
              <a:latin typeface="文悦古典明朝体 (非商业使用) W5" charset="-122"/>
              <a:ea typeface="文悦古典明朝体 (非商业使用) W5" charset="-122"/>
            </a:endParaRPr>
          </a:p>
          <a:p>
            <a:pPr>
              <a:lnSpc>
                <a:spcPct val="130000"/>
              </a:lnSpc>
            </a:pPr>
            <a:r>
              <a:rPr lang="zh-CN" altLang="en-US" sz="3200" dirty="0">
                <a:solidFill>
                  <a:schemeClr val="tx1">
                    <a:lumMod val="75000"/>
                    <a:lumOff val="25000"/>
                  </a:schemeClr>
                </a:solidFill>
                <a:latin typeface="文悦古典明朝体 (非商业使用) W5" charset="-122"/>
                <a:ea typeface="文悦古典明朝体 (非商业使用) W5" charset="-122"/>
              </a:rPr>
              <a:t>明月传情表我心</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11636" y="4464301"/>
            <a:ext cx="3160795" cy="2545929"/>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34538" y="249720"/>
            <a:ext cx="1813717" cy="2827265"/>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4884" y="249721"/>
            <a:ext cx="1813717" cy="2827265"/>
          </a:xfrm>
          <a:prstGeom prst="rect">
            <a:avLst/>
          </a:prstGeom>
        </p:spPr>
      </p:pic>
      <p:sp>
        <p:nvSpPr>
          <p:cNvPr id="8" name="文本框 7"/>
          <p:cNvSpPr txBox="1"/>
          <p:nvPr/>
        </p:nvSpPr>
        <p:spPr>
          <a:xfrm>
            <a:off x="4378313" y="888454"/>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grpSp>
        <p:nvGrpSpPr>
          <p:cNvPr id="11" name="组合 10"/>
          <p:cNvGrpSpPr/>
          <p:nvPr/>
        </p:nvGrpSpPr>
        <p:grpSpPr>
          <a:xfrm>
            <a:off x="4424467" y="6275812"/>
            <a:ext cx="3343066" cy="362875"/>
            <a:chOff x="4352216" y="5642011"/>
            <a:chExt cx="3343066" cy="362875"/>
          </a:xfrm>
        </p:grpSpPr>
        <p:sp>
          <p:nvSpPr>
            <p:cNvPr id="12" name="矩形 11"/>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89775" y="3758229"/>
            <a:ext cx="8732775" cy="1419860"/>
          </a:xfrm>
          <a:prstGeom prst="rect">
            <a:avLst/>
          </a:prstGeom>
        </p:spPr>
        <p:txBody>
          <a:bodyPr wrap="square">
            <a:spAutoFit/>
          </a:bodyPr>
          <a:lstStyle/>
          <a:p>
            <a:pPr>
              <a:lnSpc>
                <a:spcPct val="120000"/>
              </a:lnSpc>
            </a:pPr>
            <a:r>
              <a:rPr lang="zh-CN" altLang="en-US" dirty="0">
                <a:solidFill>
                  <a:schemeClr val="tx1">
                    <a:lumMod val="75000"/>
                    <a:lumOff val="25000"/>
                  </a:schemeClr>
                </a:solidFill>
                <a:latin typeface="文悦古典明朝体 (非商业使用) W5" charset="-122"/>
                <a:ea typeface="文悦古典明朝体 (非商业使用) W5" charset="-122"/>
              </a:rPr>
              <a:t>中秋节自古便有祭月、赏月、拜月、吃月饼、赏桂花、饮桂花酒、等习俗，流传至今，经久不息。中秋节以月之圆兆人之团圆，为寄托思念故乡，思念亲人之情，祈盼丰收、幸福，成为丰富多彩、弥足珍贵的文化遗产。中秋节与端午节、春节、清明节并称为中国四大传统节日。</a:t>
            </a:r>
          </a:p>
        </p:txBody>
      </p:sp>
      <p:sp>
        <p:nvSpPr>
          <p:cNvPr id="6" name="文本框 5"/>
          <p:cNvSpPr txBox="1"/>
          <p:nvPr/>
        </p:nvSpPr>
        <p:spPr>
          <a:xfrm>
            <a:off x="7170436" y="4937074"/>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984" y="571500"/>
            <a:ext cx="4378213" cy="3286987"/>
          </a:xfrm>
          <a:prstGeom prst="rect">
            <a:avLst/>
          </a:prstGeom>
        </p:spPr>
      </p:pic>
      <p:grpSp>
        <p:nvGrpSpPr>
          <p:cNvPr id="13" name="组合 12"/>
          <p:cNvGrpSpPr/>
          <p:nvPr/>
        </p:nvGrpSpPr>
        <p:grpSpPr>
          <a:xfrm>
            <a:off x="8730687" y="210631"/>
            <a:ext cx="3160795" cy="4677080"/>
            <a:chOff x="8730687" y="210631"/>
            <a:chExt cx="3160795" cy="4677080"/>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2678" y="210631"/>
              <a:ext cx="1849815" cy="1849815"/>
            </a:xfrm>
            <a:prstGeom prst="rect">
              <a:avLst/>
            </a:prstGeom>
          </p:spPr>
        </p:pic>
        <p:grpSp>
          <p:nvGrpSpPr>
            <p:cNvPr id="9" name="组合 8"/>
            <p:cNvGrpSpPr/>
            <p:nvPr/>
          </p:nvGrpSpPr>
          <p:grpSpPr>
            <a:xfrm>
              <a:off x="8730687" y="501901"/>
              <a:ext cx="3160795" cy="4385810"/>
              <a:chOff x="8730687" y="501901"/>
              <a:chExt cx="3160795" cy="4385810"/>
            </a:xfrm>
          </p:grpSpPr>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730687" y="501901"/>
                <a:ext cx="3160795" cy="2545929"/>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825928" y="2060446"/>
                <a:ext cx="1813717" cy="2827265"/>
              </a:xfrm>
              <a:prstGeom prst="rect">
                <a:avLst/>
              </a:prstGeom>
            </p:spPr>
          </p:pic>
        </p:grpSp>
      </p:grpSp>
      <p:pic>
        <p:nvPicPr>
          <p:cNvPr id="14" name="图片 13"/>
          <p:cNvPicPr>
            <a:picLocks noChangeAspect="1"/>
          </p:cNvPicPr>
          <p:nvPr/>
        </p:nvPicPr>
        <p:blipFill>
          <a:blip r:embed="rId7"/>
          <a:stretch>
            <a:fillRect/>
          </a:stretch>
        </p:blipFill>
        <p:spPr>
          <a:xfrm>
            <a:off x="883687" y="3662979"/>
            <a:ext cx="810838" cy="2048434"/>
          </a:xfrm>
          <a:prstGeom prst="rect">
            <a:avLst/>
          </a:prstGeom>
        </p:spPr>
      </p:pic>
      <p:grpSp>
        <p:nvGrpSpPr>
          <p:cNvPr id="15" name="组合 14"/>
          <p:cNvGrpSpPr/>
          <p:nvPr/>
        </p:nvGrpSpPr>
        <p:grpSpPr>
          <a:xfrm>
            <a:off x="4424467" y="6275812"/>
            <a:ext cx="3343066" cy="362875"/>
            <a:chOff x="4352216" y="5642011"/>
            <a:chExt cx="3343066" cy="362875"/>
          </a:xfrm>
        </p:grpSpPr>
        <p:sp>
          <p:nvSpPr>
            <p:cNvPr id="16" name="矩形 15"/>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月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854" y="3595549"/>
            <a:ext cx="3041718" cy="304171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269641" y="2329878"/>
            <a:ext cx="6463631" cy="1419860"/>
          </a:xfrm>
          <a:prstGeom prst="rect">
            <a:avLst/>
          </a:prstGeom>
        </p:spPr>
        <p:txBody>
          <a:bodyPr wrap="square">
            <a:spAutoFit/>
          </a:bodyPr>
          <a:lstStyle/>
          <a:p>
            <a:pPr>
              <a:lnSpc>
                <a:spcPct val="120000"/>
              </a:lnSpc>
            </a:pPr>
            <a:r>
              <a:rPr lang="zh-CN" altLang="en-US" dirty="0">
                <a:solidFill>
                  <a:schemeClr val="tx1">
                    <a:lumMod val="75000"/>
                    <a:lumOff val="25000"/>
                  </a:schemeClr>
                </a:solidFill>
                <a:latin typeface="文悦古典明朝体 (非商业使用) W5" charset="-122"/>
                <a:ea typeface="文悦古典明朝体 (非商业使用) W5" charset="-122"/>
              </a:rPr>
              <a:t>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p>
        </p:txBody>
      </p:sp>
      <p:sp>
        <p:nvSpPr>
          <p:cNvPr id="7" name="文本框 6"/>
          <p:cNvSpPr txBox="1"/>
          <p:nvPr/>
        </p:nvSpPr>
        <p:spPr>
          <a:xfrm>
            <a:off x="1269641" y="3938449"/>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209522" y="532356"/>
            <a:ext cx="3833545" cy="3467100"/>
          </a:xfrm>
          <a:prstGeom prst="rect">
            <a:avLst/>
          </a:prstGeom>
        </p:spPr>
      </p:pic>
      <p:pic>
        <p:nvPicPr>
          <p:cNvPr id="9" name="图片 8"/>
          <p:cNvPicPr>
            <a:picLocks noChangeAspect="1"/>
          </p:cNvPicPr>
          <p:nvPr/>
        </p:nvPicPr>
        <p:blipFill>
          <a:blip r:embed="rId5"/>
          <a:stretch>
            <a:fillRect/>
          </a:stretch>
        </p:blipFill>
        <p:spPr>
          <a:xfrm>
            <a:off x="1209664" y="1480940"/>
            <a:ext cx="1841152" cy="810838"/>
          </a:xfrm>
          <a:prstGeom prst="rect">
            <a:avLst/>
          </a:prstGeom>
        </p:spPr>
      </p:pic>
      <p:grpSp>
        <p:nvGrpSpPr>
          <p:cNvPr id="10" name="组合 9"/>
          <p:cNvGrpSpPr/>
          <p:nvPr/>
        </p:nvGrpSpPr>
        <p:grpSpPr>
          <a:xfrm>
            <a:off x="4424467" y="6275812"/>
            <a:ext cx="3343066" cy="362875"/>
            <a:chOff x="4352216" y="5642011"/>
            <a:chExt cx="3343066" cy="362875"/>
          </a:xfrm>
        </p:grpSpPr>
        <p:sp>
          <p:nvSpPr>
            <p:cNvPr id="11" name="矩形 10"/>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93470" y="1904288"/>
            <a:ext cx="5026303" cy="1370965"/>
          </a:xfrm>
          <a:prstGeom prst="rect">
            <a:avLst/>
          </a:prstGeom>
        </p:spPr>
        <p:txBody>
          <a:bodyPr wrap="square">
            <a:spAutoFit/>
          </a:bodyPr>
          <a:lstStyle/>
          <a:p>
            <a:pPr>
              <a:lnSpc>
                <a:spcPct val="130000"/>
              </a:lnSpc>
            </a:pPr>
            <a:r>
              <a:rPr lang="zh-CN" altLang="en-US" sz="3200" dirty="0">
                <a:solidFill>
                  <a:schemeClr val="tx1">
                    <a:lumMod val="75000"/>
                    <a:lumOff val="25000"/>
                  </a:schemeClr>
                </a:solidFill>
                <a:latin typeface="文悦古典明朝体 (非商业使用) W5" charset="-122"/>
                <a:ea typeface="文悦古典明朝体 (非商业使用) W5" charset="-122"/>
              </a:rPr>
              <a:t>明月几时有</a:t>
            </a:r>
            <a:r>
              <a:rPr lang="en-US" altLang="zh-CN" sz="3200" dirty="0">
                <a:solidFill>
                  <a:schemeClr val="tx1">
                    <a:lumMod val="75000"/>
                    <a:lumOff val="25000"/>
                  </a:schemeClr>
                </a:solidFill>
                <a:latin typeface="文悦古典明朝体 (非商业使用) W5" charset="-122"/>
                <a:ea typeface="文悦古典明朝体 (非商业使用) W5" charset="-122"/>
              </a:rPr>
              <a:t>, </a:t>
            </a:r>
            <a:r>
              <a:rPr lang="zh-CN" altLang="en-US" sz="3200" dirty="0">
                <a:solidFill>
                  <a:schemeClr val="tx1">
                    <a:lumMod val="75000"/>
                    <a:lumOff val="25000"/>
                  </a:schemeClr>
                </a:solidFill>
                <a:latin typeface="文悦古典明朝体 (非商业使用) W5" charset="-122"/>
                <a:ea typeface="文悦古典明朝体 (非商业使用) W5" charset="-122"/>
              </a:rPr>
              <a:t>把酒问青天。</a:t>
            </a:r>
            <a:endParaRPr lang="en-US" altLang="zh-CN" sz="3200" dirty="0">
              <a:solidFill>
                <a:schemeClr val="tx1">
                  <a:lumMod val="75000"/>
                  <a:lumOff val="25000"/>
                </a:schemeClr>
              </a:solidFill>
              <a:latin typeface="文悦古典明朝体 (非商业使用) W5" charset="-122"/>
              <a:ea typeface="文悦古典明朝体 (非商业使用) W5" charset="-122"/>
            </a:endParaRPr>
          </a:p>
          <a:p>
            <a:pPr>
              <a:lnSpc>
                <a:spcPct val="130000"/>
              </a:lnSpc>
            </a:pPr>
            <a:r>
              <a:rPr lang="zh-CN" altLang="en-US" sz="3200" dirty="0">
                <a:solidFill>
                  <a:schemeClr val="tx1">
                    <a:lumMod val="75000"/>
                    <a:lumOff val="25000"/>
                  </a:schemeClr>
                </a:solidFill>
                <a:latin typeface="文悦古典明朝体 (非商业使用) W5" charset="-122"/>
                <a:ea typeface="文悦古典明朝体 (非商业使用) W5" charset="-122"/>
              </a:rPr>
              <a:t>但愿人长久，千里共婵娟。</a:t>
            </a:r>
          </a:p>
        </p:txBody>
      </p:sp>
      <p:sp>
        <p:nvSpPr>
          <p:cNvPr id="3" name="文本框 2"/>
          <p:cNvSpPr txBox="1"/>
          <p:nvPr/>
        </p:nvSpPr>
        <p:spPr>
          <a:xfrm>
            <a:off x="4429125" y="1252912"/>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grpSp>
        <p:nvGrpSpPr>
          <p:cNvPr id="13" name="组合 12"/>
          <p:cNvGrpSpPr/>
          <p:nvPr/>
        </p:nvGrpSpPr>
        <p:grpSpPr>
          <a:xfrm>
            <a:off x="8730687" y="210631"/>
            <a:ext cx="3160795" cy="4677080"/>
            <a:chOff x="8730687" y="210631"/>
            <a:chExt cx="3160795" cy="467708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678" y="210631"/>
              <a:ext cx="1849815" cy="1849815"/>
            </a:xfrm>
            <a:prstGeom prst="rect">
              <a:avLst/>
            </a:prstGeom>
          </p:spPr>
        </p:pic>
        <p:grpSp>
          <p:nvGrpSpPr>
            <p:cNvPr id="5" name="组合 4"/>
            <p:cNvGrpSpPr/>
            <p:nvPr/>
          </p:nvGrpSpPr>
          <p:grpSpPr>
            <a:xfrm>
              <a:off x="8730687" y="501901"/>
              <a:ext cx="3160795" cy="4385810"/>
              <a:chOff x="8730687" y="501901"/>
              <a:chExt cx="3160795" cy="438581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30687" y="501901"/>
                <a:ext cx="3160795" cy="2545929"/>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825928" y="2060446"/>
                <a:ext cx="1813717" cy="2827265"/>
              </a:xfrm>
              <a:prstGeom prst="rect">
                <a:avLst/>
              </a:prstGeom>
            </p:spPr>
          </p:pic>
        </p:grpSp>
      </p:grpSp>
      <p:grpSp>
        <p:nvGrpSpPr>
          <p:cNvPr id="8" name="组合 7"/>
          <p:cNvGrpSpPr/>
          <p:nvPr/>
        </p:nvGrpSpPr>
        <p:grpSpPr>
          <a:xfrm flipH="1">
            <a:off x="361788" y="501901"/>
            <a:ext cx="3160795" cy="4385810"/>
            <a:chOff x="8730687" y="501901"/>
            <a:chExt cx="3160795" cy="4385810"/>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30687" y="501901"/>
              <a:ext cx="3160795" cy="2545929"/>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825928" y="2060446"/>
              <a:ext cx="1813717" cy="2827265"/>
            </a:xfrm>
            <a:prstGeom prst="rect">
              <a:avLst/>
            </a:prstGeom>
          </p:spPr>
        </p:pic>
      </p:gr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242" y="3429000"/>
            <a:ext cx="3047657" cy="2321017"/>
          </a:xfrm>
          <a:prstGeom prst="rect">
            <a:avLst/>
          </a:prstGeom>
        </p:spPr>
      </p:pic>
      <p:grpSp>
        <p:nvGrpSpPr>
          <p:cNvPr id="14" name="组合 13"/>
          <p:cNvGrpSpPr/>
          <p:nvPr/>
        </p:nvGrpSpPr>
        <p:grpSpPr>
          <a:xfrm>
            <a:off x="4424467" y="6275812"/>
            <a:ext cx="3343066" cy="362875"/>
            <a:chOff x="4352216" y="5642011"/>
            <a:chExt cx="3343066" cy="362875"/>
          </a:xfrm>
        </p:grpSpPr>
        <p:sp>
          <p:nvSpPr>
            <p:cNvPr id="15" name="矩形 14"/>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872" y="501901"/>
            <a:ext cx="3543700" cy="3543700"/>
          </a:xfrm>
          <a:prstGeom prst="rect">
            <a:avLst/>
          </a:prstGeom>
        </p:spPr>
      </p:pic>
      <p:sp>
        <p:nvSpPr>
          <p:cNvPr id="2" name="矩形 1"/>
          <p:cNvSpPr/>
          <p:nvPr/>
        </p:nvSpPr>
        <p:spPr>
          <a:xfrm>
            <a:off x="3065383" y="2451880"/>
            <a:ext cx="6001643" cy="2167127"/>
          </a:xfrm>
          <a:prstGeom prst="rect">
            <a:avLst/>
          </a:prstGeom>
          <a:ln>
            <a:solidFill>
              <a:schemeClr val="tx1">
                <a:lumMod val="75000"/>
                <a:lumOff val="25000"/>
              </a:schemeClr>
            </a:solidFill>
          </a:ln>
        </p:spPr>
        <p:txBody>
          <a:bodyPr vert="eaVert" wrap="square">
            <a:spAutoFit/>
          </a:bodyPr>
          <a:lstStyle/>
          <a:p>
            <a:pPr>
              <a:lnSpc>
                <a:spcPct val="150000"/>
              </a:lnSpc>
            </a:pPr>
            <a:r>
              <a:rPr lang="zh-CN" altLang="en-US" dirty="0">
                <a:latin typeface="宋体" panose="02010600030101010101" pitchFamily="2" charset="-122"/>
                <a:ea typeface="宋体" panose="02010600030101010101" pitchFamily="2" charset="-122"/>
              </a:rPr>
              <a:t>中秋节始于唐朝初年盛行于宋朝，至明清时，已成为与春节齐名的中国传统节日之一。受中华文化的影响，中秋节也是东亚和东南亚一些国家尤其是当地的华人华侨的传统节日。自</a:t>
            </a:r>
            <a:r>
              <a:rPr lang="en-US" altLang="zh-CN" dirty="0">
                <a:latin typeface="宋体" panose="02010600030101010101" pitchFamily="2" charset="-122"/>
                <a:ea typeface="宋体" panose="02010600030101010101" pitchFamily="2" charset="-122"/>
              </a:rPr>
              <a:t>2008</a:t>
            </a:r>
            <a:r>
              <a:rPr lang="zh-CN" altLang="en-US" dirty="0">
                <a:latin typeface="宋体" panose="02010600030101010101" pitchFamily="2" charset="-122"/>
                <a:ea typeface="宋体" panose="02010600030101010101" pitchFamily="2" charset="-122"/>
              </a:rPr>
              <a:t>年起中秋节被列为国家法定节假日。</a:t>
            </a:r>
            <a:r>
              <a:rPr lang="en-US" altLang="zh-CN" dirty="0">
                <a:latin typeface="宋体" panose="02010600030101010101" pitchFamily="2" charset="-122"/>
                <a:ea typeface="宋体" panose="02010600030101010101" pitchFamily="2" charset="-122"/>
              </a:rPr>
              <a:t>2006</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5</a:t>
            </a:r>
            <a:r>
              <a:rPr lang="zh-CN" altLang="en-US"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20</a:t>
            </a:r>
            <a:r>
              <a:rPr lang="zh-CN" altLang="en-US" dirty="0">
                <a:latin typeface="宋体" panose="02010600030101010101" pitchFamily="2" charset="-122"/>
                <a:ea typeface="宋体" panose="02010600030101010101" pitchFamily="2" charset="-122"/>
              </a:rPr>
              <a:t>日，国务院列入首批国家级非物质文化遗产名录。</a:t>
            </a:r>
          </a:p>
        </p:txBody>
      </p:sp>
      <p:sp>
        <p:nvSpPr>
          <p:cNvPr id="3" name="文本框 2"/>
          <p:cNvSpPr txBox="1"/>
          <p:nvPr/>
        </p:nvSpPr>
        <p:spPr>
          <a:xfrm>
            <a:off x="3065383" y="4773411"/>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grpSp>
        <p:nvGrpSpPr>
          <p:cNvPr id="4" name="组合 3"/>
          <p:cNvGrpSpPr/>
          <p:nvPr/>
        </p:nvGrpSpPr>
        <p:grpSpPr>
          <a:xfrm flipH="1">
            <a:off x="323688" y="501901"/>
            <a:ext cx="3160795" cy="4385810"/>
            <a:chOff x="8730687" y="501901"/>
            <a:chExt cx="3160795" cy="438581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30687" y="501901"/>
              <a:ext cx="3160795" cy="2545929"/>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825928" y="2060446"/>
              <a:ext cx="1813717" cy="2827265"/>
            </a:xfrm>
            <a:prstGeom prst="rect">
              <a:avLst/>
            </a:prstGeom>
          </p:spPr>
        </p:pic>
      </p:grpSp>
      <p:pic>
        <p:nvPicPr>
          <p:cNvPr id="12" name="图片 11"/>
          <p:cNvPicPr>
            <a:picLocks noChangeAspect="1"/>
          </p:cNvPicPr>
          <p:nvPr/>
        </p:nvPicPr>
        <p:blipFill>
          <a:blip r:embed="rId6"/>
          <a:stretch>
            <a:fillRect/>
          </a:stretch>
        </p:blipFill>
        <p:spPr>
          <a:xfrm>
            <a:off x="5367479" y="1486638"/>
            <a:ext cx="1841152" cy="810838"/>
          </a:xfrm>
          <a:prstGeom prst="rect">
            <a:avLst/>
          </a:prstGeom>
        </p:spPr>
      </p:pic>
      <p:grpSp>
        <p:nvGrpSpPr>
          <p:cNvPr id="13" name="组合 12"/>
          <p:cNvGrpSpPr/>
          <p:nvPr/>
        </p:nvGrpSpPr>
        <p:grpSpPr>
          <a:xfrm>
            <a:off x="4424467" y="6275812"/>
            <a:ext cx="3343066" cy="362875"/>
            <a:chOff x="4352216" y="5642011"/>
            <a:chExt cx="3343066" cy="362875"/>
          </a:xfrm>
        </p:grpSpPr>
        <p:sp>
          <p:nvSpPr>
            <p:cNvPr id="14" name="矩形 13"/>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84917" y="1864364"/>
            <a:ext cx="7197433" cy="1419860"/>
          </a:xfrm>
          <a:prstGeom prst="rect">
            <a:avLst/>
          </a:prstGeom>
        </p:spPr>
        <p:txBody>
          <a:bodyPr wrap="square">
            <a:spAutoFit/>
          </a:bodyPr>
          <a:lstStyle/>
          <a:p>
            <a:pPr>
              <a:lnSpc>
                <a:spcPct val="120000"/>
              </a:lnSpc>
            </a:pPr>
            <a:r>
              <a:rPr lang="zh-CN" altLang="en-US" dirty="0">
                <a:solidFill>
                  <a:schemeClr val="tx1">
                    <a:lumMod val="75000"/>
                    <a:lumOff val="25000"/>
                  </a:schemeClr>
                </a:solidFill>
                <a:latin typeface="文悦古典明朝体 (非商业使用) W5" charset="-122"/>
                <a:ea typeface="文悦古典明朝体 (非商业使用) W5" charset="-122"/>
              </a:rPr>
              <a:t>在中秋节，我国自古就有赏月的习俗，</a:t>
            </a:r>
            <a:r>
              <a:rPr lang="en-US" altLang="zh-CN" dirty="0">
                <a:solidFill>
                  <a:schemeClr val="tx1">
                    <a:lumMod val="75000"/>
                    <a:lumOff val="25000"/>
                  </a:schemeClr>
                </a:solidFill>
                <a:latin typeface="文悦古典明朝体 (非商业使用) W5" charset="-122"/>
                <a:ea typeface="文悦古典明朝体 (非商业使用) W5" charset="-122"/>
              </a:rPr>
              <a:t>《</a:t>
            </a:r>
            <a:r>
              <a:rPr lang="zh-CN" altLang="en-US" dirty="0">
                <a:solidFill>
                  <a:schemeClr val="tx1">
                    <a:lumMod val="75000"/>
                    <a:lumOff val="25000"/>
                  </a:schemeClr>
                </a:solidFill>
                <a:latin typeface="文悦古典明朝体 (非商业使用) W5" charset="-122"/>
                <a:ea typeface="文悦古典明朝体 (非商业使用) W5" charset="-122"/>
              </a:rPr>
              <a:t>礼记</a:t>
            </a:r>
            <a:r>
              <a:rPr lang="en-US" altLang="zh-CN" dirty="0">
                <a:solidFill>
                  <a:schemeClr val="tx1">
                    <a:lumMod val="75000"/>
                    <a:lumOff val="25000"/>
                  </a:schemeClr>
                </a:solidFill>
                <a:latin typeface="文悦古典明朝体 (非商业使用) W5" charset="-122"/>
                <a:ea typeface="文悦古典明朝体 (非商业使用) W5" charset="-122"/>
              </a:rPr>
              <a:t>》</a:t>
            </a:r>
            <a:r>
              <a:rPr lang="zh-CN" altLang="en-US" dirty="0">
                <a:solidFill>
                  <a:schemeClr val="tx1">
                    <a:lumMod val="75000"/>
                    <a:lumOff val="25000"/>
                  </a:schemeClr>
                </a:solidFill>
                <a:latin typeface="文悦古典明朝体 (非商业使用) W5" charset="-122"/>
                <a:ea typeface="文悦古典明朝体 (非商业使用) W5" charset="-122"/>
              </a:rPr>
              <a:t>中就记载有“秋暮夕月” 即祭拜月神。到了周代，每逢中秋夜都要举行迎寒和祭月。设大香案，摆上月饼、西瓜、苹果、李子、葡萄等时令水果，其中月饼和西瓜是绝对不能少的。西瓜还要切成莲花状。</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72" y="473714"/>
            <a:ext cx="3833545" cy="3467100"/>
          </a:xfrm>
          <a:prstGeom prst="rect">
            <a:avLst/>
          </a:prstGeom>
        </p:spPr>
      </p:pic>
      <p:sp>
        <p:nvSpPr>
          <p:cNvPr id="4" name="文本框 3"/>
          <p:cNvSpPr txBox="1"/>
          <p:nvPr/>
        </p:nvSpPr>
        <p:spPr>
          <a:xfrm>
            <a:off x="4003099" y="1169509"/>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105" y="2819400"/>
            <a:ext cx="3043723" cy="354330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6127" y="3545866"/>
            <a:ext cx="3158023" cy="1862178"/>
          </a:xfrm>
          <a:prstGeom prst="rect">
            <a:avLst/>
          </a:prstGeom>
        </p:spPr>
      </p:pic>
      <p:grpSp>
        <p:nvGrpSpPr>
          <p:cNvPr id="9" name="组合 8"/>
          <p:cNvGrpSpPr/>
          <p:nvPr/>
        </p:nvGrpSpPr>
        <p:grpSpPr>
          <a:xfrm>
            <a:off x="4424467" y="6275812"/>
            <a:ext cx="3343066" cy="362875"/>
            <a:chOff x="4352216" y="5642011"/>
            <a:chExt cx="3343066" cy="362875"/>
          </a:xfrm>
        </p:grpSpPr>
        <p:sp>
          <p:nvSpPr>
            <p:cNvPr id="10" name="矩形 9"/>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609</Words>
  <Application>Microsoft Office PowerPoint</Application>
  <PresentationFormat>宽屏</PresentationFormat>
  <Paragraphs>47</Paragraphs>
  <Slides>11</Slides>
  <Notes>11</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等线</vt:lpstr>
      <vt:lpstr>落落补 汤圆</vt:lpstr>
      <vt:lpstr>宋体</vt:lpstr>
      <vt:lpstr>微软雅黑</vt:lpstr>
      <vt:lpstr>文悦古典明朝体 (非商业使用) W5</vt:lpstr>
      <vt:lpstr>Arial</vt:lpstr>
      <vt:lpstr>Bradley Hand ITC</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2017-08-18T03:02:00Z</dcterms:created>
  <dcterms:modified xsi:type="dcterms:W3CDTF">2021-01-06T08:37:53Z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