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2"/>
    <p:sldId id="258" r:id="rId3"/>
    <p:sldId id="260" r:id="rId4"/>
  </p:sldIdLst>
  <p:sldSz cx="12192000" cy="6858000"/>
  <p:notesSz cx="6858000" cy="9144000"/>
  <p:embeddedFontLst>
    <p:embeddedFont>
      <p:font typeface="张海山草泥马体" panose="02010600030101010101" charset="-122"/>
      <p:regular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686" userDrawn="1">
          <p15:clr>
            <a:srgbClr val="A4A3A4"/>
          </p15:clr>
        </p15:guide>
        <p15:guide id="6" orient="horz" pos="39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S-PC" initials="Y" lastIdx="0" clrIdx="0">
    <p:extLst>
      <p:ext uri="{19B8F6BF-5375-455C-9EA6-DF929625EA0E}">
        <p15:presenceInfo xmlns:p15="http://schemas.microsoft.com/office/powerpoint/2012/main" userId="YANGS-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7" d="100"/>
          <a:sy n="57" d="100"/>
        </p:scale>
        <p:origin x="90" y="204"/>
      </p:cViewPr>
      <p:guideLst>
        <p:guide orient="horz" pos="2160"/>
        <p:guide pos="3840"/>
        <p:guide pos="438"/>
        <p:guide pos="7242"/>
        <p:guide orient="horz" pos="686"/>
        <p:guide orient="horz"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oleObject" Target="../embeddings/oleObject2.bin"/><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charts/_rels/chart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microsoft.com/office/2011/relationships/chartColorStyle" Target="colors3.xml"/><Relationship Id="rId16" Type="http://schemas.openxmlformats.org/officeDocument/2006/relationships/oleObject" Target="../embeddings/oleObject3.bin"/><Relationship Id="rId1" Type="http://schemas.microsoft.com/office/2011/relationships/chartStyle" Target="style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1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r>
              <a:rPr lang="zh-CN" sz="2400" dirty="0">
                <a:solidFill>
                  <a:schemeClr val="tx1">
                    <a:lumMod val="65000"/>
                    <a:lumOff val="35000"/>
                  </a:schemeClr>
                </a:solidFill>
              </a:rPr>
              <a:t>年度销售记录</a:t>
            </a:r>
            <a:endParaRPr lang="en-US" sz="2400"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01E-4D19-80E8-F00467CED49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C01E-4D19-80E8-F00467CED49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C01E-4D19-80E8-F00467CED49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C01E-4D19-80E8-F00467CED497}"/>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C01E-4D19-80E8-F00467CED497}"/>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B-C01E-4D19-80E8-F00467CED497}"/>
              </c:ext>
            </c:extLst>
          </c:dPt>
          <c:dPt>
            <c:idx val="7"/>
            <c:invertIfNegative val="0"/>
            <c:bubble3D val="0"/>
            <c:spPr>
              <a:solidFill>
                <a:schemeClr val="accent2">
                  <a:lumMod val="75000"/>
                </a:schemeClr>
              </a:solidFill>
              <a:ln>
                <a:noFill/>
              </a:ln>
              <a:effectLst/>
            </c:spPr>
            <c:extLst>
              <c:ext xmlns:c16="http://schemas.microsoft.com/office/drawing/2014/chart" uri="{C3380CC4-5D6E-409C-BE32-E72D297353CC}">
                <c16:uniqueId val="{0000000D-C01E-4D19-80E8-F00467CED497}"/>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0F-C01E-4D19-80E8-F00467CED497}"/>
              </c:ext>
            </c:extLst>
          </c:dPt>
          <c:dPt>
            <c:idx val="9"/>
            <c:invertIfNegative val="0"/>
            <c:bubble3D val="0"/>
            <c:spPr>
              <a:solidFill>
                <a:schemeClr val="accent4">
                  <a:lumMod val="75000"/>
                </a:schemeClr>
              </a:solidFill>
              <a:ln>
                <a:noFill/>
              </a:ln>
              <a:effectLst/>
            </c:spPr>
            <c:extLst>
              <c:ext xmlns:c16="http://schemas.microsoft.com/office/drawing/2014/chart" uri="{C3380CC4-5D6E-409C-BE32-E72D297353CC}">
                <c16:uniqueId val="{00000011-C01E-4D19-80E8-F00467CED497}"/>
              </c:ext>
            </c:extLst>
          </c:dPt>
          <c:dPt>
            <c:idx val="10"/>
            <c:invertIfNegative val="0"/>
            <c:bubble3D val="0"/>
            <c:spPr>
              <a:solidFill>
                <a:schemeClr val="accent5">
                  <a:lumMod val="75000"/>
                </a:schemeClr>
              </a:solidFill>
              <a:ln>
                <a:noFill/>
              </a:ln>
              <a:effectLst/>
            </c:spPr>
            <c:extLst>
              <c:ext xmlns:c16="http://schemas.microsoft.com/office/drawing/2014/chart" uri="{C3380CC4-5D6E-409C-BE32-E72D297353CC}">
                <c16:uniqueId val="{00000013-C01E-4D19-80E8-F00467CED497}"/>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15-C01E-4D19-80E8-F00467CED497}"/>
              </c:ext>
            </c:extLst>
          </c:dPt>
          <c:cat>
            <c:strRef>
              <c:f>Sheet1!$A$2:$A$17</c:f>
              <c:strCache>
                <c:ptCount val="12"/>
                <c:pt idx="0">
                  <c:v>一月份</c:v>
                </c:pt>
                <c:pt idx="1">
                  <c:v>二月份</c:v>
                </c:pt>
                <c:pt idx="2">
                  <c:v>三月份</c:v>
                </c:pt>
                <c:pt idx="3">
                  <c:v>四月份</c:v>
                </c:pt>
                <c:pt idx="4">
                  <c:v>五月份</c:v>
                </c:pt>
                <c:pt idx="5">
                  <c:v>六月份</c:v>
                </c:pt>
                <c:pt idx="6">
                  <c:v>七月份</c:v>
                </c:pt>
                <c:pt idx="7">
                  <c:v>八月份</c:v>
                </c:pt>
                <c:pt idx="8">
                  <c:v>九月份</c:v>
                </c:pt>
                <c:pt idx="9">
                  <c:v>十月份</c:v>
                </c:pt>
                <c:pt idx="10">
                  <c:v>十一月份</c:v>
                </c:pt>
                <c:pt idx="11">
                  <c:v>十二月份</c:v>
                </c:pt>
              </c:strCache>
            </c:strRef>
          </c:cat>
          <c:val>
            <c:numRef>
              <c:f>Sheet1!$B$2:$B$17</c:f>
              <c:numCache>
                <c:formatCode>General</c:formatCode>
                <c:ptCount val="12"/>
                <c:pt idx="0">
                  <c:v>4.3</c:v>
                </c:pt>
                <c:pt idx="1">
                  <c:v>2.5</c:v>
                </c:pt>
                <c:pt idx="2">
                  <c:v>3.5</c:v>
                </c:pt>
                <c:pt idx="3">
                  <c:v>4.5</c:v>
                </c:pt>
                <c:pt idx="4">
                  <c:v>4</c:v>
                </c:pt>
                <c:pt idx="5">
                  <c:v>3</c:v>
                </c:pt>
                <c:pt idx="6">
                  <c:v>3.7</c:v>
                </c:pt>
                <c:pt idx="7">
                  <c:v>4.5999999999999996</c:v>
                </c:pt>
                <c:pt idx="8">
                  <c:v>3.6</c:v>
                </c:pt>
                <c:pt idx="9">
                  <c:v>2.9</c:v>
                </c:pt>
                <c:pt idx="10">
                  <c:v>2</c:v>
                </c:pt>
                <c:pt idx="11">
                  <c:v>3.1</c:v>
                </c:pt>
              </c:numCache>
            </c:numRef>
          </c:val>
          <c:extLst>
            <c:ext xmlns:c16="http://schemas.microsoft.com/office/drawing/2014/chart" uri="{C3380CC4-5D6E-409C-BE32-E72D297353CC}">
              <c16:uniqueId val="{00000016-C01E-4D19-80E8-F00467CED497}"/>
            </c:ext>
          </c:extLst>
        </c:ser>
        <c:dLbls>
          <c:showLegendKey val="0"/>
          <c:showVal val="0"/>
          <c:showCatName val="0"/>
          <c:showSerName val="0"/>
          <c:showPercent val="0"/>
          <c:showBubbleSize val="0"/>
        </c:dLbls>
        <c:gapWidth val="85"/>
        <c:overlap val="-78"/>
        <c:axId val="145593344"/>
        <c:axId val="80916416"/>
      </c:barChart>
      <c:catAx>
        <c:axId val="14559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endParaRPr lang="zh-CN"/>
          </a:p>
        </c:txPr>
        <c:crossAx val="80916416"/>
        <c:crosses val="autoZero"/>
        <c:auto val="1"/>
        <c:lblAlgn val="ctr"/>
        <c:lblOffset val="100"/>
        <c:noMultiLvlLbl val="0"/>
      </c:catAx>
      <c:valAx>
        <c:axId val="80916416"/>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endParaRPr lang="zh-CN"/>
          </a:p>
        </c:txPr>
        <c:crossAx val="1455933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张海山草泥马体" panose="02000000000000000000" pitchFamily="2" charset="-122"/>
          <a:ea typeface="张海山草泥马体" panose="02000000000000000000" pitchFamily="2"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r>
              <a:rPr lang="zh-CN" altLang="zh-CN" sz="2400" b="0" i="0" baseline="0" dirty="0">
                <a:effectLst/>
              </a:rPr>
              <a:t>年度销售记录</a:t>
            </a:r>
            <a:endParaRPr lang="zh-CN" altLang="zh-CN"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endParaRPr lang="zh-CN"/>
        </a:p>
      </c:txPr>
    </c:title>
    <c:autoTitleDeleted val="0"/>
    <c:plotArea>
      <c:layout/>
      <c:barChart>
        <c:barDir val="col"/>
        <c:grouping val="clustered"/>
        <c:varyColors val="0"/>
        <c:ser>
          <c:idx val="0"/>
          <c:order val="0"/>
          <c:tx>
            <c:strRef>
              <c:f>Sheet1!$B$1</c:f>
              <c:strCache>
                <c:ptCount val="1"/>
                <c:pt idx="0">
                  <c:v>一月</c:v>
                </c:pt>
              </c:strCache>
            </c:strRef>
          </c:tx>
          <c:spPr>
            <a:blipFill>
              <a:blip xmlns:r="http://schemas.openxmlformats.org/officeDocument/2006/relationships" r:embed="rId3"/>
              <a:stretch>
                <a:fillRect/>
              </a:stretch>
            </a:blipFill>
            <a:ln>
              <a:noFill/>
            </a:ln>
            <a:effectLst/>
          </c:spPr>
          <c:invertIfNegative val="0"/>
          <c:pictureOptions>
            <c:pictureFormat val="stretch"/>
          </c:pictureOptions>
          <c:cat>
            <c:strRef>
              <c:f>Sheet1!$A$2</c:f>
              <c:strCache>
                <c:ptCount val="1"/>
                <c:pt idx="0">
                  <c:v>类别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B688-4508-B7D5-B581C7A3DD11}"/>
            </c:ext>
          </c:extLst>
        </c:ser>
        <c:ser>
          <c:idx val="1"/>
          <c:order val="1"/>
          <c:tx>
            <c:strRef>
              <c:f>Sheet1!$C$1</c:f>
              <c:strCache>
                <c:ptCount val="1"/>
                <c:pt idx="0">
                  <c:v>二月</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2-B688-4508-B7D5-B581C7A3DD11}"/>
              </c:ext>
            </c:extLst>
          </c:dPt>
          <c:cat>
            <c:strRef>
              <c:f>Sheet1!$A$2</c:f>
              <c:strCache>
                <c:ptCount val="1"/>
                <c:pt idx="0">
                  <c:v>类别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3-B688-4508-B7D5-B581C7A3DD11}"/>
            </c:ext>
          </c:extLst>
        </c:ser>
        <c:ser>
          <c:idx val="2"/>
          <c:order val="2"/>
          <c:tx>
            <c:strRef>
              <c:f>Sheet1!$D$1</c:f>
              <c:strCache>
                <c:ptCount val="1"/>
                <c:pt idx="0">
                  <c:v>三月</c:v>
                </c:pt>
              </c:strCache>
            </c:strRef>
          </c:tx>
          <c:spPr>
            <a:blipFill>
              <a:blip xmlns:r="http://schemas.openxmlformats.org/officeDocument/2006/relationships" r:embed="rId5"/>
              <a:stretch>
                <a:fillRect/>
              </a:stretch>
            </a:blipFill>
            <a:ln>
              <a:noFill/>
            </a:ln>
            <a:effectLst/>
          </c:spPr>
          <c:invertIfNegative val="0"/>
          <c:cat>
            <c:strRef>
              <c:f>Sheet1!$A$2</c:f>
              <c:strCache>
                <c:ptCount val="1"/>
                <c:pt idx="0">
                  <c:v>类别 1</c:v>
                </c:pt>
              </c:strCache>
            </c:strRef>
          </c:cat>
          <c:val>
            <c:numRef>
              <c:f>Sheet1!$D$2</c:f>
              <c:numCache>
                <c:formatCode>General</c:formatCode>
                <c:ptCount val="1"/>
                <c:pt idx="0">
                  <c:v>2</c:v>
                </c:pt>
              </c:numCache>
            </c:numRef>
          </c:val>
          <c:extLst>
            <c:ext xmlns:c16="http://schemas.microsoft.com/office/drawing/2014/chart" uri="{C3380CC4-5D6E-409C-BE32-E72D297353CC}">
              <c16:uniqueId val="{00000004-B688-4508-B7D5-B581C7A3DD11}"/>
            </c:ext>
          </c:extLst>
        </c:ser>
        <c:ser>
          <c:idx val="3"/>
          <c:order val="3"/>
          <c:tx>
            <c:strRef>
              <c:f>Sheet1!$E$1</c:f>
              <c:strCache>
                <c:ptCount val="1"/>
                <c:pt idx="0">
                  <c:v>四月</c:v>
                </c:pt>
              </c:strCache>
            </c:strRef>
          </c:tx>
          <c:spPr>
            <a:solidFill>
              <a:schemeClr val="accent4"/>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6-B688-4508-B7D5-B581C7A3DD11}"/>
              </c:ext>
            </c:extLst>
          </c:dPt>
          <c:cat>
            <c:strRef>
              <c:f>Sheet1!$A$2</c:f>
              <c:strCache>
                <c:ptCount val="1"/>
                <c:pt idx="0">
                  <c:v>类别 1</c:v>
                </c:pt>
              </c:strCache>
            </c:strRef>
          </c:cat>
          <c:val>
            <c:numRef>
              <c:f>Sheet1!$E$2</c:f>
              <c:numCache>
                <c:formatCode>General</c:formatCode>
                <c:ptCount val="1"/>
                <c:pt idx="0">
                  <c:v>3</c:v>
                </c:pt>
              </c:numCache>
            </c:numRef>
          </c:val>
          <c:extLst>
            <c:ext xmlns:c16="http://schemas.microsoft.com/office/drawing/2014/chart" uri="{C3380CC4-5D6E-409C-BE32-E72D297353CC}">
              <c16:uniqueId val="{00000007-B688-4508-B7D5-B581C7A3DD11}"/>
            </c:ext>
          </c:extLst>
        </c:ser>
        <c:ser>
          <c:idx val="4"/>
          <c:order val="4"/>
          <c:tx>
            <c:strRef>
              <c:f>Sheet1!$F$1</c:f>
              <c:strCache>
                <c:ptCount val="1"/>
                <c:pt idx="0">
                  <c:v>五月</c:v>
                </c:pt>
              </c:strCache>
            </c:strRef>
          </c:tx>
          <c:spPr>
            <a:solidFill>
              <a:schemeClr val="accent5"/>
            </a:solidFill>
            <a:ln>
              <a:noFill/>
            </a:ln>
            <a:effectLst/>
          </c:spPr>
          <c:invertIfNegative val="0"/>
          <c:dPt>
            <c:idx val="0"/>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9-B688-4508-B7D5-B581C7A3DD11}"/>
              </c:ext>
            </c:extLst>
          </c:dPt>
          <c:cat>
            <c:strRef>
              <c:f>Sheet1!$A$2</c:f>
              <c:strCache>
                <c:ptCount val="1"/>
                <c:pt idx="0">
                  <c:v>类别 1</c:v>
                </c:pt>
              </c:strCache>
            </c:strRef>
          </c:cat>
          <c:val>
            <c:numRef>
              <c:f>Sheet1!$F$2</c:f>
              <c:numCache>
                <c:formatCode>General</c:formatCode>
                <c:ptCount val="1"/>
                <c:pt idx="0">
                  <c:v>2.5</c:v>
                </c:pt>
              </c:numCache>
            </c:numRef>
          </c:val>
          <c:extLst>
            <c:ext xmlns:c16="http://schemas.microsoft.com/office/drawing/2014/chart" uri="{C3380CC4-5D6E-409C-BE32-E72D297353CC}">
              <c16:uniqueId val="{0000000A-B688-4508-B7D5-B581C7A3DD11}"/>
            </c:ext>
          </c:extLst>
        </c:ser>
        <c:ser>
          <c:idx val="5"/>
          <c:order val="5"/>
          <c:tx>
            <c:strRef>
              <c:f>Sheet1!$G$1</c:f>
              <c:strCache>
                <c:ptCount val="1"/>
                <c:pt idx="0">
                  <c:v>六月</c:v>
                </c:pt>
              </c:strCache>
            </c:strRef>
          </c:tx>
          <c:spPr>
            <a:solidFill>
              <a:schemeClr val="accent6"/>
            </a:solidFill>
            <a:ln>
              <a:noFill/>
            </a:ln>
            <a:effectLst/>
          </c:spPr>
          <c:invertIfNegative val="0"/>
          <c:dPt>
            <c:idx val="0"/>
            <c:invertIfNegative val="0"/>
            <c:bubble3D val="0"/>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0C-B688-4508-B7D5-B581C7A3DD11}"/>
              </c:ext>
            </c:extLst>
          </c:dPt>
          <c:cat>
            <c:strRef>
              <c:f>Sheet1!$A$2</c:f>
              <c:strCache>
                <c:ptCount val="1"/>
                <c:pt idx="0">
                  <c:v>类别 1</c:v>
                </c:pt>
              </c:strCache>
            </c:strRef>
          </c:cat>
          <c:val>
            <c:numRef>
              <c:f>Sheet1!$G$2</c:f>
              <c:numCache>
                <c:formatCode>General</c:formatCode>
                <c:ptCount val="1"/>
                <c:pt idx="0">
                  <c:v>2.9</c:v>
                </c:pt>
              </c:numCache>
            </c:numRef>
          </c:val>
          <c:extLst>
            <c:ext xmlns:c16="http://schemas.microsoft.com/office/drawing/2014/chart" uri="{C3380CC4-5D6E-409C-BE32-E72D297353CC}">
              <c16:uniqueId val="{0000000D-B688-4508-B7D5-B581C7A3DD11}"/>
            </c:ext>
          </c:extLst>
        </c:ser>
        <c:ser>
          <c:idx val="6"/>
          <c:order val="6"/>
          <c:tx>
            <c:strRef>
              <c:f>Sheet1!$H$1</c:f>
              <c:strCache>
                <c:ptCount val="1"/>
                <c:pt idx="0">
                  <c:v>七月</c:v>
                </c:pt>
              </c:strCache>
            </c:strRef>
          </c:tx>
          <c:spPr>
            <a:blipFill>
              <a:blip xmlns:r="http://schemas.openxmlformats.org/officeDocument/2006/relationships" r:embed="rId9"/>
              <a:stretch>
                <a:fillRect/>
              </a:stretch>
            </a:blipFill>
            <a:ln>
              <a:noFill/>
            </a:ln>
            <a:effectLst/>
          </c:spPr>
          <c:invertIfNegative val="0"/>
          <c:cat>
            <c:strRef>
              <c:f>Sheet1!$A$2</c:f>
              <c:strCache>
                <c:ptCount val="1"/>
                <c:pt idx="0">
                  <c:v>类别 1</c:v>
                </c:pt>
              </c:strCache>
            </c:strRef>
          </c:cat>
          <c:val>
            <c:numRef>
              <c:f>Sheet1!$H$2</c:f>
              <c:numCache>
                <c:formatCode>General</c:formatCode>
                <c:ptCount val="1"/>
                <c:pt idx="0">
                  <c:v>3.1</c:v>
                </c:pt>
              </c:numCache>
            </c:numRef>
          </c:val>
          <c:extLst>
            <c:ext xmlns:c16="http://schemas.microsoft.com/office/drawing/2014/chart" uri="{C3380CC4-5D6E-409C-BE32-E72D297353CC}">
              <c16:uniqueId val="{0000000E-B688-4508-B7D5-B581C7A3DD11}"/>
            </c:ext>
          </c:extLst>
        </c:ser>
        <c:ser>
          <c:idx val="7"/>
          <c:order val="7"/>
          <c:tx>
            <c:strRef>
              <c:f>Sheet1!$I$1</c:f>
              <c:strCache>
                <c:ptCount val="1"/>
                <c:pt idx="0">
                  <c:v>八月</c:v>
                </c:pt>
              </c:strCache>
            </c:strRef>
          </c:tx>
          <c:spPr>
            <a:solidFill>
              <a:schemeClr val="accent2">
                <a:lumMod val="75000"/>
              </a:schemeClr>
            </a:solidFill>
            <a:ln>
              <a:noFill/>
            </a:ln>
            <a:effectLst/>
          </c:spPr>
          <c:invertIfNegative val="0"/>
          <c:dPt>
            <c:idx val="0"/>
            <c:invertIfNegative val="0"/>
            <c:bubble3D val="0"/>
            <c:spPr>
              <a:blipFill>
                <a:blip xmlns:r="http://schemas.openxmlformats.org/officeDocument/2006/relationships" r:embed="rId10"/>
                <a:stretch>
                  <a:fillRect/>
                </a:stretch>
              </a:blipFill>
              <a:ln>
                <a:noFill/>
              </a:ln>
              <a:effectLst/>
            </c:spPr>
            <c:extLst>
              <c:ext xmlns:c16="http://schemas.microsoft.com/office/drawing/2014/chart" uri="{C3380CC4-5D6E-409C-BE32-E72D297353CC}">
                <c16:uniqueId val="{00000010-B688-4508-B7D5-B581C7A3DD11}"/>
              </c:ext>
            </c:extLst>
          </c:dPt>
          <c:cat>
            <c:strRef>
              <c:f>Sheet1!$A$2</c:f>
              <c:strCache>
                <c:ptCount val="1"/>
                <c:pt idx="0">
                  <c:v>类别 1</c:v>
                </c:pt>
              </c:strCache>
            </c:strRef>
          </c:cat>
          <c:val>
            <c:numRef>
              <c:f>Sheet1!$I$2</c:f>
              <c:numCache>
                <c:formatCode>General</c:formatCode>
                <c:ptCount val="1"/>
                <c:pt idx="0">
                  <c:v>4</c:v>
                </c:pt>
              </c:numCache>
            </c:numRef>
          </c:val>
          <c:extLst>
            <c:ext xmlns:c16="http://schemas.microsoft.com/office/drawing/2014/chart" uri="{C3380CC4-5D6E-409C-BE32-E72D297353CC}">
              <c16:uniqueId val="{00000011-B688-4508-B7D5-B581C7A3DD11}"/>
            </c:ext>
          </c:extLst>
        </c:ser>
        <c:ser>
          <c:idx val="8"/>
          <c:order val="8"/>
          <c:tx>
            <c:strRef>
              <c:f>Sheet1!$J$1</c:f>
              <c:strCache>
                <c:ptCount val="1"/>
                <c:pt idx="0">
                  <c:v>九月</c:v>
                </c:pt>
              </c:strCache>
            </c:strRef>
          </c:tx>
          <c:spPr>
            <a:solidFill>
              <a:schemeClr val="accent3">
                <a:lumMod val="75000"/>
              </a:schemeClr>
            </a:solidFill>
            <a:ln>
              <a:noFill/>
            </a:ln>
            <a:effectLst/>
          </c:spPr>
          <c:invertIfNegative val="0"/>
          <c:dPt>
            <c:idx val="0"/>
            <c:invertIfNegative val="0"/>
            <c:bubble3D val="0"/>
            <c:spPr>
              <a:blipFill>
                <a:blip xmlns:r="http://schemas.openxmlformats.org/officeDocument/2006/relationships" r:embed="rId11"/>
                <a:stretch>
                  <a:fillRect/>
                </a:stretch>
              </a:blipFill>
              <a:ln>
                <a:noFill/>
              </a:ln>
              <a:effectLst/>
            </c:spPr>
            <c:extLst>
              <c:ext xmlns:c16="http://schemas.microsoft.com/office/drawing/2014/chart" uri="{C3380CC4-5D6E-409C-BE32-E72D297353CC}">
                <c16:uniqueId val="{00000013-B688-4508-B7D5-B581C7A3DD11}"/>
              </c:ext>
            </c:extLst>
          </c:dPt>
          <c:cat>
            <c:strRef>
              <c:f>Sheet1!$A$2</c:f>
              <c:strCache>
                <c:ptCount val="1"/>
                <c:pt idx="0">
                  <c:v>类别 1</c:v>
                </c:pt>
              </c:strCache>
            </c:strRef>
          </c:cat>
          <c:val>
            <c:numRef>
              <c:f>Sheet1!$J$2</c:f>
              <c:numCache>
                <c:formatCode>General</c:formatCode>
                <c:ptCount val="1"/>
                <c:pt idx="0">
                  <c:v>5</c:v>
                </c:pt>
              </c:numCache>
            </c:numRef>
          </c:val>
          <c:extLst>
            <c:ext xmlns:c16="http://schemas.microsoft.com/office/drawing/2014/chart" uri="{C3380CC4-5D6E-409C-BE32-E72D297353CC}">
              <c16:uniqueId val="{00000014-B688-4508-B7D5-B581C7A3DD11}"/>
            </c:ext>
          </c:extLst>
        </c:ser>
        <c:ser>
          <c:idx val="9"/>
          <c:order val="9"/>
          <c:tx>
            <c:strRef>
              <c:f>Sheet1!$K$1</c:f>
              <c:strCache>
                <c:ptCount val="1"/>
                <c:pt idx="0">
                  <c:v>十月</c:v>
                </c:pt>
              </c:strCache>
            </c:strRef>
          </c:tx>
          <c:spPr>
            <a:solidFill>
              <a:schemeClr val="accent4">
                <a:lumMod val="75000"/>
              </a:schemeClr>
            </a:solidFill>
            <a:ln>
              <a:noFill/>
            </a:ln>
            <a:effectLst/>
          </c:spPr>
          <c:invertIfNegative val="0"/>
          <c:dPt>
            <c:idx val="0"/>
            <c:invertIfNegative val="0"/>
            <c:bubble3D val="0"/>
            <c:spPr>
              <a:blipFill>
                <a:blip xmlns:r="http://schemas.openxmlformats.org/officeDocument/2006/relationships" r:embed="rId12"/>
                <a:stretch>
                  <a:fillRect/>
                </a:stretch>
              </a:blipFill>
              <a:ln>
                <a:noFill/>
              </a:ln>
              <a:effectLst/>
            </c:spPr>
            <c:extLst>
              <c:ext xmlns:c16="http://schemas.microsoft.com/office/drawing/2014/chart" uri="{C3380CC4-5D6E-409C-BE32-E72D297353CC}">
                <c16:uniqueId val="{00000016-B688-4508-B7D5-B581C7A3DD11}"/>
              </c:ext>
            </c:extLst>
          </c:dPt>
          <c:cat>
            <c:strRef>
              <c:f>Sheet1!$A$2</c:f>
              <c:strCache>
                <c:ptCount val="1"/>
                <c:pt idx="0">
                  <c:v>类别 1</c:v>
                </c:pt>
              </c:strCache>
            </c:strRef>
          </c:cat>
          <c:val>
            <c:numRef>
              <c:f>Sheet1!$K$2</c:f>
              <c:numCache>
                <c:formatCode>General</c:formatCode>
                <c:ptCount val="1"/>
                <c:pt idx="0">
                  <c:v>3.3</c:v>
                </c:pt>
              </c:numCache>
            </c:numRef>
          </c:val>
          <c:extLst>
            <c:ext xmlns:c16="http://schemas.microsoft.com/office/drawing/2014/chart" uri="{C3380CC4-5D6E-409C-BE32-E72D297353CC}">
              <c16:uniqueId val="{00000017-B688-4508-B7D5-B581C7A3DD11}"/>
            </c:ext>
          </c:extLst>
        </c:ser>
        <c:ser>
          <c:idx val="10"/>
          <c:order val="10"/>
          <c:tx>
            <c:strRef>
              <c:f>Sheet1!$L$1</c:f>
              <c:strCache>
                <c:ptCount val="1"/>
                <c:pt idx="0">
                  <c:v>十一月</c:v>
                </c:pt>
              </c:strCache>
            </c:strRef>
          </c:tx>
          <c:spPr>
            <a:blipFill>
              <a:blip xmlns:r="http://schemas.openxmlformats.org/officeDocument/2006/relationships" r:embed="rId13"/>
              <a:stretch>
                <a:fillRect/>
              </a:stretch>
            </a:blipFill>
            <a:ln>
              <a:noFill/>
            </a:ln>
            <a:effectLst/>
          </c:spPr>
          <c:invertIfNegative val="0"/>
          <c:cat>
            <c:strRef>
              <c:f>Sheet1!$A$2</c:f>
              <c:strCache>
                <c:ptCount val="1"/>
                <c:pt idx="0">
                  <c:v>类别 1</c:v>
                </c:pt>
              </c:strCache>
            </c:strRef>
          </c:cat>
          <c:val>
            <c:numRef>
              <c:f>Sheet1!$L$2</c:f>
              <c:numCache>
                <c:formatCode>General</c:formatCode>
                <c:ptCount val="1"/>
                <c:pt idx="0">
                  <c:v>1.8</c:v>
                </c:pt>
              </c:numCache>
            </c:numRef>
          </c:val>
          <c:extLst>
            <c:ext xmlns:c16="http://schemas.microsoft.com/office/drawing/2014/chart" uri="{C3380CC4-5D6E-409C-BE32-E72D297353CC}">
              <c16:uniqueId val="{00000018-B688-4508-B7D5-B581C7A3DD11}"/>
            </c:ext>
          </c:extLst>
        </c:ser>
        <c:ser>
          <c:idx val="11"/>
          <c:order val="11"/>
          <c:tx>
            <c:strRef>
              <c:f>Sheet1!$M$1</c:f>
              <c:strCache>
                <c:ptCount val="1"/>
                <c:pt idx="0">
                  <c:v>十二月</c:v>
                </c:pt>
              </c:strCache>
            </c:strRef>
          </c:tx>
          <c:spPr>
            <a:blipFill>
              <a:blip xmlns:r="http://schemas.openxmlformats.org/officeDocument/2006/relationships" r:embed="rId14"/>
              <a:stretch>
                <a:fillRect/>
              </a:stretch>
            </a:blipFill>
            <a:ln>
              <a:noFill/>
            </a:ln>
            <a:effectLst/>
          </c:spPr>
          <c:invertIfNegative val="0"/>
          <c:cat>
            <c:strRef>
              <c:f>Sheet1!$A$2</c:f>
              <c:strCache>
                <c:ptCount val="1"/>
                <c:pt idx="0">
                  <c:v>类别 1</c:v>
                </c:pt>
              </c:strCache>
            </c:strRef>
          </c:cat>
          <c:val>
            <c:numRef>
              <c:f>Sheet1!$M$2</c:f>
              <c:numCache>
                <c:formatCode>General</c:formatCode>
                <c:ptCount val="1"/>
                <c:pt idx="0">
                  <c:v>3.3</c:v>
                </c:pt>
              </c:numCache>
            </c:numRef>
          </c:val>
          <c:extLst>
            <c:ext xmlns:c16="http://schemas.microsoft.com/office/drawing/2014/chart" uri="{C3380CC4-5D6E-409C-BE32-E72D297353CC}">
              <c16:uniqueId val="{00000019-B688-4508-B7D5-B581C7A3DD11}"/>
            </c:ext>
          </c:extLst>
        </c:ser>
        <c:dLbls>
          <c:showLegendKey val="0"/>
          <c:showVal val="0"/>
          <c:showCatName val="0"/>
          <c:showSerName val="0"/>
          <c:showPercent val="0"/>
          <c:showBubbleSize val="0"/>
        </c:dLbls>
        <c:gapWidth val="50"/>
        <c:overlap val="27"/>
        <c:axId val="146429952"/>
        <c:axId val="65118208"/>
      </c:barChart>
      <c:catAx>
        <c:axId val="146429952"/>
        <c:scaling>
          <c:orientation val="minMax"/>
        </c:scaling>
        <c:delete val="1"/>
        <c:axPos val="b"/>
        <c:numFmt formatCode="General" sourceLinked="1"/>
        <c:majorTickMark val="none"/>
        <c:minorTickMark val="none"/>
        <c:tickLblPos val="nextTo"/>
        <c:crossAx val="65118208"/>
        <c:crosses val="autoZero"/>
        <c:auto val="1"/>
        <c:lblAlgn val="ctr"/>
        <c:lblOffset val="100"/>
        <c:noMultiLvlLbl val="0"/>
      </c:catAx>
      <c:valAx>
        <c:axId val="65118208"/>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endParaRPr lang="zh-CN"/>
          </a:p>
        </c:txPr>
        <c:crossAx val="14642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endParaRPr lang="zh-CN"/>
        </a:p>
      </c:txPr>
    </c:legend>
    <c:plotVisOnly val="1"/>
    <c:dispBlanksAs val="gap"/>
    <c:showDLblsOverMax val="0"/>
  </c:chart>
  <c:spPr>
    <a:noFill/>
    <a:ln>
      <a:noFill/>
    </a:ln>
    <a:effectLst/>
  </c:spPr>
  <c:txPr>
    <a:bodyPr/>
    <a:lstStyle/>
    <a:p>
      <a:pPr>
        <a:defRPr>
          <a:solidFill>
            <a:schemeClr val="tx1">
              <a:lumMod val="65000"/>
              <a:lumOff val="35000"/>
            </a:schemeClr>
          </a:solidFill>
          <a:latin typeface="张海山草泥马体" panose="02000000000000000000" pitchFamily="2" charset="-122"/>
          <a:ea typeface="张海山草泥马体" panose="02000000000000000000" pitchFamily="2" charset="-122"/>
        </a:defRPr>
      </a:pPr>
      <a:endParaRPr lang="zh-CN"/>
    </a:p>
  </c:txPr>
  <c:externalData r:id="rId1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r>
              <a:rPr lang="zh-CN" altLang="zh-CN" sz="2400" b="0" i="0" baseline="0" dirty="0">
                <a:effectLst/>
              </a:rPr>
              <a:t>年度销售记录</a:t>
            </a:r>
            <a:endParaRPr lang="zh-CN" altLang="zh-CN"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endParaRPr lang="zh-CN"/>
        </a:p>
      </c:txPr>
    </c:title>
    <c:autoTitleDeleted val="0"/>
    <c:plotArea>
      <c:layout/>
      <c:barChart>
        <c:barDir val="col"/>
        <c:grouping val="clustered"/>
        <c:varyColors val="0"/>
        <c:ser>
          <c:idx val="0"/>
          <c:order val="0"/>
          <c:tx>
            <c:strRef>
              <c:f>Sheet1!$B$1</c:f>
              <c:strCache>
                <c:ptCount val="1"/>
                <c:pt idx="0">
                  <c:v>一月</c:v>
                </c:pt>
              </c:strCache>
            </c:strRef>
          </c:tx>
          <c:spPr>
            <a:blipFill>
              <a:blip xmlns:r="http://schemas.openxmlformats.org/officeDocument/2006/relationships" r:embed="rId3"/>
              <a:stretch>
                <a:fillRect/>
              </a:stretch>
            </a:blipFill>
            <a:ln>
              <a:noFill/>
            </a:ln>
            <a:effectLst/>
          </c:spPr>
          <c:invertIfNegative val="0"/>
          <c:pictureOptions>
            <c:pictureFormat val="stretch"/>
          </c:pictureOptions>
          <c:cat>
            <c:strRef>
              <c:f>Sheet1!$A$2</c:f>
              <c:strCache>
                <c:ptCount val="1"/>
                <c:pt idx="0">
                  <c:v>类别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6F56-4EFA-BF80-0F1AE16A605A}"/>
            </c:ext>
          </c:extLst>
        </c:ser>
        <c:ser>
          <c:idx val="1"/>
          <c:order val="1"/>
          <c:tx>
            <c:strRef>
              <c:f>Sheet1!$C$1</c:f>
              <c:strCache>
                <c:ptCount val="1"/>
                <c:pt idx="0">
                  <c:v>二月</c:v>
                </c:pt>
              </c:strCache>
            </c:strRef>
          </c:tx>
          <c:spPr>
            <a:blipFill>
              <a:blip xmlns:r="http://schemas.openxmlformats.org/officeDocument/2006/relationships" r:embed="rId4"/>
              <a:stretch>
                <a:fillRect/>
              </a:stretch>
            </a:blipFill>
            <a:ln>
              <a:noFill/>
            </a:ln>
            <a:effectLst/>
          </c:spPr>
          <c:invertIfNegative val="0"/>
          <c:cat>
            <c:strRef>
              <c:f>Sheet1!$A$2</c:f>
              <c:strCache>
                <c:ptCount val="1"/>
                <c:pt idx="0">
                  <c:v>类别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6F56-4EFA-BF80-0F1AE16A605A}"/>
            </c:ext>
          </c:extLst>
        </c:ser>
        <c:ser>
          <c:idx val="2"/>
          <c:order val="2"/>
          <c:tx>
            <c:strRef>
              <c:f>Sheet1!$D$1</c:f>
              <c:strCache>
                <c:ptCount val="1"/>
                <c:pt idx="0">
                  <c:v>三月</c:v>
                </c:pt>
              </c:strCache>
            </c:strRef>
          </c:tx>
          <c:spPr>
            <a:blipFill>
              <a:blip xmlns:r="http://schemas.openxmlformats.org/officeDocument/2006/relationships" r:embed="rId5"/>
              <a:stretch>
                <a:fillRect/>
              </a:stretch>
            </a:blipFill>
            <a:ln>
              <a:noFill/>
            </a:ln>
            <a:effectLst/>
          </c:spPr>
          <c:invertIfNegative val="0"/>
          <c:cat>
            <c:strRef>
              <c:f>Sheet1!$A$2</c:f>
              <c:strCache>
                <c:ptCount val="1"/>
                <c:pt idx="0">
                  <c:v>类别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6F56-4EFA-BF80-0F1AE16A605A}"/>
            </c:ext>
          </c:extLst>
        </c:ser>
        <c:ser>
          <c:idx val="3"/>
          <c:order val="3"/>
          <c:tx>
            <c:strRef>
              <c:f>Sheet1!$E$1</c:f>
              <c:strCache>
                <c:ptCount val="1"/>
                <c:pt idx="0">
                  <c:v>四月</c:v>
                </c:pt>
              </c:strCache>
            </c:strRef>
          </c:tx>
          <c:spPr>
            <a:blipFill>
              <a:blip xmlns:r="http://schemas.openxmlformats.org/officeDocument/2006/relationships" r:embed="rId6"/>
              <a:stretch>
                <a:fillRect/>
              </a:stretch>
            </a:blipFill>
            <a:ln>
              <a:noFill/>
            </a:ln>
            <a:effectLst/>
          </c:spPr>
          <c:invertIfNegative val="0"/>
          <c:cat>
            <c:strRef>
              <c:f>Sheet1!$A$2</c:f>
              <c:strCache>
                <c:ptCount val="1"/>
                <c:pt idx="0">
                  <c:v>类别 1</c:v>
                </c:pt>
              </c:strCache>
            </c:strRef>
          </c:cat>
          <c:val>
            <c:numRef>
              <c:f>Sheet1!$E$2</c:f>
              <c:numCache>
                <c:formatCode>General</c:formatCode>
                <c:ptCount val="1"/>
                <c:pt idx="0">
                  <c:v>3</c:v>
                </c:pt>
              </c:numCache>
            </c:numRef>
          </c:val>
          <c:extLst>
            <c:ext xmlns:c16="http://schemas.microsoft.com/office/drawing/2014/chart" uri="{C3380CC4-5D6E-409C-BE32-E72D297353CC}">
              <c16:uniqueId val="{00000003-6F56-4EFA-BF80-0F1AE16A605A}"/>
            </c:ext>
          </c:extLst>
        </c:ser>
        <c:ser>
          <c:idx val="4"/>
          <c:order val="4"/>
          <c:tx>
            <c:strRef>
              <c:f>Sheet1!$F$1</c:f>
              <c:strCache>
                <c:ptCount val="1"/>
                <c:pt idx="0">
                  <c:v>五月</c:v>
                </c:pt>
              </c:strCache>
            </c:strRef>
          </c:tx>
          <c:spPr>
            <a:blipFill>
              <a:blip xmlns:r="http://schemas.openxmlformats.org/officeDocument/2006/relationships" r:embed="rId7"/>
              <a:stretch>
                <a:fillRect/>
              </a:stretch>
            </a:blipFill>
            <a:ln>
              <a:noFill/>
            </a:ln>
            <a:effectLst/>
          </c:spPr>
          <c:invertIfNegative val="0"/>
          <c:cat>
            <c:strRef>
              <c:f>Sheet1!$A$2</c:f>
              <c:strCache>
                <c:ptCount val="1"/>
                <c:pt idx="0">
                  <c:v>类别 1</c:v>
                </c:pt>
              </c:strCache>
            </c:strRef>
          </c:cat>
          <c:val>
            <c:numRef>
              <c:f>Sheet1!$F$2</c:f>
              <c:numCache>
                <c:formatCode>General</c:formatCode>
                <c:ptCount val="1"/>
                <c:pt idx="0">
                  <c:v>2.5</c:v>
                </c:pt>
              </c:numCache>
            </c:numRef>
          </c:val>
          <c:extLst>
            <c:ext xmlns:c16="http://schemas.microsoft.com/office/drawing/2014/chart" uri="{C3380CC4-5D6E-409C-BE32-E72D297353CC}">
              <c16:uniqueId val="{00000004-6F56-4EFA-BF80-0F1AE16A605A}"/>
            </c:ext>
          </c:extLst>
        </c:ser>
        <c:ser>
          <c:idx val="5"/>
          <c:order val="5"/>
          <c:tx>
            <c:strRef>
              <c:f>Sheet1!$G$1</c:f>
              <c:strCache>
                <c:ptCount val="1"/>
                <c:pt idx="0">
                  <c:v>六月</c:v>
                </c:pt>
              </c:strCache>
            </c:strRef>
          </c:tx>
          <c:spPr>
            <a:blipFill>
              <a:blip xmlns:r="http://schemas.openxmlformats.org/officeDocument/2006/relationships" r:embed="rId8"/>
              <a:stretch>
                <a:fillRect/>
              </a:stretch>
            </a:blipFill>
            <a:ln>
              <a:noFill/>
            </a:ln>
            <a:effectLst/>
          </c:spPr>
          <c:invertIfNegative val="0"/>
          <c:cat>
            <c:strRef>
              <c:f>Sheet1!$A$2</c:f>
              <c:strCache>
                <c:ptCount val="1"/>
                <c:pt idx="0">
                  <c:v>类别 1</c:v>
                </c:pt>
              </c:strCache>
            </c:strRef>
          </c:cat>
          <c:val>
            <c:numRef>
              <c:f>Sheet1!$G$2</c:f>
              <c:numCache>
                <c:formatCode>General</c:formatCode>
                <c:ptCount val="1"/>
                <c:pt idx="0">
                  <c:v>2.9</c:v>
                </c:pt>
              </c:numCache>
            </c:numRef>
          </c:val>
          <c:extLst>
            <c:ext xmlns:c16="http://schemas.microsoft.com/office/drawing/2014/chart" uri="{C3380CC4-5D6E-409C-BE32-E72D297353CC}">
              <c16:uniqueId val="{00000005-6F56-4EFA-BF80-0F1AE16A605A}"/>
            </c:ext>
          </c:extLst>
        </c:ser>
        <c:ser>
          <c:idx val="6"/>
          <c:order val="6"/>
          <c:tx>
            <c:strRef>
              <c:f>Sheet1!$H$1</c:f>
              <c:strCache>
                <c:ptCount val="1"/>
                <c:pt idx="0">
                  <c:v>七月</c:v>
                </c:pt>
              </c:strCache>
            </c:strRef>
          </c:tx>
          <c:spPr>
            <a:blipFill>
              <a:blip xmlns:r="http://schemas.openxmlformats.org/officeDocument/2006/relationships" r:embed="rId9"/>
              <a:stretch>
                <a:fillRect/>
              </a:stretch>
            </a:blipFill>
            <a:ln>
              <a:noFill/>
            </a:ln>
            <a:effectLst/>
          </c:spPr>
          <c:invertIfNegative val="0"/>
          <c:cat>
            <c:strRef>
              <c:f>Sheet1!$A$2</c:f>
              <c:strCache>
                <c:ptCount val="1"/>
                <c:pt idx="0">
                  <c:v>类别 1</c:v>
                </c:pt>
              </c:strCache>
            </c:strRef>
          </c:cat>
          <c:val>
            <c:numRef>
              <c:f>Sheet1!$H$2</c:f>
              <c:numCache>
                <c:formatCode>General</c:formatCode>
                <c:ptCount val="1"/>
                <c:pt idx="0">
                  <c:v>3.1</c:v>
                </c:pt>
              </c:numCache>
            </c:numRef>
          </c:val>
          <c:extLst>
            <c:ext xmlns:c16="http://schemas.microsoft.com/office/drawing/2014/chart" uri="{C3380CC4-5D6E-409C-BE32-E72D297353CC}">
              <c16:uniqueId val="{00000006-6F56-4EFA-BF80-0F1AE16A605A}"/>
            </c:ext>
          </c:extLst>
        </c:ser>
        <c:ser>
          <c:idx val="7"/>
          <c:order val="7"/>
          <c:tx>
            <c:strRef>
              <c:f>Sheet1!$I$1</c:f>
              <c:strCache>
                <c:ptCount val="1"/>
                <c:pt idx="0">
                  <c:v>八月</c:v>
                </c:pt>
              </c:strCache>
            </c:strRef>
          </c:tx>
          <c:spPr>
            <a:blipFill>
              <a:blip xmlns:r="http://schemas.openxmlformats.org/officeDocument/2006/relationships" r:embed="rId10"/>
              <a:stretch>
                <a:fillRect/>
              </a:stretch>
            </a:blipFill>
            <a:ln>
              <a:noFill/>
            </a:ln>
            <a:effectLst/>
          </c:spPr>
          <c:invertIfNegative val="0"/>
          <c:cat>
            <c:strRef>
              <c:f>Sheet1!$A$2</c:f>
              <c:strCache>
                <c:ptCount val="1"/>
                <c:pt idx="0">
                  <c:v>类别 1</c:v>
                </c:pt>
              </c:strCache>
            </c:strRef>
          </c:cat>
          <c:val>
            <c:numRef>
              <c:f>Sheet1!$I$2</c:f>
              <c:numCache>
                <c:formatCode>General</c:formatCode>
                <c:ptCount val="1"/>
                <c:pt idx="0">
                  <c:v>4</c:v>
                </c:pt>
              </c:numCache>
            </c:numRef>
          </c:val>
          <c:extLst>
            <c:ext xmlns:c16="http://schemas.microsoft.com/office/drawing/2014/chart" uri="{C3380CC4-5D6E-409C-BE32-E72D297353CC}">
              <c16:uniqueId val="{00000007-6F56-4EFA-BF80-0F1AE16A605A}"/>
            </c:ext>
          </c:extLst>
        </c:ser>
        <c:ser>
          <c:idx val="8"/>
          <c:order val="8"/>
          <c:tx>
            <c:strRef>
              <c:f>Sheet1!$J$1</c:f>
              <c:strCache>
                <c:ptCount val="1"/>
                <c:pt idx="0">
                  <c:v>九月</c:v>
                </c:pt>
              </c:strCache>
            </c:strRef>
          </c:tx>
          <c:spPr>
            <a:blipFill>
              <a:blip xmlns:r="http://schemas.openxmlformats.org/officeDocument/2006/relationships" r:embed="rId11"/>
              <a:stretch>
                <a:fillRect/>
              </a:stretch>
            </a:blipFill>
            <a:ln>
              <a:noFill/>
            </a:ln>
            <a:effectLst/>
          </c:spPr>
          <c:invertIfNegative val="0"/>
          <c:cat>
            <c:strRef>
              <c:f>Sheet1!$A$2</c:f>
              <c:strCache>
                <c:ptCount val="1"/>
                <c:pt idx="0">
                  <c:v>类别 1</c:v>
                </c:pt>
              </c:strCache>
            </c:strRef>
          </c:cat>
          <c:val>
            <c:numRef>
              <c:f>Sheet1!$J$2</c:f>
              <c:numCache>
                <c:formatCode>General</c:formatCode>
                <c:ptCount val="1"/>
                <c:pt idx="0">
                  <c:v>5</c:v>
                </c:pt>
              </c:numCache>
            </c:numRef>
          </c:val>
          <c:extLst>
            <c:ext xmlns:c16="http://schemas.microsoft.com/office/drawing/2014/chart" uri="{C3380CC4-5D6E-409C-BE32-E72D297353CC}">
              <c16:uniqueId val="{00000008-6F56-4EFA-BF80-0F1AE16A605A}"/>
            </c:ext>
          </c:extLst>
        </c:ser>
        <c:ser>
          <c:idx val="9"/>
          <c:order val="9"/>
          <c:tx>
            <c:strRef>
              <c:f>Sheet1!$K$1</c:f>
              <c:strCache>
                <c:ptCount val="1"/>
                <c:pt idx="0">
                  <c:v>十月</c:v>
                </c:pt>
              </c:strCache>
            </c:strRef>
          </c:tx>
          <c:spPr>
            <a:blipFill>
              <a:blip xmlns:r="http://schemas.openxmlformats.org/officeDocument/2006/relationships" r:embed="rId12"/>
              <a:stretch>
                <a:fillRect/>
              </a:stretch>
            </a:blipFill>
            <a:ln>
              <a:noFill/>
            </a:ln>
            <a:effectLst/>
          </c:spPr>
          <c:invertIfNegative val="0"/>
          <c:cat>
            <c:strRef>
              <c:f>Sheet1!$A$2</c:f>
              <c:strCache>
                <c:ptCount val="1"/>
                <c:pt idx="0">
                  <c:v>类别 1</c:v>
                </c:pt>
              </c:strCache>
            </c:strRef>
          </c:cat>
          <c:val>
            <c:numRef>
              <c:f>Sheet1!$K$2</c:f>
              <c:numCache>
                <c:formatCode>General</c:formatCode>
                <c:ptCount val="1"/>
                <c:pt idx="0">
                  <c:v>3.3</c:v>
                </c:pt>
              </c:numCache>
            </c:numRef>
          </c:val>
          <c:extLst>
            <c:ext xmlns:c16="http://schemas.microsoft.com/office/drawing/2014/chart" uri="{C3380CC4-5D6E-409C-BE32-E72D297353CC}">
              <c16:uniqueId val="{00000009-6F56-4EFA-BF80-0F1AE16A605A}"/>
            </c:ext>
          </c:extLst>
        </c:ser>
        <c:ser>
          <c:idx val="10"/>
          <c:order val="10"/>
          <c:tx>
            <c:strRef>
              <c:f>Sheet1!$L$1</c:f>
              <c:strCache>
                <c:ptCount val="1"/>
                <c:pt idx="0">
                  <c:v>十一月</c:v>
                </c:pt>
              </c:strCache>
            </c:strRef>
          </c:tx>
          <c:spPr>
            <a:blipFill>
              <a:blip xmlns:r="http://schemas.openxmlformats.org/officeDocument/2006/relationships" r:embed="rId13"/>
              <a:stretch>
                <a:fillRect/>
              </a:stretch>
            </a:blipFill>
            <a:ln>
              <a:noFill/>
            </a:ln>
            <a:effectLst/>
          </c:spPr>
          <c:invertIfNegative val="0"/>
          <c:cat>
            <c:strRef>
              <c:f>Sheet1!$A$2</c:f>
              <c:strCache>
                <c:ptCount val="1"/>
                <c:pt idx="0">
                  <c:v>类别 1</c:v>
                </c:pt>
              </c:strCache>
            </c:strRef>
          </c:cat>
          <c:val>
            <c:numRef>
              <c:f>Sheet1!$L$2</c:f>
              <c:numCache>
                <c:formatCode>General</c:formatCode>
                <c:ptCount val="1"/>
                <c:pt idx="0">
                  <c:v>1.8</c:v>
                </c:pt>
              </c:numCache>
            </c:numRef>
          </c:val>
          <c:extLst>
            <c:ext xmlns:c16="http://schemas.microsoft.com/office/drawing/2014/chart" uri="{C3380CC4-5D6E-409C-BE32-E72D297353CC}">
              <c16:uniqueId val="{0000000A-6F56-4EFA-BF80-0F1AE16A605A}"/>
            </c:ext>
          </c:extLst>
        </c:ser>
        <c:ser>
          <c:idx val="11"/>
          <c:order val="11"/>
          <c:tx>
            <c:strRef>
              <c:f>Sheet1!$M$1</c:f>
              <c:strCache>
                <c:ptCount val="1"/>
                <c:pt idx="0">
                  <c:v>十二月</c:v>
                </c:pt>
              </c:strCache>
            </c:strRef>
          </c:tx>
          <c:spPr>
            <a:blipFill>
              <a:blip xmlns:r="http://schemas.openxmlformats.org/officeDocument/2006/relationships" r:embed="rId14"/>
              <a:stretch>
                <a:fillRect/>
              </a:stretch>
            </a:blipFill>
            <a:ln>
              <a:noFill/>
            </a:ln>
            <a:effectLst/>
          </c:spPr>
          <c:invertIfNegative val="0"/>
          <c:dPt>
            <c:idx val="0"/>
            <c:invertIfNegative val="0"/>
            <c:bubble3D val="0"/>
            <c:spPr>
              <a:blipFill>
                <a:blip xmlns:r="http://schemas.openxmlformats.org/officeDocument/2006/relationships" r:embed="rId15"/>
                <a:stretch>
                  <a:fillRect/>
                </a:stretch>
              </a:blipFill>
              <a:ln>
                <a:noFill/>
              </a:ln>
              <a:effectLst/>
            </c:spPr>
            <c:extLst>
              <c:ext xmlns:c16="http://schemas.microsoft.com/office/drawing/2014/chart" uri="{C3380CC4-5D6E-409C-BE32-E72D297353CC}">
                <c16:uniqueId val="{0000000C-6F56-4EFA-BF80-0F1AE16A605A}"/>
              </c:ext>
            </c:extLst>
          </c:dPt>
          <c:cat>
            <c:strRef>
              <c:f>Sheet1!$A$2</c:f>
              <c:strCache>
                <c:ptCount val="1"/>
                <c:pt idx="0">
                  <c:v>类别 1</c:v>
                </c:pt>
              </c:strCache>
            </c:strRef>
          </c:cat>
          <c:val>
            <c:numRef>
              <c:f>Sheet1!$M$2</c:f>
              <c:numCache>
                <c:formatCode>General</c:formatCode>
                <c:ptCount val="1"/>
                <c:pt idx="0">
                  <c:v>3.3</c:v>
                </c:pt>
              </c:numCache>
            </c:numRef>
          </c:val>
          <c:extLst>
            <c:ext xmlns:c16="http://schemas.microsoft.com/office/drawing/2014/chart" uri="{C3380CC4-5D6E-409C-BE32-E72D297353CC}">
              <c16:uniqueId val="{0000000D-6F56-4EFA-BF80-0F1AE16A605A}"/>
            </c:ext>
          </c:extLst>
        </c:ser>
        <c:dLbls>
          <c:showLegendKey val="0"/>
          <c:showVal val="0"/>
          <c:showCatName val="0"/>
          <c:showSerName val="0"/>
          <c:showPercent val="0"/>
          <c:showBubbleSize val="0"/>
        </c:dLbls>
        <c:gapWidth val="50"/>
        <c:overlap val="27"/>
        <c:axId val="36460544"/>
        <c:axId val="65121088"/>
      </c:barChart>
      <c:catAx>
        <c:axId val="36460544"/>
        <c:scaling>
          <c:orientation val="minMax"/>
        </c:scaling>
        <c:delete val="1"/>
        <c:axPos val="b"/>
        <c:numFmt formatCode="General" sourceLinked="1"/>
        <c:majorTickMark val="none"/>
        <c:minorTickMark val="none"/>
        <c:tickLblPos val="nextTo"/>
        <c:crossAx val="65121088"/>
        <c:crosses val="autoZero"/>
        <c:auto val="1"/>
        <c:lblAlgn val="ctr"/>
        <c:lblOffset val="100"/>
        <c:noMultiLvlLbl val="0"/>
      </c:catAx>
      <c:valAx>
        <c:axId val="65121088"/>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endParaRPr lang="zh-CN"/>
          </a:p>
        </c:txPr>
        <c:crossAx val="3646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张海山草泥马体" panose="02000000000000000000" pitchFamily="2" charset="-122"/>
              <a:ea typeface="张海山草泥马体" panose="02000000000000000000" pitchFamily="2" charset="-122"/>
              <a:cs typeface="+mn-cs"/>
            </a:defRPr>
          </a:pPr>
          <a:endParaRPr lang="zh-CN"/>
        </a:p>
      </c:txPr>
    </c:legend>
    <c:plotVisOnly val="1"/>
    <c:dispBlanksAs val="gap"/>
    <c:showDLblsOverMax val="0"/>
  </c:chart>
  <c:spPr>
    <a:noFill/>
    <a:ln>
      <a:noFill/>
    </a:ln>
    <a:effectLst/>
  </c:spPr>
  <c:txPr>
    <a:bodyPr/>
    <a:lstStyle/>
    <a:p>
      <a:pPr>
        <a:defRPr>
          <a:solidFill>
            <a:schemeClr val="tx1">
              <a:lumMod val="65000"/>
              <a:lumOff val="35000"/>
            </a:schemeClr>
          </a:solidFill>
          <a:latin typeface="张海山草泥马体" panose="02000000000000000000" pitchFamily="2" charset="-122"/>
          <a:ea typeface="张海山草泥马体" panose="02000000000000000000" pitchFamily="2" charset="-122"/>
        </a:defRPr>
      </a:pPr>
      <a:endParaRPr lang="zh-CN"/>
    </a:p>
  </c:txPr>
  <c:externalData r:id="rId1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EEE5E-0B73-4928-B3CA-D368D2A29392}" type="datetimeFigureOut">
              <a:rPr lang="zh-CN" altLang="en-US" smtClean="0"/>
              <a:pPr/>
              <a:t>2018/9/6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AC08F-32D1-4867-AF31-09AF8C97A19B}" type="slidenum">
              <a:rPr lang="zh-CN" altLang="en-US" smtClean="0"/>
              <a:pPr/>
              <a:t>‹#›</a:t>
            </a:fld>
            <a:endParaRPr lang="zh-CN" altLang="en-US"/>
          </a:p>
        </p:txBody>
      </p:sp>
    </p:spTree>
    <p:extLst>
      <p:ext uri="{BB962C8B-B14F-4D97-AF65-F5344CB8AC3E}">
        <p14:creationId xmlns:p14="http://schemas.microsoft.com/office/powerpoint/2010/main" val="366494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38908544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1473664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11890043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2818916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38268485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26249638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1447421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19811442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25649361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3076260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CC544D-7494-46ED-8171-50E1D7577115}" type="datetimeFigureOut">
              <a:rPr lang="zh-CN" altLang="en-US" smtClean="0"/>
              <a:pPr/>
              <a:t>2018/9/6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3475772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C544D-7494-46ED-8171-50E1D7577115}" type="datetimeFigureOut">
              <a:rPr lang="zh-CN" altLang="en-US" smtClean="0"/>
              <a:pPr/>
              <a:t>2018/9/6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DC20-B219-4F27-BC7A-41BD2161296A}" type="slidenum">
              <a:rPr lang="zh-CN" altLang="en-US" smtClean="0"/>
              <a:pPr/>
              <a:t>‹#›</a:t>
            </a:fld>
            <a:endParaRPr lang="zh-CN" altLang="en-US"/>
          </a:p>
        </p:txBody>
      </p:sp>
    </p:spTree>
    <p:extLst>
      <p:ext uri="{BB962C8B-B14F-4D97-AF65-F5344CB8AC3E}">
        <p14:creationId xmlns:p14="http://schemas.microsoft.com/office/powerpoint/2010/main" val="971835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522642768"/>
              </p:ext>
            </p:extLst>
          </p:nvPr>
        </p:nvGraphicFramePr>
        <p:xfrm>
          <a:off x="616634" y="928469"/>
          <a:ext cx="10958733" cy="3770141"/>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nvSpPr>
        <p:spPr>
          <a:xfrm>
            <a:off x="356463" y="87102"/>
            <a:ext cx="4339525" cy="523220"/>
          </a:xfrm>
          <a:prstGeom prst="rect">
            <a:avLst/>
          </a:prstGeom>
          <a:noFill/>
        </p:spPr>
        <p:txBody>
          <a:bodyPr wrap="square" rtlCol="0">
            <a:spAutoFit/>
          </a:bodyPr>
          <a:lstStyle/>
          <a:p>
            <a:r>
              <a:rPr lang="zh-CN" altLang="en-US" sz="2800" dirty="0">
                <a:solidFill>
                  <a:schemeClr val="tx1">
                    <a:lumMod val="65000"/>
                    <a:lumOff val="35000"/>
                  </a:schemeClr>
                </a:solidFill>
                <a:latin typeface="张海山草泥马体" panose="02000000000000000000" pitchFamily="2" charset="-122"/>
                <a:ea typeface="张海山草泥马体" panose="02000000000000000000" pitchFamily="2" charset="-122"/>
              </a:rPr>
              <a:t>可编辑数据图表</a:t>
            </a:r>
            <a:r>
              <a:rPr lang="en-US" altLang="zh-CN" sz="2800" dirty="0">
                <a:solidFill>
                  <a:schemeClr val="tx1">
                    <a:lumMod val="65000"/>
                    <a:lumOff val="35000"/>
                  </a:schemeClr>
                </a:solidFill>
                <a:latin typeface="张海山草泥马体" panose="02000000000000000000" pitchFamily="2" charset="-122"/>
                <a:ea typeface="张海山草泥马体" panose="02000000000000000000" pitchFamily="2" charset="-122"/>
              </a:rPr>
              <a:t>—</a:t>
            </a:r>
            <a:r>
              <a:rPr lang="zh-CN" altLang="en-US" sz="2800" dirty="0">
                <a:solidFill>
                  <a:schemeClr val="tx1">
                    <a:lumMod val="65000"/>
                    <a:lumOff val="35000"/>
                  </a:schemeClr>
                </a:solidFill>
                <a:latin typeface="张海山草泥马体" panose="02000000000000000000" pitchFamily="2" charset="-122"/>
                <a:ea typeface="张海山草泥马体" panose="02000000000000000000" pitchFamily="2" charset="-122"/>
              </a:rPr>
              <a:t>柱型图</a:t>
            </a:r>
          </a:p>
        </p:txBody>
      </p:sp>
      <p:sp>
        <p:nvSpPr>
          <p:cNvPr id="8" name="矩形 7"/>
          <p:cNvSpPr/>
          <p:nvPr/>
        </p:nvSpPr>
        <p:spPr>
          <a:xfrm>
            <a:off x="0" y="154983"/>
            <a:ext cx="340963" cy="387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479013" y="154983"/>
            <a:ext cx="98801" cy="387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16634" y="5260072"/>
            <a:ext cx="10912906" cy="1023870"/>
          </a:xfrm>
          <a:prstGeom prst="rect">
            <a:avLst/>
          </a:prstGeom>
        </p:spPr>
        <p:txBody>
          <a:bodyPr wrap="square">
            <a:spAutoFit/>
          </a:bodyPr>
          <a:lstStyle/>
          <a:p>
            <a:pPr algn="just">
              <a:lnSpc>
                <a:spcPct val="130000"/>
              </a:lnSpc>
            </a:pPr>
            <a:r>
              <a:rPr lang="zh-CN" altLang="en-US" sz="1600" dirty="0">
                <a:solidFill>
                  <a:schemeClr val="tx1">
                    <a:lumMod val="65000"/>
                    <a:lumOff val="35000"/>
                  </a:schemeClr>
                </a:solidFill>
                <a:latin typeface="张海山草泥马体" panose="02000000000000000000" pitchFamily="2" charset="-122"/>
                <a:ea typeface="张海山草泥马体" panose="02000000000000000000" pitchFamily="2"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点击添加内容点击添加内容点击添加内容点击添加内容点击添加内容</a:t>
            </a:r>
          </a:p>
        </p:txBody>
      </p:sp>
      <p:cxnSp>
        <p:nvCxnSpPr>
          <p:cNvPr id="4" name="直接连接符 3"/>
          <p:cNvCxnSpPr/>
          <p:nvPr/>
        </p:nvCxnSpPr>
        <p:spPr>
          <a:xfrm>
            <a:off x="0" y="65889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010400" y="65889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4737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6463" y="87102"/>
            <a:ext cx="4339525" cy="523220"/>
          </a:xfrm>
          <a:prstGeom prst="rect">
            <a:avLst/>
          </a:prstGeom>
          <a:noFill/>
        </p:spPr>
        <p:txBody>
          <a:bodyPr wrap="square" rtlCol="0">
            <a:spAutoFit/>
          </a:bodyPr>
          <a:lstStyle/>
          <a:p>
            <a:r>
              <a:rPr lang="zh-CN" altLang="en-US" sz="2800" dirty="0">
                <a:solidFill>
                  <a:schemeClr val="tx1">
                    <a:lumMod val="65000"/>
                    <a:lumOff val="35000"/>
                  </a:schemeClr>
                </a:solidFill>
                <a:latin typeface="张海山草泥马体" panose="02000000000000000000" pitchFamily="2" charset="-122"/>
                <a:ea typeface="张海山草泥马体" panose="02000000000000000000" pitchFamily="2" charset="-122"/>
              </a:rPr>
              <a:t>可编辑数据图表</a:t>
            </a:r>
            <a:r>
              <a:rPr lang="en-US" altLang="zh-CN" sz="2800" dirty="0">
                <a:solidFill>
                  <a:schemeClr val="tx1">
                    <a:lumMod val="65000"/>
                    <a:lumOff val="35000"/>
                  </a:schemeClr>
                </a:solidFill>
                <a:latin typeface="张海山草泥马体" panose="02000000000000000000" pitchFamily="2" charset="-122"/>
                <a:ea typeface="张海山草泥马体" panose="02000000000000000000" pitchFamily="2" charset="-122"/>
              </a:rPr>
              <a:t>—</a:t>
            </a:r>
            <a:r>
              <a:rPr lang="zh-CN" altLang="en-US" sz="2800" dirty="0">
                <a:solidFill>
                  <a:schemeClr val="tx1">
                    <a:lumMod val="65000"/>
                    <a:lumOff val="35000"/>
                  </a:schemeClr>
                </a:solidFill>
                <a:latin typeface="张海山草泥马体" panose="02000000000000000000" pitchFamily="2" charset="-122"/>
                <a:ea typeface="张海山草泥马体" panose="02000000000000000000" pitchFamily="2" charset="-122"/>
              </a:rPr>
              <a:t>柱型图</a:t>
            </a:r>
          </a:p>
        </p:txBody>
      </p:sp>
      <p:sp>
        <p:nvSpPr>
          <p:cNvPr id="3" name="矩形 2"/>
          <p:cNvSpPr/>
          <p:nvPr/>
        </p:nvSpPr>
        <p:spPr>
          <a:xfrm>
            <a:off x="0" y="154983"/>
            <a:ext cx="340963" cy="387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479013" y="154983"/>
            <a:ext cx="98801" cy="387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图表 6"/>
          <p:cNvGraphicFramePr/>
          <p:nvPr>
            <p:extLst>
              <p:ext uri="{D42A27DB-BD31-4B8C-83A1-F6EECF244321}">
                <p14:modId xmlns:p14="http://schemas.microsoft.com/office/powerpoint/2010/main" val="3513997375"/>
              </p:ext>
            </p:extLst>
          </p:nvPr>
        </p:nvGraphicFramePr>
        <p:xfrm>
          <a:off x="695325" y="1089025"/>
          <a:ext cx="10801350" cy="3848100"/>
        </p:xfrm>
        <a:graphic>
          <a:graphicData uri="http://schemas.openxmlformats.org/drawingml/2006/chart">
            <c:chart xmlns:c="http://schemas.openxmlformats.org/drawingml/2006/chart" xmlns:r="http://schemas.openxmlformats.org/officeDocument/2006/relationships" r:id="rId2"/>
          </a:graphicData>
        </a:graphic>
      </p:graphicFrame>
      <p:sp>
        <p:nvSpPr>
          <p:cNvPr id="23" name="矩形 22"/>
          <p:cNvSpPr/>
          <p:nvPr/>
        </p:nvSpPr>
        <p:spPr>
          <a:xfrm>
            <a:off x="639547" y="5163411"/>
            <a:ext cx="10912906" cy="1028295"/>
          </a:xfrm>
          <a:prstGeom prst="rect">
            <a:avLst/>
          </a:prstGeom>
        </p:spPr>
        <p:txBody>
          <a:bodyPr wrap="square">
            <a:spAutoFit/>
          </a:bodyPr>
          <a:lstStyle/>
          <a:p>
            <a:pPr algn="just">
              <a:lnSpc>
                <a:spcPct val="130000"/>
              </a:lnSpc>
            </a:pPr>
            <a:r>
              <a:rPr lang="zh-CN" altLang="en-US" sz="1600" dirty="0">
                <a:solidFill>
                  <a:schemeClr val="tx1">
                    <a:lumMod val="65000"/>
                    <a:lumOff val="35000"/>
                  </a:schemeClr>
                </a:solidFill>
                <a:latin typeface="张海山草泥马体" panose="02000000000000000000" pitchFamily="2" charset="-122"/>
                <a:ea typeface="张海山草泥马体" panose="02000000000000000000" pitchFamily="2"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点击添加内容点击添加内容点击添加内容点击添加内容点击添加内容</a:t>
            </a:r>
          </a:p>
        </p:txBody>
      </p:sp>
      <p:cxnSp>
        <p:nvCxnSpPr>
          <p:cNvPr id="9" name="直接连接符 8"/>
          <p:cNvCxnSpPr/>
          <p:nvPr/>
        </p:nvCxnSpPr>
        <p:spPr>
          <a:xfrm>
            <a:off x="0" y="65889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010400" y="65889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074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6463" y="87102"/>
            <a:ext cx="4339525" cy="523220"/>
          </a:xfrm>
          <a:prstGeom prst="rect">
            <a:avLst/>
          </a:prstGeom>
          <a:noFill/>
        </p:spPr>
        <p:txBody>
          <a:bodyPr wrap="square" rtlCol="0">
            <a:spAutoFit/>
          </a:bodyPr>
          <a:lstStyle/>
          <a:p>
            <a:r>
              <a:rPr lang="zh-CN" altLang="en-US" sz="2800" dirty="0">
                <a:solidFill>
                  <a:schemeClr val="tx1">
                    <a:lumMod val="65000"/>
                    <a:lumOff val="35000"/>
                  </a:schemeClr>
                </a:solidFill>
                <a:latin typeface="张海山草泥马体" panose="02000000000000000000" pitchFamily="2" charset="-122"/>
                <a:ea typeface="张海山草泥马体" panose="02000000000000000000" pitchFamily="2" charset="-122"/>
              </a:rPr>
              <a:t>可编辑数据图表</a:t>
            </a:r>
            <a:r>
              <a:rPr lang="en-US" altLang="zh-CN" sz="2800" dirty="0">
                <a:solidFill>
                  <a:schemeClr val="tx1">
                    <a:lumMod val="65000"/>
                    <a:lumOff val="35000"/>
                  </a:schemeClr>
                </a:solidFill>
                <a:latin typeface="张海山草泥马体" panose="02000000000000000000" pitchFamily="2" charset="-122"/>
                <a:ea typeface="张海山草泥马体" panose="02000000000000000000" pitchFamily="2" charset="-122"/>
              </a:rPr>
              <a:t>—</a:t>
            </a:r>
            <a:r>
              <a:rPr lang="zh-CN" altLang="en-US" sz="2800" dirty="0">
                <a:solidFill>
                  <a:schemeClr val="tx1">
                    <a:lumMod val="65000"/>
                    <a:lumOff val="35000"/>
                  </a:schemeClr>
                </a:solidFill>
                <a:latin typeface="张海山草泥马体" panose="02000000000000000000" pitchFamily="2" charset="-122"/>
                <a:ea typeface="张海山草泥马体" panose="02000000000000000000" pitchFamily="2" charset="-122"/>
              </a:rPr>
              <a:t>柱型图</a:t>
            </a:r>
          </a:p>
        </p:txBody>
      </p:sp>
      <p:sp>
        <p:nvSpPr>
          <p:cNvPr id="3" name="矩形 2"/>
          <p:cNvSpPr/>
          <p:nvPr/>
        </p:nvSpPr>
        <p:spPr>
          <a:xfrm>
            <a:off x="0" y="154983"/>
            <a:ext cx="340963" cy="387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479013" y="154983"/>
            <a:ext cx="98801" cy="387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图表 6"/>
          <p:cNvGraphicFramePr/>
          <p:nvPr>
            <p:extLst>
              <p:ext uri="{D42A27DB-BD31-4B8C-83A1-F6EECF244321}">
                <p14:modId xmlns:p14="http://schemas.microsoft.com/office/powerpoint/2010/main" val="2626855094"/>
              </p:ext>
            </p:extLst>
          </p:nvPr>
        </p:nvGraphicFramePr>
        <p:xfrm>
          <a:off x="695325" y="1089025"/>
          <a:ext cx="10801350" cy="3848100"/>
        </p:xfrm>
        <a:graphic>
          <a:graphicData uri="http://schemas.openxmlformats.org/drawingml/2006/chart">
            <c:chart xmlns:c="http://schemas.openxmlformats.org/drawingml/2006/chart" xmlns:r="http://schemas.openxmlformats.org/officeDocument/2006/relationships" r:id="rId2"/>
          </a:graphicData>
        </a:graphic>
      </p:graphicFrame>
      <p:sp>
        <p:nvSpPr>
          <p:cNvPr id="23" name="矩形 22"/>
          <p:cNvSpPr/>
          <p:nvPr/>
        </p:nvSpPr>
        <p:spPr>
          <a:xfrm>
            <a:off x="639547" y="5163411"/>
            <a:ext cx="10912906" cy="1028295"/>
          </a:xfrm>
          <a:prstGeom prst="rect">
            <a:avLst/>
          </a:prstGeom>
        </p:spPr>
        <p:txBody>
          <a:bodyPr wrap="square">
            <a:spAutoFit/>
          </a:bodyPr>
          <a:lstStyle/>
          <a:p>
            <a:pPr algn="just">
              <a:lnSpc>
                <a:spcPct val="130000"/>
              </a:lnSpc>
            </a:pPr>
            <a:r>
              <a:rPr lang="zh-CN" altLang="en-US" sz="1600" dirty="0">
                <a:solidFill>
                  <a:schemeClr val="tx1">
                    <a:lumMod val="65000"/>
                    <a:lumOff val="35000"/>
                  </a:schemeClr>
                </a:solidFill>
                <a:latin typeface="张海山草泥马体" panose="02000000000000000000" pitchFamily="2" charset="-122"/>
                <a:ea typeface="张海山草泥马体" panose="02000000000000000000" pitchFamily="2"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点击添加内容点击添加内容点击添加内容点击添加内容点击添加内容</a:t>
            </a:r>
          </a:p>
        </p:txBody>
      </p:sp>
      <p:cxnSp>
        <p:nvCxnSpPr>
          <p:cNvPr id="9" name="直接连接符 8"/>
          <p:cNvCxnSpPr/>
          <p:nvPr/>
        </p:nvCxnSpPr>
        <p:spPr>
          <a:xfrm>
            <a:off x="0" y="65889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010400" y="65889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246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主题">
  <a:themeElements>
    <a:clrScheme name="立体图表">
      <a:dk1>
        <a:sysClr val="windowText" lastClr="000000"/>
      </a:dk1>
      <a:lt1>
        <a:sysClr val="window" lastClr="FFFFFF"/>
      </a:lt1>
      <a:dk2>
        <a:srgbClr val="44546A"/>
      </a:dk2>
      <a:lt2>
        <a:srgbClr val="E7E6E6"/>
      </a:lt2>
      <a:accent1>
        <a:srgbClr val="F09F68"/>
      </a:accent1>
      <a:accent2>
        <a:srgbClr val="0DA5DF"/>
      </a:accent2>
      <a:accent3>
        <a:srgbClr val="94C375"/>
      </a:accent3>
      <a:accent4>
        <a:srgbClr val="935DBB"/>
      </a:accent4>
      <a:accent5>
        <a:srgbClr val="FFD965"/>
      </a:accent5>
      <a:accent6>
        <a:srgbClr val="F2523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rtlCol="0" anchor="ctr">
        <a:spAutoFit/>
      </a:bodyPr>
      <a:lstStyle>
        <a:defPPr algn="just">
          <a:lnSpc>
            <a:spcPct val="130000"/>
          </a:lnSpc>
          <a:defRPr dirty="0" smtClean="0">
            <a:solidFill>
              <a:schemeClr val="tx1">
                <a:lumMod val="65000"/>
                <a:lumOff val="35000"/>
              </a:schemeClr>
            </a:solidFill>
            <a:latin typeface="张海山草泥马体" panose="02000000000000000000" pitchFamily="2" charset="-122"/>
            <a:ea typeface="张海山草泥马体" panose="02000000000000000000" pitchFamily="2" charset="-122"/>
          </a:defRPr>
        </a:defPPr>
      </a:lstStyle>
    </a:spDef>
    <a:txDef>
      <a:spPr>
        <a:noFill/>
      </a:spPr>
      <a:bodyPr wrap="square" rtlCol="0">
        <a:spAutoFit/>
      </a:bodyPr>
      <a:lstStyle>
        <a:defPPr>
          <a:defRPr sz="2800" dirty="0" smtClean="0">
            <a:solidFill>
              <a:schemeClr val="tx1">
                <a:lumMod val="65000"/>
                <a:lumOff val="35000"/>
              </a:schemeClr>
            </a:solidFill>
            <a:latin typeface="张海山草泥马体" panose="02000000000000000000" pitchFamily="2" charset="-122"/>
            <a:ea typeface="张海山草泥马体" panose="020000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A000120150306A05KPBG</Template>
  <TotalTime>275</TotalTime>
  <Words>246</Words>
  <Application>Microsoft Office PowerPoint</Application>
  <PresentationFormat>宽屏</PresentationFormat>
  <Paragraphs>9</Paragraphs>
  <Slides>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vt:i4>
      </vt:variant>
    </vt:vector>
  </HeadingPairs>
  <TitlesOfParts>
    <vt:vector size="9" baseType="lpstr">
      <vt:lpstr>Calibri</vt:lpstr>
      <vt:lpstr>张海山草泥马体</vt:lpstr>
      <vt:lpstr>Arial</vt:lpstr>
      <vt:lpstr>Calibri Light</vt:lpstr>
      <vt:lpstr>宋体</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Mloong</cp:lastModifiedBy>
  <cp:revision>31</cp:revision>
  <dcterms:created xsi:type="dcterms:W3CDTF">2015-07-14T06:46:59Z</dcterms:created>
  <dcterms:modified xsi:type="dcterms:W3CDTF">2018-09-06T07:41:49Z</dcterms:modified>
</cp:coreProperties>
</file>