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51">
          <p15:clr>
            <a:srgbClr val="A4A3A4"/>
          </p15:clr>
        </p15:guide>
        <p15:guide id="2" orient="horz" pos="117">
          <p15:clr>
            <a:srgbClr val="A4A3A4"/>
          </p15:clr>
        </p15:guide>
        <p15:guide id="3" pos="130">
          <p15:clr>
            <a:srgbClr val="A4A3A4"/>
          </p15:clr>
        </p15:guide>
        <p15:guide id="4" pos="565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645C"/>
    <a:srgbClr val="DECDB1"/>
    <a:srgbClr val="634A3D"/>
    <a:srgbClr val="FFAC01"/>
    <a:srgbClr val="FF7202"/>
    <a:srgbClr val="BCC702"/>
    <a:srgbClr val="A3AA01"/>
    <a:srgbClr val="EB1A03"/>
    <a:srgbClr val="EDA315"/>
    <a:srgbClr val="F7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0" autoAdjust="0"/>
    <p:restoredTop sz="94660"/>
  </p:normalViewPr>
  <p:slideViewPr>
    <p:cSldViewPr>
      <p:cViewPr varScale="1">
        <p:scale>
          <a:sx n="78" d="100"/>
          <a:sy n="78" d="100"/>
        </p:scale>
        <p:origin x="114" y="174"/>
      </p:cViewPr>
      <p:guideLst>
        <p:guide orient="horz" pos="3151"/>
        <p:guide orient="horz" pos="117"/>
        <p:guide pos="130"/>
        <p:guide pos="5658"/>
      </p:guideLst>
    </p:cSldViewPr>
  </p:slideViewPr>
  <p:notesTextViewPr>
    <p:cViewPr>
      <p:scale>
        <a:sx n="1" d="1"/>
        <a:sy n="1" d="1"/>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系列 1</c:v>
                </c:pt>
              </c:strCache>
            </c:strRef>
          </c:tx>
          <c:spPr>
            <a:gradFill flip="none" rotWithShape="1">
              <a:gsLst>
                <a:gs pos="69000">
                  <a:srgbClr val="F2BB30"/>
                </a:gs>
                <a:gs pos="26000">
                  <a:srgbClr val="E9A239"/>
                </a:gs>
              </a:gsLst>
              <a:lin ang="16200000" scaled="1"/>
              <a:tileRect/>
            </a:gradFill>
            <a:effectLst>
              <a:outerShdw blurRad="50800" dist="38100" algn="l" rotWithShape="0">
                <a:schemeClr val="tx1">
                  <a:lumMod val="50000"/>
                  <a:lumOff val="50000"/>
                  <a:alpha val="20000"/>
                </a:schemeClr>
              </a:outerShdw>
            </a:effectLst>
            <a:scene3d>
              <a:camera prst="orthographicFront"/>
              <a:lightRig rig="threePt" dir="t"/>
            </a:scene3d>
            <a:sp3d prstMaterial="softEdge"/>
          </c:spPr>
          <c:invertIfNegative val="0"/>
          <c:dPt>
            <c:idx val="0"/>
            <c:invertIfNegative val="0"/>
            <c:bubble3D val="0"/>
            <c:spPr>
              <a:solidFill>
                <a:srgbClr val="DD7882"/>
              </a:solidFill>
              <a:effectLst>
                <a:outerShdw blurRad="50800" dist="38100" algn="l" rotWithShape="0">
                  <a:schemeClr val="tx1">
                    <a:lumMod val="50000"/>
                    <a:lumOff val="50000"/>
                    <a:alpha val="20000"/>
                  </a:schemeClr>
                </a:outerShdw>
              </a:effectLst>
              <a:scene3d>
                <a:camera prst="orthographicFront"/>
                <a:lightRig rig="threePt" dir="t"/>
              </a:scene3d>
              <a:sp3d prstMaterial="softEdge"/>
            </c:spPr>
            <c:extLst>
              <c:ext xmlns:c16="http://schemas.microsoft.com/office/drawing/2014/chart" uri="{C3380CC4-5D6E-409C-BE32-E72D297353CC}">
                <c16:uniqueId val="{00000001-C136-46C3-AC41-1A3DF255D546}"/>
              </c:ext>
            </c:extLst>
          </c:dPt>
          <c:dPt>
            <c:idx val="1"/>
            <c:invertIfNegative val="0"/>
            <c:bubble3D val="0"/>
            <c:spPr>
              <a:solidFill>
                <a:srgbClr val="4A4C4D"/>
              </a:solidFill>
              <a:effectLst>
                <a:outerShdw blurRad="50800" dist="38100" algn="l" rotWithShape="0">
                  <a:schemeClr val="tx1">
                    <a:lumMod val="50000"/>
                    <a:lumOff val="50000"/>
                    <a:alpha val="20000"/>
                  </a:schemeClr>
                </a:outerShdw>
              </a:effectLst>
              <a:scene3d>
                <a:camera prst="orthographicFront"/>
                <a:lightRig rig="threePt" dir="t"/>
              </a:scene3d>
              <a:sp3d prstMaterial="softEdge"/>
            </c:spPr>
            <c:extLst>
              <c:ext xmlns:c16="http://schemas.microsoft.com/office/drawing/2014/chart" uri="{C3380CC4-5D6E-409C-BE32-E72D297353CC}">
                <c16:uniqueId val="{00000003-C136-46C3-AC41-1A3DF255D546}"/>
              </c:ext>
            </c:extLst>
          </c:dPt>
          <c:dPt>
            <c:idx val="2"/>
            <c:invertIfNegative val="0"/>
            <c:bubble3D val="0"/>
            <c:spPr>
              <a:solidFill>
                <a:srgbClr val="5DABA8"/>
              </a:solidFill>
              <a:effectLst>
                <a:outerShdw blurRad="50800" dist="38100" algn="l" rotWithShape="0">
                  <a:schemeClr val="tx1">
                    <a:lumMod val="50000"/>
                    <a:lumOff val="50000"/>
                    <a:alpha val="20000"/>
                  </a:schemeClr>
                </a:outerShdw>
              </a:effectLst>
              <a:scene3d>
                <a:camera prst="orthographicFront"/>
                <a:lightRig rig="threePt" dir="t"/>
              </a:scene3d>
              <a:sp3d prstMaterial="softEdge"/>
            </c:spPr>
            <c:extLst>
              <c:ext xmlns:c16="http://schemas.microsoft.com/office/drawing/2014/chart" uri="{C3380CC4-5D6E-409C-BE32-E72D297353CC}">
                <c16:uniqueId val="{00000005-C136-46C3-AC41-1A3DF255D546}"/>
              </c:ext>
            </c:extLst>
          </c:dPt>
          <c:dPt>
            <c:idx val="3"/>
            <c:invertIfNegative val="0"/>
            <c:bubble3D val="0"/>
            <c:spPr>
              <a:solidFill>
                <a:srgbClr val="EDB45E"/>
              </a:solidFill>
              <a:effectLst>
                <a:outerShdw blurRad="50800" dist="38100" algn="l" rotWithShape="0">
                  <a:schemeClr val="tx1">
                    <a:lumMod val="50000"/>
                    <a:lumOff val="50000"/>
                    <a:alpha val="20000"/>
                  </a:schemeClr>
                </a:outerShdw>
              </a:effectLst>
              <a:scene3d>
                <a:camera prst="orthographicFront"/>
                <a:lightRig rig="threePt" dir="t"/>
              </a:scene3d>
              <a:sp3d prstMaterial="softEdge"/>
            </c:spPr>
            <c:extLst>
              <c:ext xmlns:c16="http://schemas.microsoft.com/office/drawing/2014/chart" uri="{C3380CC4-5D6E-409C-BE32-E72D297353CC}">
                <c16:uniqueId val="{00000007-C136-46C3-AC41-1A3DF255D546}"/>
              </c:ext>
            </c:extLst>
          </c:dPt>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8-C136-46C3-AC41-1A3DF255D546}"/>
            </c:ext>
          </c:extLst>
        </c:ser>
        <c:ser>
          <c:idx val="1"/>
          <c:order val="1"/>
          <c:tx>
            <c:strRef>
              <c:f>Sheet1!$C$1</c:f>
              <c:strCache>
                <c:ptCount val="1"/>
                <c:pt idx="0">
                  <c:v>系列 2</c:v>
                </c:pt>
              </c:strCache>
            </c:strRef>
          </c:tx>
          <c:spPr>
            <a:gradFill>
              <a:gsLst>
                <a:gs pos="69000">
                  <a:srgbClr val="E49572">
                    <a:alpha val="91000"/>
                  </a:srgbClr>
                </a:gs>
                <a:gs pos="26000">
                  <a:srgbClr val="DD7882">
                    <a:alpha val="90000"/>
                  </a:srgbClr>
                </a:gs>
              </a:gsLst>
              <a:lin ang="16200000" scaled="1"/>
            </a:gradFill>
            <a:effectLst>
              <a:outerShdw blurRad="50800" dist="38100" algn="l" rotWithShape="0">
                <a:schemeClr val="tx1">
                  <a:lumMod val="50000"/>
                  <a:lumOff val="50000"/>
                  <a:alpha val="20000"/>
                </a:schemeClr>
              </a:outerShdw>
            </a:effectLst>
            <a:scene3d>
              <a:camera prst="orthographicFront"/>
              <a:lightRig rig="threePt" dir="t"/>
            </a:scene3d>
            <a:sp3d prstMaterial="metal"/>
          </c:spPr>
          <c:invertIfNegative val="0"/>
          <c:dPt>
            <c:idx val="0"/>
            <c:invertIfNegative val="0"/>
            <c:bubble3D val="0"/>
            <c:spPr>
              <a:solidFill>
                <a:srgbClr val="DD7882"/>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0A-C136-46C3-AC41-1A3DF255D546}"/>
              </c:ext>
            </c:extLst>
          </c:dPt>
          <c:dPt>
            <c:idx val="1"/>
            <c:invertIfNegative val="0"/>
            <c:bubble3D val="0"/>
            <c:spPr>
              <a:solidFill>
                <a:srgbClr val="4A4C4D"/>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0C-C136-46C3-AC41-1A3DF255D546}"/>
              </c:ext>
            </c:extLst>
          </c:dPt>
          <c:dPt>
            <c:idx val="2"/>
            <c:invertIfNegative val="0"/>
            <c:bubble3D val="0"/>
            <c:spPr>
              <a:solidFill>
                <a:srgbClr val="5DABA8"/>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0E-C136-46C3-AC41-1A3DF255D546}"/>
              </c:ext>
            </c:extLst>
          </c:dPt>
          <c:dPt>
            <c:idx val="3"/>
            <c:invertIfNegative val="0"/>
            <c:bubble3D val="0"/>
            <c:spPr>
              <a:solidFill>
                <a:srgbClr val="EDB45E"/>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10-C136-46C3-AC41-1A3DF255D546}"/>
              </c:ext>
            </c:extLst>
          </c:dPt>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11-C136-46C3-AC41-1A3DF255D546}"/>
            </c:ext>
          </c:extLst>
        </c:ser>
        <c:ser>
          <c:idx val="2"/>
          <c:order val="2"/>
          <c:tx>
            <c:strRef>
              <c:f>Sheet1!$D$1</c:f>
              <c:strCache>
                <c:ptCount val="1"/>
                <c:pt idx="0">
                  <c:v>系列 3</c:v>
                </c:pt>
              </c:strCache>
            </c:strRef>
          </c:tx>
          <c:spPr>
            <a:gradFill>
              <a:gsLst>
                <a:gs pos="69000">
                  <a:srgbClr val="5DABA8">
                    <a:alpha val="74000"/>
                  </a:srgbClr>
                </a:gs>
                <a:gs pos="26000">
                  <a:srgbClr val="6391A5">
                    <a:alpha val="90000"/>
                  </a:srgbClr>
                </a:gs>
              </a:gsLst>
              <a:lin ang="16200000" scaled="1"/>
            </a:gradFill>
            <a:effectLst>
              <a:outerShdw blurRad="50800" dist="38100" algn="l" rotWithShape="0">
                <a:schemeClr val="tx1">
                  <a:lumMod val="50000"/>
                  <a:lumOff val="50000"/>
                  <a:alpha val="20000"/>
                </a:schemeClr>
              </a:outerShdw>
            </a:effectLst>
            <a:scene3d>
              <a:camera prst="orthographicFront"/>
              <a:lightRig rig="threePt" dir="t"/>
            </a:scene3d>
            <a:sp3d prstMaterial="metal"/>
          </c:spPr>
          <c:invertIfNegative val="0"/>
          <c:dPt>
            <c:idx val="0"/>
            <c:invertIfNegative val="0"/>
            <c:bubble3D val="0"/>
            <c:spPr>
              <a:solidFill>
                <a:srgbClr val="DD7882"/>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13-C136-46C3-AC41-1A3DF255D546}"/>
              </c:ext>
            </c:extLst>
          </c:dPt>
          <c:dPt>
            <c:idx val="1"/>
            <c:invertIfNegative val="0"/>
            <c:bubble3D val="0"/>
            <c:spPr>
              <a:solidFill>
                <a:srgbClr val="4A4C4D"/>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15-C136-46C3-AC41-1A3DF255D546}"/>
              </c:ext>
            </c:extLst>
          </c:dPt>
          <c:dPt>
            <c:idx val="2"/>
            <c:invertIfNegative val="0"/>
            <c:bubble3D val="0"/>
            <c:spPr>
              <a:solidFill>
                <a:srgbClr val="5DABA8"/>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17-C136-46C3-AC41-1A3DF255D546}"/>
              </c:ext>
            </c:extLst>
          </c:dPt>
          <c:dPt>
            <c:idx val="3"/>
            <c:invertIfNegative val="0"/>
            <c:bubble3D val="0"/>
            <c:spPr>
              <a:solidFill>
                <a:srgbClr val="EDB45E"/>
              </a:solidFill>
              <a:effectLst>
                <a:outerShdw blurRad="50800" dist="38100" algn="l" rotWithShape="0">
                  <a:schemeClr val="tx1">
                    <a:lumMod val="50000"/>
                    <a:lumOff val="50000"/>
                    <a:alpha val="20000"/>
                  </a:schemeClr>
                </a:outerShdw>
              </a:effectLst>
              <a:scene3d>
                <a:camera prst="orthographicFront"/>
                <a:lightRig rig="threePt" dir="t"/>
              </a:scene3d>
              <a:sp3d prstMaterial="metal"/>
            </c:spPr>
            <c:extLst>
              <c:ext xmlns:c16="http://schemas.microsoft.com/office/drawing/2014/chart" uri="{C3380CC4-5D6E-409C-BE32-E72D297353CC}">
                <c16:uniqueId val="{00000019-C136-46C3-AC41-1A3DF255D546}"/>
              </c:ext>
            </c:extLst>
          </c:dPt>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1A-C136-46C3-AC41-1A3DF255D546}"/>
            </c:ext>
          </c:extLst>
        </c:ser>
        <c:dLbls>
          <c:showLegendKey val="0"/>
          <c:showVal val="0"/>
          <c:showCatName val="0"/>
          <c:showSerName val="0"/>
          <c:showPercent val="0"/>
          <c:showBubbleSize val="0"/>
        </c:dLbls>
        <c:gapWidth val="498"/>
        <c:gapDepth val="14"/>
        <c:shape val="box"/>
        <c:axId val="296454024"/>
        <c:axId val="297283088"/>
        <c:axId val="206015440"/>
      </c:bar3DChart>
      <c:catAx>
        <c:axId val="296454024"/>
        <c:scaling>
          <c:orientation val="minMax"/>
        </c:scaling>
        <c:delete val="0"/>
        <c:axPos val="b"/>
        <c:numFmt formatCode="General" sourceLinked="0"/>
        <c:majorTickMark val="out"/>
        <c:minorTickMark val="none"/>
        <c:tickLblPos val="nextTo"/>
        <c:txPr>
          <a:bodyPr/>
          <a:lstStyle/>
          <a:p>
            <a:pPr>
              <a:defRPr sz="1200">
                <a:solidFill>
                  <a:srgbClr val="4A4C4D"/>
                </a:solidFill>
              </a:defRPr>
            </a:pPr>
            <a:endParaRPr lang="zh-CN"/>
          </a:p>
        </c:txPr>
        <c:crossAx val="297283088"/>
        <c:crosses val="autoZero"/>
        <c:auto val="1"/>
        <c:lblAlgn val="ctr"/>
        <c:lblOffset val="100"/>
        <c:noMultiLvlLbl val="0"/>
      </c:catAx>
      <c:valAx>
        <c:axId val="297283088"/>
        <c:scaling>
          <c:orientation val="minMax"/>
        </c:scaling>
        <c:delete val="0"/>
        <c:axPos val="l"/>
        <c:majorGridlines/>
        <c:numFmt formatCode="General" sourceLinked="1"/>
        <c:majorTickMark val="out"/>
        <c:minorTickMark val="none"/>
        <c:tickLblPos val="nextTo"/>
        <c:txPr>
          <a:bodyPr/>
          <a:lstStyle/>
          <a:p>
            <a:pPr>
              <a:defRPr sz="1600">
                <a:solidFill>
                  <a:schemeClr val="tx1">
                    <a:lumMod val="75000"/>
                    <a:lumOff val="25000"/>
                  </a:schemeClr>
                </a:solidFill>
              </a:defRPr>
            </a:pPr>
            <a:endParaRPr lang="zh-CN"/>
          </a:p>
        </c:txPr>
        <c:crossAx val="296454024"/>
        <c:crosses val="autoZero"/>
        <c:crossBetween val="between"/>
      </c:valAx>
      <c:serAx>
        <c:axId val="206015440"/>
        <c:scaling>
          <c:orientation val="minMax"/>
        </c:scaling>
        <c:delete val="0"/>
        <c:axPos val="b"/>
        <c:majorTickMark val="out"/>
        <c:minorTickMark val="none"/>
        <c:tickLblPos val="nextTo"/>
        <c:txPr>
          <a:bodyPr/>
          <a:lstStyle/>
          <a:p>
            <a:pPr>
              <a:defRPr sz="1100">
                <a:solidFill>
                  <a:srgbClr val="4A4C4D"/>
                </a:solidFill>
              </a:defRPr>
            </a:pPr>
            <a:endParaRPr lang="zh-CN"/>
          </a:p>
        </c:txPr>
        <c:crossAx val="297283088"/>
        <c:crosses val="autoZero"/>
      </c:serAx>
    </c:plotArea>
    <c:plotVisOnly val="1"/>
    <c:dispBlanksAs val="gap"/>
    <c:showDLblsOverMax val="0"/>
  </c:chart>
  <c:txPr>
    <a:bodyPr/>
    <a:lstStyle/>
    <a:p>
      <a:pPr>
        <a:defRPr sz="1800"/>
      </a:pPr>
      <a:endParaRPr lang="zh-CN"/>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D3F7D-81EF-4EE0-9D7F-656F3C47B162}" type="datetimeFigureOut">
              <a:rPr lang="zh-CN" altLang="en-US" smtClean="0"/>
              <a:t>2018/9/6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F6C81B-00EB-40D7-BD7E-3526B014A0B5}" type="slidenum">
              <a:rPr lang="zh-CN" altLang="en-US" smtClean="0"/>
              <a:t>‹#›</a:t>
            </a:fld>
            <a:endParaRPr lang="zh-CN" altLang="en-US"/>
          </a:p>
        </p:txBody>
      </p:sp>
    </p:spTree>
    <p:extLst>
      <p:ext uri="{BB962C8B-B14F-4D97-AF65-F5344CB8AC3E}">
        <p14:creationId xmlns:p14="http://schemas.microsoft.com/office/powerpoint/2010/main" val="31602787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r.Z">
    <p:spTree>
      <p:nvGrpSpPr>
        <p:cNvPr id="1" name=""/>
        <p:cNvGrpSpPr/>
        <p:nvPr/>
      </p:nvGrpSpPr>
      <p:grpSpPr>
        <a:xfrm>
          <a:off x="0" y="0"/>
          <a:ext cx="0" cy="0"/>
          <a:chOff x="0" y="0"/>
          <a:chExt cx="0" cy="0"/>
        </a:xfrm>
      </p:grpSpPr>
      <p:sp>
        <p:nvSpPr>
          <p:cNvPr id="7" name="矩形 6"/>
          <p:cNvSpPr/>
          <p:nvPr userDrawn="1"/>
        </p:nvSpPr>
        <p:spPr bwMode="auto">
          <a:xfrm>
            <a:off x="0" y="4860378"/>
            <a:ext cx="9144000" cy="28312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a:p>
        </p:txBody>
      </p:sp>
    </p:spTree>
    <p:extLst>
      <p:ext uri="{BB962C8B-B14F-4D97-AF65-F5344CB8AC3E}">
        <p14:creationId xmlns:p14="http://schemas.microsoft.com/office/powerpoint/2010/main" val="1146620183"/>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7E1D3"/>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B266F99-8791-4760-AD44-03F7D9F4A6D3}" type="datetimeFigureOut">
              <a:rPr lang="zh-CN" altLang="en-US" smtClean="0"/>
              <a:t>2018/9/6</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BA28B5E-D102-4E28-8C04-12FC80BBC05E}" type="slidenum">
              <a:rPr lang="zh-CN" altLang="en-US" smtClean="0"/>
              <a:t>‹#›</a:t>
            </a:fld>
            <a:endParaRPr lang="zh-CN" altLang="en-US"/>
          </a:p>
        </p:txBody>
      </p:sp>
    </p:spTree>
    <p:extLst>
      <p:ext uri="{BB962C8B-B14F-4D97-AF65-F5344CB8AC3E}">
        <p14:creationId xmlns:p14="http://schemas.microsoft.com/office/powerpoint/2010/main" val="2007186920"/>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图表 1"/>
          <p:cNvGraphicFramePr/>
          <p:nvPr>
            <p:extLst>
              <p:ext uri="{D42A27DB-BD31-4B8C-83A1-F6EECF244321}">
                <p14:modId xmlns:p14="http://schemas.microsoft.com/office/powerpoint/2010/main" val="3973544254"/>
              </p:ext>
            </p:extLst>
          </p:nvPr>
        </p:nvGraphicFramePr>
        <p:xfrm>
          <a:off x="671514" y="1359429"/>
          <a:ext cx="4398150" cy="2932100"/>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组合 2"/>
          <p:cNvGrpSpPr/>
          <p:nvPr/>
        </p:nvGrpSpPr>
        <p:grpSpPr>
          <a:xfrm>
            <a:off x="4957015" y="2262214"/>
            <a:ext cx="3254583" cy="1297345"/>
            <a:chOff x="5002020" y="2116871"/>
            <a:chExt cx="3254583" cy="1297345"/>
          </a:xfrm>
        </p:grpSpPr>
        <p:sp>
          <p:nvSpPr>
            <p:cNvPr id="4" name="矩形 3"/>
            <p:cNvSpPr/>
            <p:nvPr/>
          </p:nvSpPr>
          <p:spPr>
            <a:xfrm>
              <a:off x="5022050" y="2523523"/>
              <a:ext cx="3234553" cy="890693"/>
            </a:xfrm>
            <a:prstGeom prst="rect">
              <a:avLst/>
            </a:prstGeom>
          </p:spPr>
          <p:txBody>
            <a:bodyPr wrap="square">
              <a:spAutoFit/>
            </a:bodyPr>
            <a:lstStyle/>
            <a:p>
              <a:pPr algn="just" fontAlgn="base">
                <a:lnSpc>
                  <a:spcPct val="150000"/>
                </a:lnSpc>
                <a:spcBef>
                  <a:spcPct val="0"/>
                </a:spcBef>
                <a:spcAft>
                  <a:spcPct val="0"/>
                </a:spcAft>
              </a:pPr>
              <a:r>
                <a:rPr lang="zh-CN" altLang="en-US" sz="1200" dirty="0">
                  <a:solidFill>
                    <a:srgbClr val="615146"/>
                  </a:solidFill>
                  <a:latin typeface="微软雅黑" pitchFamily="34" charset="-122"/>
                </a:rPr>
                <a:t>文字内容文字内容文字内容文字内容文字内容文字内容文字内容文字内容文字内容文字内容文字内容</a:t>
              </a:r>
              <a:endParaRPr lang="en-US" altLang="zh-CN" sz="1200" dirty="0">
                <a:solidFill>
                  <a:srgbClr val="615146"/>
                </a:solidFill>
                <a:latin typeface="微软雅黑" pitchFamily="34" charset="-122"/>
              </a:endParaRPr>
            </a:p>
          </p:txBody>
        </p:sp>
        <p:sp>
          <p:nvSpPr>
            <p:cNvPr id="5" name="矩形 4"/>
            <p:cNvSpPr/>
            <p:nvPr/>
          </p:nvSpPr>
          <p:spPr>
            <a:xfrm>
              <a:off x="5002020" y="2116871"/>
              <a:ext cx="2031325" cy="461665"/>
            </a:xfrm>
            <a:prstGeom prst="rect">
              <a:avLst/>
            </a:prstGeom>
          </p:spPr>
          <p:txBody>
            <a:bodyPr wrap="none">
              <a:spAutoFit/>
            </a:bodyPr>
            <a:lstStyle/>
            <a:p>
              <a:r>
                <a:rPr lang="zh-CN" altLang="en-US" sz="2400" dirty="0">
                  <a:solidFill>
                    <a:srgbClr val="424344"/>
                  </a:solidFill>
                  <a:latin typeface="方正大黑简体" panose="02010601030101010101" pitchFamily="2" charset="-122"/>
                  <a:ea typeface="方正大黑简体" panose="02010601030101010101" pitchFamily="2" charset="-122"/>
                </a:rPr>
                <a:t>单击添加标题</a:t>
              </a:r>
            </a:p>
          </p:txBody>
        </p:sp>
        <p:cxnSp>
          <p:nvCxnSpPr>
            <p:cNvPr id="7" name="直接连接符 6"/>
            <p:cNvCxnSpPr/>
            <p:nvPr/>
          </p:nvCxnSpPr>
          <p:spPr>
            <a:xfrm>
              <a:off x="5095875" y="2523523"/>
              <a:ext cx="3057525" cy="0"/>
            </a:xfrm>
            <a:prstGeom prst="line">
              <a:avLst/>
            </a:prstGeom>
            <a:ln w="3175">
              <a:solidFill>
                <a:srgbClr val="4A4C4D"/>
              </a:solidFill>
              <a:prstDash val="dash"/>
            </a:ln>
          </p:spPr>
          <p:style>
            <a:lnRef idx="1">
              <a:schemeClr val="accent1"/>
            </a:lnRef>
            <a:fillRef idx="0">
              <a:schemeClr val="accent1"/>
            </a:fillRef>
            <a:effectRef idx="0">
              <a:schemeClr val="accent1"/>
            </a:effectRef>
            <a:fontRef idx="minor">
              <a:schemeClr val="tx1"/>
            </a:fontRef>
          </p:style>
        </p:cxnSp>
      </p:grpSp>
      <p:sp>
        <p:nvSpPr>
          <p:cNvPr id="12" name="矩形 11"/>
          <p:cNvSpPr/>
          <p:nvPr/>
        </p:nvSpPr>
        <p:spPr>
          <a:xfrm>
            <a:off x="7102618" y="2588418"/>
            <a:ext cx="64923" cy="80447"/>
          </a:xfrm>
          <a:prstGeom prst="rect">
            <a:avLst/>
          </a:prstGeom>
          <a:solidFill>
            <a:srgbClr val="DD788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167541" y="2419350"/>
            <a:ext cx="64923" cy="249515"/>
          </a:xfrm>
          <a:prstGeom prst="rect">
            <a:avLst/>
          </a:prstGeom>
          <a:solidFill>
            <a:srgbClr val="4A4C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7232464" y="2533650"/>
            <a:ext cx="64923" cy="135215"/>
          </a:xfrm>
          <a:prstGeom prst="rect">
            <a:avLst/>
          </a:prstGeom>
          <a:solidFill>
            <a:srgbClr val="5DAB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7297387" y="2469356"/>
            <a:ext cx="64923" cy="199509"/>
          </a:xfrm>
          <a:prstGeom prst="rect">
            <a:avLst/>
          </a:prstGeom>
          <a:solidFill>
            <a:srgbClr val="EDB4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TextBox 15"/>
          <p:cNvSpPr txBox="1"/>
          <p:nvPr/>
        </p:nvSpPr>
        <p:spPr>
          <a:xfrm>
            <a:off x="2681791" y="4867005"/>
            <a:ext cx="3780420" cy="261610"/>
          </a:xfrm>
          <a:prstGeom prst="rect">
            <a:avLst/>
          </a:prstGeom>
          <a:noFill/>
        </p:spPr>
        <p:txBody>
          <a:bodyPr wrap="square" rtlCol="0">
            <a:spAutoFit/>
          </a:bodyPr>
          <a:lstStyle/>
          <a:p>
            <a:pPr algn="ctr"/>
            <a:r>
              <a:rPr lang="zh-CN" altLang="en-US" sz="1100" dirty="0">
                <a:solidFill>
                  <a:schemeClr val="tx1">
                    <a:lumMod val="50000"/>
                    <a:lumOff val="50000"/>
                  </a:schemeClr>
                </a:solidFill>
                <a:latin typeface="+mn-ea"/>
              </a:rPr>
              <a:t>该图原型为</a:t>
            </a:r>
            <a:r>
              <a:rPr lang="en-US" altLang="zh-CN" sz="1100" dirty="0">
                <a:solidFill>
                  <a:schemeClr val="tx1">
                    <a:lumMod val="50000"/>
                    <a:lumOff val="50000"/>
                  </a:schemeClr>
                </a:solidFill>
                <a:latin typeface="+mn-ea"/>
              </a:rPr>
              <a:t>OFFICE</a:t>
            </a:r>
            <a:r>
              <a:rPr lang="zh-CN" altLang="en-US" sz="1100" dirty="0">
                <a:solidFill>
                  <a:schemeClr val="tx1">
                    <a:lumMod val="50000"/>
                    <a:lumOff val="50000"/>
                  </a:schemeClr>
                </a:solidFill>
                <a:latin typeface="+mn-ea"/>
              </a:rPr>
              <a:t>自带的三维柱形图</a:t>
            </a:r>
          </a:p>
        </p:txBody>
      </p:sp>
    </p:spTree>
    <p:extLst>
      <p:ext uri="{BB962C8B-B14F-4D97-AF65-F5344CB8AC3E}">
        <p14:creationId xmlns:p14="http://schemas.microsoft.com/office/powerpoint/2010/main" val="2887953921"/>
      </p:ext>
    </p:extLst>
  </p:cSld>
  <p:clrMapOvr>
    <a:masterClrMapping/>
  </p:clrMapOvr>
</p:sld>
</file>

<file path=ppt/theme/theme1.xml><?xml version="1.0" encoding="utf-8"?>
<a:theme xmlns:a="http://schemas.openxmlformats.org/drawingml/2006/main" name="MZ-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Z-1">
      <a:majorFont>
        <a:latin typeface="BankGothic Md BT"/>
        <a:ea typeface="方正韵动中黑简体"/>
        <a:cs typeface=""/>
      </a:majorFont>
      <a:minorFont>
        <a:latin typeface="BankGothic Lt BT"/>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alpha val="45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lumMod val="50000"/>
              <a:lumOff val="50000"/>
            </a:schemeClr>
          </a:solidFill>
          <a:prstDash val="sysDash"/>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MZ-1</Template>
  <TotalTime>1082</TotalTime>
  <Words>35</Words>
  <Application>Microsoft Office PowerPoint</Application>
  <PresentationFormat>全屏显示(16:9)</PresentationFormat>
  <Paragraphs>3</Paragraphs>
  <Slides>1</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vt:i4>
      </vt:variant>
    </vt:vector>
  </HeadingPairs>
  <TitlesOfParts>
    <vt:vector size="10" baseType="lpstr">
      <vt:lpstr>BankGothic Lt BT</vt:lpstr>
      <vt:lpstr>BankGothic Md BT</vt:lpstr>
      <vt:lpstr>方正大黑简体</vt:lpstr>
      <vt:lpstr>方正韵动中黑简体</vt:lpstr>
      <vt:lpstr>宋体</vt:lpstr>
      <vt:lpstr>微软雅黑</vt:lpstr>
      <vt:lpstr>Arial</vt:lpstr>
      <vt:lpstr>Calibri</vt:lpstr>
      <vt:lpstr>MZ-1</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65</cp:revision>
  <dcterms:created xsi:type="dcterms:W3CDTF">2014-10-09T11:05:48Z</dcterms:created>
  <dcterms:modified xsi:type="dcterms:W3CDTF">2018-09-06T07:58:12Z</dcterms:modified>
</cp:coreProperties>
</file>