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34" r:id="rId2"/>
    <p:sldId id="307" r:id="rId3"/>
    <p:sldId id="259" r:id="rId4"/>
    <p:sldId id="285" r:id="rId5"/>
    <p:sldId id="288" r:id="rId6"/>
    <p:sldId id="336" r:id="rId7"/>
    <p:sldId id="289" r:id="rId8"/>
    <p:sldId id="294" r:id="rId9"/>
    <p:sldId id="338" r:id="rId10"/>
    <p:sldId id="315" r:id="rId11"/>
    <p:sldId id="316" r:id="rId12"/>
    <p:sldId id="296" r:id="rId13"/>
    <p:sldId id="317" r:id="rId14"/>
    <p:sldId id="320" r:id="rId15"/>
    <p:sldId id="321" r:id="rId16"/>
    <p:sldId id="324" r:id="rId17"/>
    <p:sldId id="325" r:id="rId18"/>
    <p:sldId id="326" r:id="rId19"/>
    <p:sldId id="290" r:id="rId20"/>
    <p:sldId id="303" r:id="rId21"/>
    <p:sldId id="310" r:id="rId22"/>
    <p:sldId id="305" r:id="rId23"/>
    <p:sldId id="311" r:id="rId24"/>
    <p:sldId id="328" r:id="rId25"/>
    <p:sldId id="329" r:id="rId26"/>
    <p:sldId id="330" r:id="rId27"/>
    <p:sldId id="31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65">
          <p15:clr>
            <a:srgbClr val="A4A3A4"/>
          </p15:clr>
        </p15:guide>
        <p15:guide id="4" pos="7038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orient="horz" pos="3543">
          <p15:clr>
            <a:srgbClr val="A4A3A4"/>
          </p15:clr>
        </p15:guide>
        <p15:guide id="7" orient="horz" pos="2727">
          <p15:clr>
            <a:srgbClr val="A4A3A4"/>
          </p15:clr>
        </p15:guide>
        <p15:guide id="8" orient="horz" pos="15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756F67"/>
    <a:srgbClr val="E8ECE9"/>
    <a:srgbClr val="F4BB0A"/>
    <a:srgbClr val="362900"/>
    <a:srgbClr val="FFD961"/>
    <a:srgbClr val="DFE5E3"/>
    <a:srgbClr val="F6F6F6"/>
    <a:srgbClr val="FEC000"/>
    <a:srgbClr val="FFC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1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  <p:guide pos="665"/>
        <p:guide pos="7038"/>
        <p:guide orient="horz" pos="572"/>
        <p:guide orient="horz" pos="3543"/>
        <p:guide orient="horz" pos="2727"/>
        <p:guide orient="horz" pos="15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D467-868A-4100-9581-41A2A785B23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D3AA-7803-4FAE-B933-6CE75334B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D3AA-7803-4FAE-B933-6CE75334BB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5D3AA-7803-4FAE-B933-6CE75334BB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7F9A-22BD-4743-9E2C-00D7EC5C94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 rotWithShape="1">
          <a:blip r:embed="rId2"/>
          <a:srcRect l="5055" t="2160" r="2690" b="2657"/>
          <a:stretch>
            <a:fillRect/>
          </a:stretch>
        </p:blipFill>
        <p:spPr>
          <a:xfrm>
            <a:off x="0" y="-47297"/>
            <a:ext cx="12192000" cy="69221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10800000" flipH="1">
            <a:off x="-2" y="-31565"/>
            <a:ext cx="12192002" cy="6889564"/>
          </a:xfrm>
          <a:prstGeom prst="rect">
            <a:avLst/>
          </a:prstGeom>
          <a:solidFill>
            <a:schemeClr val="bg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2" name="组合 1"/>
          <p:cNvGrpSpPr/>
          <p:nvPr/>
        </p:nvGrpSpPr>
        <p:grpSpPr>
          <a:xfrm>
            <a:off x="2866224" y="2358695"/>
            <a:ext cx="6459552" cy="2140611"/>
            <a:chOff x="3231930" y="2431398"/>
            <a:chExt cx="5728141" cy="1898231"/>
          </a:xfrm>
        </p:grpSpPr>
        <p:grpSp>
          <p:nvGrpSpPr>
            <p:cNvPr id="6" name="组合 5"/>
            <p:cNvGrpSpPr/>
            <p:nvPr/>
          </p:nvGrpSpPr>
          <p:grpSpPr>
            <a:xfrm>
              <a:off x="3231930" y="2528372"/>
              <a:ext cx="5728141" cy="1801257"/>
              <a:chOff x="3266087" y="2527856"/>
              <a:chExt cx="5728141" cy="1801257"/>
            </a:xfrm>
          </p:grpSpPr>
          <p:sp>
            <p:nvSpPr>
              <p:cNvPr id="5" name="半闭框 4"/>
              <p:cNvSpPr/>
              <p:nvPr/>
            </p:nvSpPr>
            <p:spPr>
              <a:xfrm>
                <a:off x="3266087" y="2528887"/>
                <a:ext cx="488732" cy="488732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半闭框 10"/>
              <p:cNvSpPr/>
              <p:nvPr/>
            </p:nvSpPr>
            <p:spPr>
              <a:xfrm rot="10800000">
                <a:off x="8505496" y="3839350"/>
                <a:ext cx="488732" cy="489763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半闭框 11"/>
              <p:cNvSpPr/>
              <p:nvPr/>
            </p:nvSpPr>
            <p:spPr>
              <a:xfrm rot="5400000">
                <a:off x="8504980" y="2528372"/>
                <a:ext cx="489763" cy="488732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半闭框 12"/>
              <p:cNvSpPr/>
              <p:nvPr/>
            </p:nvSpPr>
            <p:spPr>
              <a:xfrm rot="16200000">
                <a:off x="3266087" y="3840381"/>
                <a:ext cx="488732" cy="488732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0" name="文本框 289"/>
            <p:cNvSpPr txBox="1"/>
            <p:nvPr/>
          </p:nvSpPr>
          <p:spPr>
            <a:xfrm>
              <a:off x="3605048" y="3245310"/>
              <a:ext cx="4981903" cy="51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xiazaii</a:t>
              </a:r>
              <a:endParaRPr lang="zh-CN" altLang="en-US" sz="3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34208" y="2431398"/>
              <a:ext cx="2723583" cy="81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FFC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2020</a:t>
              </a:r>
              <a:r>
                <a:rPr lang="en-US" altLang="zh-CN" sz="54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 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17545" y="3782222"/>
              <a:ext cx="3756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年度总结及工作计划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2.1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第一部分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000063" y="3446731"/>
            <a:ext cx="485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项目一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94437" y="2222175"/>
            <a:ext cx="3994766" cy="3376075"/>
            <a:chOff x="913437" y="-361950"/>
            <a:chExt cx="3994766" cy="3376075"/>
          </a:xfrm>
        </p:grpSpPr>
        <p:sp>
          <p:nvSpPr>
            <p:cNvPr id="37" name="等腰三角形 36"/>
            <p:cNvSpPr/>
            <p:nvPr/>
          </p:nvSpPr>
          <p:spPr>
            <a:xfrm rot="10800000">
              <a:off x="1956372" y="1361286"/>
              <a:ext cx="1917295" cy="1652839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1" tIns="45705" rIns="91411" bIns="45705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endParaRPr lang="zh-CN" altLang="en-US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13437" y="-361950"/>
              <a:ext cx="3994766" cy="3375332"/>
              <a:chOff x="913437" y="-361950"/>
              <a:chExt cx="3994766" cy="3375332"/>
            </a:xfrm>
          </p:grpSpPr>
          <p:sp>
            <p:nvSpPr>
              <p:cNvPr id="34" name="等腰三角形 33"/>
              <p:cNvSpPr/>
              <p:nvPr/>
            </p:nvSpPr>
            <p:spPr>
              <a:xfrm>
                <a:off x="1956372" y="-361950"/>
                <a:ext cx="1917295" cy="1652839"/>
              </a:xfrm>
              <a:prstGeom prst="triangle">
                <a:avLst/>
              </a:prstGeom>
              <a:noFill/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1" tIns="45705" rIns="91411" bIns="45705"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伙伴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1</a:t>
                </a:r>
                <a:endPara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2990908" y="1360543"/>
                <a:ext cx="1917295" cy="1652839"/>
              </a:xfrm>
              <a:prstGeom prst="triangle">
                <a:avLst/>
              </a:prstGeom>
              <a:noFill/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1" tIns="45705" rIns="91411" bIns="45705"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伙伴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3</a:t>
                </a:r>
                <a:endParaRPr lang="zh-CN" altLang="en-US" sz="12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913437" y="1357605"/>
                <a:ext cx="1917295" cy="1652839"/>
              </a:xfrm>
              <a:prstGeom prst="triangle">
                <a:avLst/>
              </a:prstGeom>
              <a:noFill/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1" tIns="45705" rIns="91411" bIns="457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伙伴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2</a:t>
                </a:r>
                <a:endPara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2364682" y="1615094"/>
                <a:ext cx="1100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伙伴</a:t>
                </a:r>
              </a:p>
            </p:txBody>
          </p:sp>
        </p:grpSp>
      </p:grpSp>
      <p:sp>
        <p:nvSpPr>
          <p:cNvPr id="96" name="文本框 95"/>
          <p:cNvSpPr txBox="1"/>
          <p:nvPr/>
        </p:nvSpPr>
        <p:spPr>
          <a:xfrm>
            <a:off x="8127619" y="1873772"/>
            <a:ext cx="136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数据：</a:t>
            </a:r>
            <a:endParaRPr lang="en-US" altLang="zh-CN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9496510" y="3229624"/>
            <a:ext cx="131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数据：</a:t>
            </a:r>
          </a:p>
        </p:txBody>
      </p:sp>
      <p:sp>
        <p:nvSpPr>
          <p:cNvPr id="55" name="矩形 54"/>
          <p:cNvSpPr/>
          <p:nvPr/>
        </p:nvSpPr>
        <p:spPr>
          <a:xfrm rot="16200000">
            <a:off x="7285842" y="3677083"/>
            <a:ext cx="3045201" cy="9048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16200000">
            <a:off x="9289327" y="4319685"/>
            <a:ext cx="1728464" cy="9048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3759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2.1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第一部分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85198" y="1969856"/>
            <a:ext cx="8821605" cy="3492515"/>
            <a:chOff x="911424" y="1916128"/>
            <a:chExt cx="10369351" cy="4105275"/>
          </a:xfrm>
        </p:grpSpPr>
        <p:grpSp>
          <p:nvGrpSpPr>
            <p:cNvPr id="10" name="组合 9"/>
            <p:cNvGrpSpPr/>
            <p:nvPr/>
          </p:nvGrpSpPr>
          <p:grpSpPr>
            <a:xfrm>
              <a:off x="3906388" y="2095920"/>
              <a:ext cx="4366071" cy="1623576"/>
              <a:chOff x="3906388" y="2095920"/>
              <a:chExt cx="4366071" cy="1623575"/>
            </a:xfrm>
          </p:grpSpPr>
          <p:sp>
            <p:nvSpPr>
              <p:cNvPr id="34" name="燕尾形 33"/>
              <p:cNvSpPr/>
              <p:nvPr/>
            </p:nvSpPr>
            <p:spPr>
              <a:xfrm rot="19800000">
                <a:off x="6374774" y="2095920"/>
                <a:ext cx="1897685" cy="1623575"/>
              </a:xfrm>
              <a:prstGeom prst="chevron">
                <a:avLst>
                  <a:gd name="adj" fmla="val 29070"/>
                </a:avLst>
              </a:prstGeom>
              <a:solidFill>
                <a:srgbClr val="FFC71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1" tIns="45705" rIns="91411" bIns="45705" rtlCol="0" anchor="ctr"/>
              <a:lstStyle/>
              <a:p>
                <a:pPr algn="ctr"/>
                <a:endParaRPr lang="zh-CN" altLang="en-US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 rot="12600000">
                <a:off x="3906388" y="2095920"/>
                <a:ext cx="1897685" cy="1623575"/>
              </a:xfrm>
              <a:prstGeom prst="chevron">
                <a:avLst>
                  <a:gd name="adj" fmla="val 28930"/>
                </a:avLst>
              </a:prstGeom>
              <a:solidFill>
                <a:srgbClr val="FFC71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1" tIns="45705" rIns="91411" bIns="457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11424" y="1916128"/>
              <a:ext cx="10369351" cy="4105275"/>
              <a:chOff x="911424" y="1916128"/>
              <a:chExt cx="10369351" cy="4105274"/>
            </a:xfrm>
          </p:grpSpPr>
          <p:sp>
            <p:nvSpPr>
              <p:cNvPr id="33" name="燕尾形 32"/>
              <p:cNvSpPr/>
              <p:nvPr/>
            </p:nvSpPr>
            <p:spPr>
              <a:xfrm rot="5400000">
                <a:off x="5119413" y="4241015"/>
                <a:ext cx="1897684" cy="1623575"/>
              </a:xfrm>
              <a:prstGeom prst="chevron">
                <a:avLst>
                  <a:gd name="adj" fmla="val 27653"/>
                </a:avLst>
              </a:prstGeom>
              <a:solidFill>
                <a:srgbClr val="FFC71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1" tIns="45705" rIns="91411" bIns="45705" rtlCol="0" anchor="ctr"/>
              <a:lstStyle/>
              <a:p>
                <a:pPr algn="ctr"/>
                <a:endParaRPr lang="zh-CN" altLang="en-US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36" name="线形标注 2(带边框和强调线) 35"/>
              <p:cNvSpPr/>
              <p:nvPr/>
            </p:nvSpPr>
            <p:spPr>
              <a:xfrm>
                <a:off x="9002581" y="5065554"/>
                <a:ext cx="2278194" cy="955848"/>
              </a:xfrm>
              <a:prstGeom prst="accent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18441"/>
                  <a:gd name="adj6" fmla="val -93518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1" tIns="45705" rIns="91411" bIns="45705" rtlCol="0" anchor="ctr"/>
              <a:lstStyle/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城市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100</a:t>
                </a: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个</a:t>
                </a:r>
                <a:endParaRPr lang="en-US" altLang="zh-CN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网点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100</a:t>
                </a: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个</a:t>
                </a:r>
              </a:p>
            </p:txBody>
          </p:sp>
          <p:sp>
            <p:nvSpPr>
              <p:cNvPr id="37" name="线形标注 2(带边框和强调线) 36"/>
              <p:cNvSpPr/>
              <p:nvPr/>
            </p:nvSpPr>
            <p:spPr>
              <a:xfrm flipH="1">
                <a:off x="911424" y="1916128"/>
                <a:ext cx="2258952" cy="955849"/>
              </a:xfrm>
              <a:prstGeom prst="accent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54079"/>
                  <a:gd name="adj6" fmla="val -38463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1" tIns="45705" rIns="91411" bIns="457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1000</a:t>
                </a:r>
                <a:r>
                  <a:rPr lang="zh-CN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家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  </a:t>
                </a:r>
              </a:p>
              <a:p>
                <a:pPr algn="ctr"/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+30</a:t>
                </a:r>
                <a:r>
                  <a:rPr lang="en-US" altLang="zh-CN" sz="16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%</a:t>
                </a:r>
                <a:endParaRPr lang="zh-CN" altLang="en-US" sz="16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38" name="线形标注 2(带边框和强调线) 37"/>
              <p:cNvSpPr/>
              <p:nvPr/>
            </p:nvSpPr>
            <p:spPr>
              <a:xfrm flipH="1">
                <a:off x="911424" y="5065553"/>
                <a:ext cx="2258952" cy="955849"/>
              </a:xfrm>
              <a:prstGeom prst="accent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17010"/>
                  <a:gd name="adj6" fmla="val -92308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1" tIns="45705" rIns="91411" bIns="457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自建机构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90</a:t>
                </a: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个 </a:t>
                </a:r>
                <a:endParaRPr lang="en-US" altLang="zh-CN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合作机构</a:t>
                </a:r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90</a:t>
                </a: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个</a:t>
                </a:r>
              </a:p>
            </p:txBody>
          </p:sp>
          <p:sp>
            <p:nvSpPr>
              <p:cNvPr id="39" name="线形标注 2(带边框和强调线) 38"/>
              <p:cNvSpPr/>
              <p:nvPr/>
            </p:nvSpPr>
            <p:spPr>
              <a:xfrm>
                <a:off x="9002581" y="1916128"/>
                <a:ext cx="2258952" cy="955849"/>
              </a:xfrm>
              <a:prstGeom prst="accent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53263"/>
                  <a:gd name="adj6" fmla="val -38136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11" tIns="45705" rIns="91411" bIns="457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10000</a:t>
                </a:r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人 </a:t>
                </a:r>
                <a:endParaRPr lang="en-US" altLang="zh-CN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  <a:p>
                <a:pPr algn="ctr"/>
                <a:r>
                  <a:rPr lang="en-US" altLang="zh-CN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+30</a:t>
                </a:r>
                <a:r>
                  <a:rPr lang="en-US" altLang="zh-CN" sz="16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%</a:t>
                </a:r>
                <a:endParaRPr lang="zh-CN" altLang="en-US" sz="16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051153" y="2672553"/>
                <a:ext cx="1608154" cy="47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服务客户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6591098" y="2672553"/>
                <a:ext cx="1465037" cy="47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服务人数</a:t>
                </a: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5335493" y="4852747"/>
                <a:ext cx="1465525" cy="47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756F67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</a:rPr>
                  <a:t>机构网点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2.2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第二部分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03192" y="2078740"/>
            <a:ext cx="409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第二部分内容标题</a:t>
            </a:r>
            <a:endParaRPr lang="zh-CN" altLang="en-US" sz="48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380326" y="3031155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第二部分内容标题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364554" y="3983570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第二部分内容标题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391482" y="4935984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第二部分内容标题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rot="13095500">
            <a:off x="-2134489" y="725920"/>
            <a:ext cx="4272832" cy="5412215"/>
          </a:xfrm>
          <a:prstGeom prst="rt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>
            <a:off x="1" y="-21824"/>
            <a:ext cx="2181204" cy="4152389"/>
          </a:xfrm>
          <a:prstGeom prst="rtTriangl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8136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2.3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第三部分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77860" y="2252166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第三部分标题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081746" y="3204581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第三部分标题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078359" y="4156996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第三部分标题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10800000" flipH="1" flipV="1">
            <a:off x="1" y="3241330"/>
            <a:ext cx="3964465" cy="3616669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20134433">
            <a:off x="-778952" y="3124231"/>
            <a:ext cx="2831980" cy="3228915"/>
          </a:xfrm>
          <a:prstGeom prst="triangl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5766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2.4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第四部分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6885" y="2078740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第四部分内容标题</a:t>
            </a:r>
            <a:endParaRPr lang="zh-CN" altLang="en-US" sz="48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387656" y="3031155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第四部分内容标题</a:t>
            </a:r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388300" y="3983570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第四部分内容标题</a:t>
            </a:r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368333" y="4935984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第四部分内容标题</a:t>
            </a:r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0" y="5687577"/>
            <a:ext cx="3924300" cy="1186446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6200000">
            <a:off x="5385835" y="52092"/>
            <a:ext cx="1420329" cy="12192000"/>
          </a:xfrm>
          <a:prstGeom prst="rtTriangle">
            <a:avLst/>
          </a:prstGeom>
          <a:blipFill dpi="0" rotWithShape="0">
            <a:blip r:embed="rId3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2.5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第五部分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89870" y="2252166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第五部分标题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090528" y="3204581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第五部分标题</a:t>
            </a:r>
            <a:endParaRPr lang="zh-CN" altLang="en-US" sz="32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082751" y="4156996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第五部分标题</a:t>
            </a:r>
            <a:endParaRPr lang="zh-CN" altLang="en-US" sz="32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" name="斜纹 8"/>
          <p:cNvSpPr/>
          <p:nvPr/>
        </p:nvSpPr>
        <p:spPr>
          <a:xfrm>
            <a:off x="-24253" y="0"/>
            <a:ext cx="2650405" cy="2252505"/>
          </a:xfrm>
          <a:prstGeom prst="diagStrip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6612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2.6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第六部分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57054" y="2252166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第六部分标题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083502" y="3204581"/>
            <a:ext cx="4112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第六部分标题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/>
            <a:endParaRPr lang="zh-CN" altLang="en-US" sz="32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087445" y="4156996"/>
            <a:ext cx="411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</a:t>
            </a:r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第六部分标题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斜纹 4"/>
          <p:cNvSpPr/>
          <p:nvPr/>
        </p:nvSpPr>
        <p:spPr>
          <a:xfrm rot="10800000">
            <a:off x="9276955" y="4219066"/>
            <a:ext cx="2915042" cy="2628824"/>
          </a:xfrm>
          <a:prstGeom prst="diagStrip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2.7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第七部分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8359" y="2252166"/>
            <a:ext cx="4125324" cy="2366495"/>
            <a:chOff x="4087445" y="2252166"/>
            <a:chExt cx="4125324" cy="2366495"/>
          </a:xfrm>
        </p:grpSpPr>
        <p:sp>
          <p:nvSpPr>
            <p:cNvPr id="19" name="文本框 18"/>
            <p:cNvSpPr txBox="1"/>
            <p:nvPr/>
          </p:nvSpPr>
          <p:spPr>
            <a:xfrm>
              <a:off x="4099258" y="2252166"/>
              <a:ext cx="4112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</a:t>
              </a:r>
              <a:r>
                <a:rPr lang="en-US" altLang="zh-CN" sz="28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 </a:t>
              </a:r>
              <a:r>
                <a:rPr lang="zh-CN" altLang="en-US" sz="24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第七部分标题</a:t>
              </a:r>
              <a:endParaRPr lang="zh-CN" altLang="en-US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099918" y="3204581"/>
              <a:ext cx="4112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 </a:t>
              </a:r>
              <a:r>
                <a:rPr lang="zh-CN" altLang="en-US" sz="24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第七部分标题</a:t>
              </a:r>
              <a:endParaRPr lang="zh-CN" altLang="en-US" sz="36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087445" y="4156996"/>
              <a:ext cx="4112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3 </a:t>
              </a:r>
              <a:r>
                <a:rPr lang="zh-CN" altLang="en-US" sz="24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第七部分标题</a:t>
              </a:r>
              <a:endParaRPr lang="zh-CN" altLang="en-US" sz="36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172825" y="0"/>
            <a:ext cx="1019175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11172825" y="2775386"/>
            <a:ext cx="1019175" cy="4082615"/>
          </a:xfrm>
          <a:prstGeom prst="rtTriangl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 rot="15665791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22" name="等腰三角形 21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4068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2.8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第八部分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61741" y="2252166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第八部分标题</a:t>
            </a:r>
            <a:endParaRPr lang="zh-CN" altLang="en-US" sz="28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072069" y="3134759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第八部分标题</a:t>
            </a:r>
            <a:endParaRPr lang="zh-CN" altLang="en-US" sz="28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092427" y="4017352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第八部分标题</a:t>
            </a:r>
            <a:endParaRPr lang="zh-CN" altLang="en-US" sz="28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5665791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22" name="等腰三角形 21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4090079" y="4899946"/>
            <a:ext cx="4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 </a:t>
            </a:r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第八部分标题</a:t>
            </a:r>
            <a:endParaRPr lang="zh-CN" altLang="en-US" sz="28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 rot="8148723" flipH="1">
            <a:off x="9851063" y="989759"/>
            <a:ext cx="4741818" cy="4878481"/>
          </a:xfrm>
          <a:prstGeom prst="rtTriangl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3366655" y="1579418"/>
            <a:ext cx="1676400" cy="23280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15948728">
            <a:off x="9027468" y="-79497"/>
            <a:ext cx="2976551" cy="3568531"/>
          </a:xfrm>
          <a:prstGeom prst="rtTriangle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3. </a:t>
            </a:r>
            <a:r>
              <a:rPr lang="zh-CN" altLang="en-US" sz="36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问题汇总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3607112" flipH="1" flipV="1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15665791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2" name="等腰三角形 11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 rotWithShape="1">
          <a:blip r:embed="rId3"/>
          <a:srcRect l="5055" t="2160" r="2690" b="2657"/>
          <a:stretch>
            <a:fillRect/>
          </a:stretch>
        </p:blipFill>
        <p:spPr>
          <a:xfrm>
            <a:off x="0" y="-19050"/>
            <a:ext cx="12192000" cy="6907598"/>
          </a:xfrm>
          <a:prstGeom prst="rect">
            <a:avLst/>
          </a:prstGeom>
        </p:spPr>
      </p:pic>
      <p:sp>
        <p:nvSpPr>
          <p:cNvPr id="288" name="矩形 287"/>
          <p:cNvSpPr/>
          <p:nvPr/>
        </p:nvSpPr>
        <p:spPr>
          <a:xfrm>
            <a:off x="6096000" y="0"/>
            <a:ext cx="6096001" cy="6857999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23999" y="2705725"/>
            <a:ext cx="4981903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2020 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总结</a:t>
            </a:r>
          </a:p>
        </p:txBody>
      </p:sp>
      <p:grpSp>
        <p:nvGrpSpPr>
          <p:cNvPr id="8" name="组合 7"/>
          <p:cNvGrpSpPr/>
          <p:nvPr/>
        </p:nvGrpSpPr>
        <p:grpSpPr>
          <a:xfrm rot="13975182">
            <a:off x="7373093" y="2178357"/>
            <a:ext cx="1354028" cy="1419488"/>
            <a:chOff x="8090235" y="3880211"/>
            <a:chExt cx="1354028" cy="1419488"/>
          </a:xfrm>
        </p:grpSpPr>
        <p:sp>
          <p:nvSpPr>
            <p:cNvPr id="9" name="等腰三角形 8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3" name="等腰三角形 12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5" name="直角三角形 14"/>
          <p:cNvSpPr/>
          <p:nvPr/>
        </p:nvSpPr>
        <p:spPr>
          <a:xfrm rot="10800000" flipH="1">
            <a:off x="0" y="-4"/>
            <a:ext cx="594360" cy="564514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5400000" flipH="1">
            <a:off x="-20616" y="6219320"/>
            <a:ext cx="662791" cy="629509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53049" y="4549765"/>
            <a:ext cx="498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上海锐普有限公司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6F67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3.1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主要问题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60825" y="2113847"/>
            <a:ext cx="1712279" cy="3256768"/>
            <a:chOff x="1160825" y="2030717"/>
            <a:chExt cx="1712279" cy="3256768"/>
          </a:xfrm>
        </p:grpSpPr>
        <p:sp>
          <p:nvSpPr>
            <p:cNvPr id="19" name="文本框 18"/>
            <p:cNvSpPr txBox="1"/>
            <p:nvPr/>
          </p:nvSpPr>
          <p:spPr>
            <a:xfrm>
              <a:off x="1265013" y="3194604"/>
              <a:ext cx="1503903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主要问题一</a:t>
              </a:r>
              <a:endPara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4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4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1160825" y="2030717"/>
              <a:ext cx="1712279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dirty="0">
                  <a:solidFill>
                    <a:srgbClr val="FFC715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</a:t>
              </a:r>
              <a:endParaRPr lang="zh-CN" altLang="en-US" sz="4400" dirty="0">
                <a:solidFill>
                  <a:srgbClr val="FFC715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8389" y="2113847"/>
            <a:ext cx="1689406" cy="1656330"/>
            <a:chOff x="3256688" y="2030717"/>
            <a:chExt cx="1689406" cy="1656330"/>
          </a:xfrm>
        </p:grpSpPr>
        <p:sp>
          <p:nvSpPr>
            <p:cNvPr id="35" name="文本框 34"/>
            <p:cNvSpPr txBox="1"/>
            <p:nvPr/>
          </p:nvSpPr>
          <p:spPr>
            <a:xfrm>
              <a:off x="3361339" y="3194604"/>
              <a:ext cx="14801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主要问题二</a:t>
              </a: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3256688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dirty="0">
                  <a:solidFill>
                    <a:srgbClr val="FFC715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</a:t>
              </a:r>
              <a:endParaRPr lang="zh-CN" altLang="en-US" sz="4400" dirty="0">
                <a:solidFill>
                  <a:srgbClr val="FFC715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33080" y="2113847"/>
            <a:ext cx="1689406" cy="1612215"/>
            <a:chOff x="5032100" y="2030717"/>
            <a:chExt cx="1689406" cy="1612215"/>
          </a:xfrm>
        </p:grpSpPr>
        <p:sp>
          <p:nvSpPr>
            <p:cNvPr id="28" name="文本框 27"/>
            <p:cNvSpPr txBox="1"/>
            <p:nvPr/>
          </p:nvSpPr>
          <p:spPr>
            <a:xfrm>
              <a:off x="5131166" y="3194604"/>
              <a:ext cx="1491275" cy="44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主要问题三</a:t>
              </a: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5032100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dirty="0">
                  <a:solidFill>
                    <a:srgbClr val="FFC715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3</a:t>
              </a:r>
              <a:endParaRPr lang="zh-CN" altLang="en-US" sz="4400" dirty="0">
                <a:solidFill>
                  <a:srgbClr val="FFC715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7771" y="2113847"/>
            <a:ext cx="1689406" cy="1656330"/>
            <a:chOff x="6708863" y="2030717"/>
            <a:chExt cx="1689406" cy="1656330"/>
          </a:xfrm>
        </p:grpSpPr>
        <p:sp>
          <p:nvSpPr>
            <p:cNvPr id="37" name="文本框 36"/>
            <p:cNvSpPr txBox="1"/>
            <p:nvPr/>
          </p:nvSpPr>
          <p:spPr>
            <a:xfrm>
              <a:off x="6810217" y="3194604"/>
              <a:ext cx="14866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主要问题四</a:t>
              </a: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6708863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dirty="0">
                  <a:solidFill>
                    <a:srgbClr val="FFC715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</a:t>
              </a:r>
              <a:endParaRPr lang="zh-CN" altLang="en-US" sz="4400" dirty="0">
                <a:solidFill>
                  <a:srgbClr val="FFC715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282461" y="2113847"/>
            <a:ext cx="1689406" cy="1656330"/>
            <a:chOff x="9282461" y="2030717"/>
            <a:chExt cx="1689406" cy="1656330"/>
          </a:xfrm>
        </p:grpSpPr>
        <p:sp>
          <p:nvSpPr>
            <p:cNvPr id="48" name="文本框 47"/>
            <p:cNvSpPr txBox="1"/>
            <p:nvPr/>
          </p:nvSpPr>
          <p:spPr>
            <a:xfrm>
              <a:off x="9306130" y="3194604"/>
              <a:ext cx="16420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主要问题五</a:t>
              </a: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9282461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dirty="0">
                  <a:solidFill>
                    <a:srgbClr val="FFC715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5</a:t>
              </a:r>
              <a:endParaRPr lang="zh-CN" altLang="en-US" sz="4400" dirty="0">
                <a:solidFill>
                  <a:srgbClr val="FFC715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 rotWithShape="1">
          <a:blip r:embed="rId2"/>
          <a:srcRect l="5055" t="2160" r="2690" b="2657"/>
          <a:stretch>
            <a:fillRect/>
          </a:stretch>
        </p:blipFill>
        <p:spPr>
          <a:xfrm>
            <a:off x="0" y="-19050"/>
            <a:ext cx="12192000" cy="6907598"/>
          </a:xfrm>
          <a:prstGeom prst="rect">
            <a:avLst/>
          </a:prstGeom>
        </p:spPr>
      </p:pic>
      <p:sp>
        <p:nvSpPr>
          <p:cNvPr id="288" name="矩形 287"/>
          <p:cNvSpPr/>
          <p:nvPr/>
        </p:nvSpPr>
        <p:spPr>
          <a:xfrm>
            <a:off x="6127531" y="0"/>
            <a:ext cx="6096001" cy="6857999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23999" y="2705725"/>
            <a:ext cx="4981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FFC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2016</a:t>
            </a:r>
            <a:r>
              <a:rPr lang="en-US" altLang="zh-CN" sz="88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 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计划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293535" y="1901667"/>
            <a:ext cx="1266732" cy="1785806"/>
            <a:chOff x="7293535" y="1901667"/>
            <a:chExt cx="1266732" cy="1785806"/>
          </a:xfrm>
        </p:grpSpPr>
        <p:sp>
          <p:nvSpPr>
            <p:cNvPr id="6" name="等腰三角形 5"/>
            <p:cNvSpPr/>
            <p:nvPr/>
          </p:nvSpPr>
          <p:spPr>
            <a:xfrm rot="15873222">
              <a:off x="7712309" y="3079492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609708">
              <a:off x="7403302" y="255822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6411526">
              <a:off x="8311763" y="275963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9552293">
              <a:off x="7293535" y="3411700"/>
              <a:ext cx="319898" cy="27577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rot="5908653">
              <a:off x="8115704" y="195771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2" name="等腰三角形 11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4" name="直角三角形 13"/>
          <p:cNvSpPr/>
          <p:nvPr/>
        </p:nvSpPr>
        <p:spPr>
          <a:xfrm rot="5400000" flipH="1">
            <a:off x="-22912" y="6130176"/>
            <a:ext cx="754231" cy="716358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10800000" flipH="1">
            <a:off x="0" y="-4"/>
            <a:ext cx="716280" cy="680312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53049" y="4549765"/>
            <a:ext cx="498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上海锐普广告有限公司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9050" y="19050"/>
            <a:ext cx="12211050" cy="68389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9302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2016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l="5055" t="2160" r="58234" b="2657"/>
          <a:stretch>
            <a:fillRect/>
          </a:stretch>
        </p:blipFill>
        <p:spPr>
          <a:xfrm>
            <a:off x="7329104" y="1284"/>
            <a:ext cx="4857749" cy="6916424"/>
          </a:xfrm>
          <a:prstGeom prst="rect">
            <a:avLst/>
          </a:prstGeom>
        </p:spPr>
      </p:pic>
      <p:sp>
        <p:nvSpPr>
          <p:cNvPr id="36" name="直角三角形 35"/>
          <p:cNvSpPr/>
          <p:nvPr/>
        </p:nvSpPr>
        <p:spPr>
          <a:xfrm flipH="1">
            <a:off x="11384280" y="6146023"/>
            <a:ext cx="812484" cy="77168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6200000" flipH="1">
            <a:off x="11535160" y="39103"/>
            <a:ext cx="667627" cy="634102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117133" y="2268769"/>
            <a:ext cx="4662194" cy="2320462"/>
            <a:chOff x="5200407" y="2292448"/>
            <a:chExt cx="4662194" cy="2320462"/>
          </a:xfrm>
        </p:grpSpPr>
        <p:grpSp>
          <p:nvGrpSpPr>
            <p:cNvPr id="50" name="组合 49"/>
            <p:cNvGrpSpPr/>
            <p:nvPr/>
          </p:nvGrpSpPr>
          <p:grpSpPr>
            <a:xfrm>
              <a:off x="7697469" y="3191069"/>
              <a:ext cx="2165132" cy="523220"/>
              <a:chOff x="9116370" y="3230469"/>
              <a:chExt cx="2165132" cy="523220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494745" y="3230469"/>
                <a:ext cx="1786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计划步骤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116370" y="3230469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2.</a:t>
                </a:r>
                <a:endParaRPr lang="zh-CN" altLang="en-US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697469" y="4089690"/>
              <a:ext cx="2165132" cy="523220"/>
              <a:chOff x="9116370" y="4089690"/>
              <a:chExt cx="2165132" cy="52322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9494745" y="4089690"/>
                <a:ext cx="1786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实施建议</a:t>
                </a: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9116370" y="4089690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3.</a:t>
                </a:r>
                <a:endParaRPr lang="zh-CN" altLang="en-US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697469" y="2292448"/>
              <a:ext cx="2165132" cy="523220"/>
              <a:chOff x="9116370" y="2292448"/>
              <a:chExt cx="2165132" cy="523220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9494745" y="2292448"/>
                <a:ext cx="1786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运营目标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116370" y="2292448"/>
                <a:ext cx="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1.</a:t>
                </a:r>
                <a:endParaRPr lang="zh-CN" altLang="en-US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200407" y="2537288"/>
              <a:ext cx="1791186" cy="1783424"/>
              <a:chOff x="2567002" y="2024269"/>
              <a:chExt cx="1791186" cy="1783424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567822" y="2559554"/>
                <a:ext cx="1789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目录 </a:t>
                </a:r>
                <a:r>
                  <a:rPr lang="en-US" altLang="zh-CN" sz="3600" dirty="0">
                    <a:solidFill>
                      <a:srgbClr val="756F67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2</a:t>
                </a: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567002" y="2024269"/>
                <a:ext cx="1791186" cy="178342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756F67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56F6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</a:t>
            </a:r>
            <a:r>
              <a:rPr lang="en-US" altLang="zh-CN" sz="44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 </a:t>
            </a:r>
            <a:r>
              <a:rPr lang="zh-CN" altLang="en-US" sz="36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运营目标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5469" y="605659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2016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3607112" flipH="1" flipV="1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571942" y="4491509"/>
            <a:ext cx="1499677" cy="1265533"/>
            <a:chOff x="9571942" y="4491509"/>
            <a:chExt cx="1499677" cy="1265533"/>
          </a:xfrm>
        </p:grpSpPr>
        <p:sp>
          <p:nvSpPr>
            <p:cNvPr id="12" name="等腰三角形 11"/>
            <p:cNvSpPr/>
            <p:nvPr/>
          </p:nvSpPr>
          <p:spPr>
            <a:xfrm rot="7629932">
              <a:off x="10231462" y="529160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3966418">
              <a:off x="10701789" y="5387211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9768236">
              <a:off x="9974396" y="4716279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19265363">
              <a:off x="9571942" y="4491509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2606" y="605369"/>
            <a:ext cx="2361882" cy="400110"/>
            <a:chOff x="893113" y="61023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61023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2016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1.1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运营目标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40707" y="2601478"/>
            <a:ext cx="2655118" cy="2592980"/>
            <a:chOff x="1402532" y="1912754"/>
            <a:chExt cx="3313113" cy="3235577"/>
          </a:xfrm>
        </p:grpSpPr>
        <p:sp>
          <p:nvSpPr>
            <p:cNvPr id="25" name="Freeform 6"/>
            <p:cNvSpPr/>
            <p:nvPr/>
          </p:nvSpPr>
          <p:spPr bwMode="auto">
            <a:xfrm>
              <a:off x="1402532" y="4476818"/>
              <a:ext cx="3313113" cy="671513"/>
            </a:xfrm>
            <a:custGeom>
              <a:avLst/>
              <a:gdLst>
                <a:gd name="T0" fmla="*/ 307 w 2613"/>
                <a:gd name="T1" fmla="*/ 0 h 529"/>
                <a:gd name="T2" fmla="*/ 0 w 2613"/>
                <a:gd name="T3" fmla="*/ 529 h 529"/>
                <a:gd name="T4" fmla="*/ 2613 w 2613"/>
                <a:gd name="T5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3" h="529">
                  <a:moveTo>
                    <a:pt x="307" y="0"/>
                  </a:moveTo>
                  <a:lnTo>
                    <a:pt x="0" y="529"/>
                  </a:lnTo>
                  <a:lnTo>
                    <a:pt x="2613" y="526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4"/>
            <p:cNvSpPr/>
            <p:nvPr/>
          </p:nvSpPr>
          <p:spPr bwMode="auto">
            <a:xfrm>
              <a:off x="2247082" y="2774696"/>
              <a:ext cx="1631949" cy="669925"/>
            </a:xfrm>
            <a:custGeom>
              <a:avLst/>
              <a:gdLst>
                <a:gd name="T0" fmla="*/ 307 w 1287"/>
                <a:gd name="T1" fmla="*/ 0 h 529"/>
                <a:gd name="T2" fmla="*/ 0 w 1287"/>
                <a:gd name="T3" fmla="*/ 529 h 529"/>
                <a:gd name="T4" fmla="*/ 1287 w 1287"/>
                <a:gd name="T5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529">
                  <a:moveTo>
                    <a:pt x="307" y="0"/>
                  </a:moveTo>
                  <a:lnTo>
                    <a:pt x="0" y="529"/>
                  </a:lnTo>
                  <a:lnTo>
                    <a:pt x="1287" y="529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5"/>
            <p:cNvSpPr/>
            <p:nvPr/>
          </p:nvSpPr>
          <p:spPr bwMode="auto">
            <a:xfrm>
              <a:off x="1827982" y="3621328"/>
              <a:ext cx="2470150" cy="669925"/>
            </a:xfrm>
            <a:custGeom>
              <a:avLst/>
              <a:gdLst>
                <a:gd name="T0" fmla="*/ 307 w 1947"/>
                <a:gd name="T1" fmla="*/ 0 h 529"/>
                <a:gd name="T2" fmla="*/ 0 w 1947"/>
                <a:gd name="T3" fmla="*/ 529 h 529"/>
                <a:gd name="T4" fmla="*/ 1947 w 1947"/>
                <a:gd name="T5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7" h="529">
                  <a:moveTo>
                    <a:pt x="307" y="0"/>
                  </a:moveTo>
                  <a:lnTo>
                    <a:pt x="0" y="529"/>
                  </a:lnTo>
                  <a:lnTo>
                    <a:pt x="1947" y="529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"/>
            <p:cNvSpPr/>
            <p:nvPr/>
          </p:nvSpPr>
          <p:spPr bwMode="auto">
            <a:xfrm>
              <a:off x="2661420" y="1912754"/>
              <a:ext cx="781050" cy="671512"/>
            </a:xfrm>
            <a:custGeom>
              <a:avLst/>
              <a:gdLst>
                <a:gd name="T0" fmla="*/ 307 w 615"/>
                <a:gd name="T1" fmla="*/ 0 h 529"/>
                <a:gd name="T2" fmla="*/ 0 w 615"/>
                <a:gd name="T3" fmla="*/ 529 h 529"/>
                <a:gd name="T4" fmla="*/ 615 w 615"/>
                <a:gd name="T5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529">
                  <a:moveTo>
                    <a:pt x="307" y="0"/>
                  </a:moveTo>
                  <a:lnTo>
                    <a:pt x="0" y="529"/>
                  </a:lnTo>
                  <a:lnTo>
                    <a:pt x="615" y="526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297971" y="5275196"/>
            <a:ext cx="214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业务一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32287" y="1797190"/>
            <a:ext cx="2871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收入：万元</a:t>
            </a:r>
            <a:endParaRPr lang="en-US" altLang="zh-CN" sz="2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利润：万元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/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523067" y="2601478"/>
            <a:ext cx="2655118" cy="2592980"/>
            <a:chOff x="1402532" y="1912754"/>
            <a:chExt cx="3313113" cy="3235577"/>
          </a:xfrm>
        </p:grpSpPr>
        <p:sp>
          <p:nvSpPr>
            <p:cNvPr id="53" name="Freeform 6"/>
            <p:cNvSpPr/>
            <p:nvPr/>
          </p:nvSpPr>
          <p:spPr bwMode="auto">
            <a:xfrm>
              <a:off x="1402532" y="4476818"/>
              <a:ext cx="3313113" cy="671513"/>
            </a:xfrm>
            <a:custGeom>
              <a:avLst/>
              <a:gdLst>
                <a:gd name="T0" fmla="*/ 307 w 2613"/>
                <a:gd name="T1" fmla="*/ 0 h 529"/>
                <a:gd name="T2" fmla="*/ 0 w 2613"/>
                <a:gd name="T3" fmla="*/ 529 h 529"/>
                <a:gd name="T4" fmla="*/ 2613 w 2613"/>
                <a:gd name="T5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3" h="529">
                  <a:moveTo>
                    <a:pt x="307" y="0"/>
                  </a:moveTo>
                  <a:lnTo>
                    <a:pt x="0" y="529"/>
                  </a:lnTo>
                  <a:lnTo>
                    <a:pt x="2613" y="526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4"/>
            <p:cNvSpPr/>
            <p:nvPr/>
          </p:nvSpPr>
          <p:spPr bwMode="auto">
            <a:xfrm>
              <a:off x="2247082" y="2774696"/>
              <a:ext cx="1631949" cy="669925"/>
            </a:xfrm>
            <a:custGeom>
              <a:avLst/>
              <a:gdLst>
                <a:gd name="T0" fmla="*/ 307 w 1287"/>
                <a:gd name="T1" fmla="*/ 0 h 529"/>
                <a:gd name="T2" fmla="*/ 0 w 1287"/>
                <a:gd name="T3" fmla="*/ 529 h 529"/>
                <a:gd name="T4" fmla="*/ 1287 w 1287"/>
                <a:gd name="T5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529">
                  <a:moveTo>
                    <a:pt x="307" y="0"/>
                  </a:moveTo>
                  <a:lnTo>
                    <a:pt x="0" y="529"/>
                  </a:lnTo>
                  <a:lnTo>
                    <a:pt x="1287" y="529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5"/>
            <p:cNvSpPr/>
            <p:nvPr/>
          </p:nvSpPr>
          <p:spPr bwMode="auto">
            <a:xfrm>
              <a:off x="1827982" y="3621328"/>
              <a:ext cx="2470150" cy="669925"/>
            </a:xfrm>
            <a:custGeom>
              <a:avLst/>
              <a:gdLst>
                <a:gd name="T0" fmla="*/ 307 w 1947"/>
                <a:gd name="T1" fmla="*/ 0 h 529"/>
                <a:gd name="T2" fmla="*/ 0 w 1947"/>
                <a:gd name="T3" fmla="*/ 529 h 529"/>
                <a:gd name="T4" fmla="*/ 1947 w 1947"/>
                <a:gd name="T5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7" h="529">
                  <a:moveTo>
                    <a:pt x="307" y="0"/>
                  </a:moveTo>
                  <a:lnTo>
                    <a:pt x="0" y="529"/>
                  </a:lnTo>
                  <a:lnTo>
                    <a:pt x="1947" y="529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3"/>
            <p:cNvSpPr/>
            <p:nvPr/>
          </p:nvSpPr>
          <p:spPr bwMode="auto">
            <a:xfrm>
              <a:off x="2661420" y="1912754"/>
              <a:ext cx="781050" cy="671512"/>
            </a:xfrm>
            <a:custGeom>
              <a:avLst/>
              <a:gdLst>
                <a:gd name="T0" fmla="*/ 307 w 615"/>
                <a:gd name="T1" fmla="*/ 0 h 529"/>
                <a:gd name="T2" fmla="*/ 0 w 615"/>
                <a:gd name="T3" fmla="*/ 529 h 529"/>
                <a:gd name="T4" fmla="*/ 615 w 615"/>
                <a:gd name="T5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529">
                  <a:moveTo>
                    <a:pt x="307" y="0"/>
                  </a:moveTo>
                  <a:lnTo>
                    <a:pt x="0" y="529"/>
                  </a:lnTo>
                  <a:lnTo>
                    <a:pt x="615" y="526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780331" y="5275196"/>
            <a:ext cx="214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业务二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14647" y="1797190"/>
            <a:ext cx="28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管理费用：万元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/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890145" y="608387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2016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1.2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计划步骤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33404" y="1994243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>
            <a:off x="2234426" y="2023071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151656" y="1956035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90408" y="1988640"/>
            <a:ext cx="5728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                      以下填写计划步骤内容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33404" y="2501572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五边形 75"/>
          <p:cNvSpPr/>
          <p:nvPr/>
        </p:nvSpPr>
        <p:spPr>
          <a:xfrm>
            <a:off x="2234426" y="2530400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151656" y="2463364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533404" y="3008901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五边形 80"/>
          <p:cNvSpPr/>
          <p:nvPr/>
        </p:nvSpPr>
        <p:spPr>
          <a:xfrm>
            <a:off x="2234426" y="3037729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151656" y="2970693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533404" y="3516230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五边形 85"/>
          <p:cNvSpPr/>
          <p:nvPr/>
        </p:nvSpPr>
        <p:spPr>
          <a:xfrm>
            <a:off x="2234426" y="3545058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151656" y="3478022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533404" y="4023559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五边形 90"/>
          <p:cNvSpPr/>
          <p:nvPr/>
        </p:nvSpPr>
        <p:spPr>
          <a:xfrm>
            <a:off x="2234426" y="4052387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151656" y="3985351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5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533404" y="4530888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6" name="五边形 95"/>
          <p:cNvSpPr/>
          <p:nvPr/>
        </p:nvSpPr>
        <p:spPr>
          <a:xfrm>
            <a:off x="2234426" y="4559716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2151656" y="4492680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6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533404" y="5038215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1" name="五边形 100"/>
          <p:cNvSpPr/>
          <p:nvPr/>
        </p:nvSpPr>
        <p:spPr>
          <a:xfrm>
            <a:off x="2234426" y="5067043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51656" y="5000007"/>
            <a:ext cx="5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7</a:t>
            </a:r>
            <a:endParaRPr lang="zh-CN" altLang="en-US" sz="4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59179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9929" y="604368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2016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1.3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实施建议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02130" y="2921494"/>
            <a:ext cx="1901382" cy="44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实施建议一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29218" y="2921494"/>
            <a:ext cx="1888149" cy="44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实施建议二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513952" y="2921494"/>
            <a:ext cx="17871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实施建议三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148258" y="2921494"/>
            <a:ext cx="1721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实施建议四</a:t>
            </a:r>
          </a:p>
        </p:txBody>
      </p:sp>
      <p:sp>
        <p:nvSpPr>
          <p:cNvPr id="51" name="梯形 50"/>
          <p:cNvSpPr/>
          <p:nvPr/>
        </p:nvSpPr>
        <p:spPr>
          <a:xfrm rot="5400000">
            <a:off x="437133" y="2781894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梯形 56"/>
          <p:cNvSpPr/>
          <p:nvPr/>
        </p:nvSpPr>
        <p:spPr>
          <a:xfrm rot="5400000">
            <a:off x="5691823" y="2781893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梯形 58"/>
          <p:cNvSpPr/>
          <p:nvPr/>
        </p:nvSpPr>
        <p:spPr>
          <a:xfrm rot="5400000">
            <a:off x="8293517" y="2781893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梯形 60"/>
          <p:cNvSpPr/>
          <p:nvPr/>
        </p:nvSpPr>
        <p:spPr>
          <a:xfrm rot="5400000">
            <a:off x="3057604" y="2781893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1838790" y="2488757"/>
            <a:ext cx="62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459261" y="2488757"/>
            <a:ext cx="62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093480" y="2488757"/>
            <a:ext cx="62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695174" y="2488757"/>
            <a:ext cx="62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 rotWithShape="1">
          <a:blip r:embed="rId2"/>
          <a:srcRect l="5055" t="2160" r="2690" b="2657"/>
          <a:stretch>
            <a:fillRect/>
          </a:stretch>
        </p:blipFill>
        <p:spPr>
          <a:xfrm>
            <a:off x="0" y="-19050"/>
            <a:ext cx="12192000" cy="6907598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 rot="5400000" flipH="1">
            <a:off x="1934969" y="593917"/>
            <a:ext cx="4359660" cy="8229602"/>
          </a:xfrm>
          <a:prstGeom prst="rtTriangle">
            <a:avLst/>
          </a:prstGeom>
          <a:solidFill>
            <a:schemeClr val="bg2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flipH="1">
            <a:off x="-2" y="908050"/>
            <a:ext cx="12192002" cy="5980498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40699" y="2264301"/>
            <a:ext cx="6110602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FFC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202X </a:t>
            </a:r>
            <a:r>
              <a:rPr lang="zh-CN" altLang="en-US" sz="3600" dirty="0">
                <a:solidFill>
                  <a:srgbClr val="FFC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更 </a:t>
            </a:r>
            <a:r>
              <a:rPr lang="zh-CN" altLang="en-US" sz="7200" dirty="0">
                <a:solidFill>
                  <a:srgbClr val="FFC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精</a:t>
            </a:r>
            <a:r>
              <a:rPr lang="zh-CN" altLang="en-US" sz="8800" dirty="0">
                <a:solidFill>
                  <a:srgbClr val="FFC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彩</a:t>
            </a:r>
            <a:endParaRPr lang="zh-CN" altLang="en-US" sz="3600" dirty="0">
              <a:solidFill>
                <a:srgbClr val="FFC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3975182">
            <a:off x="8468598" y="1389248"/>
            <a:ext cx="1354028" cy="1419488"/>
            <a:chOff x="8090235" y="3880211"/>
            <a:chExt cx="1354028" cy="1419488"/>
          </a:xfrm>
        </p:grpSpPr>
        <p:sp>
          <p:nvSpPr>
            <p:cNvPr id="16" name="等腰三角形 15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21" name="等腰三角形 20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5179900" y="4600135"/>
            <a:ext cx="287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谢谢聆听！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3855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l="5055" t="2160" r="58234" b="2657"/>
          <a:stretch>
            <a:fillRect/>
          </a:stretch>
        </p:blipFill>
        <p:spPr>
          <a:xfrm>
            <a:off x="1" y="0"/>
            <a:ext cx="4857749" cy="691642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直角三角形 47"/>
          <p:cNvSpPr/>
          <p:nvPr/>
        </p:nvSpPr>
        <p:spPr>
          <a:xfrm rot="10800000" flipH="1">
            <a:off x="0" y="-4"/>
            <a:ext cx="746760" cy="709262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flipH="1">
            <a:off x="4084319" y="6162579"/>
            <a:ext cx="772062" cy="733293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697469" y="3191069"/>
            <a:ext cx="2165132" cy="523220"/>
            <a:chOff x="9116370" y="3230469"/>
            <a:chExt cx="2165132" cy="523220"/>
          </a:xfrm>
        </p:grpSpPr>
        <p:sp>
          <p:nvSpPr>
            <p:cNvPr id="5" name="文本框 4"/>
            <p:cNvSpPr txBox="1"/>
            <p:nvPr/>
          </p:nvSpPr>
          <p:spPr>
            <a:xfrm>
              <a:off x="9494745" y="3230469"/>
              <a:ext cx="1786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工作回顾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116370" y="3230469"/>
              <a:ext cx="427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2.</a:t>
              </a:r>
              <a:endPara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97469" y="4089690"/>
            <a:ext cx="2165132" cy="523220"/>
            <a:chOff x="9116370" y="4089690"/>
            <a:chExt cx="2165132" cy="523220"/>
          </a:xfrm>
        </p:grpSpPr>
        <p:sp>
          <p:nvSpPr>
            <p:cNvPr id="8" name="文本框 7"/>
            <p:cNvSpPr txBox="1"/>
            <p:nvPr/>
          </p:nvSpPr>
          <p:spPr>
            <a:xfrm>
              <a:off x="9494745" y="4089690"/>
              <a:ext cx="1786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问题汇总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16370" y="4089690"/>
              <a:ext cx="427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3.</a:t>
              </a:r>
              <a:endPara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7469" y="2292448"/>
            <a:ext cx="2165132" cy="523220"/>
            <a:chOff x="9116370" y="2292448"/>
            <a:chExt cx="2165132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9494745" y="2292448"/>
              <a:ext cx="1786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经营指标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116370" y="2292448"/>
              <a:ext cx="427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1.</a:t>
              </a:r>
              <a:endPara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00407" y="2551143"/>
            <a:ext cx="1791186" cy="1783424"/>
            <a:chOff x="5200407" y="2551143"/>
            <a:chExt cx="1791186" cy="1783424"/>
          </a:xfrm>
        </p:grpSpPr>
        <p:sp>
          <p:nvSpPr>
            <p:cNvPr id="26" name="文本框 25"/>
            <p:cNvSpPr txBox="1"/>
            <p:nvPr/>
          </p:nvSpPr>
          <p:spPr>
            <a:xfrm>
              <a:off x="5201226" y="3105835"/>
              <a:ext cx="1789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目录 </a:t>
              </a:r>
              <a:r>
                <a:rPr lang="en-US" altLang="zh-CN" sz="36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1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5200407" y="2551143"/>
              <a:ext cx="1791186" cy="178342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56F67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6F6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</a:t>
            </a:r>
            <a:r>
              <a:rPr lang="en-US" altLang="zh-CN" sz="36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 </a:t>
            </a:r>
            <a:r>
              <a:rPr lang="zh-CN" altLang="en-US" sz="36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经营指标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398780"/>
            <a:chOff x="893113" y="594993"/>
            <a:chExt cx="2361882" cy="39878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2020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3607112" flipH="1" flipV="1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15665791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2" name="等腰三角形 11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47297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1.1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业务一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56978" y="3031658"/>
            <a:ext cx="439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1000.00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1841" y="2113012"/>
            <a:ext cx="411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收入（单位：万元）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54602" y="2561997"/>
            <a:ext cx="6154433" cy="416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4602" y="3023709"/>
            <a:ext cx="3493273" cy="416009"/>
          </a:xfrm>
          <a:prstGeom prst="rect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68334" y="2569946"/>
            <a:ext cx="284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2015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5041" y="3022833"/>
            <a:ext cx="222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2014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03717" y="2617505"/>
            <a:ext cx="447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1100.00 +10%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61841" y="4220343"/>
            <a:ext cx="411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利润（单位：万元）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754602" y="4669328"/>
            <a:ext cx="6154433" cy="416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6F67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754602" y="5131040"/>
            <a:ext cx="3493273" cy="416009"/>
          </a:xfrm>
          <a:prstGeom prst="rect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6F67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-68334" y="4677277"/>
            <a:ext cx="284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2015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25041" y="5130164"/>
            <a:ext cx="222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2014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103717" y="4724836"/>
            <a:ext cx="447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1100.00 +10%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6978" y="5111335"/>
            <a:ext cx="439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1000.00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1.2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业务二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80778" y="3031658"/>
            <a:ext cx="439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XXX</a:t>
            </a:r>
            <a:endParaRPr lang="zh-CN" altLang="en-US" sz="4000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6795" y="2113012"/>
            <a:ext cx="411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管理费用（单位：万元）</a:t>
            </a:r>
            <a:endParaRPr lang="zh-CN" altLang="en-US" sz="4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93209" y="5229068"/>
            <a:ext cx="20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机构</a:t>
            </a:r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77516" y="5229068"/>
            <a:ext cx="2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机构</a:t>
            </a:r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61135" y="2883178"/>
            <a:ext cx="1756229" cy="1756229"/>
            <a:chOff x="1185877" y="2615156"/>
            <a:chExt cx="1756229" cy="1756229"/>
          </a:xfrm>
        </p:grpSpPr>
        <p:sp>
          <p:nvSpPr>
            <p:cNvPr id="80" name="饼形 79"/>
            <p:cNvSpPr/>
            <p:nvPr/>
          </p:nvSpPr>
          <p:spPr>
            <a:xfrm flipH="1">
              <a:off x="1185877" y="2615156"/>
              <a:ext cx="1756229" cy="1756229"/>
            </a:xfrm>
            <a:prstGeom prst="pie">
              <a:avLst>
                <a:gd name="adj1" fmla="val 1036536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饼形 80"/>
            <p:cNvSpPr/>
            <p:nvPr/>
          </p:nvSpPr>
          <p:spPr>
            <a:xfrm>
              <a:off x="1185877" y="2615156"/>
              <a:ext cx="1756229" cy="1756229"/>
            </a:xfrm>
            <a:prstGeom prst="pie">
              <a:avLst>
                <a:gd name="adj1" fmla="val 9710838"/>
                <a:gd name="adj2" fmla="val 16200000"/>
              </a:avLst>
            </a:prstGeom>
            <a:solidFill>
              <a:srgbClr val="756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17886" y="2883177"/>
            <a:ext cx="1756229" cy="1756230"/>
            <a:chOff x="3732086" y="2009075"/>
            <a:chExt cx="1756229" cy="1756230"/>
          </a:xfrm>
        </p:grpSpPr>
        <p:sp>
          <p:nvSpPr>
            <p:cNvPr id="82" name="饼形 81"/>
            <p:cNvSpPr/>
            <p:nvPr/>
          </p:nvSpPr>
          <p:spPr>
            <a:xfrm flipH="1">
              <a:off x="3732086" y="2009075"/>
              <a:ext cx="1756229" cy="1756229"/>
            </a:xfrm>
            <a:prstGeom prst="pie">
              <a:avLst>
                <a:gd name="adj1" fmla="val 2991206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饼形 82"/>
            <p:cNvSpPr/>
            <p:nvPr/>
          </p:nvSpPr>
          <p:spPr>
            <a:xfrm>
              <a:off x="3732086" y="2009076"/>
              <a:ext cx="1756229" cy="1756229"/>
            </a:xfrm>
            <a:prstGeom prst="pie">
              <a:avLst>
                <a:gd name="adj1" fmla="val 7708973"/>
                <a:gd name="adj2" fmla="val 16200000"/>
              </a:avLst>
            </a:prstGeom>
            <a:solidFill>
              <a:srgbClr val="756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55924" y="2883178"/>
            <a:ext cx="1756229" cy="1756229"/>
            <a:chOff x="6371946" y="2051134"/>
            <a:chExt cx="1756229" cy="1756229"/>
          </a:xfrm>
        </p:grpSpPr>
        <p:sp>
          <p:nvSpPr>
            <p:cNvPr id="84" name="饼形 83"/>
            <p:cNvSpPr/>
            <p:nvPr/>
          </p:nvSpPr>
          <p:spPr>
            <a:xfrm flipH="1">
              <a:off x="6371946" y="2051134"/>
              <a:ext cx="1756229" cy="1756229"/>
            </a:xfrm>
            <a:prstGeom prst="pie">
              <a:avLst>
                <a:gd name="adj1" fmla="val 19870773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饼形 84"/>
            <p:cNvSpPr/>
            <p:nvPr/>
          </p:nvSpPr>
          <p:spPr>
            <a:xfrm>
              <a:off x="6371946" y="2051134"/>
              <a:ext cx="1756229" cy="1756229"/>
            </a:xfrm>
            <a:prstGeom prst="pie">
              <a:avLst>
                <a:gd name="adj1" fmla="val 12523779"/>
                <a:gd name="adj2" fmla="val 16200000"/>
              </a:avLst>
            </a:prstGeom>
            <a:solidFill>
              <a:srgbClr val="756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8087075" y="5229068"/>
            <a:ext cx="284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机构</a:t>
            </a:r>
            <a:r>
              <a:rPr lang="en-US" altLang="zh-CN" sz="24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</a:t>
            </a:r>
            <a:endParaRPr lang="zh-CN" altLang="en-US" sz="44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68963" y="3561192"/>
            <a:ext cx="184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30</a:t>
            </a:r>
            <a:r>
              <a:rPr lang="en-US" altLang="zh-CN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%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097061" y="3561192"/>
            <a:ext cx="184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</a:t>
            </a:r>
            <a:r>
              <a:rPr lang="en-US" altLang="zh-CN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%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623149" y="3561192"/>
            <a:ext cx="186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45</a:t>
            </a:r>
            <a:r>
              <a:rPr lang="en-US" altLang="zh-CN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%</a:t>
            </a:r>
            <a:endParaRPr lang="zh-CN" altLang="en-US" sz="36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5779" y="7673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</a:t>
            </a:r>
            <a:r>
              <a:rPr lang="en-US" altLang="zh-CN" sz="36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 </a:t>
            </a:r>
            <a:r>
              <a:rPr lang="zh-CN" altLang="en-US" sz="36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工作回顾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3607112" flipH="1" flipV="1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15665791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2" name="等腰三角形 11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/>
          <a:srcRect l="5055" t="2160" r="86962" b="2657"/>
          <a:stretch>
            <a:fillRect/>
          </a:stretch>
        </p:blipFill>
        <p:spPr>
          <a:xfrm>
            <a:off x="1" y="0"/>
            <a:ext cx="1056289" cy="691642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73813" y="4846454"/>
            <a:ext cx="267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2.4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第四部分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52643" y="2693577"/>
            <a:ext cx="249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2.2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第二部分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73813" y="3770016"/>
            <a:ext cx="267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2.3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26987" y="1617138"/>
            <a:ext cx="253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2.1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第一部分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22878" y="1617138"/>
            <a:ext cx="260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2.5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第五部分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22857" y="2730344"/>
            <a:ext cx="260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2.6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第六部分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259801" y="4870087"/>
            <a:ext cx="275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2.8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第八部分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086371" y="3770016"/>
            <a:ext cx="305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2.7 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第七部分</a:t>
            </a:r>
          </a:p>
        </p:txBody>
      </p:sp>
      <p:grpSp>
        <p:nvGrpSpPr>
          <p:cNvPr id="78" name="组合 77"/>
          <p:cNvGrpSpPr/>
          <p:nvPr/>
        </p:nvGrpSpPr>
        <p:grpSpPr>
          <a:xfrm rot="13975182">
            <a:off x="5509944" y="2457234"/>
            <a:ext cx="1354028" cy="1419488"/>
            <a:chOff x="8090235" y="3880211"/>
            <a:chExt cx="1354028" cy="1419488"/>
          </a:xfrm>
        </p:grpSpPr>
        <p:sp>
          <p:nvSpPr>
            <p:cNvPr id="79" name="等腰三角形 78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83" name="等腰三角形 82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84" name="等腰三角形 83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客户服务部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r>
                <a:rPr lang="zh-CN" altLang="en-US" sz="2000" dirty="0">
                  <a:solidFill>
                    <a:srgbClr val="756F67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2.1 </a:t>
            </a:r>
            <a:r>
              <a:rPr lang="zh-CN" altLang="en-US" sz="2800" dirty="0">
                <a:solidFill>
                  <a:srgbClr val="756F67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第一部分</a:t>
            </a:r>
            <a:endParaRPr lang="zh-CN" altLang="en-US" sz="4000" dirty="0">
              <a:solidFill>
                <a:srgbClr val="756F67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90802" y="4566921"/>
            <a:ext cx="115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636694" y="3014125"/>
            <a:ext cx="1014465" cy="889238"/>
          </a:xfrm>
          <a:custGeom>
            <a:avLst/>
            <a:gdLst>
              <a:gd name="connsiteX0" fmla="*/ 0 w 1014465"/>
              <a:gd name="connsiteY0" fmla="*/ 0 h 889238"/>
              <a:gd name="connsiteX1" fmla="*/ 1014465 w 1014465"/>
              <a:gd name="connsiteY1" fmla="*/ 0 h 889238"/>
              <a:gd name="connsiteX2" fmla="*/ 1014465 w 1014465"/>
              <a:gd name="connsiteY2" fmla="*/ 889238 h 889238"/>
              <a:gd name="connsiteX3" fmla="*/ 0 w 1014465"/>
              <a:gd name="connsiteY3" fmla="*/ 889238 h 889238"/>
              <a:gd name="connsiteX4" fmla="*/ 0 w 1014465"/>
              <a:gd name="connsiteY4" fmla="*/ 0 h 88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65" h="889238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20" tIns="99020" rIns="99020" bIns="99020" numCol="1" spcCol="1270" anchor="t" anchorCtr="0">
            <a:noAutofit/>
          </a:bodyPr>
          <a:lstStyle/>
          <a:p>
            <a:pPr defTabSz="11550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/>
          </a:p>
        </p:txBody>
      </p:sp>
      <p:sp>
        <p:nvSpPr>
          <p:cNvPr id="41" name="任意多边形 40"/>
          <p:cNvSpPr/>
          <p:nvPr/>
        </p:nvSpPr>
        <p:spPr>
          <a:xfrm>
            <a:off x="2878598" y="2706817"/>
            <a:ext cx="1014465" cy="889238"/>
          </a:xfrm>
          <a:custGeom>
            <a:avLst/>
            <a:gdLst>
              <a:gd name="connsiteX0" fmla="*/ 0 w 1014465"/>
              <a:gd name="connsiteY0" fmla="*/ 0 h 889238"/>
              <a:gd name="connsiteX1" fmla="*/ 1014465 w 1014465"/>
              <a:gd name="connsiteY1" fmla="*/ 0 h 889238"/>
              <a:gd name="connsiteX2" fmla="*/ 1014465 w 1014465"/>
              <a:gd name="connsiteY2" fmla="*/ 889238 h 889238"/>
              <a:gd name="connsiteX3" fmla="*/ 0 w 1014465"/>
              <a:gd name="connsiteY3" fmla="*/ 889238 h 889238"/>
              <a:gd name="connsiteX4" fmla="*/ 0 w 1014465"/>
              <a:gd name="connsiteY4" fmla="*/ 0 h 88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65" h="889238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30" tIns="102830" rIns="102830" bIns="102830" numCol="1" spcCol="1270" anchor="t" anchorCtr="0">
            <a:noAutofit/>
          </a:bodyPr>
          <a:lstStyle/>
          <a:p>
            <a:pPr defTabSz="1199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/>
          </a:p>
        </p:txBody>
      </p:sp>
      <p:sp>
        <p:nvSpPr>
          <p:cNvPr id="42" name="任意多边形 41"/>
          <p:cNvSpPr/>
          <p:nvPr/>
        </p:nvSpPr>
        <p:spPr>
          <a:xfrm>
            <a:off x="4120502" y="2399506"/>
            <a:ext cx="1014465" cy="889238"/>
          </a:xfrm>
          <a:custGeom>
            <a:avLst/>
            <a:gdLst>
              <a:gd name="connsiteX0" fmla="*/ 0 w 1014465"/>
              <a:gd name="connsiteY0" fmla="*/ 0 h 889238"/>
              <a:gd name="connsiteX1" fmla="*/ 1014465 w 1014465"/>
              <a:gd name="connsiteY1" fmla="*/ 0 h 889238"/>
              <a:gd name="connsiteX2" fmla="*/ 1014465 w 1014465"/>
              <a:gd name="connsiteY2" fmla="*/ 889238 h 889238"/>
              <a:gd name="connsiteX3" fmla="*/ 0 w 1014465"/>
              <a:gd name="connsiteY3" fmla="*/ 889238 h 889238"/>
              <a:gd name="connsiteX4" fmla="*/ 0 w 1014465"/>
              <a:gd name="connsiteY4" fmla="*/ 0 h 88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65" h="889238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30" tIns="102830" rIns="102830" bIns="102830" numCol="1" spcCol="1270" anchor="t" anchorCtr="0">
            <a:noAutofit/>
          </a:bodyPr>
          <a:lstStyle/>
          <a:p>
            <a:pPr defTabSz="11995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dirty="0"/>
          </a:p>
        </p:txBody>
      </p:sp>
      <p:sp>
        <p:nvSpPr>
          <p:cNvPr id="43" name="任意多边形 42"/>
          <p:cNvSpPr/>
          <p:nvPr/>
        </p:nvSpPr>
        <p:spPr>
          <a:xfrm>
            <a:off x="5362406" y="2092195"/>
            <a:ext cx="1014465" cy="889238"/>
          </a:xfrm>
          <a:custGeom>
            <a:avLst/>
            <a:gdLst>
              <a:gd name="connsiteX0" fmla="*/ 0 w 1014465"/>
              <a:gd name="connsiteY0" fmla="*/ 0 h 889238"/>
              <a:gd name="connsiteX1" fmla="*/ 1014465 w 1014465"/>
              <a:gd name="connsiteY1" fmla="*/ 0 h 889238"/>
              <a:gd name="connsiteX2" fmla="*/ 1014465 w 1014465"/>
              <a:gd name="connsiteY2" fmla="*/ 889238 h 889238"/>
              <a:gd name="connsiteX3" fmla="*/ 0 w 1014465"/>
              <a:gd name="connsiteY3" fmla="*/ 889238 h 889238"/>
              <a:gd name="connsiteX4" fmla="*/ 0 w 1014465"/>
              <a:gd name="connsiteY4" fmla="*/ 0 h 88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65" h="889238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53" tIns="156153" rIns="156153" bIns="156153" numCol="1" spcCol="1270" anchor="t" anchorCtr="0">
            <a:noAutofit/>
          </a:bodyPr>
          <a:lstStyle/>
          <a:p>
            <a:pPr defTabSz="18218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100" dirty="0"/>
          </a:p>
        </p:txBody>
      </p:sp>
      <p:sp>
        <p:nvSpPr>
          <p:cNvPr id="49" name="任意多边形 48"/>
          <p:cNvSpPr/>
          <p:nvPr/>
        </p:nvSpPr>
        <p:spPr>
          <a:xfrm>
            <a:off x="6604307" y="1784887"/>
            <a:ext cx="1014465" cy="889238"/>
          </a:xfrm>
          <a:custGeom>
            <a:avLst/>
            <a:gdLst>
              <a:gd name="connsiteX0" fmla="*/ 0 w 1014465"/>
              <a:gd name="connsiteY0" fmla="*/ 0 h 889238"/>
              <a:gd name="connsiteX1" fmla="*/ 1014465 w 1014465"/>
              <a:gd name="connsiteY1" fmla="*/ 0 h 889238"/>
              <a:gd name="connsiteX2" fmla="*/ 1014465 w 1014465"/>
              <a:gd name="connsiteY2" fmla="*/ 889238 h 889238"/>
              <a:gd name="connsiteX3" fmla="*/ 0 w 1014465"/>
              <a:gd name="connsiteY3" fmla="*/ 889238 h 889238"/>
              <a:gd name="connsiteX4" fmla="*/ 0 w 1014465"/>
              <a:gd name="connsiteY4" fmla="*/ 0 h 88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65" h="889238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53" tIns="156153" rIns="156153" bIns="156153" numCol="1" spcCol="1270" anchor="t" anchorCtr="0">
            <a:noAutofit/>
          </a:bodyPr>
          <a:lstStyle/>
          <a:p>
            <a:pPr defTabSz="18218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100" dirty="0"/>
          </a:p>
        </p:txBody>
      </p:sp>
      <p:sp>
        <p:nvSpPr>
          <p:cNvPr id="79" name="文本框 78"/>
          <p:cNvSpPr txBox="1"/>
          <p:nvPr/>
        </p:nvSpPr>
        <p:spPr>
          <a:xfrm>
            <a:off x="2636609" y="4566921"/>
            <a:ext cx="115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082416" y="4566921"/>
            <a:ext cx="115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528223" y="4566921"/>
            <a:ext cx="115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974030" y="4566921"/>
            <a:ext cx="115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5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9865645" y="4566921"/>
            <a:ext cx="107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7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419837" y="4566921"/>
            <a:ext cx="115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部门</a:t>
            </a:r>
            <a:r>
              <a:rPr lang="en-US" altLang="zh-CN" sz="2000" dirty="0">
                <a:solidFill>
                  <a:srgbClr val="756F67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6</a:t>
            </a:r>
            <a:endParaRPr lang="zh-CN" altLang="en-US" sz="2000" dirty="0">
              <a:solidFill>
                <a:srgbClr val="756F67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61633" y="1958510"/>
            <a:ext cx="2068735" cy="2068735"/>
            <a:chOff x="1636694" y="713020"/>
            <a:chExt cx="2483808" cy="2483808"/>
          </a:xfrm>
        </p:grpSpPr>
        <p:grpSp>
          <p:nvGrpSpPr>
            <p:cNvPr id="8" name="组合 7"/>
            <p:cNvGrpSpPr/>
            <p:nvPr/>
          </p:nvGrpSpPr>
          <p:grpSpPr>
            <a:xfrm>
              <a:off x="1636694" y="713020"/>
              <a:ext cx="2483808" cy="2483808"/>
              <a:chOff x="1636694" y="713020"/>
              <a:chExt cx="2483808" cy="248380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36694" y="713020"/>
                <a:ext cx="2483808" cy="248380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97700" y="1374026"/>
                <a:ext cx="1161796" cy="1161796"/>
              </a:xfrm>
              <a:prstGeom prst="ellipse">
                <a:avLst/>
              </a:prstGeom>
              <a:solidFill>
                <a:schemeClr val="bg1"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2217840" y="1693315"/>
              <a:ext cx="1321516" cy="628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756F67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团队</a:t>
              </a:r>
            </a:p>
          </p:txBody>
        </p:sp>
      </p:grpSp>
      <p:sp>
        <p:nvSpPr>
          <p:cNvPr id="9" name="半闭框 8"/>
          <p:cNvSpPr/>
          <p:nvPr/>
        </p:nvSpPr>
        <p:spPr>
          <a:xfrm>
            <a:off x="1319585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半闭框 47"/>
          <p:cNvSpPr/>
          <p:nvPr/>
        </p:nvSpPr>
        <p:spPr>
          <a:xfrm>
            <a:off x="2748016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半闭框 53"/>
          <p:cNvSpPr/>
          <p:nvPr/>
        </p:nvSpPr>
        <p:spPr>
          <a:xfrm>
            <a:off x="4176447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半闭框 54"/>
          <p:cNvSpPr/>
          <p:nvPr/>
        </p:nvSpPr>
        <p:spPr>
          <a:xfrm>
            <a:off x="5604878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半闭框 55"/>
          <p:cNvSpPr/>
          <p:nvPr/>
        </p:nvSpPr>
        <p:spPr>
          <a:xfrm>
            <a:off x="7033309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半闭框 56"/>
          <p:cNvSpPr/>
          <p:nvPr/>
        </p:nvSpPr>
        <p:spPr>
          <a:xfrm>
            <a:off x="8461740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半闭框 57"/>
          <p:cNvSpPr/>
          <p:nvPr/>
        </p:nvSpPr>
        <p:spPr>
          <a:xfrm>
            <a:off x="9890171" y="4554080"/>
            <a:ext cx="1014864" cy="673360"/>
          </a:xfrm>
          <a:prstGeom prst="halfFrame">
            <a:avLst>
              <a:gd name="adj1" fmla="val 3710"/>
              <a:gd name="adj2" fmla="val 339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宽屏</PresentationFormat>
  <Paragraphs>176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冬青黑体简体中文 W3</vt:lpstr>
      <vt:lpstr>方正大黑简体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196</cp:revision>
  <dcterms:created xsi:type="dcterms:W3CDTF">2016-01-07T12:14:00Z</dcterms:created>
  <dcterms:modified xsi:type="dcterms:W3CDTF">2021-01-04T10:22:18Z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